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92" r:id="rId2"/>
  </p:sldMasterIdLst>
  <p:notesMasterIdLst>
    <p:notesMasterId r:id="rId31"/>
  </p:notesMasterIdLst>
  <p:handoutMasterIdLst>
    <p:handoutMasterId r:id="rId32"/>
  </p:handoutMasterIdLst>
  <p:sldIdLst>
    <p:sldId id="256" r:id="rId3"/>
    <p:sldId id="291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8" r:id="rId28"/>
    <p:sldId id="290" r:id="rId29"/>
    <p:sldId id="289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64F5916-04A2-4C0A-A67C-063E48E836CA}">
          <p14:sldIdLst>
            <p14:sldId id="256"/>
            <p14:sldId id="291"/>
            <p14:sldId id="258"/>
          </p14:sldIdLst>
        </p14:section>
        <p14:section name="Strings" id="{78F8B76C-7DB3-4F4F-A280-9B6B556D2A98}">
          <p14:sldIdLst>
            <p14:sldId id="259"/>
            <p14:sldId id="260"/>
            <p14:sldId id="261"/>
            <p14:sldId id="262"/>
          </p14:sldIdLst>
        </p14:section>
        <p14:section name="Manipulating Strings" id="{0BD4756C-5A04-45C1-B21B-6D81A49BEC99}">
          <p14:sldIdLst>
            <p14:sldId id="263"/>
            <p14:sldId id="264"/>
            <p14:sldId id="265"/>
            <p14:sldId id="266"/>
            <p14:sldId id="267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</p14:sldIdLst>
        </p14:section>
        <p14:section name="Conclusion" id="{305BF048-5F9E-4521-9D74-F8DF3682DADD}">
          <p14:sldIdLst>
            <p14:sldId id="282"/>
            <p14:sldId id="288"/>
            <p14:sldId id="290"/>
            <p14:sldId id="2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82" d="100"/>
          <a:sy n="82" d="100"/>
        </p:scale>
        <p:origin x="763" y="6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37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21.11.2020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21-Nov-20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468214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86162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892788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679596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sz="1600" u="sng" noProof="0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softuni.</a:t>
            </a:r>
            <a:r>
              <a:rPr lang="en-US" sz="1600" u="sng" noProof="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3437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22219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3740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59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8639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4186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11501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2450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4762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SoftUni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</a:t>
            </a: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kumimoji="0" lang="en-US" sz="1600" b="0" i="0" u="sng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softuni.</a:t>
            </a:r>
            <a:r>
              <a:rPr kumimoji="0" lang="en-US" sz="1600" b="0" i="0" u="sng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32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947886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  <p:sldLayoutId id="2147483704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0601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7915F5-7707-4FF7-A695-485AFE5BA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54" y="304800"/>
            <a:ext cx="10962447" cy="882654"/>
          </a:xfrm>
        </p:spPr>
        <p:txBody>
          <a:bodyPr/>
          <a:lstStyle/>
          <a:p>
            <a:r>
              <a:rPr lang="en-US" dirty="0"/>
              <a:t>Text Processing</a:t>
            </a:r>
            <a:endParaRPr lang="bg-BG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E132577-CFE1-4F8B-BD68-07B9D9065A3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643191" y="5916252"/>
            <a:ext cx="2950749" cy="38253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E0D1E57-C427-434E-B66A-34ED70C1ADC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643191" y="6340408"/>
            <a:ext cx="2950749" cy="351497"/>
          </a:xfrm>
        </p:spPr>
        <p:txBody>
          <a:bodyPr/>
          <a:lstStyle/>
          <a:p>
            <a:r>
              <a:rPr lang="en-US">
                <a:hlinkClick r:id="rId2"/>
              </a:rPr>
              <a:t>https://softuni.bg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6044C1C-0C80-4130-87C9-34EB2DF1765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2561" y="4876928"/>
            <a:ext cx="2950749" cy="506540"/>
          </a:xfrm>
        </p:spPr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E5B31C1-521A-4178-AFC5-4D38A279DE4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2561" y="5368868"/>
            <a:ext cx="2950749" cy="444536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E2CA640-2428-4F29-8AEE-13EADB063F39}"/>
              </a:ext>
            </a:extLst>
          </p:cNvPr>
          <p:cNvGrpSpPr/>
          <p:nvPr/>
        </p:nvGrpSpPr>
        <p:grpSpPr>
          <a:xfrm>
            <a:off x="381000" y="2934000"/>
            <a:ext cx="3533439" cy="1824676"/>
            <a:chOff x="3503612" y="2606207"/>
            <a:chExt cx="3810000" cy="1408389"/>
          </a:xfrm>
          <a:scene3d>
            <a:camera prst="perspectiveRight"/>
            <a:lightRig rig="threePt" dir="t"/>
          </a:scene3d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9F50DC6-77AE-466A-B5EE-B63153F5C932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97ED75A-5A8F-4728-BE98-E3E1C1E4FABA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1F20C7A-C971-4CEE-9F71-CFF1026F8CF0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632DB49-5395-4B1E-986A-0691C95B878F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AC1A158-A07E-402C-9509-F575AF5848FB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02C9602-8EE8-4433-BD72-ECB6269DE9AB}"/>
                </a:ext>
              </a:extLst>
            </p:cNvPr>
            <p:cNvSpPr txBox="1"/>
            <p:nvPr/>
          </p:nvSpPr>
          <p:spPr>
            <a:xfrm>
              <a:off x="3662636" y="2606208"/>
              <a:ext cx="417045" cy="6525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0</a:t>
              </a:r>
              <a:endParaRPr lang="en-US" sz="40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D64447F-8C17-44DF-BA65-4E0153121968}"/>
                </a:ext>
              </a:extLst>
            </p:cNvPr>
            <p:cNvSpPr txBox="1"/>
            <p:nvPr/>
          </p:nvSpPr>
          <p:spPr>
            <a:xfrm>
              <a:off x="4424636" y="2606208"/>
              <a:ext cx="417045" cy="6525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1</a:t>
              </a:r>
              <a:endParaRPr lang="en-US" sz="40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FF7803F-AABB-498C-AF2B-96E1C5FB42EA}"/>
                </a:ext>
              </a:extLst>
            </p:cNvPr>
            <p:cNvSpPr txBox="1"/>
            <p:nvPr/>
          </p:nvSpPr>
          <p:spPr>
            <a:xfrm>
              <a:off x="5186636" y="2606207"/>
              <a:ext cx="417045" cy="6525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2</a:t>
              </a:r>
              <a:endParaRPr lang="en-US" sz="400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F5B910B-F585-44F3-9075-AB338A321969}"/>
                </a:ext>
              </a:extLst>
            </p:cNvPr>
            <p:cNvSpPr txBox="1"/>
            <p:nvPr/>
          </p:nvSpPr>
          <p:spPr>
            <a:xfrm>
              <a:off x="5948636" y="2610511"/>
              <a:ext cx="417045" cy="6525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3</a:t>
              </a:r>
              <a:endParaRPr lang="en-US" sz="40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FA629FE-3C5C-49BA-A34C-72003F14B696}"/>
                </a:ext>
              </a:extLst>
            </p:cNvPr>
            <p:cNvSpPr txBox="1"/>
            <p:nvPr/>
          </p:nvSpPr>
          <p:spPr>
            <a:xfrm>
              <a:off x="6708314" y="2606207"/>
              <a:ext cx="417045" cy="6525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4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33266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">
            <a:extLst>
              <a:ext uri="{FF2B5EF4-FFF2-40B4-BE49-F238E27FC236}">
                <a16:creationId xmlns:a16="http://schemas.microsoft.com/office/drawing/2014/main" id="{0F6FAC3A-4631-46C8-B366-53C466646B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863" y="1262476"/>
            <a:ext cx="11096125" cy="5443565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indexOf(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substr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endParaRPr lang="en-US" sz="3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4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400" dirty="0"/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400" b="1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lastIndexOf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substr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endParaRPr lang="en-US" sz="3400" dirty="0">
              <a:latin typeface="Consolas" panose="020B0609020204030204" pitchFamily="49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for Substrings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BC69D0-E0AA-4E5C-9BC6-0014319148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649" y="2024501"/>
            <a:ext cx="10524872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let str = "I am JavaScript developer";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console.log(str.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indexOf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("Java"));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800" i="1" dirty="0">
                <a:solidFill>
                  <a:schemeClr val="accent2"/>
                </a:solidFill>
              </a:rPr>
              <a:t>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Expected output: 5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          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console.log(str.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indexOf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("java"));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Expected output: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-1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245F37C-27F5-40C6-92B4-8E3CB59047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1" y="4800600"/>
            <a:ext cx="8229599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let str = "Intro to programming";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let last = str.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lastIndexOf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("o");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console.log(last);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Expected output: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11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54925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Substrings</a:t>
            </a:r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0F6FAC3A-4631-46C8-B366-53C466646B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4801" y="1233901"/>
            <a:ext cx="11096125" cy="5443565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substring(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startIndex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endIndex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?)</a:t>
            </a:r>
            <a:endParaRPr lang="en-US" sz="3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245F37C-27F5-40C6-92B4-8E3CB59047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998" y="1917700"/>
            <a:ext cx="9829802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let str = "I am JavaScript developer";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let sub = str.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substring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(5, 10);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console.log(sub);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Expected output: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JavaS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7823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replace(search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replacement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914400" y="1981200"/>
            <a:ext cx="9906000" cy="32197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let text = "Hello, john@softuni.bg, you have been using john@softuni.bg in your registration.";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let </a:t>
            </a:r>
            <a:r>
              <a:rPr lang="en-US" sz="2800" dirty="0" err="1"/>
              <a:t>replacedText</a:t>
            </a:r>
            <a:r>
              <a:rPr lang="en-US" sz="2800" dirty="0"/>
              <a:t> = </a:t>
            </a:r>
            <a:r>
              <a:rPr lang="en-US" sz="2800" dirty="0" err="1"/>
              <a:t>text</a:t>
            </a:r>
            <a:r>
              <a:rPr lang="en-US" sz="2800" dirty="0" err="1">
                <a:solidFill>
                  <a:schemeClr val="bg1"/>
                </a:solidFill>
              </a:rPr>
              <a:t>.replace</a:t>
            </a:r>
            <a:r>
              <a:rPr lang="en-US" sz="2800" dirty="0"/>
              <a:t>(".</a:t>
            </a:r>
            <a:r>
              <a:rPr lang="en-US" sz="2800" dirty="0" err="1"/>
              <a:t>bg</a:t>
            </a:r>
            <a:r>
              <a:rPr lang="en-US" sz="2800" dirty="0"/>
              <a:t>", ".com");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console.log(</a:t>
            </a:r>
            <a:r>
              <a:rPr lang="en-US" sz="2800" dirty="0" err="1"/>
              <a:t>replacedText</a:t>
            </a:r>
            <a:r>
              <a:rPr lang="en-US" sz="2800" dirty="0"/>
              <a:t>);</a:t>
            </a:r>
            <a:br>
              <a:rPr lang="en-US" sz="2800" i="1" dirty="0">
                <a:solidFill>
                  <a:schemeClr val="accent2"/>
                </a:solidFill>
              </a:rPr>
            </a:br>
            <a:r>
              <a:rPr lang="en-US" sz="2800" i="1" dirty="0">
                <a:solidFill>
                  <a:schemeClr val="accent2"/>
                </a:solidFill>
              </a:rPr>
              <a:t>// Hello, john@softuni.com, you have been using </a:t>
            </a:r>
            <a:br>
              <a:rPr lang="en-US" sz="2800" i="1" dirty="0">
                <a:solidFill>
                  <a:schemeClr val="accent2"/>
                </a:solidFill>
              </a:rPr>
            </a:br>
            <a:r>
              <a:rPr lang="en-US" sz="2800" i="1" dirty="0">
                <a:solidFill>
                  <a:schemeClr val="accent2"/>
                </a:solidFill>
              </a:rPr>
              <a:t>john@softuni.bg in your registration.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Operations 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10215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Receive a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start index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count</a:t>
            </a:r>
          </a:p>
          <a:p>
            <a:r>
              <a:rPr lang="en-US" dirty="0"/>
              <a:t>Print the </a:t>
            </a:r>
            <a:r>
              <a:rPr lang="en-US" b="1" dirty="0">
                <a:solidFill>
                  <a:schemeClr val="bg1"/>
                </a:solidFill>
              </a:rPr>
              <a:t>substring</a:t>
            </a:r>
            <a:r>
              <a:rPr lang="en-US" dirty="0"/>
              <a:t> of the received string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Substring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4400" y="2809877"/>
            <a:ext cx="3733800" cy="5655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"ASentance", 1, 8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ight Arrow 8">
            <a:extLst>
              <a:ext uri="{FF2B5EF4-FFF2-40B4-BE49-F238E27FC236}">
                <a16:creationId xmlns:a16="http://schemas.microsoft.com/office/drawing/2014/main" id="{107442BE-8708-4932-AB48-A511A03B40A1}"/>
              </a:ext>
            </a:extLst>
          </p:cNvPr>
          <p:cNvSpPr/>
          <p:nvPr/>
        </p:nvSpPr>
        <p:spPr>
          <a:xfrm>
            <a:off x="5026171" y="2902999"/>
            <a:ext cx="536777" cy="42215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867400" y="2809876"/>
            <a:ext cx="3657600" cy="5462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Sentance</a:t>
            </a:r>
            <a:endParaRPr lang="bg-BG" sz="2600" b="1" noProof="1"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914400" y="3886201"/>
            <a:ext cx="3733800" cy="5655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"JavaScript", 4, 6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867400" y="3886201"/>
            <a:ext cx="3657600" cy="5655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Script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ight Arrow 8">
            <a:extLst>
              <a:ext uri="{FF2B5EF4-FFF2-40B4-BE49-F238E27FC236}">
                <a16:creationId xmlns:a16="http://schemas.microsoft.com/office/drawing/2014/main" id="{107442BE-8708-4932-AB48-A511A03B40A1}"/>
              </a:ext>
            </a:extLst>
          </p:cNvPr>
          <p:cNvSpPr/>
          <p:nvPr/>
        </p:nvSpPr>
        <p:spPr>
          <a:xfrm>
            <a:off x="5029200" y="3895726"/>
            <a:ext cx="536777" cy="42215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74766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A29063-B928-4D0B-85F2-E748E0BE49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Substring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43101" y="1905000"/>
            <a:ext cx="8305800" cy="28194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r>
              <a:rPr lang="en-GB" sz="2800" b="1" dirty="0">
                <a:latin typeface="Consolas" panose="020B0609020204030204" pitchFamily="49" charset="0"/>
              </a:rPr>
              <a:t>function solve(text, startIndex, count) {</a:t>
            </a:r>
          </a:p>
          <a:p>
            <a:r>
              <a:rPr lang="en-GB" sz="2800" b="1" dirty="0">
                <a:latin typeface="Consolas" panose="020B0609020204030204" pitchFamily="49" charset="0"/>
              </a:rPr>
              <a:t> let substring = text</a:t>
            </a:r>
          </a:p>
          <a:p>
            <a:r>
              <a:rPr lang="en-GB" sz="2800" b="1" dirty="0">
                <a:latin typeface="Consolas" panose="020B0609020204030204" pitchFamily="49" charset="0"/>
              </a:rPr>
              <a:t>    .</a:t>
            </a:r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substr</a:t>
            </a:r>
            <a:r>
              <a:rPr lang="en-GB" sz="2800" b="1" dirty="0">
                <a:latin typeface="Consolas" panose="020B0609020204030204" pitchFamily="49" charset="0"/>
              </a:rPr>
              <a:t>(startIndex,  count);</a:t>
            </a:r>
          </a:p>
          <a:p>
            <a:endParaRPr lang="en-GB" sz="2800" b="1" dirty="0">
              <a:latin typeface="Consolas" panose="020B0609020204030204" pitchFamily="49" charset="0"/>
            </a:endParaRPr>
          </a:p>
          <a:p>
            <a:r>
              <a:rPr lang="en-GB" sz="2800" b="1" dirty="0">
                <a:latin typeface="Consolas" panose="020B0609020204030204" pitchFamily="49" charset="0"/>
              </a:rPr>
              <a:t> console.log(substring);</a:t>
            </a:r>
          </a:p>
          <a:p>
            <a:r>
              <a:rPr lang="en-GB" sz="28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13180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7AEE59B4-2688-448E-B767-4414E0716B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863" y="1262476"/>
            <a:ext cx="11096125" cy="5443565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split(separator)</a:t>
            </a:r>
            <a:endParaRPr lang="en-US" sz="3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4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4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400" dirty="0"/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includes(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substr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endParaRPr lang="en-US" sz="3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39079" y="4784649"/>
            <a:ext cx="10955386" cy="167152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let text = "I love fruits.";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console.log(</a:t>
            </a:r>
            <a:r>
              <a:rPr lang="en-US" sz="2400" dirty="0" err="1"/>
              <a:t>text.</a:t>
            </a:r>
            <a:r>
              <a:rPr lang="en-US" sz="2400" dirty="0" err="1">
                <a:solidFill>
                  <a:schemeClr val="bg1"/>
                </a:solidFill>
              </a:rPr>
              <a:t>includes</a:t>
            </a:r>
            <a:r>
              <a:rPr lang="en-US" sz="2400" dirty="0"/>
              <a:t>("</a:t>
            </a:r>
            <a:r>
              <a:rPr lang="en-US" sz="2400" dirty="0">
                <a:solidFill>
                  <a:schemeClr val="bg1"/>
                </a:solidFill>
              </a:rPr>
              <a:t>fruits</a:t>
            </a:r>
            <a:r>
              <a:rPr lang="en-US" sz="2400" dirty="0"/>
              <a:t>")); </a:t>
            </a:r>
            <a:r>
              <a:rPr lang="en-US" sz="2400" i="1" dirty="0">
                <a:solidFill>
                  <a:schemeClr val="accent2"/>
                </a:solidFill>
              </a:rPr>
              <a:t>// Expected output: True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console.log(</a:t>
            </a:r>
            <a:r>
              <a:rPr lang="en-US" sz="2400" dirty="0" err="1"/>
              <a:t>text.</a:t>
            </a:r>
            <a:r>
              <a:rPr lang="en-US" sz="2400" dirty="0" err="1">
                <a:solidFill>
                  <a:schemeClr val="bg1"/>
                </a:solidFill>
              </a:rPr>
              <a:t>includes</a:t>
            </a:r>
            <a:r>
              <a:rPr lang="en-US" sz="2400" dirty="0"/>
              <a:t>("</a:t>
            </a:r>
            <a:r>
              <a:rPr lang="en-US" sz="2400" dirty="0">
                <a:solidFill>
                  <a:schemeClr val="bg1"/>
                </a:solidFill>
              </a:rPr>
              <a:t>banana</a:t>
            </a:r>
            <a:r>
              <a:rPr lang="en-US" sz="2400" dirty="0"/>
              <a:t>")); </a:t>
            </a:r>
            <a:r>
              <a:rPr lang="en-US" sz="2400" i="1" dirty="0">
                <a:solidFill>
                  <a:schemeClr val="accent2"/>
                </a:solidFill>
              </a:rPr>
              <a:t>// Expected output: False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Splitting and Finding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D17D3020-CE80-45F7-97DF-8A42CC5020E4}"/>
              </a:ext>
            </a:extLst>
          </p:cNvPr>
          <p:cNvSpPr txBox="1">
            <a:spLocks/>
          </p:cNvSpPr>
          <p:nvPr/>
        </p:nvSpPr>
        <p:spPr>
          <a:xfrm>
            <a:off x="634572" y="2137351"/>
            <a:ext cx="10955385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let text = "I love fruits";</a:t>
            </a:r>
          </a:p>
          <a:p>
            <a:r>
              <a:rPr lang="en-GB" sz="2400" dirty="0">
                <a:solidFill>
                  <a:schemeClr val="tx1"/>
                </a:solidFill>
              </a:rPr>
              <a:t>let words =</a:t>
            </a:r>
            <a:r>
              <a:rPr lang="en-GB" sz="2400" dirty="0"/>
              <a:t> </a:t>
            </a:r>
            <a:r>
              <a:rPr lang="en-GB" sz="2400" dirty="0">
                <a:solidFill>
                  <a:schemeClr val="tx1"/>
                </a:solidFill>
              </a:rPr>
              <a:t>text.</a:t>
            </a:r>
            <a:r>
              <a:rPr lang="en-GB" sz="2400" dirty="0">
                <a:solidFill>
                  <a:schemeClr val="bg1"/>
                </a:solidFill>
              </a:rPr>
              <a:t>split</a:t>
            </a:r>
            <a:r>
              <a:rPr lang="en-GB" sz="2400" dirty="0">
                <a:solidFill>
                  <a:schemeClr val="tx1"/>
                </a:solidFill>
              </a:rPr>
              <a:t>(' ');</a:t>
            </a:r>
          </a:p>
          <a:p>
            <a:r>
              <a:rPr lang="en-GB" sz="2400" dirty="0">
                <a:solidFill>
                  <a:schemeClr val="tx1"/>
                </a:solidFill>
              </a:rPr>
              <a:t>console.log(words); </a:t>
            </a:r>
            <a:r>
              <a:rPr lang="en-GB" sz="2400" i="1" dirty="0">
                <a:solidFill>
                  <a:schemeClr val="accent2"/>
                </a:solidFill>
              </a:rPr>
              <a:t>// Expected output: ['I', 'love', 'fruits']</a:t>
            </a:r>
            <a:endParaRPr lang="bg-BG" sz="2400" i="1" dirty="0">
              <a:solidFill>
                <a:schemeClr val="accent2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283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repeat(count)</a:t>
            </a:r>
            <a:r>
              <a:rPr lang="en-US" dirty="0"/>
              <a:t> - Creates a new string repeated count times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62000" y="2514600"/>
            <a:ext cx="5562600" cy="221320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234465"/>
                </a:solidFill>
              </a:rPr>
              <a:t>let n = 3;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234465"/>
                </a:solidFill>
              </a:rPr>
              <a:t>for(let </a:t>
            </a:r>
            <a:r>
              <a:rPr lang="en-US" sz="2400" dirty="0" err="1">
                <a:solidFill>
                  <a:srgbClr val="234465"/>
                </a:solidFill>
              </a:rPr>
              <a:t>i</a:t>
            </a:r>
            <a:r>
              <a:rPr lang="en-US" sz="2400" dirty="0">
                <a:solidFill>
                  <a:srgbClr val="234465"/>
                </a:solidFill>
              </a:rPr>
              <a:t> = 1; </a:t>
            </a:r>
            <a:r>
              <a:rPr lang="en-US" sz="2400" dirty="0" err="1">
                <a:solidFill>
                  <a:srgbClr val="234465"/>
                </a:solidFill>
              </a:rPr>
              <a:t>i</a:t>
            </a:r>
            <a:r>
              <a:rPr lang="en-US" sz="2400" dirty="0">
                <a:solidFill>
                  <a:srgbClr val="234465"/>
                </a:solidFill>
              </a:rPr>
              <a:t> &lt;= n; </a:t>
            </a:r>
            <a:r>
              <a:rPr lang="en-US" sz="2400" dirty="0" err="1">
                <a:solidFill>
                  <a:srgbClr val="234465"/>
                </a:solidFill>
              </a:rPr>
              <a:t>i</a:t>
            </a:r>
            <a:r>
              <a:rPr lang="en-US" sz="2400" dirty="0">
                <a:solidFill>
                  <a:srgbClr val="234465"/>
                </a:solidFill>
              </a:rPr>
              <a:t>++)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234465"/>
                </a:solidFill>
              </a:rPr>
              <a:t>  console.log('*'.</a:t>
            </a:r>
            <a:r>
              <a:rPr lang="en-US" sz="2400" dirty="0">
                <a:solidFill>
                  <a:schemeClr val="bg1"/>
                </a:solidFill>
              </a:rPr>
              <a:t>repeat</a:t>
            </a:r>
            <a:r>
              <a:rPr lang="en-US" sz="2400" dirty="0">
                <a:solidFill>
                  <a:srgbClr val="234465"/>
                </a:solidFill>
              </a:rPr>
              <a:t>(</a:t>
            </a:r>
            <a:r>
              <a:rPr lang="en-US" sz="2400" dirty="0" err="1">
                <a:solidFill>
                  <a:srgbClr val="234465"/>
                </a:solidFill>
              </a:rPr>
              <a:t>i</a:t>
            </a:r>
            <a:r>
              <a:rPr lang="en-US" sz="2400" dirty="0">
                <a:solidFill>
                  <a:srgbClr val="234465"/>
                </a:solidFill>
              </a:rPr>
              <a:t>));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234465"/>
                </a:solidFill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Repeating Strings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7626152" y="2776210"/>
            <a:ext cx="1828800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n-NO" sz="2400" dirty="0">
                <a:solidFill>
                  <a:schemeClr val="accent2"/>
                </a:solidFill>
              </a:rPr>
              <a:t>// *</a:t>
            </a:r>
          </a:p>
          <a:p>
            <a:r>
              <a:rPr lang="nn-NO" sz="2400" dirty="0">
                <a:solidFill>
                  <a:schemeClr val="accent2"/>
                </a:solidFill>
              </a:rPr>
              <a:t>// **</a:t>
            </a:r>
          </a:p>
          <a:p>
            <a:r>
              <a:rPr lang="nn-NO" sz="2400" dirty="0">
                <a:solidFill>
                  <a:schemeClr val="accent2"/>
                </a:solidFill>
              </a:rPr>
              <a:t>// ***</a:t>
            </a:r>
            <a:endParaRPr lang="bg-BG" sz="2400" dirty="0">
              <a:solidFill>
                <a:schemeClr val="accent2"/>
              </a:solidFill>
            </a:endParaRPr>
          </a:p>
        </p:txBody>
      </p:sp>
      <p:sp>
        <p:nvSpPr>
          <p:cNvPr id="7" name="Arrow: Right 45">
            <a:extLst>
              <a:ext uri="{FF2B5EF4-FFF2-40B4-BE49-F238E27FC236}">
                <a16:creationId xmlns:a16="http://schemas.microsoft.com/office/drawing/2014/main" id="{29197C1B-F0BA-44A2-BBB5-45E2F39CDCA0}"/>
              </a:ext>
            </a:extLst>
          </p:cNvPr>
          <p:cNvSpPr/>
          <p:nvPr/>
        </p:nvSpPr>
        <p:spPr>
          <a:xfrm>
            <a:off x="6821388" y="3394885"/>
            <a:ext cx="458788" cy="39653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03373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2531" y="1213742"/>
            <a:ext cx="11866940" cy="5208421"/>
          </a:xfrm>
        </p:spPr>
        <p:txBody>
          <a:bodyPr>
            <a:normAutofit/>
          </a:bodyPr>
          <a:lstStyle/>
          <a:p>
            <a:r>
              <a:rPr lang="en-US" dirty="0"/>
              <a:t>Receive a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  <a:r>
              <a:rPr lang="en-US" dirty="0"/>
              <a:t> and a </a:t>
            </a:r>
            <a:r>
              <a:rPr lang="en-US" b="1" dirty="0">
                <a:solidFill>
                  <a:schemeClr val="bg1"/>
                </a:solidFill>
              </a:rPr>
              <a:t>single word</a:t>
            </a:r>
            <a:endParaRPr lang="en-US" dirty="0"/>
          </a:p>
          <a:p>
            <a:r>
              <a:rPr lang="en-US" dirty="0"/>
              <a:t>Find all </a:t>
            </a:r>
            <a:r>
              <a:rPr lang="en-US" b="1" dirty="0">
                <a:solidFill>
                  <a:schemeClr val="bg1"/>
                </a:solidFill>
              </a:rPr>
              <a:t>occurrences</a:t>
            </a:r>
            <a:r>
              <a:rPr lang="en-US" dirty="0"/>
              <a:t> of that word in the text and </a:t>
            </a:r>
            <a:r>
              <a:rPr lang="en-US" b="1" dirty="0">
                <a:solidFill>
                  <a:schemeClr val="bg1"/>
                </a:solidFill>
              </a:rPr>
              <a:t>replace</a:t>
            </a:r>
            <a:r>
              <a:rPr lang="en-US" dirty="0"/>
              <a:t> them with the corresponding amount of </a:t>
            </a:r>
            <a:r>
              <a:rPr lang="en-US" b="1" dirty="0">
                <a:solidFill>
                  <a:schemeClr val="bg1"/>
                </a:solidFill>
              </a:rPr>
              <a:t>'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US" b="1" dirty="0">
                <a:solidFill>
                  <a:schemeClr val="bg1"/>
                </a:solidFill>
              </a:rPr>
              <a:t>'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Censored Words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A25D042-A42F-42ED-9572-BA73A116D93E}"/>
              </a:ext>
            </a:extLst>
          </p:cNvPr>
          <p:cNvSpPr txBox="1">
            <a:spLocks/>
          </p:cNvSpPr>
          <p:nvPr/>
        </p:nvSpPr>
        <p:spPr>
          <a:xfrm>
            <a:off x="2717397" y="3370393"/>
            <a:ext cx="6757209" cy="8792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wrap="square" lIns="107972" tIns="71981" rIns="107972" bIns="71981">
            <a:noAutofit/>
          </a:bodyPr>
          <a:lstStyle>
            <a:defPPr>
              <a:defRPr lang="ko-KR"/>
            </a:defPPr>
            <a:lvl1pPr indent="0" fontAlgn="base" latinLnBrk="1">
              <a:spcBef>
                <a:spcPts val="6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marL="6302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 latinLnBrk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/>
              <a:t>A small sentence with some words,</a:t>
            </a:r>
            <a:endParaRPr lang="bg-BG" dirty="0"/>
          </a:p>
          <a:p>
            <a:r>
              <a:rPr lang="en-US" dirty="0"/>
              <a:t>small</a:t>
            </a:r>
            <a:endParaRPr lang="en-US" sz="2399" dirty="0"/>
          </a:p>
        </p:txBody>
      </p:sp>
      <p:sp>
        <p:nvSpPr>
          <p:cNvPr id="5" name="Down Arrow 4"/>
          <p:cNvSpPr/>
          <p:nvPr/>
        </p:nvSpPr>
        <p:spPr bwMode="auto">
          <a:xfrm>
            <a:off x="5715001" y="4458183"/>
            <a:ext cx="381001" cy="307571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AA25D042-A42F-42ED-9572-BA73A116D93E}"/>
              </a:ext>
            </a:extLst>
          </p:cNvPr>
          <p:cNvSpPr txBox="1">
            <a:spLocks/>
          </p:cNvSpPr>
          <p:nvPr/>
        </p:nvSpPr>
        <p:spPr>
          <a:xfrm>
            <a:off x="2717397" y="4919539"/>
            <a:ext cx="6757209" cy="5287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wrap="square" lIns="107972" tIns="71981" rIns="107972" bIns="71981">
            <a:noAutofit/>
          </a:bodyPr>
          <a:lstStyle>
            <a:defPPr>
              <a:defRPr lang="ko-KR"/>
            </a:defPPr>
            <a:lvl1pPr indent="0" fontAlgn="base" latinLnBrk="1">
              <a:spcBef>
                <a:spcPts val="6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marL="6302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 latinLnBrk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/>
              <a:t>A ***** sentence with some words</a:t>
            </a:r>
            <a:endParaRPr lang="en-US" sz="3200" dirty="0">
              <a:solidFill>
                <a:schemeClr val="dk1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43877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 animBg="1"/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Censored Words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69CF29-8EC4-40AD-B89C-106542EBA8BD}"/>
              </a:ext>
            </a:extLst>
          </p:cNvPr>
          <p:cNvSpPr txBox="1"/>
          <p:nvPr/>
        </p:nvSpPr>
        <p:spPr>
          <a:xfrm>
            <a:off x="990601" y="1828800"/>
            <a:ext cx="10428399" cy="261871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solve(text, word)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while (</a:t>
            </a:r>
            <a:r>
              <a:rPr lang="en-US" altLang="bg-BG" sz="2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text.</a:t>
            </a:r>
            <a:r>
              <a:rPr lang="en-US" altLang="bg-BG" sz="26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includes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(word))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  text = </a:t>
            </a:r>
            <a:r>
              <a:rPr lang="en-US" altLang="bg-BG" sz="2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text.replace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(word, '*'.</a:t>
            </a:r>
            <a:r>
              <a:rPr lang="en-US" altLang="bg-BG" sz="26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repeat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bg-BG" sz="2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word.length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));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console.log(text);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bg-BG" altLang="bg-BG" sz="2600" b="1" dirty="0">
              <a:latin typeface="Consolas" panose="020B0609020204030204" pitchFamily="49" charset="0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33669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Trimming Strings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2040" y="1196127"/>
            <a:ext cx="11808021" cy="5185625"/>
          </a:xfrm>
        </p:spPr>
        <p:txBody>
          <a:bodyPr>
            <a:normAutofit/>
          </a:bodyPr>
          <a:lstStyle/>
          <a:p>
            <a:pPr marL="457200" indent="-457200">
              <a:spcAft>
                <a:spcPts val="12000"/>
              </a:spcAft>
              <a:buFont typeface="Wingdings" panose="05000000000000000000" pitchFamily="2" charset="2"/>
              <a:buChar char="§"/>
            </a:pPr>
            <a:r>
              <a:rPr lang="en-US" sz="3200" dirty="0">
                <a:latin typeface="+mj-lt"/>
              </a:rPr>
              <a:t>Use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trim() </a:t>
            </a:r>
            <a:r>
              <a:rPr lang="en-US" sz="3200" dirty="0"/>
              <a:t>method to remove </a:t>
            </a:r>
            <a:r>
              <a:rPr lang="en-US" sz="3200" b="1" dirty="0">
                <a:solidFill>
                  <a:schemeClr val="bg1"/>
                </a:solidFill>
              </a:rPr>
              <a:t>whitespaces</a:t>
            </a:r>
            <a:r>
              <a:rPr lang="en-US" sz="3200" dirty="0"/>
              <a:t> (spaces, tabs, </a:t>
            </a:r>
            <a:br>
              <a:rPr lang="en-US" sz="3200" dirty="0"/>
            </a:br>
            <a:r>
              <a:rPr lang="en-US" sz="3200" dirty="0"/>
              <a:t>no-break space, etc. ) from </a:t>
            </a:r>
            <a:r>
              <a:rPr lang="en-US" sz="3200" b="1" dirty="0">
                <a:solidFill>
                  <a:schemeClr val="bg1"/>
                </a:solidFill>
              </a:rPr>
              <a:t>both ends </a:t>
            </a:r>
            <a:r>
              <a:rPr lang="en-US" sz="3200" dirty="0"/>
              <a:t>of a string</a:t>
            </a:r>
          </a:p>
          <a:p>
            <a:pPr marL="457200" indent="-457200">
              <a:spcAft>
                <a:spcPts val="12000"/>
              </a:spcAft>
              <a:buFont typeface="Wingdings" panose="05000000000000000000" pitchFamily="2" charset="2"/>
              <a:buChar char="§"/>
            </a:pPr>
            <a:r>
              <a:rPr lang="en-US" sz="3200" dirty="0"/>
              <a:t>Use 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trimStart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200" dirty="0"/>
              <a:t> or 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trimEnd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200" dirty="0"/>
              <a:t> to remove whitespaces </a:t>
            </a:r>
            <a:r>
              <a:rPr lang="en-US" sz="3200" b="1" dirty="0">
                <a:solidFill>
                  <a:schemeClr val="bg1"/>
                </a:solidFill>
              </a:rPr>
              <a:t>only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at </a:t>
            </a:r>
            <a:br>
              <a:rPr lang="en-US" sz="3200" dirty="0"/>
            </a:br>
            <a:r>
              <a:rPr lang="en-US" sz="3200" dirty="0"/>
              <a:t>the beginning or at the end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832DF5F-06C7-44CA-9C60-1324F4B51375}"/>
              </a:ext>
            </a:extLst>
          </p:cNvPr>
          <p:cNvSpPr txBox="1">
            <a:spLocks/>
          </p:cNvSpPr>
          <p:nvPr/>
        </p:nvSpPr>
        <p:spPr>
          <a:xfrm>
            <a:off x="762000" y="2438401"/>
            <a:ext cx="11049001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let</a:t>
            </a:r>
            <a:r>
              <a:rPr lang="en-GB" sz="2400" dirty="0"/>
              <a:t> </a:t>
            </a:r>
            <a:r>
              <a:rPr lang="en-GB" sz="2400" dirty="0">
                <a:solidFill>
                  <a:schemeClr val="tx1"/>
                </a:solidFill>
              </a:rPr>
              <a:t>text </a:t>
            </a:r>
            <a:r>
              <a:rPr lang="en-GB" sz="2400" dirty="0"/>
              <a:t>= </a:t>
            </a:r>
            <a:r>
              <a:rPr lang="en-GB" sz="2400" dirty="0">
                <a:solidFill>
                  <a:schemeClr val="bg1"/>
                </a:solidFill>
              </a:rPr>
              <a:t>"   Annoying spaces       "</a:t>
            </a:r>
            <a:r>
              <a:rPr lang="en-GB" sz="2400" dirty="0">
                <a:solidFill>
                  <a:schemeClr val="tx1"/>
                </a:solidFill>
              </a:rPr>
              <a:t>;</a:t>
            </a:r>
          </a:p>
          <a:p>
            <a:r>
              <a:rPr lang="en-GB" sz="2400" dirty="0">
                <a:solidFill>
                  <a:schemeClr val="tx1"/>
                </a:solidFill>
              </a:rPr>
              <a:t>console.log(text.trim()); </a:t>
            </a:r>
            <a:r>
              <a:rPr lang="en-GB" sz="2400" i="1" dirty="0">
                <a:solidFill>
                  <a:schemeClr val="accent2"/>
                </a:solidFill>
              </a:rPr>
              <a:t>// Expected output: "Annoying spaces"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832DF5F-06C7-44CA-9C60-1324F4B51375}"/>
              </a:ext>
            </a:extLst>
          </p:cNvPr>
          <p:cNvSpPr txBox="1">
            <a:spLocks/>
          </p:cNvSpPr>
          <p:nvPr/>
        </p:nvSpPr>
        <p:spPr>
          <a:xfrm>
            <a:off x="762000" y="5010069"/>
            <a:ext cx="9067800" cy="15415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200" dirty="0">
                <a:solidFill>
                  <a:schemeClr val="tx1"/>
                </a:solidFill>
              </a:rPr>
              <a:t>let</a:t>
            </a:r>
            <a:r>
              <a:rPr lang="en-GB" sz="2200" dirty="0"/>
              <a:t> </a:t>
            </a:r>
            <a:r>
              <a:rPr lang="en-GB" sz="2200" dirty="0">
                <a:solidFill>
                  <a:schemeClr val="tx1"/>
                </a:solidFill>
              </a:rPr>
              <a:t>text </a:t>
            </a:r>
            <a:r>
              <a:rPr lang="en-GB" sz="2200" dirty="0"/>
              <a:t>= </a:t>
            </a:r>
            <a:r>
              <a:rPr lang="en-GB" sz="2200" dirty="0">
                <a:solidFill>
                  <a:schemeClr val="bg1"/>
                </a:solidFill>
              </a:rPr>
              <a:t>"   Annoying spaces       "</a:t>
            </a:r>
            <a:r>
              <a:rPr lang="en-GB" sz="2200" dirty="0">
                <a:solidFill>
                  <a:schemeClr val="tx1"/>
                </a:solidFill>
              </a:rPr>
              <a:t>;</a:t>
            </a:r>
          </a:p>
          <a:p>
            <a:r>
              <a:rPr lang="en-GB" sz="2200" dirty="0">
                <a:solidFill>
                  <a:schemeClr val="tx1"/>
                </a:solidFill>
              </a:rPr>
              <a:t>text = text.trimStart(); text = text.trimEnd();</a:t>
            </a:r>
          </a:p>
          <a:p>
            <a:r>
              <a:rPr lang="en-GB" sz="2200" dirty="0">
                <a:solidFill>
                  <a:schemeClr val="tx1"/>
                </a:solidFill>
              </a:rPr>
              <a:t>console.log(text); </a:t>
            </a:r>
            <a:r>
              <a:rPr lang="en-GB" sz="2200" i="1" dirty="0">
                <a:solidFill>
                  <a:schemeClr val="accent2"/>
                </a:solidFill>
              </a:rPr>
              <a:t>//</a:t>
            </a:r>
            <a:r>
              <a:rPr lang="en-GB" sz="2000" i="1" dirty="0">
                <a:solidFill>
                  <a:schemeClr val="accent2"/>
                </a:solidFill>
              </a:rPr>
              <a:t> Expected output:</a:t>
            </a:r>
            <a:r>
              <a:rPr lang="en-GB" sz="2200" i="1" dirty="0">
                <a:solidFill>
                  <a:schemeClr val="accent2"/>
                </a:solidFill>
              </a:rPr>
              <a:t> "Annoying spaces"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43423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 marL="514350" indent="-514350"/>
            <a:r>
              <a:rPr lang="en-GB" dirty="0"/>
              <a:t>Strings in JavaScript</a:t>
            </a:r>
          </a:p>
          <a:p>
            <a:pPr marL="514350" indent="-514350"/>
            <a:r>
              <a:rPr lang="en-GB" dirty="0"/>
              <a:t>Manipulating Strings</a:t>
            </a:r>
          </a:p>
          <a:p>
            <a:pPr marL="761946" lvl="1" indent="-457200">
              <a:lnSpc>
                <a:spcPct val="120000"/>
              </a:lnSpc>
            </a:pPr>
            <a:r>
              <a:rPr lang="en-US" dirty="0"/>
              <a:t>Searching, Substring</a:t>
            </a:r>
          </a:p>
          <a:p>
            <a:pPr marL="761946" lvl="1" indent="-457200">
              <a:lnSpc>
                <a:spcPct val="120000"/>
              </a:lnSpc>
            </a:pPr>
            <a:r>
              <a:rPr lang="en-US" dirty="0"/>
              <a:t>Trim</a:t>
            </a:r>
          </a:p>
          <a:p>
            <a:pPr marL="761946" lvl="1" indent="-457200">
              <a:lnSpc>
                <a:spcPct val="120000"/>
              </a:lnSpc>
            </a:pPr>
            <a:r>
              <a:rPr lang="en-US" dirty="0"/>
              <a:t>Split</a:t>
            </a:r>
          </a:p>
          <a:p>
            <a:pPr marL="761946" lvl="1" indent="-457200">
              <a:lnSpc>
                <a:spcPct val="120000"/>
              </a:lnSpc>
            </a:pPr>
            <a:r>
              <a:rPr lang="en-US" dirty="0"/>
              <a:t>More Functions</a:t>
            </a:r>
            <a:endParaRPr lang="bg-BG" dirty="0"/>
          </a:p>
          <a:p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>
                <a:latin typeface="+mj-lt"/>
              </a:rPr>
              <a:t>Use 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startsWith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200" dirty="0"/>
              <a:t> </a:t>
            </a:r>
            <a:r>
              <a:rPr lang="en-US" sz="3200" dirty="0">
                <a:latin typeface="+mj-lt"/>
              </a:rPr>
              <a:t>to determine whether a string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begins</a:t>
            </a:r>
            <a:r>
              <a:rPr lang="en-US" sz="3200" dirty="0">
                <a:latin typeface="+mj-lt"/>
              </a:rPr>
              <a:t> with </a:t>
            </a:r>
            <a:br>
              <a:rPr lang="en-US" sz="3200" dirty="0">
                <a:latin typeface="+mj-lt"/>
              </a:rPr>
            </a:br>
            <a:r>
              <a:rPr lang="en-US" sz="3200" dirty="0">
                <a:latin typeface="+mj-lt"/>
              </a:rPr>
              <a:t>the characters of a specified substring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200" dirty="0">
              <a:latin typeface="+mj-lt"/>
            </a:endParaRPr>
          </a:p>
          <a:p>
            <a:endParaRPr lang="en-US" sz="3200" dirty="0">
              <a:latin typeface="+mj-lt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>
                <a:latin typeface="+mj-lt"/>
              </a:rPr>
              <a:t>Use 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endsWith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200" dirty="0"/>
              <a:t> to determine whether a string </a:t>
            </a:r>
            <a:r>
              <a:rPr lang="en-US" sz="3200" b="1" dirty="0">
                <a:solidFill>
                  <a:schemeClr val="bg1"/>
                </a:solidFill>
              </a:rPr>
              <a:t>ends </a:t>
            </a:r>
            <a:r>
              <a:rPr lang="en-US" sz="3200" dirty="0"/>
              <a:t>with the</a:t>
            </a:r>
            <a:br>
              <a:rPr lang="en-US" sz="3200" dirty="0"/>
            </a:br>
            <a:r>
              <a:rPr lang="en-US" sz="3200" dirty="0"/>
              <a:t>characters of a specified substring</a:t>
            </a:r>
            <a:endParaRPr lang="en-US" sz="3200" dirty="0">
              <a:latin typeface="+mj-lt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200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Starts With/Ends with</a:t>
            </a:r>
          </a:p>
        </p:txBody>
      </p:sp>
      <p:sp>
        <p:nvSpPr>
          <p:cNvPr id="9" name="Text Placeholder 6"/>
          <p:cNvSpPr txBox="1">
            <a:spLocks/>
          </p:cNvSpPr>
          <p:nvPr/>
        </p:nvSpPr>
        <p:spPr>
          <a:xfrm>
            <a:off x="754332" y="4953001"/>
            <a:ext cx="10523269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let</a:t>
            </a:r>
            <a:r>
              <a:rPr lang="en-GB" sz="2400" dirty="0"/>
              <a:t> </a:t>
            </a:r>
            <a:r>
              <a:rPr lang="en-GB" sz="2400" dirty="0">
                <a:solidFill>
                  <a:schemeClr val="tx1"/>
                </a:solidFill>
              </a:rPr>
              <a:t>text</a:t>
            </a:r>
            <a:r>
              <a:rPr lang="en-GB" sz="2400" dirty="0"/>
              <a:t> = </a:t>
            </a:r>
            <a:r>
              <a:rPr lang="en-GB" sz="2400" dirty="0">
                <a:solidFill>
                  <a:schemeClr val="bg1"/>
                </a:solidFill>
              </a:rPr>
              <a:t>"My name is John"</a:t>
            </a:r>
            <a:r>
              <a:rPr lang="en-GB" sz="2400" dirty="0">
                <a:solidFill>
                  <a:schemeClr val="tx1"/>
                </a:solidFill>
              </a:rPr>
              <a:t>;</a:t>
            </a:r>
          </a:p>
          <a:p>
            <a:r>
              <a:rPr lang="en-GB" sz="2400" dirty="0">
                <a:solidFill>
                  <a:schemeClr val="tx1"/>
                </a:solidFill>
              </a:rPr>
              <a:t>console.log(text.endsWith('John')); </a:t>
            </a:r>
            <a:r>
              <a:rPr lang="en-GB" sz="2400" i="1" dirty="0">
                <a:solidFill>
                  <a:schemeClr val="accent2"/>
                </a:solidFill>
              </a:rPr>
              <a:t>// Expected output: true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832DF5F-06C7-44CA-9C60-1324F4B51375}"/>
              </a:ext>
            </a:extLst>
          </p:cNvPr>
          <p:cNvSpPr txBox="1">
            <a:spLocks/>
          </p:cNvSpPr>
          <p:nvPr/>
        </p:nvSpPr>
        <p:spPr>
          <a:xfrm>
            <a:off x="754332" y="2362201"/>
            <a:ext cx="10412413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let</a:t>
            </a:r>
            <a:r>
              <a:rPr lang="en-GB" sz="2400" dirty="0"/>
              <a:t> </a:t>
            </a:r>
            <a:r>
              <a:rPr lang="en-GB" sz="2400" dirty="0">
                <a:solidFill>
                  <a:schemeClr val="tx1"/>
                </a:solidFill>
              </a:rPr>
              <a:t>text</a:t>
            </a:r>
            <a:r>
              <a:rPr lang="en-GB" sz="2400" dirty="0"/>
              <a:t> = </a:t>
            </a:r>
            <a:r>
              <a:rPr lang="en-GB" sz="2400" dirty="0">
                <a:solidFill>
                  <a:schemeClr val="bg1"/>
                </a:solidFill>
              </a:rPr>
              <a:t>"My name is John"</a:t>
            </a:r>
            <a:r>
              <a:rPr lang="en-GB" sz="2400" dirty="0">
                <a:solidFill>
                  <a:schemeClr val="tx1"/>
                </a:solidFill>
              </a:rPr>
              <a:t>;</a:t>
            </a:r>
          </a:p>
          <a:p>
            <a:r>
              <a:rPr lang="en-GB" sz="2400" dirty="0">
                <a:solidFill>
                  <a:schemeClr val="tx1"/>
                </a:solidFill>
              </a:rPr>
              <a:t>console.log(text.startsWith('My')); </a:t>
            </a:r>
            <a:r>
              <a:rPr lang="en-GB" sz="2400" i="1" dirty="0">
                <a:solidFill>
                  <a:schemeClr val="accent2"/>
                </a:solidFill>
              </a:rPr>
              <a:t>// Expected output: true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7862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Padding at the Start and End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2040" y="1196127"/>
            <a:ext cx="11808021" cy="5185625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lnSpc>
                <a:spcPct val="125000"/>
              </a:lnSpc>
              <a:spcAft>
                <a:spcPts val="12000"/>
              </a:spcAft>
              <a:buFont typeface="Wingdings" panose="05000000000000000000" pitchFamily="2" charset="2"/>
              <a:buChar char="§"/>
            </a:pPr>
            <a:r>
              <a:rPr lang="en-US" sz="3200" dirty="0">
                <a:latin typeface="+mj-lt"/>
              </a:rPr>
              <a:t>Use 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padStart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200" dirty="0"/>
              <a:t> </a:t>
            </a:r>
            <a:r>
              <a:rPr lang="en-US" sz="3200" dirty="0">
                <a:latin typeface="+mj-lt"/>
              </a:rPr>
              <a:t>to add to the current string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another substring </a:t>
            </a:r>
            <a:r>
              <a:rPr lang="en-US" sz="3200" dirty="0">
                <a:latin typeface="+mj-lt"/>
              </a:rPr>
              <a:t>at the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start</a:t>
            </a:r>
            <a:r>
              <a:rPr lang="en-US" sz="3200" dirty="0">
                <a:latin typeface="+mj-lt"/>
              </a:rPr>
              <a:t> until a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length</a:t>
            </a:r>
            <a:r>
              <a:rPr lang="en-US" sz="32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dirty="0">
                <a:latin typeface="+mj-lt"/>
              </a:rPr>
              <a:t>is reached</a:t>
            </a:r>
          </a:p>
          <a:p>
            <a:pPr marL="457200" indent="-457200">
              <a:lnSpc>
                <a:spcPct val="125000"/>
              </a:lnSpc>
              <a:spcAft>
                <a:spcPts val="12000"/>
              </a:spcAft>
              <a:buFont typeface="Wingdings" panose="05000000000000000000" pitchFamily="2" charset="2"/>
              <a:buChar char="§"/>
            </a:pPr>
            <a:r>
              <a:rPr lang="en-US" sz="3200" dirty="0">
                <a:latin typeface="+mj-lt"/>
              </a:rPr>
              <a:t>Use 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padEnd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200" dirty="0"/>
              <a:t> to add to the current string </a:t>
            </a:r>
            <a:r>
              <a:rPr lang="en-US" sz="3200" b="1" dirty="0">
                <a:solidFill>
                  <a:schemeClr val="bg1"/>
                </a:solidFill>
              </a:rPr>
              <a:t>another substring </a:t>
            </a:r>
            <a:r>
              <a:rPr lang="en-US" sz="3200" dirty="0"/>
              <a:t>at </a:t>
            </a:r>
            <a:br>
              <a:rPr lang="en-US" sz="3200" dirty="0"/>
            </a:b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end </a:t>
            </a:r>
            <a:r>
              <a:rPr lang="en-US" sz="3200" dirty="0"/>
              <a:t>until a </a:t>
            </a:r>
            <a:r>
              <a:rPr lang="en-US" sz="3200" b="1" dirty="0">
                <a:solidFill>
                  <a:schemeClr val="bg1"/>
                </a:solidFill>
              </a:rPr>
              <a:t>length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is reached</a:t>
            </a:r>
          </a:p>
          <a:p>
            <a:pPr marL="457200" indent="-457200">
              <a:lnSpc>
                <a:spcPct val="125000"/>
              </a:lnSpc>
              <a:spcAft>
                <a:spcPts val="12000"/>
              </a:spcAft>
              <a:buFont typeface="Wingdings" panose="05000000000000000000" pitchFamily="2" charset="2"/>
              <a:buChar char="§"/>
            </a:pPr>
            <a:endParaRPr lang="en-US" sz="3200" dirty="0">
              <a:latin typeface="+mj-lt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832DF5F-06C7-44CA-9C60-1324F4B51375}"/>
              </a:ext>
            </a:extLst>
          </p:cNvPr>
          <p:cNvSpPr txBox="1">
            <a:spLocks/>
          </p:cNvSpPr>
          <p:nvPr/>
        </p:nvSpPr>
        <p:spPr>
          <a:xfrm>
            <a:off x="623827" y="2522488"/>
            <a:ext cx="11263373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let</a:t>
            </a:r>
            <a:r>
              <a:rPr lang="en-GB" sz="2400" dirty="0"/>
              <a:t> </a:t>
            </a:r>
            <a:r>
              <a:rPr lang="en-GB" sz="2400" dirty="0">
                <a:solidFill>
                  <a:schemeClr val="tx1"/>
                </a:solidFill>
              </a:rPr>
              <a:t>bitAsStr </a:t>
            </a:r>
            <a:r>
              <a:rPr lang="en-GB" sz="2400" dirty="0"/>
              <a:t>= </a:t>
            </a:r>
            <a:r>
              <a:rPr lang="en-GB" sz="2400" dirty="0">
                <a:solidFill>
                  <a:schemeClr val="bg1"/>
                </a:solidFill>
              </a:rPr>
              <a:t>"010"</a:t>
            </a:r>
            <a:r>
              <a:rPr lang="en-GB" sz="2400" dirty="0">
                <a:solidFill>
                  <a:schemeClr val="tx1"/>
                </a:solidFill>
              </a:rPr>
              <a:t>;</a:t>
            </a:r>
          </a:p>
          <a:p>
            <a:r>
              <a:rPr lang="en-GB" sz="2400" dirty="0">
                <a:solidFill>
                  <a:schemeClr val="tx1"/>
                </a:solidFill>
              </a:rPr>
              <a:t>console.log(text.padStart(8, '0')); </a:t>
            </a:r>
            <a:r>
              <a:rPr lang="en-GB" sz="2400" i="1" dirty="0">
                <a:solidFill>
                  <a:schemeClr val="accent2"/>
                </a:solidFill>
              </a:rPr>
              <a:t>// Expected output: 00000010</a:t>
            </a:r>
          </a:p>
        </p:txBody>
      </p:sp>
      <p:sp>
        <p:nvSpPr>
          <p:cNvPr id="8" name="Закръглено правоъгълно изнесено означение 11"/>
          <p:cNvSpPr/>
          <p:nvPr/>
        </p:nvSpPr>
        <p:spPr bwMode="auto">
          <a:xfrm>
            <a:off x="6263449" y="2145822"/>
            <a:ext cx="4114800" cy="722442"/>
          </a:xfrm>
          <a:prstGeom prst="wedgeRoundRectCallout">
            <a:avLst>
              <a:gd name="adj1" fmla="val -39814"/>
              <a:gd name="adj2" fmla="val 9199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Receives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length 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substring</a:t>
            </a:r>
            <a:endParaRPr lang="bg-BG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3832DF5F-06C7-44CA-9C60-1324F4B51375}"/>
              </a:ext>
            </a:extLst>
          </p:cNvPr>
          <p:cNvSpPr txBox="1">
            <a:spLocks/>
          </p:cNvSpPr>
          <p:nvPr/>
        </p:nvSpPr>
        <p:spPr>
          <a:xfrm>
            <a:off x="735970" y="4876800"/>
            <a:ext cx="8153400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let</a:t>
            </a:r>
            <a:r>
              <a:rPr lang="en-GB" sz="2400" dirty="0"/>
              <a:t> </a:t>
            </a:r>
            <a:r>
              <a:rPr lang="en-GB" sz="2400" dirty="0">
                <a:solidFill>
                  <a:schemeClr val="tx1"/>
                </a:solidFill>
              </a:rPr>
              <a:t>sentence </a:t>
            </a:r>
            <a:r>
              <a:rPr lang="en-GB" sz="2400" dirty="0"/>
              <a:t>= </a:t>
            </a:r>
            <a:r>
              <a:rPr lang="en-GB" sz="2400" dirty="0">
                <a:solidFill>
                  <a:schemeClr val="bg1"/>
                </a:solidFill>
              </a:rPr>
              <a:t>"He passed away"</a:t>
            </a:r>
            <a:r>
              <a:rPr lang="en-GB" sz="2400" dirty="0">
                <a:solidFill>
                  <a:schemeClr val="tx1"/>
                </a:solidFill>
              </a:rPr>
              <a:t>;</a:t>
            </a:r>
          </a:p>
          <a:p>
            <a:r>
              <a:rPr lang="en-GB" sz="2400" dirty="0">
                <a:solidFill>
                  <a:schemeClr val="tx1"/>
                </a:solidFill>
              </a:rPr>
              <a:t>console.log(text.padEnd(20, '.')); </a:t>
            </a:r>
          </a:p>
          <a:p>
            <a:r>
              <a:rPr lang="en-GB" sz="2400" i="1" dirty="0">
                <a:solidFill>
                  <a:schemeClr val="accent2"/>
                </a:solidFill>
              </a:rPr>
              <a:t>// Expected output: He passed away......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53215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Receive a </a:t>
            </a:r>
            <a:r>
              <a:rPr lang="en-US" b="1" dirty="0">
                <a:solidFill>
                  <a:schemeClr val="bg1"/>
                </a:solidFill>
              </a:rPr>
              <a:t>text</a:t>
            </a:r>
            <a:r>
              <a:rPr lang="en-US" dirty="0"/>
              <a:t> and a </a:t>
            </a:r>
            <a:r>
              <a:rPr lang="en-US" b="1" dirty="0">
                <a:solidFill>
                  <a:schemeClr val="bg1"/>
                </a:solidFill>
              </a:rPr>
              <a:t>word</a:t>
            </a:r>
            <a:r>
              <a:rPr lang="en-US" dirty="0"/>
              <a:t> that you need to </a:t>
            </a:r>
            <a:r>
              <a:rPr lang="en-US" b="1" dirty="0">
                <a:solidFill>
                  <a:schemeClr val="bg1"/>
                </a:solidFill>
              </a:rPr>
              <a:t>search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Find </a:t>
            </a:r>
            <a:r>
              <a:rPr lang="en-US" b="1" dirty="0">
                <a:solidFill>
                  <a:schemeClr val="bg1"/>
                </a:solidFill>
              </a:rPr>
              <a:t>all occurrences </a:t>
            </a:r>
            <a:r>
              <a:rPr lang="en-US" dirty="0"/>
              <a:t>of that word and print them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45312" y="2830125"/>
            <a:ext cx="7612889" cy="1129834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"This is a word and it also is a sentence",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"is"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Count String Occurrences</a:t>
            </a:r>
          </a:p>
        </p:txBody>
      </p:sp>
      <p:sp>
        <p:nvSpPr>
          <p:cNvPr id="7" name="Right Arrow 6"/>
          <p:cNvSpPr/>
          <p:nvPr/>
        </p:nvSpPr>
        <p:spPr bwMode="auto">
          <a:xfrm>
            <a:off x="8722158" y="3223312"/>
            <a:ext cx="3810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9296400" y="3114675"/>
            <a:ext cx="533400" cy="59827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6571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631000" y="1209601"/>
            <a:ext cx="6629400" cy="529739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function solve(text, search)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let words = text.</a:t>
            </a:r>
            <a:r>
              <a:rPr lang="en-US" dirty="0">
                <a:solidFill>
                  <a:schemeClr val="bg1"/>
                </a:solidFill>
              </a:rPr>
              <a:t>split</a:t>
            </a:r>
            <a:r>
              <a:rPr lang="en-US" dirty="0"/>
              <a:t>(' ');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let counter = 0;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for (let w of words)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if (w === search)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  counter++;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console.log(counter);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Count String Occurrences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64209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Exercises</a:t>
            </a:r>
          </a:p>
        </p:txBody>
      </p:sp>
    </p:spTree>
    <p:extLst>
      <p:ext uri="{BB962C8B-B14F-4D97-AF65-F5344CB8AC3E}">
        <p14:creationId xmlns:p14="http://schemas.microsoft.com/office/powerpoint/2010/main" val="1527524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494859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DE135139-76F1-45FD-9D66-86E4678BDFF3}"/>
              </a:ext>
            </a:extLst>
          </p:cNvPr>
          <p:cNvSpPr txBox="1">
            <a:spLocks/>
          </p:cNvSpPr>
          <p:nvPr/>
        </p:nvSpPr>
        <p:spPr>
          <a:xfrm>
            <a:off x="635987" y="1726866"/>
            <a:ext cx="7814951" cy="46695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>
                <a:solidFill>
                  <a:schemeClr val="bg2"/>
                </a:solidFill>
              </a:rPr>
              <a:t>Strings are </a:t>
            </a:r>
            <a:r>
              <a:rPr lang="en-US" sz="3000" b="1" dirty="0">
                <a:solidFill>
                  <a:schemeClr val="bg1"/>
                </a:solidFill>
              </a:rPr>
              <a:t>immutable</a:t>
            </a:r>
            <a:r>
              <a:rPr lang="en-US" sz="3000" dirty="0">
                <a:solidFill>
                  <a:schemeClr val="bg2"/>
                </a:solidFill>
              </a:rPr>
              <a:t> </a:t>
            </a:r>
            <a:br>
              <a:rPr lang="en-US" sz="3000" dirty="0">
                <a:solidFill>
                  <a:schemeClr val="bg2"/>
                </a:solidFill>
              </a:rPr>
            </a:br>
            <a:r>
              <a:rPr lang="en-US" sz="3000" dirty="0">
                <a:solidFill>
                  <a:schemeClr val="bg2"/>
                </a:solidFill>
              </a:rPr>
              <a:t>sequences of Unicode characters</a:t>
            </a:r>
          </a:p>
          <a:p>
            <a:r>
              <a:rPr lang="en-US" sz="3000" dirty="0">
                <a:solidFill>
                  <a:schemeClr val="bg2"/>
                </a:solidFill>
              </a:rPr>
              <a:t>String processing methods</a:t>
            </a:r>
          </a:p>
          <a:p>
            <a:pPr lvl="1">
              <a:buClr>
                <a:schemeClr val="bg2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concat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indexOf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includes()</a:t>
            </a:r>
            <a:r>
              <a:rPr lang="en-US" sz="3000" dirty="0">
                <a:solidFill>
                  <a:schemeClr val="bg2"/>
                </a:solidFill>
              </a:rPr>
              <a:t>,</a:t>
            </a:r>
            <a:br>
              <a:rPr lang="en-US" sz="3000" dirty="0">
                <a:solidFill>
                  <a:schemeClr val="bg2"/>
                </a:solidFill>
              </a:rPr>
            </a:b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substring()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split()</a:t>
            </a:r>
            <a:endParaRPr lang="en-US" sz="3000" dirty="0">
              <a:solidFill>
                <a:schemeClr val="bg2"/>
              </a:solidFill>
            </a:endParaRPr>
          </a:p>
          <a:p>
            <a:pPr>
              <a:buClr>
                <a:schemeClr val="bg2"/>
              </a:buClr>
            </a:pPr>
            <a:endParaRPr lang="en-US" sz="3000" dirty="0">
              <a:solidFill>
                <a:schemeClr val="bg2"/>
              </a:solidFill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60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bg-BG" sz="3000" noProof="1"/>
          </a:p>
          <a:p>
            <a:pPr lvl="1"/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about.softuni.bg</a:t>
            </a:r>
            <a:r>
              <a:rPr lang="en-US" dirty="0">
                <a:hlinkClick r:id="rId3"/>
              </a:rPr>
              <a:t>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#fund-</a:t>
            </a:r>
            <a:r>
              <a:rPr lang="en-US" sz="9600" b="1"/>
              <a:t>js</a:t>
            </a:r>
            <a:endParaRPr lang="en-US" sz="9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83165"/>
            <a:ext cx="9503571" cy="882654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35318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4572001" y="2438400"/>
            <a:ext cx="3641889" cy="716438"/>
            <a:chOff x="3732212" y="2381248"/>
            <a:chExt cx="3641889" cy="716438"/>
          </a:xfrm>
          <a:scene3d>
            <a:camera prst="perspectiveHeroicExtremeRightFacing"/>
            <a:lightRig rig="threePt" dir="t"/>
          </a:scene3d>
        </p:grpSpPr>
        <p:grpSp>
          <p:nvGrpSpPr>
            <p:cNvPr id="32" name="Group 31"/>
            <p:cNvGrpSpPr/>
            <p:nvPr/>
          </p:nvGrpSpPr>
          <p:grpSpPr>
            <a:xfrm>
              <a:off x="3732212" y="2381249"/>
              <a:ext cx="2910526" cy="716437"/>
              <a:chOff x="5103812" y="2438400"/>
              <a:chExt cx="2910526" cy="716437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5103812" y="2438400"/>
                <a:ext cx="1447800" cy="716437"/>
                <a:chOff x="8778874" y="3371325"/>
                <a:chExt cx="1693862" cy="838200"/>
              </a:xfrm>
              <a:solidFill>
                <a:schemeClr val="bg2">
                  <a:alpha val="20000"/>
                </a:schemeClr>
              </a:solidFill>
            </p:grpSpPr>
            <p:sp>
              <p:nvSpPr>
                <p:cNvPr id="24" name="Rectangle 23"/>
                <p:cNvSpPr/>
                <p:nvPr/>
              </p:nvSpPr>
              <p:spPr bwMode="auto">
                <a:xfrm>
                  <a:off x="8778874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H</a:t>
                  </a:r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5" name="Rectangle 24"/>
                <p:cNvSpPr/>
                <p:nvPr/>
              </p:nvSpPr>
              <p:spPr bwMode="auto">
                <a:xfrm>
                  <a:off x="9634536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e</a:t>
                  </a:r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29" name="Group 28"/>
              <p:cNvGrpSpPr/>
              <p:nvPr/>
            </p:nvGrpSpPr>
            <p:grpSpPr>
              <a:xfrm>
                <a:off x="6566538" y="2438400"/>
                <a:ext cx="1447800" cy="716437"/>
                <a:chOff x="8778874" y="3371325"/>
                <a:chExt cx="1693862" cy="838200"/>
              </a:xfrm>
              <a:solidFill>
                <a:schemeClr val="bg2">
                  <a:alpha val="20000"/>
                </a:schemeClr>
              </a:solidFill>
            </p:grpSpPr>
            <p:sp>
              <p:nvSpPr>
                <p:cNvPr id="30" name="Rectangle 29"/>
                <p:cNvSpPr/>
                <p:nvPr/>
              </p:nvSpPr>
              <p:spPr bwMode="auto">
                <a:xfrm>
                  <a:off x="8778874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l</a:t>
                  </a:r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1" name="Rectangle 30"/>
                <p:cNvSpPr/>
                <p:nvPr/>
              </p:nvSpPr>
              <p:spPr bwMode="auto">
                <a:xfrm>
                  <a:off x="9634536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l</a:t>
                  </a:r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</p:grpSp>
        <p:sp>
          <p:nvSpPr>
            <p:cNvPr id="34" name="Rectangle 33"/>
            <p:cNvSpPr/>
            <p:nvPr/>
          </p:nvSpPr>
          <p:spPr bwMode="auto">
            <a:xfrm>
              <a:off x="6657664" y="2381248"/>
              <a:ext cx="716437" cy="716437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57150">
              <a:solidFill>
                <a:schemeClr val="bg2">
                  <a:alpha val="4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</a:t>
              </a:r>
              <a:endParaRPr lang="bg-BG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Strings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What is String?</a:t>
            </a:r>
          </a:p>
        </p:txBody>
      </p:sp>
    </p:spTree>
    <p:extLst>
      <p:ext uri="{BB962C8B-B14F-4D97-AF65-F5344CB8AC3E}">
        <p14:creationId xmlns:p14="http://schemas.microsoft.com/office/powerpoint/2010/main" val="2432184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26000" y="1214504"/>
            <a:ext cx="10129234" cy="5546589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j-lt"/>
              </a:rPr>
              <a:t>Strings are sequences of characters </a:t>
            </a:r>
          </a:p>
          <a:p>
            <a:pPr lvl="1"/>
            <a:r>
              <a:rPr lang="en-US" sz="3000" dirty="0">
                <a:latin typeface="+mj-lt"/>
                <a:sym typeface="Wingdings" panose="05000000000000000000" pitchFamily="2" charset="2"/>
              </a:rPr>
              <a:t>Like arrays, they have </a:t>
            </a:r>
            <a:r>
              <a:rPr lang="en-US" sz="3000" b="1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length</a:t>
            </a:r>
            <a:r>
              <a:rPr lang="en-US" sz="3000" dirty="0">
                <a:latin typeface="+mj-lt"/>
                <a:sym typeface="Wingdings" panose="05000000000000000000" pitchFamily="2" charset="2"/>
              </a:rPr>
              <a:t> (access by index)</a:t>
            </a:r>
            <a:endParaRPr lang="en-US" sz="3000" dirty="0">
              <a:latin typeface="+mj-lt"/>
            </a:endParaRPr>
          </a:p>
          <a:p>
            <a:pPr>
              <a:spcAft>
                <a:spcPts val="8000"/>
              </a:spcAft>
            </a:pPr>
            <a:r>
              <a:rPr lang="en-US" sz="3200" dirty="0">
                <a:latin typeface="+mj-lt"/>
              </a:rPr>
              <a:t>Strings are enclosed in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three types </a:t>
            </a:r>
            <a:r>
              <a:rPr lang="en-US" sz="3200" dirty="0">
                <a:latin typeface="+mj-lt"/>
              </a:rPr>
              <a:t>of quotes</a:t>
            </a:r>
            <a:endParaRPr lang="en-US" sz="3400" dirty="0">
              <a:latin typeface="+mj-lt"/>
            </a:endParaRPr>
          </a:p>
          <a:p>
            <a:r>
              <a:rPr lang="en-US" sz="3200" dirty="0">
                <a:latin typeface="+mj-lt"/>
              </a:rPr>
              <a:t>Concatenated using the "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+</a:t>
            </a:r>
            <a:r>
              <a:rPr lang="en-US" sz="3200" dirty="0">
                <a:latin typeface="+mj-lt"/>
              </a:rPr>
              <a:t>" operator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String?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047862" y="3267321"/>
            <a:ext cx="3348219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 str = </a:t>
            </a:r>
            <a:r>
              <a:rPr lang="en-US" dirty="0">
                <a:solidFill>
                  <a:schemeClr val="bg1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Hello</a:t>
            </a:r>
            <a:r>
              <a:rPr lang="en-US" dirty="0">
                <a:solidFill>
                  <a:schemeClr val="bg1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819400" y="4841782"/>
            <a:ext cx="5795326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 s = "Hello" </a:t>
            </a:r>
            <a:r>
              <a:rPr lang="en-US" dirty="0">
                <a:solidFill>
                  <a:schemeClr val="bg1"/>
                </a:solidFill>
              </a:rPr>
              <a:t>+</a:t>
            </a:r>
            <a:r>
              <a:rPr lang="en-US" dirty="0">
                <a:solidFill>
                  <a:schemeClr val="tx1"/>
                </a:solidFill>
              </a:rPr>
              <a:t> " " </a:t>
            </a:r>
            <a:r>
              <a:rPr lang="en-US" dirty="0">
                <a:solidFill>
                  <a:schemeClr val="bg1"/>
                </a:solidFill>
              </a:rPr>
              <a:t>+</a:t>
            </a:r>
            <a:r>
              <a:rPr lang="en-US" dirty="0">
                <a:solidFill>
                  <a:schemeClr val="tx1"/>
                </a:solidFill>
              </a:rPr>
              <a:t> "JS";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DE3E1840-2CC5-4EBB-910F-78DA870B9F62}"/>
              </a:ext>
            </a:extLst>
          </p:cNvPr>
          <p:cNvSpPr txBox="1">
            <a:spLocks/>
          </p:cNvSpPr>
          <p:nvPr/>
        </p:nvSpPr>
        <p:spPr>
          <a:xfrm>
            <a:off x="5396081" y="3267321"/>
            <a:ext cx="3348219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 str = </a:t>
            </a:r>
            <a:r>
              <a:rPr lang="en-US" dirty="0">
                <a:solidFill>
                  <a:schemeClr val="bg1"/>
                </a:solidFill>
              </a:rPr>
              <a:t>'</a:t>
            </a:r>
            <a:r>
              <a:rPr lang="en-US" dirty="0">
                <a:solidFill>
                  <a:schemeClr val="tx1"/>
                </a:solidFill>
              </a:rPr>
              <a:t>Hello</a:t>
            </a:r>
            <a:r>
              <a:rPr lang="en-US" dirty="0">
                <a:solidFill>
                  <a:schemeClr val="bg1"/>
                </a:solidFill>
              </a:rPr>
              <a:t>'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B02D4E8B-AFC0-41A0-B83C-C9FE88FE01E1}"/>
              </a:ext>
            </a:extLst>
          </p:cNvPr>
          <p:cNvSpPr txBox="1">
            <a:spLocks/>
          </p:cNvSpPr>
          <p:nvPr/>
        </p:nvSpPr>
        <p:spPr>
          <a:xfrm>
            <a:off x="8755764" y="3267321"/>
            <a:ext cx="3348219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 str = </a:t>
            </a:r>
            <a:r>
              <a:rPr lang="en-US" dirty="0">
                <a:solidFill>
                  <a:schemeClr val="bg1"/>
                </a:solidFill>
              </a:rPr>
              <a:t>`</a:t>
            </a:r>
            <a:r>
              <a:rPr lang="en-US" dirty="0">
                <a:solidFill>
                  <a:schemeClr val="tx1"/>
                </a:solidFill>
              </a:rPr>
              <a:t>Hello</a:t>
            </a:r>
            <a:r>
              <a:rPr lang="en-US" dirty="0">
                <a:solidFill>
                  <a:schemeClr val="bg1"/>
                </a:solidFill>
              </a:rPr>
              <a:t>`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63135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53588" y="1008000"/>
            <a:ext cx="9927138" cy="5276048"/>
          </a:xfrm>
        </p:spPr>
        <p:txBody>
          <a:bodyPr>
            <a:normAutofit/>
          </a:bodyPr>
          <a:lstStyle/>
          <a:p>
            <a:r>
              <a:rPr lang="en-US" sz="3200" dirty="0"/>
              <a:t>Strings are </a:t>
            </a:r>
            <a:r>
              <a:rPr lang="en-US" sz="3200" b="1" dirty="0">
                <a:solidFill>
                  <a:schemeClr val="bg1"/>
                </a:solidFill>
              </a:rPr>
              <a:t>immutable</a:t>
            </a:r>
            <a:r>
              <a:rPr lang="en-US" sz="3200" dirty="0"/>
              <a:t> (read-only) sequences of </a:t>
            </a:r>
            <a:br>
              <a:rPr lang="en-US" sz="3200" dirty="0"/>
            </a:br>
            <a:r>
              <a:rPr lang="en-US" sz="3200" dirty="0"/>
              <a:t>characters</a:t>
            </a:r>
          </a:p>
          <a:p>
            <a:pPr>
              <a:spcBef>
                <a:spcPts val="0"/>
              </a:spcBef>
            </a:pPr>
            <a:r>
              <a:rPr lang="en-US" sz="3200" dirty="0"/>
              <a:t>Accessible by </a:t>
            </a:r>
            <a:r>
              <a:rPr lang="en-US" sz="3200" b="1" dirty="0">
                <a:solidFill>
                  <a:schemeClr val="bg1"/>
                </a:solidFill>
              </a:rPr>
              <a:t>index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Strings Are Immutable</a:t>
            </a:r>
            <a:endParaRPr lang="bg-BG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743200" y="2895600"/>
            <a:ext cx="7086600" cy="21263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 str = "Hello, JS";</a:t>
            </a:r>
          </a:p>
          <a:p>
            <a:r>
              <a:rPr lang="en-US" dirty="0">
                <a:solidFill>
                  <a:schemeClr val="tx1"/>
                </a:solidFill>
              </a:rPr>
              <a:t>let ch = str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sz="2200" i="1" dirty="0">
                <a:solidFill>
                  <a:schemeClr val="accent2"/>
                </a:solidFill>
              </a:rPr>
              <a:t>//</a:t>
            </a:r>
            <a:r>
              <a:rPr lang="bg-BG" sz="2200" i="1" dirty="0">
                <a:solidFill>
                  <a:schemeClr val="accent2"/>
                </a:solidFill>
              </a:rPr>
              <a:t> </a:t>
            </a:r>
            <a:r>
              <a:rPr lang="en-US" sz="2200" i="1" dirty="0">
                <a:solidFill>
                  <a:schemeClr val="accent2"/>
                </a:solidFill>
              </a:rPr>
              <a:t>Expected output: l</a:t>
            </a:r>
          </a:p>
          <a:p>
            <a:r>
              <a:rPr lang="en-US" dirty="0">
                <a:solidFill>
                  <a:schemeClr val="tx1"/>
                </a:solidFill>
              </a:rPr>
              <a:t>ch = str.</a:t>
            </a:r>
            <a:r>
              <a:rPr lang="en-US" dirty="0">
                <a:solidFill>
                  <a:schemeClr val="bg1"/>
                </a:solidFill>
              </a:rPr>
              <a:t>charAt</a:t>
            </a:r>
            <a:r>
              <a:rPr lang="en-US" dirty="0">
                <a:solidFill>
                  <a:schemeClr val="tx1"/>
                </a:solidFill>
              </a:rPr>
              <a:t>(2); </a:t>
            </a:r>
            <a:r>
              <a:rPr lang="en-US" sz="2200" i="1" dirty="0">
                <a:solidFill>
                  <a:schemeClr val="accent2"/>
                </a:solidFill>
              </a:rPr>
              <a:t>//</a:t>
            </a:r>
            <a:r>
              <a:rPr lang="bg-BG" sz="2200" i="1" dirty="0">
                <a:solidFill>
                  <a:schemeClr val="accent2"/>
                </a:solidFill>
              </a:rPr>
              <a:t> </a:t>
            </a:r>
            <a:r>
              <a:rPr lang="en-US" sz="2200" i="1" dirty="0">
                <a:solidFill>
                  <a:schemeClr val="accent2"/>
                </a:solidFill>
              </a:rPr>
              <a:t>Expected output: l</a:t>
            </a:r>
          </a:p>
          <a:p>
            <a:r>
              <a:rPr lang="en-US" sz="2200" i="1" dirty="0">
                <a:solidFill>
                  <a:schemeClr val="accent2"/>
                </a:solidFill>
              </a:rPr>
              <a:t>// Both declarations are the same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91667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5061" y="1249140"/>
            <a:ext cx="11436839" cy="5571462"/>
          </a:xfrm>
        </p:spPr>
        <p:txBody>
          <a:bodyPr>
            <a:normAutofit/>
          </a:bodyPr>
          <a:lstStyle/>
          <a:p>
            <a:r>
              <a:rPr lang="en-US" dirty="0"/>
              <a:t>Receive a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  <a:r>
              <a:rPr lang="en-US" dirty="0"/>
              <a:t> </a:t>
            </a:r>
          </a:p>
          <a:p>
            <a:r>
              <a:rPr lang="en-US" dirty="0"/>
              <a:t>Print all the characters on separate lines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Print Characters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69CF29-8EC4-40AD-B89C-106542EBA8BD}"/>
              </a:ext>
            </a:extLst>
          </p:cNvPr>
          <p:cNvSpPr txBox="1"/>
          <p:nvPr/>
        </p:nvSpPr>
        <p:spPr>
          <a:xfrm>
            <a:off x="6248401" y="3153122"/>
            <a:ext cx="5221211" cy="206471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solve(string) {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for (let </a:t>
            </a:r>
            <a:r>
              <a:rPr lang="bg-BG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ch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of string) {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console.log(</a:t>
            </a:r>
            <a:r>
              <a:rPr lang="bg-BG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ch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}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bg-BG" altLang="bg-BG" sz="4800" b="1" dirty="0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69CF29-8EC4-40AD-B89C-106542EBA8BD}"/>
              </a:ext>
            </a:extLst>
          </p:cNvPr>
          <p:cNvSpPr txBox="1"/>
          <p:nvPr/>
        </p:nvSpPr>
        <p:spPr>
          <a:xfrm>
            <a:off x="1071788" y="3810000"/>
            <a:ext cx="1467662" cy="6056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</a:rPr>
              <a:t>AWord</a:t>
            </a:r>
            <a:endParaRPr lang="bg-BG" altLang="bg-BG" sz="2400" b="1" dirty="0">
              <a:latin typeface="Consolas" panose="020B0609020204030204" pitchFamily="49" charset="0"/>
            </a:endParaRPr>
          </a:p>
        </p:txBody>
      </p:sp>
      <p:sp>
        <p:nvSpPr>
          <p:cNvPr id="3" name="Right Arrow 2"/>
          <p:cNvSpPr/>
          <p:nvPr/>
        </p:nvSpPr>
        <p:spPr bwMode="auto">
          <a:xfrm>
            <a:off x="2771570" y="3925768"/>
            <a:ext cx="400050" cy="37411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C69CF29-8EC4-40AD-B89C-106542EBA8BD}"/>
              </a:ext>
            </a:extLst>
          </p:cNvPr>
          <p:cNvSpPr txBox="1"/>
          <p:nvPr/>
        </p:nvSpPr>
        <p:spPr>
          <a:xfrm>
            <a:off x="3420208" y="3153123"/>
            <a:ext cx="1467662" cy="20624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A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W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o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r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d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90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6" grpId="0" animBg="1"/>
      <p:bldP spid="3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187B324-A06B-4314-AE83-C9F33908987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4" y="1476375"/>
            <a:ext cx="1981295" cy="23622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Manipulating Strings</a:t>
            </a:r>
          </a:p>
        </p:txBody>
      </p:sp>
    </p:spTree>
    <p:extLst>
      <p:ext uri="{BB962C8B-B14F-4D97-AF65-F5344CB8AC3E}">
        <p14:creationId xmlns:p14="http://schemas.microsoft.com/office/powerpoint/2010/main" val="1040372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>
                <a:latin typeface="+mj-lt"/>
              </a:rPr>
              <a:t>Use the </a:t>
            </a:r>
            <a:r>
              <a:rPr lang="en-US" sz="3000" b="1" dirty="0">
                <a:latin typeface="+mj-lt"/>
              </a:rPr>
              <a:t>"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+</a:t>
            </a:r>
            <a:r>
              <a:rPr lang="en-US" sz="3000" b="1" dirty="0">
                <a:latin typeface="+mj-lt"/>
              </a:rPr>
              <a:t>"</a:t>
            </a:r>
            <a:r>
              <a:rPr lang="en-US" sz="3000" dirty="0">
                <a:latin typeface="+mj-lt"/>
              </a:rPr>
              <a:t> or the </a:t>
            </a:r>
            <a:r>
              <a:rPr lang="en-US" sz="3000" b="1" dirty="0">
                <a:latin typeface="+mj-lt"/>
              </a:rPr>
              <a:t>"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+=</a:t>
            </a:r>
            <a:r>
              <a:rPr lang="en-US" sz="3000" b="1" dirty="0">
                <a:latin typeface="+mj-lt"/>
              </a:rPr>
              <a:t>"</a:t>
            </a:r>
            <a:r>
              <a:rPr lang="en-US" sz="3000" dirty="0">
                <a:latin typeface="+mj-lt"/>
              </a:rPr>
              <a:t> operators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200" dirty="0">
              <a:latin typeface="+mj-lt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200" dirty="0">
              <a:latin typeface="+mj-lt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200" dirty="0">
              <a:latin typeface="+mj-lt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>
                <a:latin typeface="+mj-lt"/>
              </a:rPr>
              <a:t>Use the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concat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000" dirty="0"/>
              <a:t> </a:t>
            </a:r>
            <a:r>
              <a:rPr lang="en-US" sz="3000" dirty="0">
                <a:latin typeface="+mj-lt"/>
              </a:rPr>
              <a:t>method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200" dirty="0">
              <a:latin typeface="+mj-lt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838202" y="1828801"/>
            <a:ext cx="10210799" cy="186240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let text = </a:t>
            </a:r>
            <a:r>
              <a:rPr lang="en-US" sz="2800" dirty="0">
                <a:solidFill>
                  <a:schemeClr val="bg1"/>
                </a:solidFill>
              </a:rPr>
              <a:t>"Hello"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bg1"/>
                </a:solidFill>
              </a:rPr>
              <a:t>+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bg1"/>
                </a:solidFill>
              </a:rPr>
              <a:t>",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bg1"/>
                </a:solidFill>
              </a:rPr>
              <a:t>"</a:t>
            </a:r>
            <a:r>
              <a:rPr lang="en-US" sz="2800" dirty="0"/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i="1" dirty="0">
                <a:solidFill>
                  <a:schemeClr val="accent2"/>
                </a:solidFill>
              </a:rPr>
              <a:t>// Expected output: "Hello, "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text += </a:t>
            </a:r>
            <a:r>
              <a:rPr lang="en-US" sz="2800" dirty="0">
                <a:solidFill>
                  <a:schemeClr val="bg1"/>
                </a:solidFill>
              </a:rPr>
              <a:t>"JS!"</a:t>
            </a:r>
            <a:r>
              <a:rPr lang="en-US" sz="2800" dirty="0"/>
              <a:t>; </a:t>
            </a:r>
            <a:r>
              <a:rPr lang="en-US" sz="2800" i="1" dirty="0">
                <a:solidFill>
                  <a:schemeClr val="accent2"/>
                </a:solidFill>
              </a:rPr>
              <a:t>// "Hello, JS!"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Concatenating</a:t>
            </a:r>
          </a:p>
        </p:txBody>
      </p:sp>
      <p:sp>
        <p:nvSpPr>
          <p:cNvPr id="9" name="Text Placeholder 6"/>
          <p:cNvSpPr txBox="1">
            <a:spLocks/>
          </p:cNvSpPr>
          <p:nvPr/>
        </p:nvSpPr>
        <p:spPr>
          <a:xfrm>
            <a:off x="838202" y="4419600"/>
            <a:ext cx="10210799" cy="22860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tx1"/>
                </a:solidFill>
              </a:rPr>
              <a:t>let</a:t>
            </a:r>
            <a:r>
              <a:rPr lang="en-US" sz="2600" dirty="0"/>
              <a:t> </a:t>
            </a:r>
            <a:r>
              <a:rPr lang="en-US" sz="2600" dirty="0">
                <a:solidFill>
                  <a:schemeClr val="tx1"/>
                </a:solidFill>
              </a:rPr>
              <a:t>greet</a:t>
            </a:r>
            <a:r>
              <a:rPr lang="en-US" sz="2600" dirty="0"/>
              <a:t> </a:t>
            </a:r>
            <a:r>
              <a:rPr lang="en-US" sz="2600" dirty="0">
                <a:solidFill>
                  <a:schemeClr val="tx1"/>
                </a:solidFill>
              </a:rPr>
              <a:t>= "Hello, ";</a:t>
            </a:r>
          </a:p>
          <a:p>
            <a:r>
              <a:rPr lang="en-US" sz="2600" dirty="0">
                <a:solidFill>
                  <a:schemeClr val="tx1"/>
                </a:solidFill>
              </a:rPr>
              <a:t>let</a:t>
            </a:r>
            <a:r>
              <a:rPr lang="en-US" sz="2600" dirty="0"/>
              <a:t> </a:t>
            </a:r>
            <a:r>
              <a:rPr lang="en-US" sz="2600" dirty="0">
                <a:solidFill>
                  <a:schemeClr val="tx1"/>
                </a:solidFill>
              </a:rPr>
              <a:t>name</a:t>
            </a:r>
            <a:r>
              <a:rPr lang="en-US" sz="2600" dirty="0"/>
              <a:t> </a:t>
            </a:r>
            <a:r>
              <a:rPr lang="en-US" sz="2600" dirty="0">
                <a:solidFill>
                  <a:schemeClr val="tx1"/>
                </a:solidFill>
              </a:rPr>
              <a:t>= "John";</a:t>
            </a:r>
          </a:p>
          <a:p>
            <a:r>
              <a:rPr lang="en-US" sz="2600" dirty="0">
                <a:solidFill>
                  <a:schemeClr val="tx1"/>
                </a:solidFill>
              </a:rPr>
              <a:t>let result = </a:t>
            </a:r>
            <a:r>
              <a:rPr lang="en-US" sz="2600" dirty="0" err="1">
                <a:solidFill>
                  <a:schemeClr val="tx1"/>
                </a:solidFill>
              </a:rPr>
              <a:t>greet.</a:t>
            </a:r>
            <a:r>
              <a:rPr lang="en-US" sz="2600" dirty="0" err="1">
                <a:solidFill>
                  <a:schemeClr val="bg1"/>
                </a:solidFill>
              </a:rPr>
              <a:t>concat</a:t>
            </a:r>
            <a:r>
              <a:rPr lang="en-US" sz="2600" dirty="0">
                <a:solidFill>
                  <a:schemeClr val="tx1"/>
                </a:solidFill>
              </a:rPr>
              <a:t>(name);</a:t>
            </a:r>
          </a:p>
          <a:p>
            <a:r>
              <a:rPr lang="en-US" sz="2600" dirty="0">
                <a:solidFill>
                  <a:schemeClr val="tx1"/>
                </a:solidFill>
              </a:rPr>
              <a:t>console.log(result); </a:t>
            </a:r>
            <a:r>
              <a:rPr lang="en-US" sz="2600" i="1" dirty="0">
                <a:solidFill>
                  <a:schemeClr val="accent2"/>
                </a:solidFill>
              </a:rPr>
              <a:t>// Expected output: "Hello, John"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1931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3878</TotalTime>
  <Words>1489</Words>
  <Application>Microsoft Office PowerPoint</Application>
  <PresentationFormat>Widescreen</PresentationFormat>
  <Paragraphs>248</Paragraphs>
  <Slides>28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Consolas</vt:lpstr>
      <vt:lpstr>Wingdings</vt:lpstr>
      <vt:lpstr>Wingdings 2</vt:lpstr>
      <vt:lpstr>SoftUni</vt:lpstr>
      <vt:lpstr>1_SoftUni</vt:lpstr>
      <vt:lpstr>Text Processing</vt:lpstr>
      <vt:lpstr>Table of Contents</vt:lpstr>
      <vt:lpstr>Questions?</vt:lpstr>
      <vt:lpstr>Strings</vt:lpstr>
      <vt:lpstr>What is String?</vt:lpstr>
      <vt:lpstr>Strings Are Immutable</vt:lpstr>
      <vt:lpstr>Problem: Print Characters</vt:lpstr>
      <vt:lpstr>Manipulating Strings</vt:lpstr>
      <vt:lpstr>Concatenating</vt:lpstr>
      <vt:lpstr>Searching for Substrings</vt:lpstr>
      <vt:lpstr>Extracting Substrings</vt:lpstr>
      <vt:lpstr>String Operations </vt:lpstr>
      <vt:lpstr>Problem: Substring</vt:lpstr>
      <vt:lpstr>Solution: Substring</vt:lpstr>
      <vt:lpstr>Splitting and Finding</vt:lpstr>
      <vt:lpstr>Repeating Strings</vt:lpstr>
      <vt:lpstr>Problem: Censored Words</vt:lpstr>
      <vt:lpstr>Solution: Censored Words</vt:lpstr>
      <vt:lpstr>Trimming Strings</vt:lpstr>
      <vt:lpstr>Starts With/Ends with</vt:lpstr>
      <vt:lpstr>Padding at the Start and End</vt:lpstr>
      <vt:lpstr>Problem: Count String Occurrences</vt:lpstr>
      <vt:lpstr>Solution: Count String Occurrences</vt:lpstr>
      <vt:lpstr>Live Exercises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Technologies Fundamentals - Text Processing and Regular Expressions</dc:title>
  <dc:subject>Coding 101 Course</dc:subject>
  <dc:creator>Software University</dc:creator>
  <cp:keywords>Technologies Fundamentals;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Darina Beneva</cp:lastModifiedBy>
  <cp:revision>14</cp:revision>
  <dcterms:created xsi:type="dcterms:W3CDTF">2018-05-23T13:08:44Z</dcterms:created>
  <dcterms:modified xsi:type="dcterms:W3CDTF">2020-11-21T18:02:40Z</dcterms:modified>
  <cp:category>computer programming;programming;C#;програмиране;кодиране</cp:category>
</cp:coreProperties>
</file>