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9"/>
  </p:notesMasterIdLst>
  <p:handoutMasterIdLst>
    <p:handoutMasterId r:id="rId70"/>
  </p:handoutMasterIdLst>
  <p:sldIdLst>
    <p:sldId id="256" r:id="rId2"/>
    <p:sldId id="276" r:id="rId3"/>
    <p:sldId id="492" r:id="rId4"/>
    <p:sldId id="259" r:id="rId5"/>
    <p:sldId id="494" r:id="rId6"/>
    <p:sldId id="260" r:id="rId7"/>
    <p:sldId id="295" r:id="rId8"/>
    <p:sldId id="508" r:id="rId9"/>
    <p:sldId id="510" r:id="rId10"/>
    <p:sldId id="511" r:id="rId11"/>
    <p:sldId id="512" r:id="rId12"/>
    <p:sldId id="496" r:id="rId13"/>
    <p:sldId id="261" r:id="rId14"/>
    <p:sldId id="262" r:id="rId15"/>
    <p:sldId id="263" r:id="rId16"/>
    <p:sldId id="264" r:id="rId17"/>
    <p:sldId id="534" r:id="rId18"/>
    <p:sldId id="313" r:id="rId19"/>
    <p:sldId id="265" r:id="rId20"/>
    <p:sldId id="281" r:id="rId21"/>
    <p:sldId id="282" r:id="rId22"/>
    <p:sldId id="283" r:id="rId23"/>
    <p:sldId id="284" r:id="rId24"/>
    <p:sldId id="518" r:id="rId25"/>
    <p:sldId id="305" r:id="rId26"/>
    <p:sldId id="306" r:id="rId27"/>
    <p:sldId id="285" r:id="rId28"/>
    <p:sldId id="270" r:id="rId29"/>
    <p:sldId id="271" r:id="rId30"/>
    <p:sldId id="272" r:id="rId31"/>
    <p:sldId id="521" r:id="rId32"/>
    <p:sldId id="522" r:id="rId33"/>
    <p:sldId id="273" r:id="rId34"/>
    <p:sldId id="274" r:id="rId35"/>
    <p:sldId id="516" r:id="rId36"/>
    <p:sldId id="275" r:id="rId37"/>
    <p:sldId id="497" r:id="rId38"/>
    <p:sldId id="277" r:id="rId39"/>
    <p:sldId id="519" r:id="rId40"/>
    <p:sldId id="520" r:id="rId41"/>
    <p:sldId id="278" r:id="rId42"/>
    <p:sldId id="527" r:id="rId43"/>
    <p:sldId id="528" r:id="rId44"/>
    <p:sldId id="280" r:id="rId45"/>
    <p:sldId id="531" r:id="rId46"/>
    <p:sldId id="530" r:id="rId47"/>
    <p:sldId id="523" r:id="rId48"/>
    <p:sldId id="524" r:id="rId49"/>
    <p:sldId id="525" r:id="rId50"/>
    <p:sldId id="526" r:id="rId51"/>
    <p:sldId id="500" r:id="rId52"/>
    <p:sldId id="501" r:id="rId53"/>
    <p:sldId id="514" r:id="rId54"/>
    <p:sldId id="515" r:id="rId55"/>
    <p:sldId id="532" r:id="rId56"/>
    <p:sldId id="517" r:id="rId57"/>
    <p:sldId id="288" r:id="rId58"/>
    <p:sldId id="292" r:id="rId59"/>
    <p:sldId id="289" r:id="rId60"/>
    <p:sldId id="290" r:id="rId61"/>
    <p:sldId id="291" r:id="rId62"/>
    <p:sldId id="293" r:id="rId63"/>
    <p:sldId id="294" r:id="rId64"/>
    <p:sldId id="296" r:id="rId65"/>
    <p:sldId id="401" r:id="rId66"/>
    <p:sldId id="493" r:id="rId67"/>
    <p:sldId id="405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Introduction to JavaScript" id="{4FC6E513-295A-4696-9C78-B904D5F8F5E6}">
          <p14:sldIdLst>
            <p14:sldId id="259"/>
            <p14:sldId id="494"/>
            <p14:sldId id="260"/>
          </p14:sldIdLst>
        </p14:section>
        <p14:section name="IDE Setup" id="{DC7F0C67-1A9B-48A5-B542-9D47D46F4806}">
          <p14:sldIdLst>
            <p14:sldId id="295"/>
            <p14:sldId id="508"/>
            <p14:sldId id="510"/>
            <p14:sldId id="511"/>
            <p14:sldId id="512"/>
          </p14:sldIdLst>
        </p14:section>
        <p14:section name="Data Types and Variables" id="{9413BCDB-1C3D-4A0E-816F-00A96BE411D5}">
          <p14:sldIdLst>
            <p14:sldId id="496"/>
            <p14:sldId id="261"/>
            <p14:sldId id="262"/>
            <p14:sldId id="263"/>
            <p14:sldId id="264"/>
            <p14:sldId id="534"/>
            <p14:sldId id="313"/>
            <p14:sldId id="265"/>
          </p14:sldIdLst>
        </p14:section>
        <p14:section name="Functions" id="{AD1FD0BE-FFAB-44AE-AAFD-0A1A4614324E}">
          <p14:sldIdLst>
            <p14:sldId id="281"/>
            <p14:sldId id="282"/>
            <p14:sldId id="283"/>
            <p14:sldId id="284"/>
            <p14:sldId id="518"/>
            <p14:sldId id="305"/>
            <p14:sldId id="306"/>
            <p14:sldId id="285"/>
          </p14:sldIdLst>
        </p14:section>
        <p14:section name="Operators and Statements" id="{519F7731-B75B-4A25-AEDF-B77F55C83239}">
          <p14:sldIdLst>
            <p14:sldId id="270"/>
            <p14:sldId id="271"/>
            <p14:sldId id="272"/>
            <p14:sldId id="521"/>
            <p14:sldId id="522"/>
            <p14:sldId id="273"/>
            <p14:sldId id="274"/>
            <p14:sldId id="516"/>
            <p14:sldId id="275"/>
            <p14:sldId id="497"/>
            <p14:sldId id="277"/>
            <p14:sldId id="519"/>
            <p14:sldId id="520"/>
            <p14:sldId id="278"/>
            <p14:sldId id="527"/>
            <p14:sldId id="528"/>
            <p14:sldId id="280"/>
            <p14:sldId id="531"/>
            <p14:sldId id="530"/>
          </p14:sldIdLst>
        </p14:section>
        <p14:section name="Mix HTML and JS" id="{7AE6A839-8CBD-4A4A-BE72-C23075BCC547}">
          <p14:sldIdLst>
            <p14:sldId id="523"/>
            <p14:sldId id="524"/>
            <p14:sldId id="525"/>
            <p14:sldId id="526"/>
          </p14:sldIdLst>
        </p14:section>
        <p14:section name="Debugging Techniques" id="{FC50314F-9028-4433-861C-E8E7AFA7DC16}">
          <p14:sldIdLst>
            <p14:sldId id="500"/>
            <p14:sldId id="501"/>
            <p14:sldId id="514"/>
            <p14:sldId id="515"/>
            <p14:sldId id="532"/>
          </p14:sldIdLst>
        </p14:section>
        <p14:section name="Language Specifics" id="{D163E17D-0937-4FDA-B892-5DD9FF6BD62B}">
          <p14:sldIdLst>
            <p14:sldId id="517"/>
            <p14:sldId id="288"/>
            <p14:sldId id="292"/>
            <p14:sldId id="289"/>
            <p14:sldId id="290"/>
            <p14:sldId id="291"/>
            <p14:sldId id="293"/>
            <p14:sldId id="294"/>
          </p14:sldIdLst>
        </p14:section>
        <p14:section name="Conclusion" id="{E19D07F1-86E2-47E9-B2AB-7ADC4F89DC12}">
          <p14:sldIdLst>
            <p14:sldId id="296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A00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605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04-May-21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0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955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1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3" r:id="rId4"/>
    <p:sldLayoutId id="2147483691" r:id="rId5"/>
    <p:sldLayoutId id="2147483680" r:id="rId6"/>
    <p:sldLayoutId id="2147483695" r:id="rId7"/>
    <p:sldLayoutId id="2147483688" r:id="rId8"/>
    <p:sldLayoutId id="2147483684" r:id="rId9"/>
    <p:sldLayoutId id="2147483677" r:id="rId10"/>
    <p:sldLayoutId id="2147483683" r:id="rId11"/>
    <p:sldLayoutId id="2147483685" r:id="rId12"/>
    <p:sldLayoutId id="2147483686" r:id="rId13"/>
    <p:sldLayoutId id="2147483687" r:id="rId14"/>
    <p:sldLayoutId id="2147483692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Operators, Parameters, Return Value, Arrow Functions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Syntax, Functions and Statements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000" y="2185796"/>
            <a:ext cx="3200400" cy="305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1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Install the Latest </a:t>
            </a:r>
            <a:r>
              <a:rPr lang="en-US" dirty="0" err="1"/>
              <a:t>Node.js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00" y="1179000"/>
            <a:ext cx="9753600" cy="5679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 Placeholder 10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  <a:defRPr sz="32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Visual Studio Code </a:t>
            </a:r>
            <a:r>
              <a:rPr b="0">
                <a:solidFill>
                  <a:srgbClr val="234465"/>
                </a:solidFill>
                <a:latin typeface="+mj-lt"/>
                <a:ea typeface="+mj-ea"/>
                <a:cs typeface="+mj-cs"/>
                <a:sym typeface="Calibri"/>
              </a:rPr>
              <a:t>is powerful text editor for JavaScript and other projects</a:t>
            </a:r>
          </a:p>
          <a:p>
            <a:pPr>
              <a:defRPr sz="3200"/>
            </a:pPr>
            <a:r>
              <a:t>In order to create your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first project</a:t>
            </a:r>
            <a:r>
              <a:t>:</a:t>
            </a:r>
          </a:p>
        </p:txBody>
      </p:sp>
      <p:sp>
        <p:nvSpPr>
          <p:cNvPr id="251" name="Title 1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Using Visual Studio Code</a:t>
            </a:r>
          </a:p>
        </p:txBody>
      </p:sp>
      <p:pic>
        <p:nvPicPr>
          <p:cNvPr id="253" name="Screen Shot 2020-01-15 at 14.35.53.png" descr="Screen Shot 2020-01-15 at 14.35.53.png"/>
          <p:cNvPicPr>
            <a:picLocks noChangeAspect="1"/>
          </p:cNvPicPr>
          <p:nvPr/>
        </p:nvPicPr>
        <p:blipFill>
          <a:blip r:embed="rId2" cstate="print"/>
          <a:srcRect r="2703"/>
          <a:stretch>
            <a:fillRect/>
          </a:stretch>
        </p:blipFill>
        <p:spPr>
          <a:xfrm>
            <a:off x="1458330" y="3026660"/>
            <a:ext cx="2327081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4" name="Screen Shot 2020-01-15 at 14.39.59.png" descr="Screen Shot 2020-01-15 at 14.39.59.png"/>
          <p:cNvPicPr>
            <a:picLocks noChangeAspect="1"/>
          </p:cNvPicPr>
          <p:nvPr/>
        </p:nvPicPr>
        <p:blipFill>
          <a:blip r:embed="rId3" cstate="print"/>
          <a:srcRect t="15002" b="10380"/>
          <a:stretch>
            <a:fillRect/>
          </a:stretch>
        </p:blipFill>
        <p:spPr>
          <a:xfrm>
            <a:off x="4291919" y="3026660"/>
            <a:ext cx="2465857" cy="3000938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5" name="Screen Shot 2020-01-15 at 14.42.11.png" descr="Screen Shot 2020-01-15 at 14.42.11.png"/>
          <p:cNvPicPr>
            <a:picLocks noChangeAspect="1"/>
          </p:cNvPicPr>
          <p:nvPr/>
        </p:nvPicPr>
        <p:blipFill>
          <a:blip r:embed="rId4" cstate="print"/>
          <a:srcRect t="6528" b="6528"/>
          <a:stretch>
            <a:fillRect/>
          </a:stretch>
        </p:blipFill>
        <p:spPr>
          <a:xfrm>
            <a:off x="7264444" y="3026660"/>
            <a:ext cx="2484849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build="p" bldLvl="5" animBg="1" advAuto="0"/>
      <p:bldP spid="253" grpId="0" animBg="1" advAuto="0"/>
      <p:bldP spid="254" grpId="0" animBg="1" advAuto="0"/>
      <p:bldP spid="255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1111B13-E465-4634-B3DA-FA156EDA013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Identifiers, Declaring Variables, Variable Scope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 Types &amp; Variables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1D97EA-4E6C-41B3-965E-841B4E6C5B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000" y="1449000"/>
            <a:ext cx="2418000" cy="24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509915"/>
          </a:xfrm>
        </p:spPr>
        <p:txBody>
          <a:bodyPr>
            <a:normAutofit fontScale="77500" lnSpcReduction="20000"/>
          </a:bodyPr>
          <a:lstStyle/>
          <a:p>
            <a:pPr latinLnBrk="0"/>
            <a:r>
              <a:rPr lang="en-US" sz="4400" dirty="0"/>
              <a:t>Seven </a:t>
            </a:r>
            <a:r>
              <a:rPr lang="en-US" sz="4400" b="1" dirty="0">
                <a:solidFill>
                  <a:schemeClr val="bg1"/>
                </a:solidFill>
              </a:rPr>
              <a:t>data types </a:t>
            </a:r>
            <a:r>
              <a:rPr lang="en-US" sz="4400" dirty="0"/>
              <a:t>that are </a:t>
            </a:r>
            <a:r>
              <a:rPr lang="en-US" sz="4400" b="1" dirty="0">
                <a:solidFill>
                  <a:schemeClr val="bg1"/>
                </a:solidFill>
              </a:rPr>
              <a:t>primitives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String </a:t>
            </a:r>
            <a:r>
              <a:rPr lang="en-US" sz="4100" b="1" dirty="0"/>
              <a:t>-</a:t>
            </a:r>
            <a:r>
              <a:rPr lang="en-US" sz="41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used to represent textual data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Number </a:t>
            </a:r>
            <a:r>
              <a:rPr lang="en-US" sz="4100" b="1" dirty="0"/>
              <a:t>-</a:t>
            </a:r>
            <a:r>
              <a:rPr lang="en-US" sz="4100" b="1" dirty="0">
                <a:solidFill>
                  <a:schemeClr val="bg1"/>
                </a:solidFill>
              </a:rPr>
              <a:t>  </a:t>
            </a:r>
            <a:r>
              <a:rPr lang="en-US" sz="4100" dirty="0"/>
              <a:t>a numeric data type</a:t>
            </a:r>
            <a:endParaRPr lang="en-US" sz="4100" b="1" dirty="0">
              <a:solidFill>
                <a:schemeClr val="bg1"/>
              </a:solidFill>
            </a:endParaRP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Boolean </a:t>
            </a:r>
            <a:r>
              <a:rPr lang="en-US" sz="4100" b="1" dirty="0"/>
              <a:t>- </a:t>
            </a:r>
            <a:r>
              <a:rPr lang="en-US" sz="4100" dirty="0"/>
              <a:t>a logical data type 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Undefined </a:t>
            </a:r>
            <a:r>
              <a:rPr lang="en-US" sz="4100" dirty="0"/>
              <a:t>- automatically assigned to variables 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Null </a:t>
            </a:r>
            <a:r>
              <a:rPr lang="en-US" sz="4100" dirty="0"/>
              <a:t>- represents the </a:t>
            </a:r>
            <a:r>
              <a:rPr lang="en-US" sz="4100" b="1" dirty="0">
                <a:solidFill>
                  <a:schemeClr val="bg1"/>
                </a:solidFill>
              </a:rPr>
              <a:t>intentional</a:t>
            </a:r>
            <a:r>
              <a:rPr lang="en-US" sz="4100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absence</a:t>
            </a:r>
            <a:r>
              <a:rPr lang="en-US" sz="4100" dirty="0"/>
              <a:t> of any object value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 err="1">
                <a:solidFill>
                  <a:schemeClr val="bg1"/>
                </a:solidFill>
              </a:rPr>
              <a:t>BigInt</a:t>
            </a:r>
            <a:r>
              <a:rPr lang="en-US" sz="41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-</a:t>
            </a:r>
            <a:r>
              <a:rPr lang="en-US" sz="4100" b="1" dirty="0"/>
              <a:t> </a:t>
            </a:r>
            <a:r>
              <a:rPr lang="en-US" sz="4100" dirty="0"/>
              <a:t>represent integers with </a:t>
            </a:r>
            <a:r>
              <a:rPr lang="en-US" sz="4100" b="1" dirty="0">
                <a:solidFill>
                  <a:schemeClr val="bg1"/>
                </a:solidFill>
              </a:rPr>
              <a:t>arbitrary</a:t>
            </a:r>
            <a:r>
              <a:rPr lang="en-US" sz="4100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precision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Symbol </a:t>
            </a:r>
            <a:r>
              <a:rPr lang="en-US" sz="4100" dirty="0"/>
              <a:t>-</a:t>
            </a:r>
            <a:r>
              <a:rPr lang="en-US" sz="4100" b="1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unique</a:t>
            </a:r>
            <a:r>
              <a:rPr lang="en-US" sz="4100" dirty="0"/>
              <a:t> and </a:t>
            </a:r>
            <a:r>
              <a:rPr lang="en-US" sz="4100" b="1" dirty="0">
                <a:solidFill>
                  <a:schemeClr val="bg1"/>
                </a:solidFill>
              </a:rPr>
              <a:t>immutable</a:t>
            </a:r>
            <a:r>
              <a:rPr lang="en-US" sz="4100" b="1" dirty="0"/>
              <a:t> </a:t>
            </a:r>
            <a:r>
              <a:rPr lang="en-US" sz="4100" dirty="0"/>
              <a:t>primitive value</a:t>
            </a:r>
          </a:p>
          <a:p>
            <a:pPr latinLnBrk="0">
              <a:buClr>
                <a:schemeClr val="tx1"/>
              </a:buClr>
            </a:pPr>
            <a:r>
              <a:rPr lang="en-US" sz="4400" b="1" dirty="0">
                <a:solidFill>
                  <a:schemeClr val="bg1"/>
                </a:solidFill>
              </a:rPr>
              <a:t>Reference types –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2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</a:t>
            </a:r>
            <a:r>
              <a:rPr lang="en-US" sz="3200" b="1" dirty="0"/>
              <a:t> </a:t>
            </a:r>
            <a:r>
              <a:rPr lang="en-US" sz="3200" b="1" dirty="0">
                <a:solidFill>
                  <a:schemeClr val="bg1"/>
                </a:solidFill>
              </a:rPr>
              <a:t>identifier</a:t>
            </a:r>
            <a:r>
              <a:rPr lang="en-US" sz="3200" dirty="0"/>
              <a:t> is a sequence of characters in the code that </a:t>
            </a:r>
            <a:br>
              <a:rPr lang="en-US" sz="3200" dirty="0"/>
            </a:br>
            <a:r>
              <a:rPr lang="en-US" sz="3200" dirty="0"/>
              <a:t>identifies a 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r>
              <a:rPr lang="en-US" sz="3200" dirty="0"/>
              <a:t>, 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, or </a:t>
            </a:r>
            <a:r>
              <a:rPr lang="en-US" sz="3200" b="1" dirty="0">
                <a:solidFill>
                  <a:schemeClr val="bg1"/>
                </a:solidFill>
              </a:rPr>
              <a:t>property </a:t>
            </a:r>
          </a:p>
          <a:p>
            <a:r>
              <a:rPr lang="en-US" sz="3200" dirty="0"/>
              <a:t>In JavaScript, identifiers are </a:t>
            </a:r>
            <a:r>
              <a:rPr lang="en-US" sz="3200" b="1" dirty="0">
                <a:solidFill>
                  <a:schemeClr val="bg1"/>
                </a:solidFill>
              </a:rPr>
              <a:t>case-sensitive</a:t>
            </a:r>
            <a:r>
              <a:rPr lang="en-US" sz="3200" dirty="0"/>
              <a:t> and can contain </a:t>
            </a:r>
            <a:br>
              <a:rPr lang="en-US" sz="3200" dirty="0"/>
            </a:br>
            <a:r>
              <a:rPr lang="en-US" sz="3200" dirty="0"/>
              <a:t>Unicode </a:t>
            </a:r>
            <a:r>
              <a:rPr lang="en-US" sz="3200" b="1" dirty="0">
                <a:solidFill>
                  <a:schemeClr val="bg1"/>
                </a:solidFill>
              </a:rPr>
              <a:t>letters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$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_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bg1"/>
                </a:solidFill>
              </a:rPr>
              <a:t>digits</a:t>
            </a:r>
            <a:r>
              <a:rPr lang="en-US" sz="3200" dirty="0"/>
              <a:t> (0-9), but may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start with a </a:t>
            </a:r>
            <a:br>
              <a:rPr lang="en-US" sz="3200" dirty="0"/>
            </a:br>
            <a:r>
              <a:rPr lang="en-US" sz="3200" dirty="0"/>
              <a:t>digit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511319" y="3969000"/>
            <a:ext cx="89207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_name </a:t>
            </a:r>
            <a:r>
              <a:rPr lang="en-US" sz="2400" b="1" dirty="0">
                <a:latin typeface="Consolas" panose="020B0609020204030204" pitchFamily="49" charset="0"/>
              </a:rPr>
              <a:t>= "John“;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511319" y="6057664"/>
            <a:ext cx="89207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9</a:t>
            </a:r>
            <a:r>
              <a:rPr lang="en-US" sz="2400" b="1" dirty="0">
                <a:latin typeface="Consolas" panose="020B0609020204030204" pitchFamily="49" charset="0"/>
              </a:rPr>
              <a:t> = 'nine';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SyntaxError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 Unexpected number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511319" y="4644000"/>
            <a:ext cx="8920794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$sum</a:t>
            </a:r>
            <a:r>
              <a:rPr lang="en-US" sz="2400" b="1" dirty="0">
                <a:latin typeface="Consolas" panose="020B0609020204030204" pitchFamily="49" charset="0"/>
              </a:rPr>
              <a:t>(x, y)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return x + y;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96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7483" y="954649"/>
            <a:ext cx="9927138" cy="52760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noProof="1"/>
              <a:t>Used to </a:t>
            </a:r>
            <a:r>
              <a:rPr lang="en-US" sz="3200" b="1" noProof="1">
                <a:solidFill>
                  <a:schemeClr val="bg1"/>
                </a:solidFill>
              </a:rPr>
              <a:t>store</a:t>
            </a:r>
            <a:r>
              <a:rPr lang="en-US" sz="3200" noProof="1"/>
              <a:t> data values</a:t>
            </a:r>
            <a:endParaRPr lang="en-US" sz="3200" b="1" noProof="1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noProof="1"/>
              <a:t>Variables that are assigned a </a:t>
            </a:r>
            <a:r>
              <a:rPr lang="en-US" sz="3200" b="1" noProof="1">
                <a:solidFill>
                  <a:schemeClr val="bg1"/>
                </a:solidFill>
              </a:rPr>
              <a:t>non-primitive</a:t>
            </a:r>
            <a:r>
              <a:rPr lang="en-US" sz="3200" noProof="1"/>
              <a:t> value are </a:t>
            </a:r>
            <a:br>
              <a:rPr lang="en-US" sz="3200" noProof="1"/>
            </a:br>
            <a:r>
              <a:rPr lang="en-US" sz="3200" noProof="1"/>
              <a:t>given a </a:t>
            </a:r>
            <a:r>
              <a:rPr lang="en-US" sz="3200" b="1" noProof="1">
                <a:solidFill>
                  <a:schemeClr val="bg1"/>
                </a:solidFill>
              </a:rPr>
              <a:t>reference</a:t>
            </a:r>
            <a:r>
              <a:rPr lang="en-US" sz="3200" noProof="1"/>
              <a:t> to that value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Undefined</a:t>
            </a:r>
            <a:r>
              <a:rPr lang="en-US" sz="3200" noProof="1"/>
              <a:t> - a variable that has been declared with a keyword, but not given a value</a:t>
            </a:r>
          </a:p>
          <a:p>
            <a:pPr marL="442912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2800" noProof="1"/>
          </a:p>
          <a:p>
            <a:pPr marL="442912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2800" noProof="1"/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Undeclared</a:t>
            </a:r>
            <a:r>
              <a:rPr lang="en-US" sz="3200" noProof="1"/>
              <a:t> - a </a:t>
            </a:r>
            <a:r>
              <a:rPr lang="en-US" sz="3200" b="1" noProof="1">
                <a:solidFill>
                  <a:schemeClr val="bg1"/>
                </a:solidFill>
              </a:rPr>
              <a:t>variable</a:t>
            </a:r>
            <a:r>
              <a:rPr lang="en-US" sz="3200" noProof="1"/>
              <a:t> that hasn't been declared at all</a:t>
            </a:r>
            <a:br>
              <a:rPr lang="en-US" sz="3000" noProof="1"/>
            </a:br>
            <a:endParaRPr lang="en-US" sz="30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</a:t>
            </a: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560655" y="3789000"/>
            <a:ext cx="892079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 a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console.log(a)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//undefined</a:t>
            </a:r>
          </a:p>
        </p:txBody>
      </p:sp>
      <p:sp>
        <p:nvSpPr>
          <p:cNvPr id="10" name="Текстово поле 10"/>
          <p:cNvSpPr txBox="1"/>
          <p:nvPr/>
        </p:nvSpPr>
        <p:spPr>
          <a:xfrm>
            <a:off x="2560655" y="5529662"/>
            <a:ext cx="892079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undeclaredVariable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ReferenceError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undeclaredVariable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is not defined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999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7483" y="954648"/>
            <a:ext cx="9927138" cy="584935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400" noProof="1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400" noProof="1"/>
              <a:t> and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400" noProof="1"/>
              <a:t> are used to declare variables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200" noProof="1"/>
              <a:t> - allows </a:t>
            </a:r>
            <a:r>
              <a:rPr lang="en-US" sz="3200" b="1" noProof="1">
                <a:solidFill>
                  <a:schemeClr val="bg1"/>
                </a:solidFill>
              </a:rPr>
              <a:t>reassignment</a:t>
            </a:r>
            <a:endParaRPr lang="en-US" sz="3200" noProof="1"/>
          </a:p>
          <a:p>
            <a:pPr marL="609219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32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200" noProof="1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200" noProof="1"/>
              <a:t> - once assigned it </a:t>
            </a:r>
            <a:r>
              <a:rPr lang="en-US" sz="3200" b="1" noProof="1">
                <a:solidFill>
                  <a:schemeClr val="bg1"/>
                </a:solidFill>
              </a:rPr>
              <a:t>cannot</a:t>
            </a:r>
            <a:r>
              <a:rPr lang="en-US" sz="3200" noProof="1"/>
              <a:t> be modified</a:t>
            </a:r>
          </a:p>
          <a:p>
            <a:pPr marL="609219" lvl="1" indent="0">
              <a:lnSpc>
                <a:spcPct val="80000"/>
              </a:lnSpc>
              <a:buNone/>
            </a:pPr>
            <a:endParaRPr lang="en-US" sz="32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200" b="1" noProof="1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200" noProof="1"/>
              <a:t> - defines a variable in the function scope </a:t>
            </a:r>
            <a:r>
              <a:rPr lang="en-US" sz="3200" b="1" noProof="1">
                <a:solidFill>
                  <a:schemeClr val="bg1"/>
                </a:solidFill>
              </a:rPr>
              <a:t>regardless</a:t>
            </a:r>
            <a:r>
              <a:rPr lang="en-US" sz="3200" noProof="1"/>
              <a:t> of block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 (2)</a:t>
            </a:r>
            <a:endParaRPr lang="bg-BG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991000" y="2067667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 name = "George";  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2991000" y="3609000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name = "George";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2991000" y="5711549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2400" b="1" dirty="0">
                <a:latin typeface="Consolas" panose="020B0609020204030204" pitchFamily="49" charset="0"/>
              </a:rPr>
              <a:t> name = "George";  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996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B64CCF-6831-4FE0-A184-6B92F50F6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A9E138-F0D8-4D25-868A-735A56E2D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will see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used in old examples</a:t>
            </a:r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to declare variables is a </a:t>
            </a:r>
            <a:r>
              <a:rPr lang="en-US" b="1" dirty="0">
                <a:solidFill>
                  <a:schemeClr val="bg1"/>
                </a:solidFill>
              </a:rPr>
              <a:t>legacy</a:t>
            </a:r>
            <a:r>
              <a:rPr lang="en-US" dirty="0"/>
              <a:t> technique</a:t>
            </a:r>
          </a:p>
          <a:p>
            <a:r>
              <a:rPr lang="en-US" dirty="0"/>
              <a:t>Since </a:t>
            </a:r>
            <a:r>
              <a:rPr lang="en-US" b="1" dirty="0">
                <a:solidFill>
                  <a:schemeClr val="bg1"/>
                </a:solidFill>
              </a:rPr>
              <a:t>ES2015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dirty="0"/>
              <a:t> are available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introduces function scope </a:t>
            </a:r>
            <a:r>
              <a:rPr lang="en-US" b="1" dirty="0">
                <a:solidFill>
                  <a:schemeClr val="bg1"/>
                </a:solidFill>
              </a:rPr>
              <a:t>hoisting</a:t>
            </a:r>
            <a:endParaRPr lang="en-US" dirty="0"/>
          </a:p>
          <a:p>
            <a:pPr lvl="1"/>
            <a:r>
              <a:rPr lang="en-US" dirty="0"/>
              <a:t>Will be discussed later in the lesson</a:t>
            </a:r>
          </a:p>
          <a:p>
            <a:pPr>
              <a:spcBef>
                <a:spcPts val="3600"/>
              </a:spcBef>
            </a:pPr>
            <a:r>
              <a:rPr lang="en-US" dirty="0"/>
              <a:t>There is no good reason to </a:t>
            </a:r>
            <a:r>
              <a:rPr lang="en-US" b="1" dirty="0">
                <a:solidFill>
                  <a:schemeClr val="bg1"/>
                </a:solidFill>
              </a:rPr>
              <a:t>ever</a:t>
            </a:r>
            <a:r>
              <a:rPr lang="en-US" dirty="0"/>
              <a:t>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C58C2B-33DB-41A4-9C82-C10363EE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Variable Declaration</a:t>
            </a:r>
          </a:p>
        </p:txBody>
      </p:sp>
    </p:spTree>
    <p:extLst>
      <p:ext uri="{BB962C8B-B14F-4D97-AF65-F5344CB8AC3E}">
        <p14:creationId xmlns:p14="http://schemas.microsoft.com/office/powerpoint/2010/main" val="319163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39950" y="1121143"/>
            <a:ext cx="985528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4000" b="1" dirty="0">
                <a:solidFill>
                  <a:schemeClr val="bg1"/>
                </a:solidFill>
              </a:rPr>
              <a:t>Global scope</a:t>
            </a:r>
            <a:r>
              <a:rPr lang="en-US" sz="4000" dirty="0"/>
              <a:t> – Any variable that’s </a:t>
            </a:r>
            <a:r>
              <a:rPr lang="en-US" sz="4000" b="1" dirty="0">
                <a:solidFill>
                  <a:schemeClr val="bg1"/>
                </a:solidFill>
              </a:rPr>
              <a:t>NOT</a:t>
            </a:r>
            <a:r>
              <a:rPr lang="en-US" sz="4000" dirty="0"/>
              <a:t> inside any </a:t>
            </a:r>
            <a:r>
              <a:rPr lang="en-US" sz="4000" b="1" dirty="0">
                <a:solidFill>
                  <a:schemeClr val="bg1"/>
                </a:solidFill>
              </a:rPr>
              <a:t>function</a:t>
            </a:r>
            <a:r>
              <a:rPr lang="en-US" sz="4000" dirty="0"/>
              <a:t> or </a:t>
            </a:r>
            <a:r>
              <a:rPr lang="en-US" sz="4000" b="1" dirty="0">
                <a:solidFill>
                  <a:schemeClr val="bg1"/>
                </a:solidFill>
              </a:rPr>
              <a:t>block</a:t>
            </a:r>
            <a:r>
              <a:rPr lang="en-US" sz="4000" dirty="0"/>
              <a:t> (a pair of curly braces);</a:t>
            </a:r>
            <a:endParaRPr lang="en-US" sz="40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4000" b="1" dirty="0">
                <a:solidFill>
                  <a:schemeClr val="bg1"/>
                </a:solidFill>
              </a:rPr>
              <a:t>Functional scope </a:t>
            </a:r>
            <a:r>
              <a:rPr lang="en-US" sz="4000" dirty="0"/>
              <a:t>– Variable declared</a:t>
            </a:r>
            <a:r>
              <a:rPr lang="en-US" sz="4000" b="1" dirty="0">
                <a:solidFill>
                  <a:schemeClr val="bg1"/>
                </a:solidFill>
              </a:rPr>
              <a:t> inside a function</a:t>
            </a:r>
            <a:r>
              <a:rPr lang="en-US" sz="4000" dirty="0"/>
              <a:t> is inside the local scope;</a:t>
            </a:r>
          </a:p>
          <a:p>
            <a:pPr>
              <a:buClr>
                <a:schemeClr val="tx1"/>
              </a:buClr>
            </a:pPr>
            <a:r>
              <a:rPr lang="en-US" sz="4000" b="1" dirty="0">
                <a:solidFill>
                  <a:schemeClr val="bg1"/>
                </a:solidFill>
              </a:rPr>
              <a:t>Block scope </a:t>
            </a:r>
            <a:r>
              <a:rPr lang="en-US" sz="4000" dirty="0"/>
              <a:t>– </a:t>
            </a:r>
            <a:r>
              <a:rPr lang="en-US" sz="4000" b="1" dirty="0">
                <a:solidFill>
                  <a:schemeClr val="bg1"/>
                </a:solidFill>
              </a:rPr>
              <a:t>let </a:t>
            </a:r>
            <a:r>
              <a:rPr lang="en-US" sz="4000" dirty="0"/>
              <a:t>and</a:t>
            </a:r>
            <a:r>
              <a:rPr lang="en-US" sz="4000" b="1" dirty="0">
                <a:solidFill>
                  <a:schemeClr val="bg1"/>
                </a:solidFill>
              </a:rPr>
              <a:t> const </a:t>
            </a:r>
            <a:r>
              <a:rPr lang="en-US" sz="4000" dirty="0"/>
              <a:t>declares </a:t>
            </a:r>
            <a:r>
              <a:rPr lang="en-US" sz="4000" b="1" dirty="0">
                <a:solidFill>
                  <a:schemeClr val="bg1"/>
                </a:solidFill>
              </a:rPr>
              <a:t>block</a:t>
            </a:r>
            <a:r>
              <a:rPr lang="en-US" sz="4000" dirty="0"/>
              <a:t> scoped variables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6381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9675000" cy="5546589"/>
          </a:xfrm>
        </p:spPr>
        <p:txBody>
          <a:bodyPr>
            <a:normAutofit/>
          </a:bodyPr>
          <a:lstStyle/>
          <a:p>
            <a:r>
              <a:rPr lang="en-US" dirty="0"/>
              <a:t>Variables in JavaScript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directly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with any particular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Any variable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be assigned (and re-assigned) values of all types</a:t>
            </a:r>
            <a:endParaRPr lang="bg-BG" dirty="0"/>
          </a:p>
          <a:p>
            <a:endParaRPr lang="bg-BG" dirty="0"/>
          </a:p>
          <a:p>
            <a:pPr>
              <a:buNone/>
            </a:pPr>
            <a:endParaRPr lang="bg-BG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NOTE: The use of dynamic typing is considered a bad practice!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Typing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67000" y="3651250"/>
            <a:ext cx="8077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foo = 42;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'bar';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string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true; 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boolean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389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 to JavaScript</a:t>
            </a:r>
          </a:p>
          <a:p>
            <a:r>
              <a:rPr lang="en-US" dirty="0"/>
              <a:t>Data Types and Variables</a:t>
            </a:r>
          </a:p>
          <a:p>
            <a:r>
              <a:rPr lang="en-US" dirty="0"/>
              <a:t>Operators and Statements</a:t>
            </a:r>
          </a:p>
          <a:p>
            <a:r>
              <a:rPr lang="en-US" dirty="0"/>
              <a:t>Debugging Techniques</a:t>
            </a:r>
          </a:p>
          <a:p>
            <a:r>
              <a:rPr lang="en-US" dirty="0"/>
              <a:t>Functions &amp; Hoisting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447801"/>
            <a:ext cx="2438095" cy="243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Declaring and Invoking</a:t>
            </a:r>
          </a:p>
        </p:txBody>
      </p:sp>
    </p:spTree>
    <p:extLst>
      <p:ext uri="{BB962C8B-B14F-4D97-AF65-F5344CB8AC3E}">
        <p14:creationId xmlns:p14="http://schemas.microsoft.com/office/powerpoint/2010/main" val="1030944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096899"/>
            <a:ext cx="9585000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Function</a:t>
            </a:r>
            <a:r>
              <a:rPr lang="en-US" sz="3199" dirty="0"/>
              <a:t> - named list of instructions (statements and expressions)</a:t>
            </a:r>
            <a:endParaRPr lang="bg-BG" sz="31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Can take </a:t>
            </a:r>
            <a:r>
              <a:rPr lang="en-US" sz="3199" b="1" dirty="0">
                <a:solidFill>
                  <a:schemeClr val="bg1"/>
                </a:solidFill>
              </a:rPr>
              <a:t>parameters</a:t>
            </a:r>
            <a:r>
              <a:rPr lang="en-US" sz="3199" dirty="0"/>
              <a:t> and return </a:t>
            </a:r>
            <a:r>
              <a:rPr lang="en-US" sz="3199" b="1" dirty="0">
                <a:solidFill>
                  <a:schemeClr val="bg1"/>
                </a:solidFill>
              </a:rPr>
              <a:t>result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Function names and parameters use </a:t>
            </a:r>
            <a:r>
              <a:rPr lang="en-US" sz="3199" b="1" dirty="0">
                <a:solidFill>
                  <a:schemeClr val="bg1"/>
                </a:solidFill>
              </a:rPr>
              <a:t>camel 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The </a:t>
            </a:r>
            <a:r>
              <a:rPr lang="en-US" sz="3199" b="1" dirty="0">
                <a:solidFill>
                  <a:schemeClr val="bg1"/>
                </a:solidFill>
              </a:rPr>
              <a:t>{</a:t>
            </a:r>
            <a:r>
              <a:rPr lang="en-US" sz="3199" dirty="0"/>
              <a:t> stays at the same line</a:t>
            </a:r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Invoke </a:t>
            </a:r>
            <a:r>
              <a:rPr lang="en-US" sz="3199" dirty="0"/>
              <a:t>the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1000" y="150206"/>
            <a:ext cx="8625520" cy="882654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967599" y="4047024"/>
            <a:ext cx="6256801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count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console.log("*".repeat(count));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965603" y="6056103"/>
            <a:ext cx="3036390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10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372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0591" y="1108911"/>
            <a:ext cx="10129234" cy="554658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Function declaration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Function expression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Arrow functions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26960" y="1682177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walk()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32285" y="3577559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const walk = function 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48710" y="5409818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const walk = () =&gt;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520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1441" y="951411"/>
            <a:ext cx="10129234" cy="5546589"/>
          </a:xfrm>
        </p:spPr>
        <p:txBody>
          <a:bodyPr/>
          <a:lstStyle/>
          <a:p>
            <a:r>
              <a:rPr lang="en-US" dirty="0"/>
              <a:t>You can receive parameters with </a:t>
            </a:r>
            <a:r>
              <a:rPr lang="en-US" b="1" dirty="0">
                <a:solidFill>
                  <a:schemeClr val="bg1"/>
                </a:solidFill>
              </a:rPr>
              <a:t>no value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unused parameters </a:t>
            </a:r>
            <a:r>
              <a:rPr lang="en-US" dirty="0"/>
              <a:t>are ignored</a:t>
            </a:r>
          </a:p>
          <a:p>
            <a:pPr>
              <a:spcBef>
                <a:spcPts val="16800"/>
              </a:spcBef>
            </a:pPr>
            <a:r>
              <a:rPr lang="en-US" dirty="0"/>
              <a:t>Functions can yield a value with the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operator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Returned Value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86000" y="2259000"/>
            <a:ext cx="4365000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foo(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a,b,c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console.log(a);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console.log(b);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console.log(c); 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//undefined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>
                <a:solidFill>
                  <a:schemeClr val="bg1"/>
                </a:solidFill>
                <a:effectLst/>
              </a:rPr>
              <a:t>1,2</a:t>
            </a:r>
            <a:r>
              <a:rPr lang="en-US" sz="20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379170" y="2259000"/>
            <a:ext cx="4365000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foo(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a,b,c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console.log(a);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console.log(b);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console.log(c);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>
                <a:solidFill>
                  <a:schemeClr val="bg1"/>
                </a:solidFill>
                <a:effectLst/>
              </a:rPr>
              <a:t>1,2,3,6,7</a:t>
            </a:r>
            <a:r>
              <a:rPr lang="en-US" sz="20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DF13594-8769-40DD-8AEC-DAE5EFE9AE6C}"/>
              </a:ext>
            </a:extLst>
          </p:cNvPr>
          <p:cNvSpPr txBox="1">
            <a:spLocks/>
          </p:cNvSpPr>
          <p:nvPr/>
        </p:nvSpPr>
        <p:spPr>
          <a:xfrm>
            <a:off x="2586000" y="5049000"/>
            <a:ext cx="5085000" cy="14491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identity(</a:t>
            </a:r>
            <a:r>
              <a:rPr lang="en-US" sz="2000" dirty="0">
                <a:solidFill>
                  <a:schemeClr val="bg1"/>
                </a:solidFill>
                <a:effectLst/>
              </a:rPr>
              <a:t>param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chemeClr val="tx1"/>
                </a:solidFill>
                <a:effectLst/>
              </a:rPr>
              <a:t> param;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console.log(identity(</a:t>
            </a:r>
            <a:r>
              <a:rPr lang="en-US" sz="2000" dirty="0">
                <a:solidFill>
                  <a:schemeClr val="bg1"/>
                </a:solidFill>
                <a:effectLst/>
              </a:rPr>
              <a:t>5</a:t>
            </a:r>
            <a:r>
              <a:rPr lang="en-US" sz="2000" dirty="0">
                <a:solidFill>
                  <a:schemeClr val="tx1"/>
                </a:solidFill>
                <a:effectLst/>
              </a:rPr>
              <a:t>)) 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// 5</a:t>
            </a:r>
          </a:p>
        </p:txBody>
      </p:sp>
    </p:spTree>
    <p:extLst>
      <p:ext uri="{BB962C8B-B14F-4D97-AF65-F5344CB8AC3E}">
        <p14:creationId xmlns:p14="http://schemas.microsoft.com/office/powerpoint/2010/main" val="146757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8800" y="1121144"/>
            <a:ext cx="10164898" cy="5276048"/>
          </a:xfrm>
        </p:spPr>
        <p:txBody>
          <a:bodyPr>
            <a:normAutofit lnSpcReduction="10000"/>
          </a:bodyPr>
          <a:lstStyle/>
          <a:p>
            <a:r>
              <a:rPr lang="en-US" sz="3400" dirty="0"/>
              <a:t>Any object may have </a:t>
            </a:r>
            <a:r>
              <a:rPr lang="en-US" sz="3400" b="1" dirty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</a:rPr>
              <a:t>Functions</a:t>
            </a:r>
            <a:r>
              <a:rPr lang="en-US" sz="3200" dirty="0"/>
              <a:t> that operate from the </a:t>
            </a:r>
            <a:r>
              <a:rPr lang="en-US" sz="3200" b="1" dirty="0">
                <a:solidFill>
                  <a:schemeClr val="bg1"/>
                </a:solidFill>
              </a:rPr>
              <a:t>context</a:t>
            </a:r>
            <a:r>
              <a:rPr lang="en-US" sz="3200" dirty="0"/>
              <a:t> of the object</a:t>
            </a:r>
          </a:p>
          <a:p>
            <a:pPr lvl="1"/>
            <a:r>
              <a:rPr lang="en-US" sz="3200" dirty="0"/>
              <a:t>Accessed as a </a:t>
            </a:r>
            <a:r>
              <a:rPr lang="en-US" sz="3200" b="1" dirty="0">
                <a:solidFill>
                  <a:schemeClr val="bg1"/>
                </a:solidFill>
              </a:rPr>
              <a:t>property</a:t>
            </a:r>
            <a:r>
              <a:rPr lang="en-US" sz="3200" dirty="0"/>
              <a:t> using the </a:t>
            </a:r>
            <a:r>
              <a:rPr lang="en-US" sz="3200" b="1" dirty="0">
                <a:solidFill>
                  <a:schemeClr val="bg1"/>
                </a:solidFill>
              </a:rPr>
              <a:t>dot-notation</a:t>
            </a:r>
          </a:p>
          <a:p>
            <a:pPr>
              <a:spcBef>
                <a:spcPts val="12600"/>
              </a:spcBef>
            </a:pPr>
            <a:r>
              <a:rPr lang="en-US" sz="3199" dirty="0"/>
              <a:t>JavaScript has a large </a:t>
            </a:r>
            <a:r>
              <a:rPr lang="en-US" sz="3199" b="1" dirty="0">
                <a:solidFill>
                  <a:schemeClr val="bg1"/>
                </a:solidFill>
              </a:rPr>
              <a:t>standard library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Math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Date</a:t>
            </a:r>
            <a:r>
              <a:rPr lang="en-US" sz="3200" dirty="0"/>
              <a:t>,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and more</a:t>
            </a:r>
          </a:p>
          <a:p>
            <a:pPr lvl="1"/>
            <a:r>
              <a:rPr lang="en-US" sz="3200" dirty="0"/>
              <a:t>For more information, </a:t>
            </a:r>
            <a:r>
              <a:rPr lang="en-US" sz="3200" b="1" dirty="0">
                <a:hlinkClick r:id="rId2"/>
              </a:rPr>
              <a:t>visit MDN</a:t>
            </a:r>
            <a:endParaRPr lang="en-US" sz="32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 and Standard Library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766000" y="3114000"/>
            <a:ext cx="6863056" cy="1141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let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myString</a:t>
            </a:r>
            <a:r>
              <a:rPr lang="en-US" sz="2000" dirty="0">
                <a:solidFill>
                  <a:schemeClr val="tx1"/>
                </a:solidFill>
                <a:effectLst/>
              </a:rPr>
              <a:t> = 'Hello, JavaScript!';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myString.toLowerCase</a:t>
            </a:r>
            <a:r>
              <a:rPr lang="en-US" sz="2000" dirty="0">
                <a:solidFill>
                  <a:schemeClr val="tx1"/>
                </a:solidFill>
                <a:effectLst/>
              </a:rPr>
              <a:t>());</a:t>
            </a:r>
          </a:p>
          <a:p>
            <a:r>
              <a:rPr lang="en-US" sz="2000" i="1" dirty="0">
                <a:solidFill>
                  <a:schemeClr val="accent2"/>
                </a:solidFill>
                <a:effectLst/>
              </a:rPr>
              <a:t>// hello, </a:t>
            </a:r>
            <a:r>
              <a:rPr lang="en-US" sz="2000" i="1" dirty="0" err="1">
                <a:solidFill>
                  <a:schemeClr val="accent2"/>
                </a:solidFill>
                <a:effectLst/>
              </a:rPr>
              <a:t>javascript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!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885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string argument </a:t>
            </a:r>
            <a:r>
              <a:rPr lang="en-US" dirty="0"/>
              <a:t>is passed to your function</a:t>
            </a:r>
          </a:p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on separate lines: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input parameter (number of characters)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unchanged parameter </a:t>
            </a:r>
            <a:r>
              <a:rPr lang="en-US" dirty="0"/>
              <a:t>itself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Echo Function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2C8DBA-DA98-472F-B6B4-13C18FC4ED59}"/>
              </a:ext>
            </a:extLst>
          </p:cNvPr>
          <p:cNvGrpSpPr/>
          <p:nvPr/>
        </p:nvGrpSpPr>
        <p:grpSpPr>
          <a:xfrm>
            <a:off x="1720389" y="3989983"/>
            <a:ext cx="8751223" cy="1008262"/>
            <a:chOff x="1366441" y="3989983"/>
            <a:chExt cx="8751223" cy="1008262"/>
          </a:xfrm>
        </p:grpSpPr>
        <p:sp>
          <p:nvSpPr>
            <p:cNvPr id="7" name="Right Arrow 4">
              <a:extLst>
                <a:ext uri="{FF2B5EF4-FFF2-40B4-BE49-F238E27FC236}">
                  <a16:creationId xmlns:a16="http://schemas.microsoft.com/office/drawing/2014/main" id="{7FDAA011-C7F5-4ECA-80A9-9551A74CD59D}"/>
                </a:ext>
              </a:extLst>
            </p:cNvPr>
            <p:cNvSpPr/>
            <p:nvPr/>
          </p:nvSpPr>
          <p:spPr bwMode="auto">
            <a:xfrm>
              <a:off x="5560812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EC93F3-66B0-4C41-BE40-D9512651DCFF}"/>
                </a:ext>
              </a:extLst>
            </p:cNvPr>
            <p:cNvSpPr txBox="1"/>
            <p:nvPr/>
          </p:nvSpPr>
          <p:spPr>
            <a:xfrm>
              <a:off x="1366441" y="4193116"/>
              <a:ext cx="3783450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'Hello, JavaScript!'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CDC9F7-5B31-4510-88CB-F75D6C07EE82}"/>
                </a:ext>
              </a:extLst>
            </p:cNvPr>
            <p:cNvSpPr txBox="1"/>
            <p:nvPr/>
          </p:nvSpPr>
          <p:spPr>
            <a:xfrm>
              <a:off x="6581333" y="3989983"/>
              <a:ext cx="3536331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18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Hello, JavaScript!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E6FF60-FFEB-400F-8394-BAF3BB821D65}"/>
              </a:ext>
            </a:extLst>
          </p:cNvPr>
          <p:cNvGrpSpPr/>
          <p:nvPr/>
        </p:nvGrpSpPr>
        <p:grpSpPr>
          <a:xfrm>
            <a:off x="1720389" y="5271068"/>
            <a:ext cx="8751223" cy="1008262"/>
            <a:chOff x="1366441" y="3989983"/>
            <a:chExt cx="8751223" cy="1008262"/>
          </a:xfrm>
        </p:grpSpPr>
        <p:sp>
          <p:nvSpPr>
            <p:cNvPr id="12" name="Right Arrow 4">
              <a:extLst>
                <a:ext uri="{FF2B5EF4-FFF2-40B4-BE49-F238E27FC236}">
                  <a16:creationId xmlns:a16="http://schemas.microsoft.com/office/drawing/2014/main" id="{CC3682A1-48A1-4419-AB79-1DF29579BB89}"/>
                </a:ext>
              </a:extLst>
            </p:cNvPr>
            <p:cNvSpPr/>
            <p:nvPr/>
          </p:nvSpPr>
          <p:spPr bwMode="auto">
            <a:xfrm>
              <a:off x="5560812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EFFCF49-2155-45C4-8122-32645F6EB859}"/>
                </a:ext>
              </a:extLst>
            </p:cNvPr>
            <p:cNvSpPr txBox="1"/>
            <p:nvPr/>
          </p:nvSpPr>
          <p:spPr>
            <a:xfrm>
              <a:off x="1366441" y="4193116"/>
              <a:ext cx="3783450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'strings are easy'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8254CA-28C4-4244-AAA9-25DCAABE1041}"/>
                </a:ext>
              </a:extLst>
            </p:cNvPr>
            <p:cNvSpPr txBox="1"/>
            <p:nvPr/>
          </p:nvSpPr>
          <p:spPr>
            <a:xfrm>
              <a:off x="6581333" y="3989983"/>
              <a:ext cx="3536331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16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strings are easy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579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Echo Function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38500" y="1795400"/>
            <a:ext cx="9315000" cy="2218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>
                <a:solidFill>
                  <a:schemeClr val="bg1"/>
                </a:solidFill>
                <a:effectLst/>
              </a:rPr>
              <a:t>echo</a:t>
            </a:r>
            <a:r>
              <a:rPr lang="en-US" sz="2400" dirty="0">
                <a:solidFill>
                  <a:schemeClr val="tx2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inputAsString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let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stringLength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inputAsString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.length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>
                <a:solidFill>
                  <a:schemeClr val="bg1"/>
                </a:solidFill>
                <a:effectLst/>
              </a:rPr>
              <a:t>console.log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stringLength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console.log(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inputAsString</a:t>
            </a:r>
            <a:r>
              <a:rPr lang="en-US" sz="2400" dirty="0">
                <a:solidFill>
                  <a:schemeClr val="tx2"/>
                </a:solidFill>
                <a:effectLst/>
              </a:rPr>
              <a:t>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9D842E-5886-4D26-9B0D-8D9C1DD81787}"/>
              </a:ext>
            </a:extLst>
          </p:cNvPr>
          <p:cNvSpPr txBox="1">
            <a:spLocks/>
          </p:cNvSpPr>
          <p:nvPr/>
        </p:nvSpPr>
        <p:spPr>
          <a:xfrm>
            <a:off x="1438500" y="4622952"/>
            <a:ext cx="9315000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echo</a:t>
            </a:r>
            <a:r>
              <a:rPr lang="en-US" sz="2400" dirty="0">
                <a:solidFill>
                  <a:schemeClr val="tx1"/>
                </a:solidFill>
                <a:effectLst/>
              </a:rPr>
              <a:t>('Hello, JavaScript!');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 18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 Hello, JavaScript!</a:t>
            </a:r>
          </a:p>
        </p:txBody>
      </p:sp>
    </p:spTree>
    <p:extLst>
      <p:ext uri="{BB962C8B-B14F-4D97-AF65-F5344CB8AC3E}">
        <p14:creationId xmlns:p14="http://schemas.microsoft.com/office/powerpoint/2010/main" val="19791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8800" y="1121144"/>
            <a:ext cx="10164898" cy="5276048"/>
          </a:xfrm>
        </p:spPr>
        <p:txBody>
          <a:bodyPr>
            <a:normAutofit/>
          </a:bodyPr>
          <a:lstStyle/>
          <a:p>
            <a:r>
              <a:rPr lang="en-US" sz="3400" dirty="0"/>
              <a:t>Functions can have </a:t>
            </a:r>
            <a:r>
              <a:rPr lang="en-US" sz="3400" b="1" dirty="0">
                <a:solidFill>
                  <a:schemeClr val="bg1"/>
                </a:solidFill>
              </a:rPr>
              <a:t>default parameter </a:t>
            </a:r>
            <a:r>
              <a:rPr lang="en-US" sz="3400" dirty="0"/>
              <a:t>values</a:t>
            </a:r>
          </a:p>
          <a:p>
            <a:pPr marL="0" indent="0">
              <a:buNone/>
            </a:pPr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Function Parameter Values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17944" y="2051352"/>
            <a:ext cx="6863056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count = 5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console.log("*".repeat(</a:t>
            </a:r>
            <a:r>
              <a:rPr lang="en-US" sz="2400" dirty="0">
                <a:solidFill>
                  <a:schemeClr val="bg1"/>
                </a:solidFill>
                <a:effectLst/>
              </a:rPr>
              <a:t>count</a:t>
            </a:r>
            <a:r>
              <a:rPr lang="en-US" sz="2400" dirty="0">
                <a:solidFill>
                  <a:schemeClr val="tx1"/>
                </a:solidFill>
                <a:effectLst/>
              </a:rPr>
              <a:t>));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14043" y="3562561"/>
            <a:ext cx="6863057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*****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27919" y="4335107"/>
            <a:ext cx="6863056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2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27919" y="5128526"/>
            <a:ext cx="6863056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3, 5, 8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***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975" y="3562561"/>
            <a:ext cx="2881926" cy="3119781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1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8" y="914401"/>
            <a:ext cx="3200407" cy="3200407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9F88E9A0-07BF-45BA-8594-0DA4EBDFC35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Assignment, Arithmetic, Comparison, Logical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Operators and Statements</a:t>
            </a:r>
          </a:p>
        </p:txBody>
      </p:sp>
    </p:spTree>
    <p:extLst>
      <p:ext uri="{BB962C8B-B14F-4D97-AF65-F5344CB8AC3E}">
        <p14:creationId xmlns:p14="http://schemas.microsoft.com/office/powerpoint/2010/main" val="645180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Arithmetic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operators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take numerical values (either </a:t>
            </a:r>
            <a:br>
              <a:rPr lang="en-US" sz="3400" dirty="0"/>
            </a:br>
            <a:r>
              <a:rPr lang="en-US" sz="3400" dirty="0"/>
              <a:t>literals or variables) as their operands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Return a single numerical value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Addition (</a:t>
            </a:r>
            <a:r>
              <a:rPr lang="en-US" sz="3000" b="1" dirty="0">
                <a:solidFill>
                  <a:schemeClr val="bg1"/>
                </a:solidFill>
              </a:rPr>
              <a:t>+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Subtraction 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-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Multiplication (</a:t>
            </a:r>
            <a:r>
              <a:rPr lang="en-GB" sz="3000" b="1" dirty="0">
                <a:solidFill>
                  <a:schemeClr val="bg1"/>
                </a:solidFill>
              </a:rPr>
              <a:t>*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Division (</a:t>
            </a:r>
            <a:r>
              <a:rPr lang="en-GB" sz="3000" b="1" dirty="0">
                <a:solidFill>
                  <a:schemeClr val="bg1"/>
                </a:solidFill>
              </a:rPr>
              <a:t>/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Remainder (</a:t>
            </a:r>
            <a:r>
              <a:rPr lang="en-GB" sz="3000" b="1" dirty="0">
                <a:solidFill>
                  <a:schemeClr val="bg1"/>
                </a:solidFill>
              </a:rPr>
              <a:t>%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Exponentiation (</a:t>
            </a:r>
            <a:r>
              <a:rPr lang="en-GB" sz="3000" b="1" dirty="0">
                <a:solidFill>
                  <a:schemeClr val="bg1"/>
                </a:solidFill>
              </a:rPr>
              <a:t>**</a:t>
            </a:r>
            <a:r>
              <a:rPr lang="en-GB" sz="30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  <a:endParaRPr lang="bg-BG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7389855" y="3120607"/>
            <a:ext cx="4495800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a = 15;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b = 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c;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75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3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2400" b="1" dirty="0">
                <a:latin typeface="Consolas" panose="020B0609020204030204" pitchFamily="49" charset="0"/>
              </a:rPr>
              <a:t> b;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//15</a:t>
            </a:r>
            <a:r>
              <a:rPr lang="en-US" sz="2400" b="1" i="1" baseline="300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= 759375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519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Assignment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operators</a:t>
            </a:r>
            <a:r>
              <a:rPr lang="en-US" sz="3400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assign</a:t>
            </a:r>
            <a:r>
              <a:rPr lang="en-US" sz="3400" dirty="0"/>
              <a:t> a value to its left operand based on the value of the right operand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583814" y="2667207"/>
            <a:ext cx="3057929" cy="306629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583814" y="3038525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Assignment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583814" y="3415043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Addition assignment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583814" y="3791561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Subtraction assignment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83814" y="4158091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Multiplication assignment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583814" y="453460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Division assignment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583814" y="490113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Remainder assignment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583814" y="525499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Exponentiation</a:t>
            </a:r>
            <a:r>
              <a:rPr lang="bg-BG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assignment 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677100" y="266700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Shorthand operator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677100" y="3038525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677100" y="3415043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+= y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677100" y="379156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-= y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677100" y="415809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*= y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677100" y="453460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/= y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77100" y="490113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%= 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677100" y="525499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**= y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418516" y="266700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Basic usage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8418516" y="3038525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8418516" y="3415043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+ y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8418516" y="379156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- y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8418516" y="415809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 y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8418516" y="453460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/ y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8418516" y="490113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% y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418516" y="525499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** y</a:t>
            </a: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482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Receive </a:t>
            </a:r>
            <a:r>
              <a:rPr lang="en-US" b="1" dirty="0">
                <a:solidFill>
                  <a:schemeClr val="bg1"/>
                </a:solidFill>
              </a:rPr>
              <a:t>three string arguments </a:t>
            </a:r>
            <a:r>
              <a:rPr lang="en-US" dirty="0"/>
              <a:t>as input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total length </a:t>
            </a:r>
            <a:r>
              <a:rPr lang="en-US" dirty="0"/>
              <a:t>of all strings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average length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rounded down</a:t>
            </a:r>
          </a:p>
          <a:p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result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Problem: String Length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0B4B5CA-E220-46DC-AFB0-C5348F415751}"/>
              </a:ext>
            </a:extLst>
          </p:cNvPr>
          <p:cNvGrpSpPr/>
          <p:nvPr/>
        </p:nvGrpSpPr>
        <p:grpSpPr>
          <a:xfrm>
            <a:off x="1686402" y="4104000"/>
            <a:ext cx="8819195" cy="1008262"/>
            <a:chOff x="1086805" y="3989983"/>
            <a:chExt cx="8819195" cy="1008262"/>
          </a:xfrm>
        </p:grpSpPr>
        <p:sp>
          <p:nvSpPr>
            <p:cNvPr id="7" name="Right Arrow 4">
              <a:extLst>
                <a:ext uri="{FF2B5EF4-FFF2-40B4-BE49-F238E27FC236}">
                  <a16:creationId xmlns:a16="http://schemas.microsoft.com/office/drawing/2014/main" id="{7FDAA011-C7F5-4ECA-80A9-9551A74CD59D}"/>
                </a:ext>
              </a:extLst>
            </p:cNvPr>
            <p:cNvSpPr/>
            <p:nvPr/>
          </p:nvSpPr>
          <p:spPr bwMode="auto">
            <a:xfrm>
              <a:off x="7819527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EC93F3-66B0-4C41-BE40-D9512651DCFF}"/>
                </a:ext>
              </a:extLst>
            </p:cNvPr>
            <p:cNvSpPr txBox="1"/>
            <p:nvPr/>
          </p:nvSpPr>
          <p:spPr>
            <a:xfrm>
              <a:off x="1086805" y="4193116"/>
              <a:ext cx="6396568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'chocolate', 'ice cream', 'cake'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CDC9F7-5B31-4510-88CB-F75D6C07EE82}"/>
                </a:ext>
              </a:extLst>
            </p:cNvPr>
            <p:cNvSpPr txBox="1"/>
            <p:nvPr/>
          </p:nvSpPr>
          <p:spPr>
            <a:xfrm>
              <a:off x="8765281" y="3989983"/>
              <a:ext cx="1140719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22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7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41C396D-A1F2-40BD-8A89-43F6FA8BFD1B}"/>
              </a:ext>
            </a:extLst>
          </p:cNvPr>
          <p:cNvGrpSpPr/>
          <p:nvPr/>
        </p:nvGrpSpPr>
        <p:grpSpPr>
          <a:xfrm>
            <a:off x="1686402" y="5409000"/>
            <a:ext cx="8819195" cy="1008262"/>
            <a:chOff x="1086805" y="3989983"/>
            <a:chExt cx="8819195" cy="1008262"/>
          </a:xfrm>
        </p:grpSpPr>
        <p:sp>
          <p:nvSpPr>
            <p:cNvPr id="19" name="Right Arrow 4">
              <a:extLst>
                <a:ext uri="{FF2B5EF4-FFF2-40B4-BE49-F238E27FC236}">
                  <a16:creationId xmlns:a16="http://schemas.microsoft.com/office/drawing/2014/main" id="{BFEF70D3-EFA5-489C-8DA0-92610E72E013}"/>
                </a:ext>
              </a:extLst>
            </p:cNvPr>
            <p:cNvSpPr/>
            <p:nvPr/>
          </p:nvSpPr>
          <p:spPr bwMode="auto">
            <a:xfrm>
              <a:off x="7819527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5DB216-473B-407C-A324-D8E1BB448D42}"/>
                </a:ext>
              </a:extLst>
            </p:cNvPr>
            <p:cNvSpPr txBox="1"/>
            <p:nvPr/>
          </p:nvSpPr>
          <p:spPr>
            <a:xfrm>
              <a:off x="1086805" y="4193116"/>
              <a:ext cx="6396568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'pasta', '5', '22.3'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C57AFA-E4DF-40D4-B015-D2B9FDECDB9A}"/>
                </a:ext>
              </a:extLst>
            </p:cNvPr>
            <p:cNvSpPr txBox="1"/>
            <p:nvPr/>
          </p:nvSpPr>
          <p:spPr>
            <a:xfrm>
              <a:off x="8765281" y="3989983"/>
              <a:ext cx="1140719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10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84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Solution: String Length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B381E4-405E-4693-BCCE-F8BB7FB9BFF1}"/>
              </a:ext>
            </a:extLst>
          </p:cNvPr>
          <p:cNvSpPr txBox="1"/>
          <p:nvPr/>
        </p:nvSpPr>
        <p:spPr>
          <a:xfrm>
            <a:off x="1506000" y="1764000"/>
            <a:ext cx="9180000" cy="3849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solve</a:t>
            </a:r>
            <a:r>
              <a:rPr lang="en-US" sz="2400" b="1" noProof="1">
                <a:latin typeface="Consolas" panose="020B0609020204030204" pitchFamily="49" charset="0"/>
              </a:rPr>
              <a:t>(str1, str2, str3)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len1 = str1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.length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len2 = str2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.length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len3 = str3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.length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  let sumLength = len1 + len2 + len3;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averageLength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Math.floor</a:t>
            </a:r>
            <a:r>
              <a:rPr lang="en-US" sz="2400" b="1" noProof="1">
                <a:latin typeface="Consolas" panose="020B0609020204030204" pitchFamily="49" charset="0"/>
              </a:rPr>
              <a:t>(sumLength / 3);</a:t>
            </a:r>
          </a:p>
          <a:p>
            <a:pPr>
              <a:spcBef>
                <a:spcPts val="12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  console.log(sumLength);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console.log(averageLength);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001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graphicFrame>
        <p:nvGraphicFramePr>
          <p:cNvPr id="5" name="Group 134">
            <a:extLst>
              <a:ext uri="{FF2B5EF4-FFF2-40B4-BE49-F238E27FC236}">
                <a16:creationId xmlns:a16="http://schemas.microsoft.com/office/drawing/2014/main" id="{F67D1D59-5388-4E83-A84F-E86E6EDBA93E}"/>
              </a:ext>
            </a:extLst>
          </p:cNvPr>
          <p:cNvGraphicFramePr>
            <a:graphicFrameLocks/>
          </p:cNvGraphicFramePr>
          <p:nvPr/>
        </p:nvGraphicFramePr>
        <p:xfrm>
          <a:off x="3117850" y="1179000"/>
          <a:ext cx="6804627" cy="495399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4061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904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value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 and type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28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bg-BG" sz="28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536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</a:t>
            </a:r>
            <a:endParaRPr lang="bg-BG" dirty="0"/>
          </a:p>
        </p:txBody>
      </p:sp>
      <p:sp>
        <p:nvSpPr>
          <p:cNvPr id="5" name="Text Placeholder 4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533401" y="1447801"/>
            <a:ext cx="6768659" cy="44007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 '1');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'1');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</a:t>
            </a:r>
            <a:r>
              <a:rPr lang="en-US" sz="2400" b="1" dirty="0">
                <a:latin typeface="Consolas" panose="020B0609020204030204" pitchFamily="49" charset="0"/>
              </a:rPr>
              <a:t> '3');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!==</a:t>
            </a:r>
            <a:r>
              <a:rPr lang="en-US" sz="2400" b="1" dirty="0">
                <a:latin typeface="Consolas" panose="020B0609020204030204" pitchFamily="49" charset="0"/>
              </a:rPr>
              <a:t> '3');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latin typeface="Consolas" panose="020B0609020204030204" pitchFamily="49" charset="0"/>
              </a:rPr>
              <a:t> 5.5);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&lt;=</a:t>
            </a:r>
            <a:r>
              <a:rPr lang="en-US" sz="2400" b="1" dirty="0">
                <a:latin typeface="Consolas" panose="020B0609020204030204" pitchFamily="49" charset="0"/>
              </a:rPr>
              <a:t> 4); 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latin typeface="Consolas" panose="020B0609020204030204" pitchFamily="49" charset="0"/>
              </a:rPr>
              <a:t> 1.5);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2400" b="1" dirty="0">
                <a:latin typeface="Consolas" panose="020B0609020204030204" pitchFamily="49" charset="0"/>
              </a:rPr>
              <a:t> 2); 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latin typeface="Consolas" panose="020B0609020204030204" pitchFamily="49" charset="0"/>
              </a:rPr>
              <a:t> 7 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r>
              <a:rPr lang="en-US" sz="2400" b="1" dirty="0">
                <a:latin typeface="Consolas" panose="020B0609020204030204" pitchFamily="49" charset="0"/>
              </a:rPr>
              <a:t> 4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400" b="1" dirty="0">
                <a:latin typeface="Consolas" panose="020B0609020204030204" pitchFamily="49" charset="0"/>
              </a:rPr>
              <a:t> 10);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10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7680F47-2D53-48B8-A3B9-2701B50B3A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110" y="2394000"/>
            <a:ext cx="2290809" cy="2290809"/>
          </a:xfrm>
          <a:prstGeom prst="rect">
            <a:avLst/>
          </a:prstGeom>
        </p:spPr>
      </p:pic>
      <p:sp>
        <p:nvSpPr>
          <p:cNvPr id="7" name="Speech Bubble: Rectangle with Corners Rounded 1">
            <a:extLst>
              <a:ext uri="{FF2B5EF4-FFF2-40B4-BE49-F238E27FC236}">
                <a16:creationId xmlns:a16="http://schemas.microsoft.com/office/drawing/2014/main" id="{F8DDD0EE-7694-4421-94B8-62021CE11D96}"/>
              </a:ext>
            </a:extLst>
          </p:cNvPr>
          <p:cNvSpPr/>
          <p:nvPr/>
        </p:nvSpPr>
        <p:spPr bwMode="auto">
          <a:xfrm>
            <a:off x="6456000" y="5094000"/>
            <a:ext cx="3581400" cy="886727"/>
          </a:xfrm>
          <a:custGeom>
            <a:avLst/>
            <a:gdLst>
              <a:gd name="connsiteX0" fmla="*/ 0 w 3581400"/>
              <a:gd name="connsiteY0" fmla="*/ 147791 h 886727"/>
              <a:gd name="connsiteX1" fmla="*/ 43287 w 3581400"/>
              <a:gd name="connsiteY1" fmla="*/ 43287 h 886727"/>
              <a:gd name="connsiteX2" fmla="*/ 147791 w 3581400"/>
              <a:gd name="connsiteY2" fmla="*/ 0 h 886727"/>
              <a:gd name="connsiteX3" fmla="*/ 596900 w 3581400"/>
              <a:gd name="connsiteY3" fmla="*/ 0 h 886727"/>
              <a:gd name="connsiteX4" fmla="*/ 796002 w 3581400"/>
              <a:gd name="connsiteY4" fmla="*/ -192039 h 886727"/>
              <a:gd name="connsiteX5" fmla="*/ 1492250 w 3581400"/>
              <a:gd name="connsiteY5" fmla="*/ 0 h 886727"/>
              <a:gd name="connsiteX6" fmla="*/ 3433609 w 3581400"/>
              <a:gd name="connsiteY6" fmla="*/ 0 h 886727"/>
              <a:gd name="connsiteX7" fmla="*/ 3538113 w 3581400"/>
              <a:gd name="connsiteY7" fmla="*/ 43287 h 886727"/>
              <a:gd name="connsiteX8" fmla="*/ 3581400 w 3581400"/>
              <a:gd name="connsiteY8" fmla="*/ 147791 h 886727"/>
              <a:gd name="connsiteX9" fmla="*/ 3581400 w 3581400"/>
              <a:gd name="connsiteY9" fmla="*/ 147788 h 886727"/>
              <a:gd name="connsiteX10" fmla="*/ 3581400 w 3581400"/>
              <a:gd name="connsiteY10" fmla="*/ 147788 h 886727"/>
              <a:gd name="connsiteX11" fmla="*/ 3581400 w 3581400"/>
              <a:gd name="connsiteY11" fmla="*/ 369470 h 886727"/>
              <a:gd name="connsiteX12" fmla="*/ 3581400 w 3581400"/>
              <a:gd name="connsiteY12" fmla="*/ 738936 h 886727"/>
              <a:gd name="connsiteX13" fmla="*/ 3538113 w 3581400"/>
              <a:gd name="connsiteY13" fmla="*/ 843440 h 886727"/>
              <a:gd name="connsiteX14" fmla="*/ 3433609 w 3581400"/>
              <a:gd name="connsiteY14" fmla="*/ 886727 h 886727"/>
              <a:gd name="connsiteX15" fmla="*/ 1492250 w 3581400"/>
              <a:gd name="connsiteY15" fmla="*/ 886727 h 886727"/>
              <a:gd name="connsiteX16" fmla="*/ 596900 w 3581400"/>
              <a:gd name="connsiteY16" fmla="*/ 886727 h 886727"/>
              <a:gd name="connsiteX17" fmla="*/ 596900 w 3581400"/>
              <a:gd name="connsiteY17" fmla="*/ 886727 h 886727"/>
              <a:gd name="connsiteX18" fmla="*/ 147791 w 3581400"/>
              <a:gd name="connsiteY18" fmla="*/ 886727 h 886727"/>
              <a:gd name="connsiteX19" fmla="*/ 43287 w 3581400"/>
              <a:gd name="connsiteY19" fmla="*/ 843440 h 886727"/>
              <a:gd name="connsiteX20" fmla="*/ 0 w 3581400"/>
              <a:gd name="connsiteY20" fmla="*/ 738936 h 886727"/>
              <a:gd name="connsiteX21" fmla="*/ 0 w 3581400"/>
              <a:gd name="connsiteY21" fmla="*/ 369470 h 886727"/>
              <a:gd name="connsiteX22" fmla="*/ 0 w 3581400"/>
              <a:gd name="connsiteY22" fmla="*/ 147788 h 886727"/>
              <a:gd name="connsiteX23" fmla="*/ 0 w 3581400"/>
              <a:gd name="connsiteY23" fmla="*/ 147788 h 886727"/>
              <a:gd name="connsiteX24" fmla="*/ 0 w 3581400"/>
              <a:gd name="connsiteY24" fmla="*/ 147791 h 886727"/>
              <a:gd name="connsiteX0" fmla="*/ 0 w 3581400"/>
              <a:gd name="connsiteY0" fmla="*/ 147791 h 886727"/>
              <a:gd name="connsiteX1" fmla="*/ 43287 w 3581400"/>
              <a:gd name="connsiteY1" fmla="*/ 43287 h 886727"/>
              <a:gd name="connsiteX2" fmla="*/ 147791 w 3581400"/>
              <a:gd name="connsiteY2" fmla="*/ 0 h 886727"/>
              <a:gd name="connsiteX3" fmla="*/ 596900 w 3581400"/>
              <a:gd name="connsiteY3" fmla="*/ 0 h 886727"/>
              <a:gd name="connsiteX4" fmla="*/ 1492250 w 3581400"/>
              <a:gd name="connsiteY4" fmla="*/ 0 h 886727"/>
              <a:gd name="connsiteX5" fmla="*/ 3433609 w 3581400"/>
              <a:gd name="connsiteY5" fmla="*/ 0 h 886727"/>
              <a:gd name="connsiteX6" fmla="*/ 3538113 w 3581400"/>
              <a:gd name="connsiteY6" fmla="*/ 43287 h 886727"/>
              <a:gd name="connsiteX7" fmla="*/ 3581400 w 3581400"/>
              <a:gd name="connsiteY7" fmla="*/ 147791 h 886727"/>
              <a:gd name="connsiteX8" fmla="*/ 3581400 w 3581400"/>
              <a:gd name="connsiteY8" fmla="*/ 147788 h 886727"/>
              <a:gd name="connsiteX9" fmla="*/ 3581400 w 3581400"/>
              <a:gd name="connsiteY9" fmla="*/ 147788 h 886727"/>
              <a:gd name="connsiteX10" fmla="*/ 3581400 w 3581400"/>
              <a:gd name="connsiteY10" fmla="*/ 369470 h 886727"/>
              <a:gd name="connsiteX11" fmla="*/ 3581400 w 3581400"/>
              <a:gd name="connsiteY11" fmla="*/ 738936 h 886727"/>
              <a:gd name="connsiteX12" fmla="*/ 3538113 w 3581400"/>
              <a:gd name="connsiteY12" fmla="*/ 843440 h 886727"/>
              <a:gd name="connsiteX13" fmla="*/ 3433609 w 3581400"/>
              <a:gd name="connsiteY13" fmla="*/ 886727 h 886727"/>
              <a:gd name="connsiteX14" fmla="*/ 1492250 w 3581400"/>
              <a:gd name="connsiteY14" fmla="*/ 886727 h 886727"/>
              <a:gd name="connsiteX15" fmla="*/ 596900 w 3581400"/>
              <a:gd name="connsiteY15" fmla="*/ 886727 h 886727"/>
              <a:gd name="connsiteX16" fmla="*/ 596900 w 3581400"/>
              <a:gd name="connsiteY16" fmla="*/ 886727 h 886727"/>
              <a:gd name="connsiteX17" fmla="*/ 147791 w 3581400"/>
              <a:gd name="connsiteY17" fmla="*/ 886727 h 886727"/>
              <a:gd name="connsiteX18" fmla="*/ 43287 w 3581400"/>
              <a:gd name="connsiteY18" fmla="*/ 843440 h 886727"/>
              <a:gd name="connsiteX19" fmla="*/ 0 w 3581400"/>
              <a:gd name="connsiteY19" fmla="*/ 738936 h 886727"/>
              <a:gd name="connsiteX20" fmla="*/ 0 w 3581400"/>
              <a:gd name="connsiteY20" fmla="*/ 369470 h 886727"/>
              <a:gd name="connsiteX21" fmla="*/ 0 w 3581400"/>
              <a:gd name="connsiteY21" fmla="*/ 147788 h 886727"/>
              <a:gd name="connsiteX22" fmla="*/ 0 w 3581400"/>
              <a:gd name="connsiteY22" fmla="*/ 147788 h 886727"/>
              <a:gd name="connsiteX23" fmla="*/ 0 w 3581400"/>
              <a:gd name="connsiteY23" fmla="*/ 147791 h 88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581400" h="886727">
                <a:moveTo>
                  <a:pt x="0" y="147791"/>
                </a:moveTo>
                <a:cubicBezTo>
                  <a:pt x="0" y="108594"/>
                  <a:pt x="15571" y="71003"/>
                  <a:pt x="43287" y="43287"/>
                </a:cubicBezTo>
                <a:cubicBezTo>
                  <a:pt x="71003" y="15571"/>
                  <a:pt x="108594" y="0"/>
                  <a:pt x="147791" y="0"/>
                </a:cubicBezTo>
                <a:lnTo>
                  <a:pt x="596900" y="0"/>
                </a:lnTo>
                <a:lnTo>
                  <a:pt x="1492250" y="0"/>
                </a:lnTo>
                <a:lnTo>
                  <a:pt x="3433609" y="0"/>
                </a:lnTo>
                <a:cubicBezTo>
                  <a:pt x="3472806" y="0"/>
                  <a:pt x="3510397" y="15571"/>
                  <a:pt x="3538113" y="43287"/>
                </a:cubicBezTo>
                <a:cubicBezTo>
                  <a:pt x="3565829" y="71003"/>
                  <a:pt x="3581400" y="108594"/>
                  <a:pt x="3581400" y="147791"/>
                </a:cubicBezTo>
                <a:lnTo>
                  <a:pt x="3581400" y="147788"/>
                </a:lnTo>
                <a:lnTo>
                  <a:pt x="3581400" y="147788"/>
                </a:lnTo>
                <a:lnTo>
                  <a:pt x="3581400" y="369470"/>
                </a:lnTo>
                <a:lnTo>
                  <a:pt x="3581400" y="738936"/>
                </a:lnTo>
                <a:cubicBezTo>
                  <a:pt x="3581400" y="778133"/>
                  <a:pt x="3565829" y="815724"/>
                  <a:pt x="3538113" y="843440"/>
                </a:cubicBezTo>
                <a:cubicBezTo>
                  <a:pt x="3510397" y="871156"/>
                  <a:pt x="3472806" y="886727"/>
                  <a:pt x="3433609" y="886727"/>
                </a:cubicBezTo>
                <a:lnTo>
                  <a:pt x="1492250" y="886727"/>
                </a:lnTo>
                <a:lnTo>
                  <a:pt x="596900" y="886727"/>
                </a:lnTo>
                <a:lnTo>
                  <a:pt x="596900" y="886727"/>
                </a:lnTo>
                <a:lnTo>
                  <a:pt x="147791" y="886727"/>
                </a:lnTo>
                <a:cubicBezTo>
                  <a:pt x="108594" y="886727"/>
                  <a:pt x="71003" y="871156"/>
                  <a:pt x="43287" y="843440"/>
                </a:cubicBezTo>
                <a:cubicBezTo>
                  <a:pt x="15571" y="815724"/>
                  <a:pt x="0" y="778133"/>
                  <a:pt x="0" y="738936"/>
                </a:cubicBezTo>
                <a:lnTo>
                  <a:pt x="0" y="369470"/>
                </a:lnTo>
                <a:lnTo>
                  <a:pt x="0" y="147788"/>
                </a:lnTo>
                <a:lnTo>
                  <a:pt x="0" y="147788"/>
                </a:lnTo>
                <a:lnTo>
                  <a:pt x="0" y="14779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Ternary operator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929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Conditional Statement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318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1791855" y="898926"/>
            <a:ext cx="9988970" cy="574201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if-else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statement:</a:t>
            </a:r>
          </a:p>
          <a:p>
            <a:pPr marL="803275" lvl="1" indent="-360362">
              <a:defRPr sz="3100"/>
            </a:pPr>
            <a:r>
              <a:rPr dirty="0"/>
              <a:t>Do action depending on condition</a:t>
            </a:r>
            <a:endParaRPr lang="en-US" dirty="0"/>
          </a:p>
          <a:p>
            <a:pPr marL="442913" lvl="1" indent="0">
              <a:buNone/>
              <a:defRPr sz="3100"/>
            </a:pPr>
            <a:endParaRPr dirty="0"/>
          </a:p>
          <a:p>
            <a:pPr marL="803275" lvl="1" indent="-360362">
              <a:defRPr sz="3100"/>
            </a:pPr>
            <a:endParaRPr dirty="0"/>
          </a:p>
          <a:p>
            <a:pPr marL="442913" lvl="1" indent="0">
              <a:buNone/>
              <a:defRPr sz="3100"/>
            </a:pPr>
            <a:endParaRPr lang="en-US" dirty="0"/>
          </a:p>
          <a:p>
            <a:pPr marL="803275" lvl="1" indent="-360362">
              <a:defRPr sz="3100"/>
            </a:pPr>
            <a:r>
              <a:rPr dirty="0"/>
              <a:t>You can chain conditions</a:t>
            </a:r>
          </a:p>
        </p:txBody>
      </p:sp>
      <p:sp>
        <p:nvSpPr>
          <p:cNvPr id="319" name="TextBox 5"/>
          <p:cNvSpPr txBox="1"/>
          <p:nvPr/>
        </p:nvSpPr>
        <p:spPr>
          <a:xfrm>
            <a:off x="2790762" y="2287080"/>
            <a:ext cx="3721081" cy="17018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a = 5;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if</a:t>
            </a:r>
            <a:r>
              <a:rPr dirty="0">
                <a:solidFill>
                  <a:srgbClr val="234465"/>
                </a:solidFill>
              </a:rPr>
              <a:t> (a &gt;= 5) </a:t>
            </a:r>
            <a:r>
              <a:rPr dirty="0"/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console.log(a);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2" name="Speech Bubble: Rectangle with Corners Rounded 7"/>
          <p:cNvGrpSpPr/>
          <p:nvPr/>
        </p:nvGrpSpPr>
        <p:grpSpPr>
          <a:xfrm>
            <a:off x="7386273" y="2369080"/>
            <a:ext cx="3854383" cy="1537903"/>
            <a:chOff x="0" y="0"/>
            <a:chExt cx="3692406" cy="1167871"/>
          </a:xfrm>
        </p:grpSpPr>
        <p:sp>
          <p:nvSpPr>
            <p:cNvPr id="320" name="Shape"/>
            <p:cNvSpPr/>
            <p:nvPr/>
          </p:nvSpPr>
          <p:spPr>
            <a:xfrm>
              <a:off x="0" y="0"/>
              <a:ext cx="3692406" cy="1167871"/>
            </a:xfrm>
            <a:custGeom>
              <a:avLst/>
              <a:gdLst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6538 w 21600"/>
                <a:gd name="connsiteY7" fmla="*/ 21380 h 21600"/>
                <a:gd name="connsiteX8" fmla="*/ 3600 w 21600"/>
                <a:gd name="connsiteY8" fmla="*/ 21600 h 21600"/>
                <a:gd name="connsiteX9" fmla="*/ 1139 w 21600"/>
                <a:gd name="connsiteY9" fmla="*/ 21600 h 21600"/>
                <a:gd name="connsiteX10" fmla="*/ 0 w 21600"/>
                <a:gd name="connsiteY10" fmla="*/ 18000 h 21600"/>
                <a:gd name="connsiteX11" fmla="*/ 0 w 21600"/>
                <a:gd name="connsiteY11" fmla="*/ 12600 h 21600"/>
                <a:gd name="connsiteX12" fmla="*/ 0 w 21600"/>
                <a:gd name="connsiteY12" fmla="*/ 3600 h 21600"/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1139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10" y="0"/>
                    <a:pt x="1139" y="0"/>
                  </a:cubicBezTo>
                  <a:lnTo>
                    <a:pt x="20461" y="0"/>
                  </a:lnTo>
                  <a:cubicBezTo>
                    <a:pt x="2109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0" y="21600"/>
                    <a:pt x="20461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1139" y="21600"/>
                  </a:lnTo>
                  <a:cubicBezTo>
                    <a:pt x="510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1" name="If the condition is met, the code will execute"/>
            <p:cNvSpPr/>
            <p:nvPr/>
          </p:nvSpPr>
          <p:spPr>
            <a:xfrm>
              <a:off x="102730" y="583934"/>
              <a:ext cx="348694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If the condition </a:t>
              </a:r>
              <a:r>
                <a:rPr dirty="0">
                  <a:solidFill>
                    <a:schemeClr val="accent1"/>
                  </a:solidFill>
                </a:rPr>
                <a:t>is met</a:t>
              </a:r>
              <a:r>
                <a:rPr dirty="0"/>
                <a:t>, the code will execute</a:t>
              </a:r>
            </a:p>
          </p:txBody>
        </p:sp>
      </p:grpSp>
      <p:sp>
        <p:nvSpPr>
          <p:cNvPr id="323" name="TextBox 9"/>
          <p:cNvSpPr txBox="1"/>
          <p:nvPr/>
        </p:nvSpPr>
        <p:spPr>
          <a:xfrm>
            <a:off x="2790761" y="4990293"/>
            <a:ext cx="3721081" cy="1326103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else </a:t>
            </a:r>
            <a:r>
              <a:rPr dirty="0">
                <a:solidFill>
                  <a:schemeClr val="accent1"/>
                </a:solidFill>
              </a:rPr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</a:t>
            </a:r>
            <a:r>
              <a:rPr lang="en-US" dirty="0"/>
              <a:t> </a:t>
            </a:r>
            <a:r>
              <a:rPr dirty="0"/>
              <a:t>console.log('no');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6" name="Speech Bubble: Rectangle with Corners Rounded 10"/>
          <p:cNvGrpSpPr/>
          <p:nvPr/>
        </p:nvGrpSpPr>
        <p:grpSpPr>
          <a:xfrm>
            <a:off x="6851461" y="4922628"/>
            <a:ext cx="5139881" cy="1461435"/>
            <a:chOff x="179638" y="122931"/>
            <a:chExt cx="4863289" cy="1023735"/>
          </a:xfrm>
        </p:grpSpPr>
        <p:sp>
          <p:nvSpPr>
            <p:cNvPr id="324" name="Shape"/>
            <p:cNvSpPr/>
            <p:nvPr/>
          </p:nvSpPr>
          <p:spPr>
            <a:xfrm>
              <a:off x="179638" y="122931"/>
              <a:ext cx="4863289" cy="1023735"/>
            </a:xfrm>
            <a:custGeom>
              <a:avLst/>
              <a:gdLst>
                <a:gd name="connsiteX0" fmla="*/ 0 w 21600"/>
                <a:gd name="connsiteY0" fmla="*/ 3600 h 21600"/>
                <a:gd name="connsiteX1" fmla="*/ 758 w 21600"/>
                <a:gd name="connsiteY1" fmla="*/ 0 h 21600"/>
                <a:gd name="connsiteX2" fmla="*/ 20842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842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758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339" y="0"/>
                    <a:pt x="758" y="0"/>
                  </a:cubicBezTo>
                  <a:lnTo>
                    <a:pt x="20842" y="0"/>
                  </a:lnTo>
                  <a:cubicBezTo>
                    <a:pt x="2126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261" y="21600"/>
                    <a:pt x="20842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758" y="21600"/>
                  </a:lnTo>
                  <a:cubicBezTo>
                    <a:pt x="339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5" name="Continue on the next condition, if the first is not met"/>
            <p:cNvSpPr/>
            <p:nvPr/>
          </p:nvSpPr>
          <p:spPr>
            <a:xfrm>
              <a:off x="256252" y="634798"/>
              <a:ext cx="46719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Continue on the </a:t>
              </a:r>
              <a:r>
                <a:rPr dirty="0">
                  <a:solidFill>
                    <a:schemeClr val="accent1"/>
                  </a:solidFill>
                </a:rPr>
                <a:t>next condition</a:t>
              </a:r>
              <a:r>
                <a:rPr dirty="0"/>
                <a:t>, if the first is </a:t>
              </a:r>
              <a:r>
                <a:rPr dirty="0">
                  <a:solidFill>
                    <a:schemeClr val="accent1"/>
                  </a:solidFill>
                </a:rPr>
                <a:t>not met</a:t>
              </a: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998472" cy="5201066"/>
          </a:xfrm>
        </p:spPr>
        <p:txBody>
          <a:bodyPr/>
          <a:lstStyle/>
          <a:p>
            <a:r>
              <a:rPr lang="en-US" sz="3200" dirty="0"/>
              <a:t>"</a:t>
            </a:r>
            <a:r>
              <a:rPr lang="en-US" sz="3200" b="1" dirty="0" err="1">
                <a:solidFill>
                  <a:schemeClr val="bg1"/>
                </a:solidFill>
              </a:rPr>
              <a:t>truthy</a:t>
            </a:r>
            <a:r>
              <a:rPr lang="en-US" sz="3200" dirty="0"/>
              <a:t>" -  a value that </a:t>
            </a:r>
            <a:r>
              <a:rPr lang="en-US" sz="3200" b="1" dirty="0">
                <a:solidFill>
                  <a:schemeClr val="bg1"/>
                </a:solidFill>
              </a:rPr>
              <a:t>coerces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when </a:t>
            </a:r>
            <a:r>
              <a:rPr lang="en-US" sz="3200" b="1" dirty="0">
                <a:solidFill>
                  <a:schemeClr val="bg1"/>
                </a:solidFill>
              </a:rPr>
              <a:t>evaluated</a:t>
            </a:r>
            <a:r>
              <a:rPr lang="en-US" sz="3200" dirty="0"/>
              <a:t> in a </a:t>
            </a:r>
            <a:r>
              <a:rPr lang="en-US" sz="3200" dirty="0" err="1"/>
              <a:t>boolean</a:t>
            </a:r>
            <a:r>
              <a:rPr lang="en-US" sz="3200" dirty="0"/>
              <a:t> context</a:t>
            </a:r>
          </a:p>
          <a:p>
            <a:r>
              <a:rPr lang="en-US" sz="3000" dirty="0"/>
              <a:t>The following values are "</a:t>
            </a:r>
            <a:r>
              <a:rPr lang="en-US" sz="3000" b="1" dirty="0" err="1">
                <a:solidFill>
                  <a:schemeClr val="bg1"/>
                </a:solidFill>
              </a:rPr>
              <a:t>falsy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null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undefined</a:t>
            </a:r>
            <a:r>
              <a:rPr lang="en-US" sz="3000" dirty="0"/>
              <a:t>, </a:t>
            </a:r>
            <a:r>
              <a:rPr lang="en-US" sz="3000" b="1" dirty="0" err="1">
                <a:solidFill>
                  <a:schemeClr val="bg1"/>
                </a:solidFill>
              </a:rPr>
              <a:t>NaN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</a:t>
            </a:r>
            <a:r>
              <a:rPr lang="en-US" sz="3000" b="1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0n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""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Truthy</a:t>
            </a:r>
            <a:r>
              <a:rPr lang="en-US" dirty="0"/>
              <a:t> and </a:t>
            </a:r>
            <a:r>
              <a:rPr lang="en-US" dirty="0" err="1"/>
              <a:t>Falsy</a:t>
            </a:r>
            <a:r>
              <a:rPr lang="en-US" dirty="0"/>
              <a:t> Values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1000" y="3384000"/>
            <a:ext cx="504000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logTruthiness (</a:t>
            </a:r>
            <a:r>
              <a:rPr lang="en-US" sz="2200" b="1" dirty="0" err="1">
                <a:latin typeface="Consolas" panose="020B0609020204030204" pitchFamily="49" charset="0"/>
              </a:rPr>
              <a:t>val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if (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console.log("</a:t>
            </a:r>
            <a:r>
              <a:rPr lang="en-US" sz="2200" b="1" dirty="0" err="1">
                <a:latin typeface="Consolas" panose="020B0609020204030204" pitchFamily="49" charset="0"/>
              </a:rPr>
              <a:t>Truthy</a:t>
            </a:r>
            <a:r>
              <a:rPr lang="en-US" sz="2200" b="1" dirty="0">
                <a:latin typeface="Consolas" panose="020B0609020204030204" pitchFamily="49" charset="0"/>
              </a:rPr>
              <a:t>!");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 else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console.log("</a:t>
            </a:r>
            <a:r>
              <a:rPr lang="en-US" sz="2200" b="1" dirty="0" err="1">
                <a:latin typeface="Consolas" panose="020B0609020204030204" pitchFamily="49" charset="0"/>
              </a:rPr>
              <a:t>Falsy</a:t>
            </a:r>
            <a:r>
              <a:rPr lang="en-US" sz="2200" b="1" dirty="0">
                <a:latin typeface="Consolas" panose="020B0609020204030204" pitchFamily="49" charset="0"/>
              </a:rPr>
              <a:t>.");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8295" y="3199888"/>
            <a:ext cx="5838442" cy="319239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200" b="1" dirty="0" err="1">
                <a:latin typeface="Consolas" panose="020B0609020204030204" pitchFamily="49" charset="0"/>
              </a:rPr>
              <a:t>logTruthiness</a:t>
            </a:r>
            <a:r>
              <a:rPr lang="en-US" sz="2200" b="1" dirty="0">
                <a:latin typeface="Consolas" panose="020B0609020204030204" pitchFamily="49" charset="0"/>
              </a:rPr>
              <a:t>(3.14); 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//Truthy!</a:t>
            </a:r>
          </a:p>
          <a:p>
            <a:r>
              <a:rPr lang="en-US" sz="2200" b="1" dirty="0" err="1">
                <a:latin typeface="Consolas" panose="020B0609020204030204" pitchFamily="49" charset="0"/>
              </a:rPr>
              <a:t>logTruthiness</a:t>
            </a:r>
            <a:r>
              <a:rPr lang="en-US" sz="2200" b="1" dirty="0">
                <a:latin typeface="Consolas" panose="020B0609020204030204" pitchFamily="49" charset="0"/>
              </a:rPr>
              <a:t>({}); 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//Truthy!</a:t>
            </a:r>
          </a:p>
          <a:p>
            <a:r>
              <a:rPr lang="en-US" sz="2200" b="1" dirty="0" err="1">
                <a:latin typeface="Consolas" panose="020B0609020204030204" pitchFamily="49" charset="0"/>
              </a:rPr>
              <a:t>logTruthiness</a:t>
            </a:r>
            <a:r>
              <a:rPr lang="en-US" sz="2200" b="1" dirty="0">
                <a:latin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200" b="1" dirty="0">
                <a:latin typeface="Consolas" panose="020B0609020204030204" pitchFamily="49" charset="0"/>
              </a:rPr>
              <a:t>);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 err="1">
                <a:latin typeface="Consolas" panose="020B0609020204030204" pitchFamily="49" charset="0"/>
              </a:rPr>
              <a:t>logTruthiness</a:t>
            </a:r>
            <a:r>
              <a:rPr lang="en-US" sz="2200" b="1" dirty="0">
                <a:latin typeface="Consolas" panose="020B0609020204030204" pitchFamily="49" charset="0"/>
              </a:rPr>
              <a:t>("</a:t>
            </a:r>
            <a:r>
              <a:rPr lang="en-US" sz="2200" b="1" dirty="0" err="1">
                <a:latin typeface="Consolas" panose="020B0609020204030204" pitchFamily="49" charset="0"/>
              </a:rPr>
              <a:t>NaN</a:t>
            </a:r>
            <a:r>
              <a:rPr lang="en-US" sz="2200" b="1" dirty="0">
                <a:latin typeface="Consolas" panose="020B0609020204030204" pitchFamily="49" charset="0"/>
              </a:rPr>
              <a:t>");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//Truthy!</a:t>
            </a:r>
          </a:p>
          <a:p>
            <a:r>
              <a:rPr lang="en-US" sz="2200" b="1" dirty="0" err="1">
                <a:latin typeface="Consolas" panose="020B0609020204030204" pitchFamily="49" charset="0"/>
              </a:rPr>
              <a:t>logTruthiness</a:t>
            </a:r>
            <a:r>
              <a:rPr lang="en-US" sz="2200" b="1" dirty="0">
                <a:latin typeface="Consolas" panose="020B0609020204030204" pitchFamily="49" charset="0"/>
              </a:rPr>
              <a:t>([]);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//Truthy!</a:t>
            </a:r>
          </a:p>
          <a:p>
            <a:r>
              <a:rPr lang="en-US" sz="2200" b="1" dirty="0" err="1">
                <a:latin typeface="Consolas" panose="020B0609020204030204" pitchFamily="49" charset="0"/>
              </a:rPr>
              <a:t>logTruthiness</a:t>
            </a:r>
            <a:r>
              <a:rPr lang="en-US" sz="2200" b="1" dirty="0"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200" b="1" dirty="0">
                <a:latin typeface="Consolas" panose="020B0609020204030204" pitchFamily="49" charset="0"/>
              </a:rPr>
              <a:t>);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 err="1">
                <a:latin typeface="Consolas" panose="020B0609020204030204" pitchFamily="49" charset="0"/>
              </a:rPr>
              <a:t>logTruthiness</a:t>
            </a:r>
            <a:r>
              <a:rPr lang="en-US" sz="2200" b="1" dirty="0"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  <a:r>
              <a:rPr lang="en-US" sz="2200" b="1" dirty="0">
                <a:latin typeface="Consolas" panose="020B0609020204030204" pitchFamily="49" charset="0"/>
              </a:rPr>
              <a:t>);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 err="1">
                <a:latin typeface="Consolas" panose="020B0609020204030204" pitchFamily="49" charset="0"/>
              </a:rPr>
              <a:t>logTruthiness</a:t>
            </a:r>
            <a:r>
              <a:rPr lang="en-US" sz="2200" b="1" dirty="0"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2200" b="1" dirty="0">
                <a:latin typeface="Consolas" panose="020B0609020204030204" pitchFamily="49" charset="0"/>
              </a:rPr>
              <a:t>);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 err="1">
                <a:latin typeface="Consolas" panose="020B0609020204030204" pitchFamily="49" charset="0"/>
              </a:rPr>
              <a:t>logTruthiness</a:t>
            </a:r>
            <a:r>
              <a:rPr lang="en-US" sz="2200" b="1" dirty="0"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2200" b="1" dirty="0">
                <a:latin typeface="Consolas" panose="020B0609020204030204" pitchFamily="49" charset="0"/>
              </a:rPr>
              <a:t>); 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199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66000" y="1034818"/>
            <a:ext cx="10129234" cy="5505682"/>
          </a:xfrm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US" sz="3400" dirty="0"/>
              <a:t>&amp;&amp; (</a:t>
            </a:r>
            <a:r>
              <a:rPr lang="en-US" sz="3400" b="1" dirty="0">
                <a:solidFill>
                  <a:schemeClr val="bg1"/>
                </a:solidFill>
              </a:rPr>
              <a:t>logical AND</a:t>
            </a:r>
            <a:r>
              <a:rPr lang="en-US" sz="3400" dirty="0"/>
              <a:t>) -  returns the leftmost "</a:t>
            </a:r>
            <a:r>
              <a:rPr lang="en-US" sz="3400" b="1" dirty="0">
                <a:solidFill>
                  <a:schemeClr val="bg1"/>
                </a:solidFill>
              </a:rPr>
              <a:t>false</a:t>
            </a:r>
            <a:r>
              <a:rPr lang="en-US" sz="3400" dirty="0"/>
              <a:t>" value or the </a:t>
            </a:r>
            <a:r>
              <a:rPr lang="en-US" sz="3400" b="1" dirty="0">
                <a:solidFill>
                  <a:schemeClr val="bg1"/>
                </a:solidFill>
              </a:rPr>
              <a:t>last </a:t>
            </a:r>
            <a:r>
              <a:rPr lang="en-US" sz="3400" b="1" dirty="0" err="1">
                <a:solidFill>
                  <a:schemeClr val="bg1"/>
                </a:solidFill>
              </a:rPr>
              <a:t>truthy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value, if all are true.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18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3400" dirty="0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400" dirty="0"/>
              <a:t>|| (</a:t>
            </a:r>
            <a:r>
              <a:rPr lang="en-US" sz="3400" b="1" dirty="0">
                <a:solidFill>
                  <a:schemeClr val="bg1"/>
                </a:solidFill>
              </a:rPr>
              <a:t>logical OR</a:t>
            </a:r>
            <a:r>
              <a:rPr lang="en-US" sz="3400" dirty="0"/>
              <a:t>) - returns the leftmost "</a:t>
            </a:r>
            <a:r>
              <a:rPr lang="en-US" sz="3400" b="1" dirty="0">
                <a:solidFill>
                  <a:schemeClr val="bg1"/>
                </a:solidFill>
              </a:rPr>
              <a:t>true</a:t>
            </a:r>
            <a:r>
              <a:rPr lang="en-US" sz="3400" dirty="0"/>
              <a:t>" value or the </a:t>
            </a:r>
            <a:r>
              <a:rPr lang="en-US" sz="3400" b="1" dirty="0">
                <a:solidFill>
                  <a:schemeClr val="bg1"/>
                </a:solidFill>
              </a:rPr>
              <a:t>last </a:t>
            </a:r>
            <a:r>
              <a:rPr lang="en-US" sz="3400" b="1" dirty="0" err="1">
                <a:solidFill>
                  <a:schemeClr val="bg1"/>
                </a:solidFill>
              </a:rPr>
              <a:t>falsy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value, if all are false.</a:t>
            </a:r>
            <a:endParaRPr lang="en-US" sz="3200" dirty="0"/>
          </a:p>
          <a:p>
            <a:pPr lvl="1">
              <a:lnSpc>
                <a:spcPct val="80000"/>
              </a:lnSpc>
            </a:pPr>
            <a:endParaRPr lang="en-US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lvl="1">
              <a:lnSpc>
                <a:spcPct val="80000"/>
              </a:lnSpc>
            </a:pPr>
            <a:endParaRPr lang="bg-BG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11000" y="1944000"/>
            <a:ext cx="7933959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=  'yes'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null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null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 val1 =   true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'yes';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val1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'yes'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08416" y="4779000"/>
            <a:ext cx="876758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=   false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''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5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 val1 = null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undefined;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undefined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303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33353" indent="-457200"/>
            <a:r>
              <a:rPr lang="en-GB" dirty="0"/>
              <a:t>! (</a:t>
            </a:r>
            <a:r>
              <a:rPr lang="en-GB" b="1" dirty="0">
                <a:solidFill>
                  <a:schemeClr val="bg1"/>
                </a:solidFill>
              </a:rPr>
              <a:t>logical NOT</a:t>
            </a:r>
            <a:r>
              <a:rPr lang="en-GB" dirty="0"/>
              <a:t>) - </a:t>
            </a: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if its single operand can be converted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; otherwise, returns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(2)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96000" y="2754000"/>
            <a:ext cx="516187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</a:t>
            </a:r>
            <a:r>
              <a:rPr lang="nn-NO" sz="2400" b="1" dirty="0">
                <a:latin typeface="Consolas" panose="020B0609020204030204" pitchFamily="49" charset="0"/>
              </a:rPr>
              <a:t> val = 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!true 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console.log(val);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</a:t>
            </a:r>
            <a:r>
              <a:rPr lang="nn-NO" sz="2400" b="1" dirty="0">
                <a:latin typeface="Consolas" panose="020B0609020204030204" pitchFamily="49" charset="0"/>
              </a:rPr>
              <a:t> val = 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!false</a:t>
            </a:r>
            <a:r>
              <a:rPr lang="nn-NO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console.log(val);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294" y="3121207"/>
            <a:ext cx="3385793" cy="3385793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607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Three number arguments </a:t>
            </a:r>
            <a:r>
              <a:rPr lang="en-US" dirty="0"/>
              <a:t>passed to your function as an input </a:t>
            </a:r>
          </a:p>
          <a:p>
            <a:r>
              <a:rPr lang="en-US" dirty="0"/>
              <a:t>Find the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of them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result on the </a:t>
            </a:r>
            <a:r>
              <a:rPr lang="en-US" b="1" dirty="0">
                <a:solidFill>
                  <a:schemeClr val="bg1"/>
                </a:solidFill>
              </a:rPr>
              <a:t>console</a:t>
            </a:r>
          </a:p>
          <a:p>
            <a:pPr>
              <a:spcBef>
                <a:spcPts val="15000"/>
              </a:spcBef>
            </a:pPr>
            <a:r>
              <a:rPr lang="en-US" b="1" dirty="0"/>
              <a:t>Tip</a:t>
            </a:r>
            <a:r>
              <a:rPr lang="en-US" dirty="0"/>
              <a:t>: Use </a:t>
            </a:r>
            <a:r>
              <a:rPr lang="en-US" b="1" dirty="0">
                <a:solidFill>
                  <a:schemeClr val="bg1"/>
                </a:solidFill>
              </a:rPr>
              <a:t>interpolated strings </a:t>
            </a:r>
            <a:r>
              <a:rPr lang="en-US" dirty="0"/>
              <a:t>to format the result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Largest Number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4DBB56A-89C9-432D-8B15-E0EB5ADB0898}"/>
              </a:ext>
            </a:extLst>
          </p:cNvPr>
          <p:cNvGrpSpPr/>
          <p:nvPr/>
        </p:nvGrpSpPr>
        <p:grpSpPr>
          <a:xfrm>
            <a:off x="1753501" y="3294000"/>
            <a:ext cx="8684999" cy="609850"/>
            <a:chOff x="2001000" y="4276147"/>
            <a:chExt cx="8684999" cy="609850"/>
          </a:xfrm>
        </p:grpSpPr>
        <p:sp>
          <p:nvSpPr>
            <p:cNvPr id="6" name="Right Arrow 4">
              <a:extLst>
                <a:ext uri="{FF2B5EF4-FFF2-40B4-BE49-F238E27FC236}">
                  <a16:creationId xmlns:a16="http://schemas.microsoft.com/office/drawing/2014/main" id="{14CE6E27-7B30-4806-9E0F-BE14377A78E3}"/>
                </a:ext>
              </a:extLst>
            </p:cNvPr>
            <p:cNvSpPr/>
            <p:nvPr/>
          </p:nvSpPr>
          <p:spPr bwMode="auto">
            <a:xfrm>
              <a:off x="4348465" y="439783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2327E0-B75E-421C-B103-CF0C748F4E24}"/>
                </a:ext>
              </a:extLst>
            </p:cNvPr>
            <p:cNvSpPr txBox="1"/>
            <p:nvPr/>
          </p:nvSpPr>
          <p:spPr>
            <a:xfrm>
              <a:off x="2001000" y="4276147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3, 4, 5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E731B8-66C5-4149-B37D-C59F492A3664}"/>
                </a:ext>
              </a:extLst>
            </p:cNvPr>
            <p:cNvSpPr txBox="1"/>
            <p:nvPr/>
          </p:nvSpPr>
          <p:spPr>
            <a:xfrm>
              <a:off x="5192168" y="4284000"/>
              <a:ext cx="549383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The largest number is 5.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E96EA6-0927-4B6D-B143-129DEB99FD47}"/>
              </a:ext>
            </a:extLst>
          </p:cNvPr>
          <p:cNvGrpSpPr/>
          <p:nvPr/>
        </p:nvGrpSpPr>
        <p:grpSpPr>
          <a:xfrm>
            <a:off x="1753501" y="4329000"/>
            <a:ext cx="8684999" cy="609850"/>
            <a:chOff x="2001000" y="4276147"/>
            <a:chExt cx="8684999" cy="609850"/>
          </a:xfrm>
        </p:grpSpPr>
        <p:sp>
          <p:nvSpPr>
            <p:cNvPr id="11" name="Right Arrow 4">
              <a:extLst>
                <a:ext uri="{FF2B5EF4-FFF2-40B4-BE49-F238E27FC236}">
                  <a16:creationId xmlns:a16="http://schemas.microsoft.com/office/drawing/2014/main" id="{C43F0768-8B72-4C4C-B85D-450EBF92F868}"/>
                </a:ext>
              </a:extLst>
            </p:cNvPr>
            <p:cNvSpPr/>
            <p:nvPr/>
          </p:nvSpPr>
          <p:spPr bwMode="auto">
            <a:xfrm>
              <a:off x="4348465" y="439783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852694-C42B-40B2-B2A4-5FAFC398C254}"/>
                </a:ext>
              </a:extLst>
            </p:cNvPr>
            <p:cNvSpPr txBox="1"/>
            <p:nvPr/>
          </p:nvSpPr>
          <p:spPr>
            <a:xfrm>
              <a:off x="2001000" y="4276147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7, 11, 2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A68B4C-7833-4BEB-9E5D-FC12DA2DAFB2}"/>
                </a:ext>
              </a:extLst>
            </p:cNvPr>
            <p:cNvSpPr txBox="1"/>
            <p:nvPr/>
          </p:nvSpPr>
          <p:spPr>
            <a:xfrm>
              <a:off x="5192168" y="4284000"/>
              <a:ext cx="549383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The largest number is 11.</a:t>
              </a:r>
            </a:p>
          </p:txBody>
        </p:sp>
      </p:grpSp>
      <p:sp>
        <p:nvSpPr>
          <p:cNvPr id="14" name="TextBox 9">
            <a:extLst>
              <a:ext uri="{FF2B5EF4-FFF2-40B4-BE49-F238E27FC236}">
                <a16:creationId xmlns:a16="http://schemas.microsoft.com/office/drawing/2014/main" id="{895417DA-8C0E-4104-88F1-51E2711F8585}"/>
              </a:ext>
            </a:extLst>
          </p:cNvPr>
          <p:cNvSpPr txBox="1"/>
          <p:nvPr/>
        </p:nvSpPr>
        <p:spPr>
          <a:xfrm>
            <a:off x="675761" y="5866629"/>
            <a:ext cx="6275239" cy="58743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/>
              <a:t>3 + 5 = </a:t>
            </a:r>
            <a:r>
              <a:rPr lang="en-US" dirty="0">
                <a:solidFill>
                  <a:schemeClr val="bg1"/>
                </a:solidFill>
              </a:rPr>
              <a:t>${</a:t>
            </a:r>
            <a:r>
              <a:rPr lang="en-US" dirty="0"/>
              <a:t>3 + 5</a:t>
            </a:r>
            <a:r>
              <a:rPr lang="en-US" dirty="0">
                <a:solidFill>
                  <a:schemeClr val="bg1"/>
                </a:solidFill>
              </a:rPr>
              <a:t>}`</a:t>
            </a:r>
            <a:r>
              <a:rPr lang="en-US" dirty="0"/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3 + 5 = 8</a:t>
            </a:r>
            <a:endParaRPr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97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0D93FAE8-4570-4F3B-B87E-18586FE0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150" y="1524001"/>
            <a:ext cx="2231703" cy="2231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81111B13-E465-4634-B3DA-FA156EDA013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Definition, Execution, IDE Setup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JavaScript Overview</a:t>
            </a:r>
          </a:p>
        </p:txBody>
      </p:sp>
    </p:spTree>
    <p:extLst>
      <p:ext uri="{BB962C8B-B14F-4D97-AF65-F5344CB8AC3E}">
        <p14:creationId xmlns:p14="http://schemas.microsoft.com/office/powerpoint/2010/main" val="234722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Number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371000" y="1400405"/>
            <a:ext cx="9450000" cy="36035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firstSolution</a:t>
            </a:r>
            <a:r>
              <a:rPr lang="en-US" sz="2000" dirty="0">
                <a:solidFill>
                  <a:schemeClr val="tx2"/>
                </a:solidFill>
                <a:effectLst/>
              </a:rPr>
              <a:t>(x</a:t>
            </a:r>
            <a:r>
              <a:rPr lang="en-US" sz="2000" dirty="0">
                <a:solidFill>
                  <a:schemeClr val="tx1"/>
                </a:solidFill>
                <a:effectLst/>
              </a:rPr>
              <a:t>, y, z)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000" dirty="0">
                <a:solidFill>
                  <a:schemeClr val="bg1"/>
                </a:solidFill>
                <a:effectLst/>
              </a:rPr>
              <a:t>result</a:t>
            </a:r>
            <a:r>
              <a:rPr lang="en-US" sz="20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if (</a:t>
            </a:r>
            <a:r>
              <a:rPr lang="en-US" sz="2000" dirty="0">
                <a:solidFill>
                  <a:schemeClr val="bg1"/>
                </a:solidFill>
                <a:effectLst/>
              </a:rPr>
              <a:t>x &gt; y &amp;&amp; x &gt; z</a:t>
            </a:r>
            <a:r>
              <a:rPr lang="en-US" sz="20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x;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 else if (</a:t>
            </a:r>
            <a:r>
              <a:rPr lang="en-US" sz="2000" dirty="0">
                <a:solidFill>
                  <a:schemeClr val="bg1"/>
                </a:solidFill>
                <a:effectLst/>
              </a:rPr>
              <a:t>y &gt; x &amp;&amp; y &gt; z</a:t>
            </a:r>
            <a:r>
              <a:rPr lang="en-US" sz="20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y;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 else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z;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console.log(`The largest number is ${</a:t>
            </a:r>
            <a:r>
              <a:rPr lang="en-US" sz="2000" dirty="0">
                <a:solidFill>
                  <a:schemeClr val="bg1"/>
                </a:solidFill>
                <a:effectLst/>
              </a:rPr>
              <a:t>result</a:t>
            </a:r>
            <a:r>
              <a:rPr lang="en-US" sz="2000" dirty="0">
                <a:solidFill>
                  <a:schemeClr val="tx1"/>
                </a:solidFill>
                <a:effectLst/>
              </a:rPr>
              <a:t>}.`);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369827" y="5274000"/>
            <a:ext cx="9452348" cy="1141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secondSolution</a:t>
            </a:r>
            <a:r>
              <a:rPr lang="en-US" sz="2000" dirty="0">
                <a:solidFill>
                  <a:schemeClr val="tx2"/>
                </a:solidFill>
                <a:effectLst/>
              </a:rPr>
              <a:t>(...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params</a:t>
            </a:r>
            <a:r>
              <a:rPr lang="en-US" sz="2000" dirty="0">
                <a:solidFill>
                  <a:schemeClr val="tx1"/>
                </a:solidFill>
                <a:effectLst/>
              </a:rPr>
              <a:t>) { 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console.log(`The largest number is </a:t>
            </a:r>
            <a:r>
              <a:rPr lang="en-US" sz="2000" dirty="0">
                <a:solidFill>
                  <a:schemeClr val="bg1"/>
                </a:solidFill>
                <a:effectLst/>
              </a:rPr>
              <a:t>${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Math.max</a:t>
            </a:r>
            <a:r>
              <a:rPr lang="en-US" sz="2000" dirty="0">
                <a:solidFill>
                  <a:schemeClr val="bg1"/>
                </a:solidFill>
                <a:effectLst/>
              </a:rPr>
              <a:t>(...params)}</a:t>
            </a:r>
            <a:r>
              <a:rPr lang="en-US" sz="2000" dirty="0">
                <a:solidFill>
                  <a:schemeClr val="tx2"/>
                </a:solidFill>
                <a:effectLst/>
              </a:rPr>
              <a:t>.</a:t>
            </a:r>
            <a:r>
              <a:rPr lang="en-US" sz="2000" dirty="0">
                <a:solidFill>
                  <a:schemeClr val="tx1"/>
                </a:solidFill>
                <a:effectLst/>
              </a:rPr>
              <a:t>`);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498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typeof</a:t>
            </a:r>
            <a:r>
              <a:rPr lang="en-US" dirty="0"/>
              <a:t> operator returns a string indicating the type of an</a:t>
            </a:r>
            <a:r>
              <a:rPr lang="bg-BG" dirty="0"/>
              <a:t> </a:t>
            </a:r>
            <a:r>
              <a:rPr lang="en-US" dirty="0"/>
              <a:t>operand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Typeof Operator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51001" y="2638184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nn-NO" sz="2400" b="1" dirty="0">
                <a:latin typeface="Consolas" panose="020B0609020204030204" pitchFamily="49" charset="0"/>
              </a:rPr>
              <a:t>const val = 5; 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typeof </a:t>
            </a:r>
            <a:r>
              <a:rPr lang="nn-NO" sz="2400" b="1" dirty="0">
                <a:latin typeface="Consolas" panose="020B0609020204030204" pitchFamily="49" charset="0"/>
              </a:rPr>
              <a:t>val);   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number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51000" y="3734511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str</a:t>
            </a:r>
            <a:r>
              <a:rPr lang="en-US" sz="2400" b="1" dirty="0">
                <a:latin typeface="Consolas" panose="020B0609020204030204" pitchFamily="49" charset="0"/>
              </a:rPr>
              <a:t> = 'hello';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str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string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51000" y="4824000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 = {name: 'Maria', age:18};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object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068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D9F6C4-F23C-4E59-A8A9-8BCC97389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8D68171-130E-40B9-8FD7-31997D1CC3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 takes a </a:t>
            </a:r>
            <a:r>
              <a:rPr lang="en-US" b="1" dirty="0">
                <a:solidFill>
                  <a:schemeClr val="bg1"/>
                </a:solidFill>
              </a:rPr>
              <a:t>single parameter </a:t>
            </a:r>
            <a:r>
              <a:rPr lang="en-US" dirty="0"/>
              <a:t>as an input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area of a circle</a:t>
            </a:r>
            <a:r>
              <a:rPr lang="en-US" dirty="0"/>
              <a:t>, with the parameter as </a:t>
            </a:r>
            <a:r>
              <a:rPr lang="en-US" b="1" dirty="0">
                <a:solidFill>
                  <a:schemeClr val="bg1"/>
                </a:solidFill>
              </a:rPr>
              <a:t>radius</a:t>
            </a:r>
          </a:p>
          <a:p>
            <a:pPr lvl="1"/>
            <a:r>
              <a:rPr lang="en-US" dirty="0"/>
              <a:t>If the parameter is </a:t>
            </a:r>
            <a:r>
              <a:rPr lang="en-US" b="1" dirty="0">
                <a:solidFill>
                  <a:schemeClr val="bg1"/>
                </a:solidFill>
              </a:rPr>
              <a:t>not a number</a:t>
            </a:r>
            <a:r>
              <a:rPr lang="en-US" dirty="0"/>
              <a:t>, print an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dirty="0"/>
              <a:t> message</a:t>
            </a:r>
          </a:p>
          <a:p>
            <a:pPr lvl="1"/>
            <a:r>
              <a:rPr lang="en-US" dirty="0"/>
              <a:t>Include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parameter in the message</a:t>
            </a:r>
          </a:p>
          <a:p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result on the console, </a:t>
            </a:r>
            <a:r>
              <a:rPr lang="en-US" b="1" dirty="0">
                <a:solidFill>
                  <a:schemeClr val="bg1"/>
                </a:solidFill>
              </a:rPr>
              <a:t>rounded</a:t>
            </a:r>
            <a:r>
              <a:rPr lang="en-US" dirty="0"/>
              <a:t> to the second decimal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2F16B5-9A40-4F73-9491-77C15D8F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Circle Area</a:t>
            </a:r>
            <a:endParaRPr lang="bg-BG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B7B766A-06E2-409E-8FD8-005A8D551637}"/>
              </a:ext>
            </a:extLst>
          </p:cNvPr>
          <p:cNvGrpSpPr/>
          <p:nvPr/>
        </p:nvGrpSpPr>
        <p:grpSpPr>
          <a:xfrm>
            <a:off x="1269751" y="4734000"/>
            <a:ext cx="9652499" cy="609850"/>
            <a:chOff x="1753501" y="4329000"/>
            <a:chExt cx="9652499" cy="609850"/>
          </a:xfrm>
        </p:grpSpPr>
        <p:sp>
          <p:nvSpPr>
            <p:cNvPr id="15" name="Right Arrow 4">
              <a:extLst>
                <a:ext uri="{FF2B5EF4-FFF2-40B4-BE49-F238E27FC236}">
                  <a16:creationId xmlns:a16="http://schemas.microsoft.com/office/drawing/2014/main" id="{D99D4388-2838-4F7E-BDFD-FBFBE7987706}"/>
                </a:ext>
              </a:extLst>
            </p:cNvPr>
            <p:cNvSpPr/>
            <p:nvPr/>
          </p:nvSpPr>
          <p:spPr bwMode="auto">
            <a:xfrm>
              <a:off x="4100966" y="4450687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C30072-DFF2-4FE7-91FA-A9CC6AF25DA4}"/>
                </a:ext>
              </a:extLst>
            </p:cNvPr>
            <p:cNvSpPr txBox="1"/>
            <p:nvPr/>
          </p:nvSpPr>
          <p:spPr>
            <a:xfrm>
              <a:off x="1753501" y="4329000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31CBEF-1271-402B-9277-04B1C67487A4}"/>
                </a:ext>
              </a:extLst>
            </p:cNvPr>
            <p:cNvSpPr txBox="1"/>
            <p:nvPr/>
          </p:nvSpPr>
          <p:spPr>
            <a:xfrm>
              <a:off x="4944669" y="4336853"/>
              <a:ext cx="646133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78.54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55F2A2-09FF-4E80-9B67-3B29EB3D7E10}"/>
              </a:ext>
            </a:extLst>
          </p:cNvPr>
          <p:cNvGrpSpPr/>
          <p:nvPr/>
        </p:nvGrpSpPr>
        <p:grpSpPr>
          <a:xfrm>
            <a:off x="1269751" y="5637926"/>
            <a:ext cx="9652499" cy="1008262"/>
            <a:chOff x="1753501" y="5232926"/>
            <a:chExt cx="9652499" cy="1008262"/>
          </a:xfrm>
        </p:grpSpPr>
        <p:sp>
          <p:nvSpPr>
            <p:cNvPr id="24" name="Right Arrow 4">
              <a:extLst>
                <a:ext uri="{FF2B5EF4-FFF2-40B4-BE49-F238E27FC236}">
                  <a16:creationId xmlns:a16="http://schemas.microsoft.com/office/drawing/2014/main" id="{F713D308-233E-4B44-93AE-DDBF95F348D8}"/>
                </a:ext>
              </a:extLst>
            </p:cNvPr>
            <p:cNvSpPr/>
            <p:nvPr/>
          </p:nvSpPr>
          <p:spPr bwMode="auto">
            <a:xfrm>
              <a:off x="4100966" y="5546557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30AEE9-4D5D-4551-BB6D-3322962025AB}"/>
                </a:ext>
              </a:extLst>
            </p:cNvPr>
            <p:cNvSpPr txBox="1"/>
            <p:nvPr/>
          </p:nvSpPr>
          <p:spPr>
            <a:xfrm>
              <a:off x="1753501" y="5436059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'name'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665F13B-2982-43E2-97A6-D213FB54BE1A}"/>
                </a:ext>
              </a:extLst>
            </p:cNvPr>
            <p:cNvSpPr txBox="1"/>
            <p:nvPr/>
          </p:nvSpPr>
          <p:spPr>
            <a:xfrm>
              <a:off x="4944669" y="5232926"/>
              <a:ext cx="6461331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We can not calculate the circle area, because we receive a </a:t>
              </a:r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2400" b="1" dirty="0">
                  <a:latin typeface="Consolas" panose="020B0609020204030204" pitchFamily="49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961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D9F6C4-F23C-4E59-A8A9-8BCC97389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2F16B5-9A40-4F73-9491-77C15D8F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Circle Area</a:t>
            </a:r>
            <a:endParaRPr lang="bg-B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596E13-18EB-4F52-9FFC-8B84F7D61C41}"/>
              </a:ext>
            </a:extLst>
          </p:cNvPr>
          <p:cNvSpPr txBox="1"/>
          <p:nvPr/>
        </p:nvSpPr>
        <p:spPr>
          <a:xfrm>
            <a:off x="1506000" y="1716739"/>
            <a:ext cx="9180000" cy="41422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solve</a:t>
            </a:r>
            <a:r>
              <a:rPr lang="en-US" sz="2400" b="1" noProof="1">
                <a:latin typeface="Consolas" panose="020B0609020204030204" pitchFamily="49" charset="0"/>
              </a:rPr>
              <a:t>(radius)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inputType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noProof="1">
                <a:latin typeface="Consolas" panose="020B0609020204030204" pitchFamily="49" charset="0"/>
              </a:rPr>
              <a:t>(radius);</a:t>
            </a:r>
          </a:p>
          <a:p>
            <a:pPr>
              <a:spcBef>
                <a:spcPts val="18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  if (inputType === 'number')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let area = Math.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pow</a:t>
            </a:r>
            <a:r>
              <a:rPr lang="en-US" sz="2400" b="1" noProof="1">
                <a:latin typeface="Consolas" panose="020B0609020204030204" pitchFamily="49" charset="0"/>
              </a:rPr>
              <a:t>(radius, 2) * Math.PI;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console.log(area.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toFixed</a:t>
            </a:r>
            <a:r>
              <a:rPr lang="en-US" sz="2400" b="1" noProof="1">
                <a:latin typeface="Consolas" panose="020B0609020204030204" pitchFamily="49" charset="0"/>
              </a:rPr>
              <a:t>(2));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} else {</a:t>
            </a:r>
          </a:p>
          <a:p>
            <a:pPr marL="684000"/>
            <a:r>
              <a:rPr lang="en-US" sz="2400" b="1" noProof="1">
                <a:latin typeface="Consolas" panose="020B0609020204030204" pitchFamily="49" charset="0"/>
              </a:rPr>
              <a:t>console.log(`We can not calculate the circle area, because we receive a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${</a:t>
            </a:r>
            <a:r>
              <a:rPr lang="en-US" sz="2400" b="1" noProof="1">
                <a:latin typeface="Consolas" panose="020B0609020204030204" pitchFamily="49" charset="0"/>
              </a:rPr>
              <a:t>inputType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noProof="1">
                <a:latin typeface="Consolas" panose="020B0609020204030204" pitchFamily="49" charset="0"/>
              </a:rPr>
              <a:t>.`);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671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dirty="0"/>
              <a:t>Data Types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 err="1"/>
              <a:t>Truthy</a:t>
            </a:r>
            <a:r>
              <a:rPr lang="en-US" sz="3000" dirty="0"/>
              <a:t> and </a:t>
            </a:r>
            <a:r>
              <a:rPr lang="en-US" sz="3000" dirty="0" err="1"/>
              <a:t>Falsy</a:t>
            </a:r>
            <a:r>
              <a:rPr lang="en-US" sz="3000" dirty="0"/>
              <a:t> values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Interesting Examples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7956" y="1809000"/>
            <a:ext cx="105918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); 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===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);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latin typeface="Consolas" panose="020B0609020204030204" pitchFamily="49" charset="0"/>
              </a:rPr>
              <a:t>);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//object(legacy reasons)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Array() == false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0.1 + 0.2</a:t>
            </a:r>
            <a:r>
              <a:rPr lang="en-US" sz="2400" b="1" dirty="0">
                <a:latin typeface="Consolas" panose="020B0609020204030204" pitchFamily="49" charset="0"/>
              </a:rPr>
              <a:t>);          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//0.30000000000000004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(0.2 * 10 + 0.1 * 10) / 10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//0.3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5417" y="5035174"/>
            <a:ext cx="10574339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variable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r>
              <a:rPr lang="en-US" sz="2400" b="1" dirty="0">
                <a:latin typeface="Consolas" panose="020B0609020204030204" pitchFamily="49" charset="0"/>
              </a:rPr>
              <a:t>;          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//empty array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variable == false</a:t>
            </a:r>
            <a:r>
              <a:rPr lang="en-US" sz="2400" b="1" dirty="0">
                <a:latin typeface="Consolas" panose="020B0609020204030204" pitchFamily="49" charset="0"/>
              </a:rPr>
              <a:t>);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//evaluates 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variable</a:t>
            </a:r>
            <a:r>
              <a:rPr lang="en-US" sz="2400" b="1" dirty="0">
                <a:latin typeface="Consolas" panose="020B0609020204030204" pitchFamily="49" charset="0"/>
              </a:rPr>
              <a:t>) { console.log('True!') };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//'True!'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382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while</a:t>
            </a:r>
            <a:r>
              <a:rPr lang="en-US" sz="3200" dirty="0"/>
              <a:t> loops work as in C++, C# and Java</a:t>
            </a:r>
          </a:p>
          <a:p>
            <a:r>
              <a:rPr lang="en-US" sz="3200" dirty="0"/>
              <a:t>Classical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-loop</a:t>
            </a:r>
          </a:p>
          <a:p>
            <a:pPr>
              <a:spcBef>
                <a:spcPts val="10800"/>
              </a:spcBef>
            </a:pPr>
            <a:r>
              <a:rPr lang="en-US" sz="3200" dirty="0"/>
              <a:t>JavaScript supports two more variants of the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-loop: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for-of</a:t>
            </a:r>
            <a:r>
              <a:rPr lang="en-US" sz="3000" dirty="0"/>
              <a:t> – used with arrays and iterators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for-in</a:t>
            </a:r>
            <a:r>
              <a:rPr lang="en-US" sz="3000" dirty="0"/>
              <a:t> – used with objects and associative arrays</a:t>
            </a:r>
          </a:p>
          <a:p>
            <a:pPr lvl="1"/>
            <a:r>
              <a:rPr lang="en-US" sz="3000" dirty="0"/>
              <a:t>Both will be reviewed in </a:t>
            </a:r>
            <a:r>
              <a:rPr lang="en-US" sz="3000" b="1" dirty="0">
                <a:solidFill>
                  <a:schemeClr val="bg1"/>
                </a:solidFill>
              </a:rPr>
              <a:t>upcoming lessons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01576" y="2484000"/>
            <a:ext cx="8399424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(let i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0; i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i++) { console.log(i); }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1 2 3 4 5</a:t>
            </a:r>
          </a:p>
        </p:txBody>
      </p:sp>
    </p:spTree>
    <p:extLst>
      <p:ext uri="{BB962C8B-B14F-4D97-AF65-F5344CB8AC3E}">
        <p14:creationId xmlns:p14="http://schemas.microsoft.com/office/powerpoint/2010/main" val="170476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5</a:t>
            </a:r>
            <a:r>
              <a:rPr lang="en-US" dirty="0"/>
              <a:t> &amp; </a:t>
            </a:r>
            <a:r>
              <a:rPr lang="en-US" b="1" dirty="0"/>
              <a:t>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 descr="D:\Desktop\javascript-file-png-image-194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1136">
            <a:off x="3859847" y="735647"/>
            <a:ext cx="3373438" cy="337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Mix HTML and JavaScript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JS Code from HTML Page</a:t>
            </a:r>
          </a:p>
        </p:txBody>
      </p:sp>
      <p:pic>
        <p:nvPicPr>
          <p:cNvPr id="8196" name="Picture 4" descr="Image result for html 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27898">
            <a:off x="5513765" y="1246567"/>
            <a:ext cx="2590800" cy="25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89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HTML + JavaScript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327488" y="1625911"/>
            <a:ext cx="84582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&lt;!DOCTYPE html&gt;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&lt;h1&gt;JavaScript in the HTML page&lt;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h1&gt;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&lt;script&gt;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for (let i=1; i&lt;=10; i++) {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  document.write(`&lt;p&gt;${i}&lt;/p&gt;`);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&lt;/script&gt;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1333574"/>
            <a:ext cx="2369694" cy="4865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609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Numbers with HTML Form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685799" y="1295401"/>
            <a:ext cx="1066800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&lt;form&gt;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num1: &lt;input type="text" name="num1" /&gt; &lt;br&gt;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num2: &lt;input type="text" name="num2" /&gt; &lt;br&gt;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sum: &lt;input type="text" name="sum" /&gt; &lt;br&gt;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&lt;input type="button" value="Sum" onclick="calcSum()" /&gt;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&lt;/form&gt;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685800" y="3962401"/>
            <a:ext cx="1066800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function calcSum() {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num1 = document.getElementsByName('num1')[0].value;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num2 = document.getElementsByName('num2')[0].value;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sum = Number(num1) + Number(num2);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document.getElementsByName('sum')[0].value = sum;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48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A16631-08F2-431E-9224-0AC8DBEC5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06CF99-3A19-4260-A25F-FEF76577C0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JavaScript (</a:t>
            </a:r>
            <a:r>
              <a:rPr lang="en-US" b="1" dirty="0">
                <a:solidFill>
                  <a:schemeClr val="bg1"/>
                </a:solidFill>
              </a:rPr>
              <a:t>JS</a:t>
            </a:r>
            <a:r>
              <a:rPr lang="en-US" dirty="0"/>
              <a:t>) is a </a:t>
            </a:r>
            <a:r>
              <a:rPr lang="en-US" b="1" dirty="0">
                <a:solidFill>
                  <a:schemeClr val="bg1"/>
                </a:solidFill>
              </a:rPr>
              <a:t>high-level</a:t>
            </a:r>
            <a:r>
              <a:rPr lang="en-US" dirty="0"/>
              <a:t> programming language</a:t>
            </a:r>
          </a:p>
          <a:p>
            <a:pPr lvl="1"/>
            <a:r>
              <a:rPr lang="en-US" dirty="0"/>
              <a:t>One of the </a:t>
            </a:r>
            <a:r>
              <a:rPr lang="en-US" b="1" dirty="0">
                <a:solidFill>
                  <a:schemeClr val="bg1"/>
                </a:solidFill>
              </a:rPr>
              <a:t>core technologies </a:t>
            </a:r>
            <a:r>
              <a:rPr lang="en-US" dirty="0"/>
              <a:t>of the World Wide Web</a:t>
            </a:r>
          </a:p>
          <a:p>
            <a:pPr lvl="1"/>
            <a:r>
              <a:rPr lang="en-US" dirty="0"/>
              <a:t>Enables </a:t>
            </a:r>
            <a:r>
              <a:rPr lang="en-US" b="1" dirty="0">
                <a:solidFill>
                  <a:schemeClr val="bg1"/>
                </a:solidFill>
              </a:rPr>
              <a:t>interactive</a:t>
            </a:r>
            <a:r>
              <a:rPr lang="en-US" dirty="0"/>
              <a:t> web pages and applications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C-like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  <a:r>
              <a:rPr lang="en-US" dirty="0"/>
              <a:t> (curly-brackets, identifiers, operator)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Multi-paradigm</a:t>
            </a:r>
            <a:r>
              <a:rPr lang="en-US" dirty="0"/>
              <a:t> (imperative, functional, OOP)</a:t>
            </a:r>
          </a:p>
          <a:p>
            <a:pPr lvl="1"/>
            <a:r>
              <a:rPr lang="en-US" dirty="0"/>
              <a:t>Dynamic </a:t>
            </a:r>
            <a:r>
              <a:rPr lang="en-US" b="1" dirty="0">
                <a:solidFill>
                  <a:schemeClr val="bg1"/>
                </a:solidFill>
              </a:rPr>
              <a:t>typing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1C09BB-624C-4BC8-B2D0-8CB69025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What is JavaScript?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0865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JavaScript File from HTML Document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3" name="Групиране 2"/>
          <p:cNvGrpSpPr/>
          <p:nvPr/>
        </p:nvGrpSpPr>
        <p:grpSpPr>
          <a:xfrm>
            <a:off x="295360" y="1360043"/>
            <a:ext cx="5562602" cy="5037478"/>
            <a:chOff x="455612" y="1546159"/>
            <a:chExt cx="5562602" cy="5037478"/>
          </a:xfrm>
        </p:grpSpPr>
        <p:sp>
          <p:nvSpPr>
            <p:cNvPr id="2" name="Текстово поле 1"/>
            <p:cNvSpPr txBox="1"/>
            <p:nvPr/>
          </p:nvSpPr>
          <p:spPr>
            <a:xfrm>
              <a:off x="455612" y="2133600"/>
              <a:ext cx="5562602" cy="44500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&lt;!DOCTYPE html&gt;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&lt;html&gt;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&lt;head&gt;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&lt;script src="numbers.js"&gt;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&lt;/script&gt;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&lt;/head&gt;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&lt;body&gt;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&lt;input type="submit"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onclick="printRandNum()" /&gt;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&lt;/body&gt;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&lt;/html&gt;</a:t>
              </a:r>
            </a:p>
          </p:txBody>
        </p:sp>
        <p:sp>
          <p:nvSpPr>
            <p:cNvPr id="7" name="Текстово поле 6"/>
            <p:cNvSpPr txBox="1"/>
            <p:nvPr/>
          </p:nvSpPr>
          <p:spPr>
            <a:xfrm>
              <a:off x="455612" y="1546159"/>
              <a:ext cx="556260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 algn="ctr">
                <a:buClr>
                  <a:srgbClr val="F2B254"/>
                </a:buClr>
                <a:buSzPct val="100000"/>
              </a:pPr>
              <a:r>
                <a:rPr lang="it-IT" sz="24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random-nums.html</a:t>
              </a:r>
            </a:p>
          </p:txBody>
        </p:sp>
      </p:grpSp>
      <p:grpSp>
        <p:nvGrpSpPr>
          <p:cNvPr id="8" name="Групиране 7"/>
          <p:cNvGrpSpPr/>
          <p:nvPr/>
        </p:nvGrpSpPr>
        <p:grpSpPr>
          <a:xfrm>
            <a:off x="6259864" y="1211109"/>
            <a:ext cx="5562602" cy="3113875"/>
            <a:chOff x="455612" y="1546159"/>
            <a:chExt cx="5562602" cy="3113875"/>
          </a:xfrm>
        </p:grpSpPr>
        <p:sp>
          <p:nvSpPr>
            <p:cNvPr id="9" name="Текстово поле 8"/>
            <p:cNvSpPr txBox="1"/>
            <p:nvPr/>
          </p:nvSpPr>
          <p:spPr>
            <a:xfrm>
              <a:off x="455612" y="2133600"/>
              <a:ext cx="5562602" cy="252643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function printRandNum() {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let num = Math.round(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  Math.random() * 100);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document.body.innerHTML +=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  `&lt;div&gt;${num}&lt;/div&gt;`;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0" name="Текстово поле 9"/>
            <p:cNvSpPr txBox="1"/>
            <p:nvPr/>
          </p:nvSpPr>
          <p:spPr>
            <a:xfrm>
              <a:off x="455612" y="1546159"/>
              <a:ext cx="556260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 algn="ctr">
                <a:buClr>
                  <a:srgbClr val="F2B254"/>
                </a:buClr>
                <a:buSzPct val="100000"/>
              </a:pPr>
              <a:r>
                <a:rPr lang="it-IT" sz="24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numbers.js</a:t>
              </a:r>
            </a:p>
          </p:txBody>
        </p:sp>
      </p:grpSp>
      <p:pic>
        <p:nvPicPr>
          <p:cNvPr id="11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4495800"/>
            <a:ext cx="3215736" cy="2077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270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D0830B1-5534-4276-9E2D-6556E02305C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Strict Mode, IDE Debugging Tools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Debugging Techniques</a:t>
            </a:r>
          </a:p>
        </p:txBody>
      </p:sp>
      <p:pic>
        <p:nvPicPr>
          <p:cNvPr id="6" name="Picture 8" descr="Picture 8">
            <a:extLst>
              <a:ext uri="{FF2B5EF4-FFF2-40B4-BE49-F238E27FC236}">
                <a16:creationId xmlns:a16="http://schemas.microsoft.com/office/drawing/2014/main" id="{1C08D3D2-31BC-4421-94DF-860106FD2F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5212" y="1419346"/>
            <a:ext cx="2438402" cy="24384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347340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AEDB48-3959-4BB1-9AEA-B8140392D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Strict mode </a:t>
            </a:r>
            <a:r>
              <a:rPr lang="en-US" dirty="0"/>
              <a:t>limits certain "sloppy" language features</a:t>
            </a:r>
          </a:p>
          <a:p>
            <a:pPr lvl="1"/>
            <a:r>
              <a:rPr lang="en-US" dirty="0"/>
              <a:t>Silent errors will </a:t>
            </a:r>
            <a:r>
              <a:rPr lang="en-US" b="1" dirty="0">
                <a:solidFill>
                  <a:schemeClr val="bg1"/>
                </a:solidFill>
              </a:rPr>
              <a:t>throw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Exception </a:t>
            </a:r>
            <a:r>
              <a:rPr lang="en-US" dirty="0"/>
              <a:t>instead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25200"/>
              </a:spcBef>
            </a:pPr>
            <a:r>
              <a:rPr lang="en-US" dirty="0"/>
              <a:t>Enabled by default in </a:t>
            </a:r>
            <a:r>
              <a:rPr lang="en-US" b="1" dirty="0">
                <a:solidFill>
                  <a:schemeClr val="bg1"/>
                </a:solidFill>
              </a:rPr>
              <a:t>modules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A6B375-57EB-4E46-8238-379814C5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Strict Mode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D06D54-CE5B-47C5-AE53-AE6340015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117" y="2619000"/>
            <a:ext cx="8325000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noProof="1">
                <a:solidFill>
                  <a:srgbClr val="A31515"/>
                </a:solidFill>
                <a:latin typeface="Consolas" panose="020B0609020204030204" pitchFamily="49" charset="0"/>
              </a:rPr>
              <a:t>'use strict'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400" noProof="1">
                <a:solidFill>
                  <a:srgbClr val="008000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i="1" noProof="1">
                <a:solidFill>
                  <a:srgbClr val="008000"/>
                </a:solidFill>
                <a:latin typeface="Consolas" panose="020B0609020204030204" pitchFamily="49" charset="0"/>
              </a:rPr>
              <a:t>// File-level</a:t>
            </a:r>
            <a:endParaRPr lang="en-US" sz="2400" i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noProof="1">
                <a:solidFill>
                  <a:srgbClr val="001080"/>
                </a:solidFill>
                <a:latin typeface="Consolas" panose="020B0609020204030204" pitchFamily="49" charset="0"/>
              </a:rPr>
              <a:t>mistypeVariable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noProof="1">
                <a:solidFill>
                  <a:srgbClr val="098658"/>
                </a:solidFill>
                <a:latin typeface="Consolas" panose="020B0609020204030204" pitchFamily="49" charset="0"/>
              </a:rPr>
              <a:t>17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400" i="1" noProof="1">
                <a:solidFill>
                  <a:srgbClr val="008000"/>
                </a:solidFill>
                <a:latin typeface="Consolas" panose="020B0609020204030204" pitchFamily="49" charset="0"/>
              </a:rPr>
              <a:t>// ReferenceError</a:t>
            </a:r>
            <a:endParaRPr lang="en-US" sz="2400" i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A0E250-416A-44C4-832C-AB5E23836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117" y="3670489"/>
            <a:ext cx="83250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noProof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noProof="1">
                <a:solidFill>
                  <a:srgbClr val="795E26"/>
                </a:solidFill>
                <a:latin typeface="Consolas" panose="020B0609020204030204" pitchFamily="49" charset="0"/>
              </a:rPr>
              <a:t>strict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noProof="1">
                <a:solidFill>
                  <a:srgbClr val="A31515"/>
                </a:solidFill>
                <a:latin typeface="Consolas" panose="020B0609020204030204" pitchFamily="49" charset="0"/>
              </a:rPr>
              <a:t>'use strict'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     </a:t>
            </a:r>
            <a:r>
              <a:rPr lang="en-US" sz="2400" i="1" noProof="1">
                <a:solidFill>
                  <a:srgbClr val="008000"/>
                </a:solidFill>
                <a:latin typeface="Consolas" panose="020B0609020204030204" pitchFamily="49" charset="0"/>
              </a:rPr>
              <a:t>// Function-level</a:t>
            </a:r>
          </a:p>
          <a:p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noProof="1">
                <a:solidFill>
                  <a:srgbClr val="001080"/>
                </a:solidFill>
                <a:latin typeface="Consolas" panose="020B0609020204030204" pitchFamily="49" charset="0"/>
              </a:rPr>
              <a:t>mistypeVariable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noProof="1">
                <a:solidFill>
                  <a:srgbClr val="098658"/>
                </a:solidFill>
                <a:latin typeface="Consolas" panose="020B0609020204030204" pitchFamily="49" charset="0"/>
              </a:rPr>
              <a:t>17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8EA3B-4DE5-4BE5-8735-3B21B6B3B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38" y="2671288"/>
            <a:ext cx="2075371" cy="405683"/>
          </a:xfrm>
          <a:prstGeom prst="rect">
            <a:avLst/>
          </a:prstGeom>
          <a:solidFill>
            <a:srgbClr val="234465">
              <a:alpha val="40000"/>
            </a:srgbClr>
          </a:solidFill>
          <a:ln w="12700">
            <a:noFill/>
          </a:ln>
        </p:spPr>
        <p:txBody>
          <a:bodyPr wrap="square" lIns="18000" tIns="18000" rIns="18000" bIns="18000">
            <a:spAutoFit/>
          </a:bodyPr>
          <a:lstStyle/>
          <a:p>
            <a:r>
              <a:rPr lang="en-US" sz="2400" b="1" noProof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'use strict'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EA3D5D-C339-4373-B027-7CC6D2179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8175" y="4089264"/>
            <a:ext cx="2075371" cy="405683"/>
          </a:xfrm>
          <a:prstGeom prst="rect">
            <a:avLst/>
          </a:prstGeom>
          <a:solidFill>
            <a:srgbClr val="234465">
              <a:alpha val="40000"/>
            </a:srgbClr>
          </a:solidFill>
          <a:ln w="12700">
            <a:noFill/>
          </a:ln>
        </p:spPr>
        <p:txBody>
          <a:bodyPr wrap="square" lIns="18000" tIns="18000" rIns="18000" bIns="18000">
            <a:spAutoFit/>
          </a:bodyPr>
          <a:lstStyle/>
          <a:p>
            <a:r>
              <a:rPr lang="en-US" sz="2400" b="1" noProof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'use strict'</a:t>
            </a:r>
          </a:p>
        </p:txBody>
      </p:sp>
    </p:spTree>
    <p:extLst>
      <p:ext uri="{BB962C8B-B14F-4D97-AF65-F5344CB8AC3E}">
        <p14:creationId xmlns:p14="http://schemas.microsoft.com/office/powerpoint/2010/main" val="221757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Rectangle 3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46906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</a:pPr>
            <a:r>
              <a:rPr dirty="0"/>
              <a:t>Visual Studio Code has a</a:t>
            </a:r>
            <a:r>
              <a:rPr lang="en-US" dirty="0"/>
              <a:t> </a:t>
            </a:r>
            <a:r>
              <a:rPr dirty="0"/>
              <a:t>built-in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debugger</a:t>
            </a:r>
          </a:p>
          <a:p>
            <a:pPr>
              <a:buClr>
                <a:srgbClr val="234465"/>
              </a:buClr>
            </a:pPr>
            <a:r>
              <a:rPr dirty="0"/>
              <a:t>It provides:</a:t>
            </a:r>
          </a:p>
          <a:p>
            <a:pPr marL="803275" lvl="1" indent="-360362">
              <a:buClr>
                <a:srgbClr val="234465"/>
              </a:buClr>
              <a:defRPr sz="31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Breakpoints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dirty="0"/>
              <a:t>Ability to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trace</a:t>
            </a:r>
            <a:r>
              <a:rPr dirty="0"/>
              <a:t> the </a:t>
            </a:r>
            <a:br>
              <a:rPr dirty="0"/>
            </a:br>
            <a:r>
              <a:rPr dirty="0"/>
              <a:t>code execution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dirty="0"/>
              <a:t>Ability to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inspect</a:t>
            </a:r>
            <a:r>
              <a:rPr dirty="0"/>
              <a:t> </a:t>
            </a:r>
            <a:br>
              <a:rPr dirty="0"/>
            </a:br>
            <a:r>
              <a:rPr dirty="0"/>
              <a:t>variables at runtime</a:t>
            </a:r>
          </a:p>
        </p:txBody>
      </p:sp>
      <p:sp>
        <p:nvSpPr>
          <p:cNvPr id="405" name="Rectangle 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Debugging in Visual Studio Code</a:t>
            </a:r>
          </a:p>
        </p:txBody>
      </p:sp>
      <p:pic>
        <p:nvPicPr>
          <p:cNvPr id="406" name="Screen Shot 2020-01-15 at 15.17.34.png" descr="Screen Shot 2020-01-15 at 15.17.34.png"/>
          <p:cNvPicPr>
            <a:picLocks noChangeAspect="1"/>
          </p:cNvPicPr>
          <p:nvPr/>
        </p:nvPicPr>
        <p:blipFill>
          <a:blip r:embed="rId2" cstate="print"/>
          <a:srcRect t="795" b="795"/>
          <a:stretch>
            <a:fillRect/>
          </a:stretch>
        </p:blipFill>
        <p:spPr>
          <a:xfrm>
            <a:off x="5038381" y="1539000"/>
            <a:ext cx="6709174" cy="4126504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" grpId="0" build="p" bldLvl="5" animBg="1" advAuto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4000"/>
              </a:lnSpc>
            </a:pPr>
            <a:r>
              <a:rPr dirty="0"/>
              <a:t>Start without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</a:t>
            </a:r>
            <a:r>
              <a:rPr lang="en-US"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Ctrl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+F5]</a:t>
            </a:r>
          </a:p>
          <a:p>
            <a:pPr>
              <a:lnSpc>
                <a:spcPct val="114000"/>
              </a:lnSpc>
              <a:defRPr>
                <a:solidFill>
                  <a:srgbClr val="2A4362"/>
                </a:solidFill>
              </a:defRPr>
            </a:pPr>
            <a:r>
              <a:rPr dirty="0"/>
              <a:t>Start with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[F5]</a:t>
            </a:r>
          </a:p>
          <a:p>
            <a:pPr>
              <a:lnSpc>
                <a:spcPct val="114000"/>
              </a:lnSpc>
            </a:pPr>
            <a:r>
              <a:rPr dirty="0"/>
              <a:t>Toggle a breakpoint: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[F9]</a:t>
            </a:r>
          </a:p>
          <a:p>
            <a:pPr>
              <a:lnSpc>
                <a:spcPct val="114000"/>
              </a:lnSpc>
            </a:pPr>
            <a:r>
              <a:rPr dirty="0"/>
              <a:t>Trace step by step: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[F10]</a:t>
            </a:r>
          </a:p>
          <a:p>
            <a:pPr>
              <a:lnSpc>
                <a:spcPct val="114000"/>
              </a:lnSpc>
            </a:pPr>
            <a:r>
              <a:rPr dirty="0"/>
              <a:t>Force step into: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[F11]</a:t>
            </a:r>
          </a:p>
        </p:txBody>
      </p:sp>
      <p:sp>
        <p:nvSpPr>
          <p:cNvPr id="415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>
            <a:lvl1pPr defTabSz="1181884">
              <a:defRPr sz="3783"/>
            </a:lvl1pPr>
          </a:lstStyle>
          <a:p>
            <a:r>
              <a:rPr dirty="0"/>
              <a:t>Using the Debugger in Visual Studio Code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0" build="p" bldLvl="5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7</a:t>
            </a:r>
            <a:r>
              <a:rPr lang="en-US" dirty="0"/>
              <a:t> &amp; </a:t>
            </a:r>
            <a:r>
              <a:rPr lang="en-US" b="1" dirty="0"/>
              <a:t>8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099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447801"/>
            <a:ext cx="2438095" cy="243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Language Specifics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Type Coercion, Functions and Scope</a:t>
            </a:r>
          </a:p>
        </p:txBody>
      </p:sp>
    </p:spTree>
    <p:extLst>
      <p:ext uri="{BB962C8B-B14F-4D97-AF65-F5344CB8AC3E}">
        <p14:creationId xmlns:p14="http://schemas.microsoft.com/office/powerpoint/2010/main" val="2999214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76400" y="1143000"/>
            <a:ext cx="10287001" cy="527604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400" dirty="0"/>
              <a:t>First-class functions – a function can be passed as an </a:t>
            </a:r>
            <a:r>
              <a:rPr lang="en-US" sz="3400" b="1" dirty="0">
                <a:solidFill>
                  <a:schemeClr val="bg1"/>
                </a:solidFill>
              </a:rPr>
              <a:t>argument</a:t>
            </a:r>
            <a:r>
              <a:rPr lang="en-US" sz="3400" dirty="0"/>
              <a:t> to other functions</a:t>
            </a:r>
          </a:p>
          <a:p>
            <a:pPr>
              <a:spcBef>
                <a:spcPts val="0"/>
              </a:spcBef>
            </a:pPr>
            <a:r>
              <a:rPr lang="en-US" sz="3400" dirty="0"/>
              <a:t>Can be </a:t>
            </a:r>
            <a:r>
              <a:rPr lang="en-US" sz="3400" b="1" dirty="0">
                <a:solidFill>
                  <a:schemeClr val="bg1"/>
                </a:solidFill>
              </a:rPr>
              <a:t>returned</a:t>
            </a:r>
            <a:r>
              <a:rPr lang="en-US" sz="3400" dirty="0"/>
              <a:t> by another function and can be </a:t>
            </a:r>
            <a:r>
              <a:rPr lang="en-US" sz="3400" b="1" dirty="0">
                <a:solidFill>
                  <a:schemeClr val="bg1"/>
                </a:solidFill>
              </a:rPr>
              <a:t>assigned</a:t>
            </a:r>
            <a:r>
              <a:rPr lang="en-US" sz="3400" dirty="0"/>
              <a:t> as a value to a variable</a:t>
            </a:r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226000" y="3518844"/>
            <a:ext cx="8775000" cy="28033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running()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return "Running";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 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type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console.log(run() + " " + type);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running</a:t>
            </a:r>
            <a:r>
              <a:rPr lang="en-US" sz="2400" dirty="0">
                <a:solidFill>
                  <a:schemeClr val="tx1"/>
                </a:solidFill>
                <a:effectLst/>
              </a:rPr>
              <a:t>, "sprint");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//Running sprint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540500" y="3695700"/>
            <a:ext cx="2438400" cy="685800"/>
          </a:xfrm>
          <a:prstGeom prst="wedgeRoundRectCallout">
            <a:avLst>
              <a:gd name="adj1" fmla="val -74551"/>
              <a:gd name="adj2" fmla="val 113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554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199" dirty="0"/>
              <a:t>Functions can be </a:t>
            </a:r>
            <a:r>
              <a:rPr lang="en-US" sz="3199" b="1" dirty="0">
                <a:solidFill>
                  <a:schemeClr val="bg1"/>
                </a:solidFill>
              </a:rPr>
              <a:t>nested</a:t>
            </a:r>
            <a:r>
              <a:rPr lang="en-US" sz="3199" dirty="0"/>
              <a:t> - </a:t>
            </a:r>
            <a:r>
              <a:rPr lang="en-US" sz="3199" b="1" dirty="0">
                <a:solidFill>
                  <a:schemeClr val="bg1"/>
                </a:solidFill>
              </a:rPr>
              <a:t>hold other functions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3199" dirty="0"/>
              <a:t>Inner functions have </a:t>
            </a:r>
            <a:r>
              <a:rPr lang="en-US" sz="3199" b="1" dirty="0">
                <a:solidFill>
                  <a:schemeClr val="bg1"/>
                </a:solidFill>
              </a:rPr>
              <a:t>access</a:t>
            </a:r>
            <a:r>
              <a:rPr lang="en-US" sz="3199" dirty="0"/>
              <a:t> to </a:t>
            </a:r>
            <a:r>
              <a:rPr lang="en-US" sz="3199" b="1" dirty="0">
                <a:solidFill>
                  <a:schemeClr val="bg1"/>
                </a:solidFill>
              </a:rPr>
              <a:t>variables</a:t>
            </a:r>
            <a:r>
              <a:rPr lang="en-US" sz="3199" dirty="0"/>
              <a:t> from </a:t>
            </a:r>
            <a:r>
              <a:rPr lang="en-US" sz="3199" b="1" dirty="0">
                <a:solidFill>
                  <a:schemeClr val="bg1"/>
                </a:solidFill>
              </a:rPr>
              <a:t>their parent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1030" y="2895601"/>
            <a:ext cx="801937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hypotenuse(m, n)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outer function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square(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 {</a:t>
            </a: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inner function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return 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Math.sqrt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latin typeface="Consolas" panose="020B0609020204030204" pitchFamily="49" charset="0"/>
              </a:rPr>
              <a:t>(m) +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latin typeface="Consolas" panose="020B0609020204030204" pitchFamily="49" charset="0"/>
              </a:rPr>
              <a:t>(n));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4348465" y="578677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1030" y="5665091"/>
            <a:ext cx="1308375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3, 4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2169" y="5672944"/>
            <a:ext cx="9906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896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CABF4E-BC40-4AF9-AEB6-8B4A88F265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1000" y="1230952"/>
            <a:ext cx="9315000" cy="5276048"/>
          </a:xfrm>
        </p:spPr>
        <p:txBody>
          <a:bodyPr/>
          <a:lstStyle/>
          <a:p>
            <a:r>
              <a:rPr lang="en-US" dirty="0"/>
              <a:t>Variable and function declarations are </a:t>
            </a:r>
            <a:r>
              <a:rPr lang="en-US" b="1" dirty="0">
                <a:solidFill>
                  <a:schemeClr val="bg1"/>
                </a:solidFill>
              </a:rPr>
              <a:t>put into memory</a:t>
            </a:r>
            <a:r>
              <a:rPr lang="en-US" dirty="0"/>
              <a:t> during the </a:t>
            </a:r>
            <a:r>
              <a:rPr lang="en-US" b="1" dirty="0">
                <a:solidFill>
                  <a:schemeClr val="bg1"/>
                </a:solidFill>
              </a:rPr>
              <a:t>compile</a:t>
            </a:r>
            <a:r>
              <a:rPr lang="en-US" dirty="0"/>
              <a:t> phase, but stay exactly where you </a:t>
            </a:r>
            <a:r>
              <a:rPr lang="en-US" b="1" dirty="0">
                <a:solidFill>
                  <a:schemeClr val="bg1"/>
                </a:solidFill>
              </a:rPr>
              <a:t>typed</a:t>
            </a:r>
            <a:r>
              <a:rPr lang="en-US" dirty="0"/>
              <a:t> them in your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 declarations are hoisted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B44DC9-0782-483C-9309-4E787718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772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pPr latinLnBrk="0"/>
            <a:r>
              <a:rPr lang="en-US" dirty="0"/>
              <a:t>JavaScript is a </a:t>
            </a:r>
            <a:r>
              <a:rPr lang="en-US" b="1" dirty="0">
                <a:solidFill>
                  <a:schemeClr val="bg1"/>
                </a:solidFill>
              </a:rPr>
              <a:t>dynamic programming language</a:t>
            </a:r>
          </a:p>
          <a:p>
            <a:pPr lvl="1" latinLnBrk="0"/>
            <a:r>
              <a:rPr lang="en-US" dirty="0"/>
              <a:t>Operations otherwise done at </a:t>
            </a:r>
            <a:r>
              <a:rPr lang="en-US" sz="3398" b="1" dirty="0">
                <a:solidFill>
                  <a:schemeClr val="bg1"/>
                </a:solidFill>
              </a:rPr>
              <a:t>compile-time</a:t>
            </a:r>
            <a:r>
              <a:rPr lang="en-US" dirty="0"/>
              <a:t> can be done at </a:t>
            </a:r>
            <a:r>
              <a:rPr lang="en-US" sz="3398" b="1" dirty="0">
                <a:solidFill>
                  <a:schemeClr val="bg1"/>
                </a:solidFill>
              </a:rPr>
              <a:t>run-time</a:t>
            </a:r>
          </a:p>
          <a:p>
            <a:pPr latinLnBrk="0"/>
            <a:r>
              <a:rPr lang="en-US" dirty="0"/>
              <a:t>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change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a variable or add new properties or methods to an object </a:t>
            </a:r>
            <a:r>
              <a:rPr lang="en-US" b="1" dirty="0">
                <a:solidFill>
                  <a:schemeClr val="bg1"/>
                </a:solidFill>
              </a:rPr>
              <a:t>while</a:t>
            </a:r>
            <a:r>
              <a:rPr lang="en-US" dirty="0"/>
              <a:t> the program is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</a:p>
          <a:p>
            <a:pPr latinLnBrk="0"/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programming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languages</a:t>
            </a:r>
            <a:r>
              <a:rPr lang="en-US" dirty="0"/>
              <a:t>, such changes are normally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Language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30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Variables 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17106" y="983404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Returns undefined</a:t>
            </a:r>
            <a:r>
              <a:rPr lang="pt-BR" sz="2200" dirty="0">
                <a:solidFill>
                  <a:schemeClr val="tx1"/>
                </a:solidFill>
                <a:effectLst/>
              </a:rPr>
              <a:t> 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var 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num = 6;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106" y="2427477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 = 6;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returns 6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var num</a:t>
            </a:r>
            <a:r>
              <a:rPr lang="pt-BR" sz="22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217106" y="3871550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num = 6;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ReferenceError: num is not defined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let</a:t>
            </a:r>
            <a:r>
              <a:rPr lang="pt-BR" sz="2200" dirty="0">
                <a:solidFill>
                  <a:schemeClr val="tx1"/>
                </a:solidFill>
                <a:effectLst/>
              </a:rPr>
              <a:t> num;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25656" y="5369966"/>
            <a:ext cx="9660843" cy="8951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ReferenceError: num is not defined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 = 6;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579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66997" y="983404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run()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running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function run()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console.log("running");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66997" y="2840299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walk();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ReferenceError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: walk is not defined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let walk = 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66997" y="4654932"/>
            <a:ext cx="9003147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console.log(walk);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//undefined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walk();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TypeError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: walk is not a function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var</a:t>
            </a:r>
            <a:r>
              <a:rPr lang="en-US" sz="2400" dirty="0">
                <a:solidFill>
                  <a:schemeClr val="bg1"/>
                </a:solidFill>
                <a:effectLst/>
              </a:rPr>
              <a:t> walk = 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630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199" dirty="0"/>
              <a:t>Create function that applies </a:t>
            </a:r>
            <a:r>
              <a:rPr lang="en-US" sz="3199" b="1" dirty="0">
                <a:solidFill>
                  <a:schemeClr val="bg1"/>
                </a:solidFill>
              </a:rPr>
              <a:t>sum</a:t>
            </a:r>
            <a:r>
              <a:rPr lang="en-US" sz="3199" dirty="0"/>
              <a:t>, </a:t>
            </a:r>
            <a:r>
              <a:rPr lang="en-US" sz="3199" b="1" dirty="0">
                <a:solidFill>
                  <a:schemeClr val="bg1"/>
                </a:solidFill>
              </a:rPr>
              <a:t>inverse sum </a:t>
            </a:r>
            <a:r>
              <a:rPr lang="en-US" sz="3199" dirty="0"/>
              <a:t>and </a:t>
            </a:r>
            <a:r>
              <a:rPr lang="en-US" sz="3199" b="1" dirty="0">
                <a:solidFill>
                  <a:schemeClr val="bg1"/>
                </a:solidFill>
              </a:rPr>
              <a:t>concatenation</a:t>
            </a:r>
          </a:p>
          <a:p>
            <a:pPr lvl="1"/>
            <a:r>
              <a:rPr lang="en-US" sz="2999" dirty="0"/>
              <a:t>Try to use a </a:t>
            </a:r>
            <a:r>
              <a:rPr lang="en-US" sz="2999" b="1" dirty="0">
                <a:solidFill>
                  <a:schemeClr val="bg1"/>
                </a:solidFill>
              </a:rPr>
              <a:t>nested aggregating function</a:t>
            </a:r>
            <a:endParaRPr lang="en-US" sz="2999" dirty="0"/>
          </a:p>
          <a:p>
            <a:r>
              <a:rPr lang="en-US" sz="3199" dirty="0"/>
              <a:t>Input will be an </a:t>
            </a:r>
            <a:r>
              <a:rPr lang="en-US" sz="3199" b="1" dirty="0">
                <a:solidFill>
                  <a:schemeClr val="bg1"/>
                </a:solidFill>
              </a:rPr>
              <a:t>array</a:t>
            </a:r>
            <a:r>
              <a:rPr lang="en-US" sz="3199" dirty="0"/>
              <a:t> of numbers</a:t>
            </a:r>
          </a:p>
          <a:p>
            <a:r>
              <a:rPr lang="en-US" sz="3199" b="1" dirty="0">
                <a:solidFill>
                  <a:schemeClr val="bg1"/>
                </a:solidFill>
              </a:rPr>
              <a:t>Print</a:t>
            </a:r>
            <a:r>
              <a:rPr lang="en-US" sz="3199" dirty="0"/>
              <a:t> the result on </a:t>
            </a:r>
            <a:r>
              <a:rPr lang="en-US" sz="3199" b="1" dirty="0">
                <a:solidFill>
                  <a:schemeClr val="bg1"/>
                </a:solidFill>
              </a:rPr>
              <a:t>separate lines </a:t>
            </a:r>
            <a:r>
              <a:rPr lang="en-US" sz="3199" dirty="0"/>
              <a:t>on the console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Aggregate Elements</a:t>
            </a:r>
          </a:p>
        </p:txBody>
      </p:sp>
      <p:sp>
        <p:nvSpPr>
          <p:cNvPr id="7" name="Right Arrow 4">
            <a:extLst>
              <a:ext uri="{FF2B5EF4-FFF2-40B4-BE49-F238E27FC236}">
                <a16:creationId xmlns:a16="http://schemas.microsoft.com/office/drawing/2014/main" id="{A8B6920B-937B-4664-8BB7-B04DE901AE33}"/>
              </a:ext>
            </a:extLst>
          </p:cNvPr>
          <p:cNvSpPr/>
          <p:nvPr/>
        </p:nvSpPr>
        <p:spPr bwMode="auto">
          <a:xfrm>
            <a:off x="3995719" y="4800763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4D9E45-0D7C-4E81-9227-51F823B0807C}"/>
              </a:ext>
            </a:extLst>
          </p:cNvPr>
          <p:cNvSpPr txBox="1"/>
          <p:nvPr/>
        </p:nvSpPr>
        <p:spPr>
          <a:xfrm>
            <a:off x="1295719" y="4690265"/>
            <a:ext cx="2063405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[1, 2, 4]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9D054E-88FB-48C7-B3AD-C1C5C17799E9}"/>
              </a:ext>
            </a:extLst>
          </p:cNvPr>
          <p:cNvSpPr txBox="1"/>
          <p:nvPr/>
        </p:nvSpPr>
        <p:spPr>
          <a:xfrm>
            <a:off x="5239252" y="4284000"/>
            <a:ext cx="5851748" cy="1414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7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sum:     </a:t>
            </a:r>
            <a:r>
              <a:rPr lang="en-US" sz="24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1.75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inverse: 1/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+ 1/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+ 1/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124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concat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  '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 + '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 + '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996105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Aggregate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74008" y="1359000"/>
            <a:ext cx="8520872" cy="52040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aggregateElements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(elements) {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0, (a, b) =&gt; a + b);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0, (a, b) =&gt; a + 1 / b);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'', (a, b) =&gt; a + b);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function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, initVal, func) {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initVal;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for (let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0;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 &lt; arr.length;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++)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func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[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]);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}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D532A-9834-4CE8-AFC9-D27258F150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74537" y="3672146"/>
            <a:ext cx="2362200" cy="29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617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43265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75562" y="1758140"/>
            <a:ext cx="8123536" cy="4883420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b="1" dirty="0">
                <a:solidFill>
                  <a:schemeClr val="bg2"/>
                </a:solidFill>
              </a:rPr>
              <a:t>JavaScript is a </a:t>
            </a:r>
            <a:r>
              <a:rPr lang="en-US" sz="2700" b="1" dirty="0">
                <a:solidFill>
                  <a:schemeClr val="bg1"/>
                </a:solidFill>
              </a:rPr>
              <a:t>multi-paradigm</a:t>
            </a:r>
            <a:r>
              <a:rPr lang="en-US" sz="2700" b="1" dirty="0">
                <a:solidFill>
                  <a:schemeClr val="bg2"/>
                </a:solidFill>
              </a:rPr>
              <a:t> language</a:t>
            </a:r>
          </a:p>
          <a:p>
            <a:r>
              <a:rPr lang="en-US" sz="2700" b="1" dirty="0">
                <a:solidFill>
                  <a:schemeClr val="bg2"/>
                </a:solidFill>
              </a:rPr>
              <a:t>Variables are used to </a:t>
            </a:r>
            <a:r>
              <a:rPr lang="en-US" sz="2700" b="1" dirty="0">
                <a:solidFill>
                  <a:schemeClr val="bg1"/>
                </a:solidFill>
              </a:rPr>
              <a:t>store</a:t>
            </a:r>
            <a:r>
              <a:rPr lang="en-US" sz="2700" b="1" dirty="0">
                <a:solidFill>
                  <a:schemeClr val="bg2"/>
                </a:solidFill>
              </a:rPr>
              <a:t> data </a:t>
            </a:r>
            <a:r>
              <a:rPr lang="en-US" sz="2700" b="1" dirty="0">
                <a:solidFill>
                  <a:schemeClr val="bg1"/>
                </a:solidFill>
              </a:rPr>
              <a:t>references</a:t>
            </a:r>
          </a:p>
          <a:p>
            <a:pPr lvl="1">
              <a:buClr>
                <a:schemeClr val="bg2"/>
              </a:buClr>
            </a:pPr>
            <a:r>
              <a:rPr lang="en-US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2700" b="1" dirty="0">
                <a:solidFill>
                  <a:schemeClr val="bg2"/>
                </a:solidFill>
              </a:rPr>
              <a:t>,</a:t>
            </a:r>
            <a:r>
              <a:rPr lang="en-US" sz="2700" b="1" dirty="0">
                <a:solidFill>
                  <a:schemeClr val="bg1"/>
                </a:solidFill>
              </a:rPr>
              <a:t> </a:t>
            </a:r>
            <a:r>
              <a:rPr lang="en-US" sz="27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700" b="1" dirty="0">
                <a:solidFill>
                  <a:schemeClr val="bg1"/>
                </a:solidFill>
              </a:rPr>
              <a:t> </a:t>
            </a:r>
            <a:r>
              <a:rPr lang="en-US" sz="2700" b="1" dirty="0">
                <a:solidFill>
                  <a:schemeClr val="bg2"/>
                </a:solidFill>
              </a:rPr>
              <a:t>and</a:t>
            </a:r>
            <a:r>
              <a:rPr lang="en-US" sz="2700" b="1" dirty="0">
                <a:solidFill>
                  <a:schemeClr val="bg1"/>
                </a:solidFill>
              </a:rPr>
              <a:t> </a:t>
            </a:r>
            <a:r>
              <a:rPr lang="en-US" sz="27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2700" b="1" dirty="0">
                <a:solidFill>
                  <a:schemeClr val="bg1"/>
                </a:solidFill>
              </a:rPr>
              <a:t> </a:t>
            </a:r>
            <a:r>
              <a:rPr lang="en-US" sz="2700" b="1" dirty="0">
                <a:solidFill>
                  <a:schemeClr val="bg2"/>
                </a:solidFill>
              </a:rPr>
              <a:t>are used to </a:t>
            </a:r>
            <a:r>
              <a:rPr lang="en-US" sz="2700" b="1" dirty="0">
                <a:solidFill>
                  <a:schemeClr val="bg1"/>
                </a:solidFill>
              </a:rPr>
              <a:t>declare </a:t>
            </a:r>
            <a:br>
              <a:rPr lang="en-US" sz="2700" b="1" dirty="0">
                <a:solidFill>
                  <a:schemeClr val="bg1"/>
                </a:solidFill>
              </a:rPr>
            </a:br>
            <a:r>
              <a:rPr lang="en-US" sz="2700" b="1" dirty="0">
                <a:solidFill>
                  <a:schemeClr val="bg1"/>
                </a:solidFill>
              </a:rPr>
              <a:t>variables</a:t>
            </a:r>
          </a:p>
          <a:p>
            <a:pPr>
              <a:buClr>
                <a:schemeClr val="bg2"/>
              </a:buClr>
            </a:pPr>
            <a:r>
              <a:rPr lang="en-US" sz="2700" b="1" dirty="0">
                <a:solidFill>
                  <a:schemeClr val="bg2"/>
                </a:solidFill>
              </a:rPr>
              <a:t>Arithmetic operators take </a:t>
            </a:r>
            <a:r>
              <a:rPr lang="en-US" sz="2700" b="1" dirty="0">
                <a:solidFill>
                  <a:schemeClr val="bg1"/>
                </a:solidFill>
              </a:rPr>
              <a:t>numerical values </a:t>
            </a:r>
            <a:br>
              <a:rPr lang="en-US" sz="2700" b="1" dirty="0">
                <a:solidFill>
                  <a:schemeClr val="bg1"/>
                </a:solidFill>
              </a:rPr>
            </a:br>
            <a:r>
              <a:rPr lang="en-US" sz="2700" b="1" dirty="0">
                <a:solidFill>
                  <a:schemeClr val="bg2"/>
                </a:solidFill>
              </a:rPr>
              <a:t>as their operands</a:t>
            </a:r>
          </a:p>
          <a:p>
            <a:pPr>
              <a:buClr>
                <a:schemeClr val="bg2"/>
              </a:buClr>
            </a:pPr>
            <a:r>
              <a:rPr lang="en-US" sz="2700" b="1" dirty="0">
                <a:solidFill>
                  <a:schemeClr val="bg2"/>
                </a:solidFill>
              </a:rPr>
              <a:t>Functions can:</a:t>
            </a:r>
          </a:p>
          <a:p>
            <a:pPr lvl="1">
              <a:buClr>
                <a:schemeClr val="bg2"/>
              </a:buClr>
            </a:pPr>
            <a:r>
              <a:rPr lang="en-US" sz="2700" b="1" dirty="0">
                <a:solidFill>
                  <a:schemeClr val="bg1"/>
                </a:solidFill>
              </a:rPr>
              <a:t>Take parameters </a:t>
            </a:r>
            <a:r>
              <a:rPr lang="en-US" sz="2700" b="1" dirty="0">
                <a:solidFill>
                  <a:schemeClr val="bg2"/>
                </a:solidFill>
              </a:rPr>
              <a:t>and </a:t>
            </a:r>
            <a:r>
              <a:rPr lang="en-US" sz="2700" b="1" dirty="0">
                <a:solidFill>
                  <a:schemeClr val="bg1"/>
                </a:solidFill>
              </a:rPr>
              <a:t>return result</a:t>
            </a:r>
          </a:p>
          <a:p>
            <a:pPr lvl="1">
              <a:buClr>
                <a:schemeClr val="bg2"/>
              </a:buClr>
            </a:pPr>
            <a:r>
              <a:rPr lang="en-US" sz="2700" b="1" dirty="0">
                <a:solidFill>
                  <a:schemeClr val="bg1"/>
                </a:solidFill>
              </a:rPr>
              <a:t>Hold other functions </a:t>
            </a:r>
            <a:r>
              <a:rPr lang="en-US" sz="2700" b="1" dirty="0">
                <a:solidFill>
                  <a:schemeClr val="bg2"/>
                </a:solidFill>
              </a:rPr>
              <a:t>inside them</a:t>
            </a:r>
          </a:p>
          <a:p>
            <a:pPr>
              <a:buClr>
                <a:schemeClr val="bg2"/>
              </a:buClr>
            </a:pPr>
            <a:endParaRPr lang="en-US" sz="27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27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700" b="1" dirty="0">
              <a:solidFill>
                <a:schemeClr val="bg2"/>
              </a:solidFill>
            </a:endParaRPr>
          </a:p>
          <a:p>
            <a:endParaRPr lang="en-US" sz="2700" b="1" dirty="0">
              <a:solidFill>
                <a:schemeClr val="bg2"/>
              </a:solidFill>
            </a:endParaRPr>
          </a:p>
          <a:p>
            <a:pPr lvl="1"/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3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F7C1310D-D05C-458F-8872-9A68F31E05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Setting up Node.js + VS Code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Chrome Web Browser</a:t>
            </a:r>
          </a:p>
        </p:txBody>
      </p:sp>
      <p:sp>
        <p:nvSpPr>
          <p:cNvPr id="230" name="Text Placeholder 1"/>
          <p:cNvSpPr txBox="1"/>
          <p:nvPr/>
        </p:nvSpPr>
        <p:spPr>
          <a:xfrm>
            <a:off x="529199" y="1219199"/>
            <a:ext cx="4199402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>
            <a:normAutofit/>
          </a:bodyPr>
          <a:lstStyle/>
          <a:p>
            <a:pPr defTabSz="1218438">
              <a:lnSpc>
                <a:spcPct val="104999"/>
              </a:lnSpc>
              <a:spcBef>
                <a:spcPts val="600"/>
              </a:spcBef>
              <a:defRPr sz="2800"/>
            </a:pPr>
            <a:r>
              <a:t>Developer Console: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[F12]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231" name="Picture 6" descr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1237" y="3654000"/>
            <a:ext cx="3909709" cy="2838450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32" name="Picture 2" descr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1237" y="1819195"/>
            <a:ext cx="1647915" cy="1647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93AD3D-8922-459A-9300-3D6883CCC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114" y="3654000"/>
            <a:ext cx="4819649" cy="2838450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9" name="Picture 4" descr="Picture 4">
            <a:extLst>
              <a:ext uri="{FF2B5EF4-FFF2-40B4-BE49-F238E27FC236}">
                <a16:creationId xmlns:a16="http://schemas.microsoft.com/office/drawing/2014/main" id="{7C8998C8-8E51-4837-8083-D7C94C548BA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01114" y="1804944"/>
            <a:ext cx="1755000" cy="16764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42" name="Text Placeholder 1"/>
          <p:cNvSpPr txBox="1">
            <a:spLocks noGrp="1"/>
          </p:cNvSpPr>
          <p:nvPr>
            <p:ph type="body" sz="quarter" idx="10"/>
          </p:nvPr>
        </p:nvSpPr>
        <p:spPr>
          <a:xfrm>
            <a:off x="1865313" y="1120775"/>
            <a:ext cx="10129837" cy="5546725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  <a:sym typeface="Helvetica"/>
              </a:rPr>
              <a:t>Node.js</a:t>
            </a:r>
            <a:r>
              <a:rPr lang="en-US" dirty="0"/>
              <a:t>?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Server-side</a:t>
            </a:r>
            <a:r>
              <a:rPr lang="en-US" dirty="0"/>
              <a:t> JavaScript runtime</a:t>
            </a:r>
          </a:p>
          <a:p>
            <a:pPr lvl="1"/>
            <a:r>
              <a:rPr lang="en-US" dirty="0"/>
              <a:t>Chrome V8 JavaScript engine</a:t>
            </a:r>
          </a:p>
          <a:p>
            <a:pPr lvl="1"/>
            <a:r>
              <a:rPr lang="en-US" dirty="0"/>
              <a:t>NPM </a:t>
            </a:r>
            <a:r>
              <a:rPr lang="en-US" b="1" dirty="0">
                <a:solidFill>
                  <a:schemeClr val="bg1"/>
                </a:solidFill>
              </a:rPr>
              <a:t>package manager</a:t>
            </a:r>
          </a:p>
          <a:p>
            <a:pPr lvl="1"/>
            <a:r>
              <a:rPr lang="en-US" dirty="0"/>
              <a:t>Install node packages</a:t>
            </a:r>
          </a:p>
        </p:txBody>
      </p:sp>
      <p:sp>
        <p:nvSpPr>
          <p:cNvPr id="241" name="Title 1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/>
              <a:t>Node.js</a:t>
            </a:r>
          </a:p>
        </p:txBody>
      </p:sp>
      <p:pic>
        <p:nvPicPr>
          <p:cNvPr id="243" name="Picture 5" descr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22105" y="3429000"/>
            <a:ext cx="3358720" cy="25295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4489</TotalTime>
  <Words>4002</Words>
  <Application>Microsoft Office PowerPoint</Application>
  <PresentationFormat>Widescreen</PresentationFormat>
  <Paragraphs>684</Paragraphs>
  <Slides>67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Calibri</vt:lpstr>
      <vt:lpstr>Consolas</vt:lpstr>
      <vt:lpstr>Wingdings</vt:lpstr>
      <vt:lpstr>Wingdings 2</vt:lpstr>
      <vt:lpstr>SoftUni</vt:lpstr>
      <vt:lpstr>Syntax, Functions and Statements</vt:lpstr>
      <vt:lpstr>Table of Contents</vt:lpstr>
      <vt:lpstr>Have a Question?</vt:lpstr>
      <vt:lpstr>JavaScript Overview</vt:lpstr>
      <vt:lpstr>What is JavaScript?</vt:lpstr>
      <vt:lpstr>Dynamic Programming Language</vt:lpstr>
      <vt:lpstr>Live Demonstration</vt:lpstr>
      <vt:lpstr>Chrome Web Browser</vt:lpstr>
      <vt:lpstr>Node.js</vt:lpstr>
      <vt:lpstr>Install the Latest Node.js</vt:lpstr>
      <vt:lpstr>Using Visual Studio Code</vt:lpstr>
      <vt:lpstr>Data Types &amp; Variables</vt:lpstr>
      <vt:lpstr>Data Types</vt:lpstr>
      <vt:lpstr>Identifiers</vt:lpstr>
      <vt:lpstr>Variable Values</vt:lpstr>
      <vt:lpstr>Variable Values (2)</vt:lpstr>
      <vt:lpstr>Legacy Variable Declaration</vt:lpstr>
      <vt:lpstr>Variable Scopes</vt:lpstr>
      <vt:lpstr>Dynamic Typing</vt:lpstr>
      <vt:lpstr>Functions</vt:lpstr>
      <vt:lpstr>Functions</vt:lpstr>
      <vt:lpstr>Declaring Functions</vt:lpstr>
      <vt:lpstr>Parameters and Returned Value</vt:lpstr>
      <vt:lpstr>Object Methods and Standard Library</vt:lpstr>
      <vt:lpstr>Problem: Echo Function</vt:lpstr>
      <vt:lpstr>Solution: Echo Function</vt:lpstr>
      <vt:lpstr>Default Function Parameter Values</vt:lpstr>
      <vt:lpstr>Operators and Statements</vt:lpstr>
      <vt:lpstr>Arithmetic Operators</vt:lpstr>
      <vt:lpstr>Assignment Operators</vt:lpstr>
      <vt:lpstr>Problem: String Length</vt:lpstr>
      <vt:lpstr>Solution: String Length</vt:lpstr>
      <vt:lpstr>Comparison Operators</vt:lpstr>
      <vt:lpstr>Comparison Operators </vt:lpstr>
      <vt:lpstr>Conditional Statements</vt:lpstr>
      <vt:lpstr>Truthy and Falsy Values</vt:lpstr>
      <vt:lpstr>Logical Operators</vt:lpstr>
      <vt:lpstr>Logical Operators (2)</vt:lpstr>
      <vt:lpstr>Problem: Largest Number</vt:lpstr>
      <vt:lpstr>Solution: Largest Number</vt:lpstr>
      <vt:lpstr>Typeof Operator</vt:lpstr>
      <vt:lpstr>Problem: Circle Area</vt:lpstr>
      <vt:lpstr>Solution: Circle Area</vt:lpstr>
      <vt:lpstr>Some Interesting Examples</vt:lpstr>
      <vt:lpstr>Loops</vt:lpstr>
      <vt:lpstr>Live Demonstration</vt:lpstr>
      <vt:lpstr>PowerPoint Presentation</vt:lpstr>
      <vt:lpstr>Mixing HTML + JavaScript</vt:lpstr>
      <vt:lpstr>Sum Numbers with HTML Form</vt:lpstr>
      <vt:lpstr>Load JavaScript File from HTML Document</vt:lpstr>
      <vt:lpstr>Debugging Techniques</vt:lpstr>
      <vt:lpstr>Strict Mode</vt:lpstr>
      <vt:lpstr>Debugging in Visual Studio Code</vt:lpstr>
      <vt:lpstr>Using the Debugger in Visual Studio Code</vt:lpstr>
      <vt:lpstr>Live Demonstration</vt:lpstr>
      <vt:lpstr>Language Specifics</vt:lpstr>
      <vt:lpstr>First-class Functions</vt:lpstr>
      <vt:lpstr>Nested Functions</vt:lpstr>
      <vt:lpstr>Hoisting</vt:lpstr>
      <vt:lpstr>Hoisting Variables </vt:lpstr>
      <vt:lpstr>Hoisting Functions</vt:lpstr>
      <vt:lpstr>Problem: Aggregate Elements</vt:lpstr>
      <vt:lpstr>Solution: Aggregate Elements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Darina Beneva</cp:lastModifiedBy>
  <cp:revision>79</cp:revision>
  <dcterms:created xsi:type="dcterms:W3CDTF">2018-05-23T13:08:44Z</dcterms:created>
  <dcterms:modified xsi:type="dcterms:W3CDTF">2021-05-04T07:45:02Z</dcterms:modified>
  <cp:category>computer programming;programming;software development;software engineering</cp:category>
</cp:coreProperties>
</file>