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274" r:id="rId2"/>
    <p:sldId id="276" r:id="rId3"/>
    <p:sldId id="520" r:id="rId4"/>
    <p:sldId id="492" r:id="rId5"/>
    <p:sldId id="493" r:id="rId6"/>
    <p:sldId id="580" r:id="rId7"/>
    <p:sldId id="502" r:id="rId8"/>
    <p:sldId id="517" r:id="rId9"/>
    <p:sldId id="504" r:id="rId10"/>
    <p:sldId id="503" r:id="rId11"/>
    <p:sldId id="527" r:id="rId12"/>
    <p:sldId id="532" r:id="rId13"/>
    <p:sldId id="533" r:id="rId14"/>
    <p:sldId id="505" r:id="rId15"/>
    <p:sldId id="522" r:id="rId16"/>
    <p:sldId id="528" r:id="rId17"/>
    <p:sldId id="507" r:id="rId18"/>
    <p:sldId id="508" r:id="rId19"/>
    <p:sldId id="510" r:id="rId20"/>
    <p:sldId id="509" r:id="rId21"/>
    <p:sldId id="586" r:id="rId22"/>
    <p:sldId id="511" r:id="rId23"/>
    <p:sldId id="512" r:id="rId24"/>
    <p:sldId id="513" r:id="rId25"/>
    <p:sldId id="582" r:id="rId26"/>
    <p:sldId id="514" r:id="rId27"/>
    <p:sldId id="495" r:id="rId28"/>
    <p:sldId id="278" r:id="rId29"/>
    <p:sldId id="496" r:id="rId30"/>
    <p:sldId id="523" r:id="rId31"/>
    <p:sldId id="525" r:id="rId32"/>
    <p:sldId id="584" r:id="rId33"/>
    <p:sldId id="583" r:id="rId34"/>
    <p:sldId id="585" r:id="rId35"/>
    <p:sldId id="531" r:id="rId36"/>
    <p:sldId id="530" r:id="rId37"/>
    <p:sldId id="526" r:id="rId38"/>
    <p:sldId id="401" r:id="rId39"/>
    <p:sldId id="578" r:id="rId40"/>
    <p:sldId id="576" r:id="rId41"/>
    <p:sldId id="405" r:id="rId42"/>
    <p:sldId id="58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BE26BB5-8BC0-4914-9D2A-B20B112D34F8}">
          <p14:sldIdLst>
            <p14:sldId id="274"/>
            <p14:sldId id="276"/>
            <p14:sldId id="520"/>
          </p14:sldIdLst>
        </p14:section>
        <p14:section name="Bits" id="{F9E64ED7-3757-4867-98C4-711E66601915}">
          <p14:sldIdLst>
            <p14:sldId id="492"/>
            <p14:sldId id="493"/>
            <p14:sldId id="580"/>
          </p14:sldIdLst>
        </p14:section>
        <p14:section name="Numerals Systems" id="{070A3F41-DFBB-4EE8-B293-88731D780F2C}">
          <p14:sldIdLst>
            <p14:sldId id="502"/>
            <p14:sldId id="517"/>
            <p14:sldId id="504"/>
            <p14:sldId id="503"/>
            <p14:sldId id="527"/>
            <p14:sldId id="532"/>
            <p14:sldId id="533"/>
            <p14:sldId id="505"/>
            <p14:sldId id="522"/>
            <p14:sldId id="528"/>
          </p14:sldIdLst>
        </p14:section>
        <p14:section name="Representation of Data" id="{4FDF2521-DDBE-4D31-BF07-26380EED1D3A}">
          <p14:sldIdLst>
            <p14:sldId id="507"/>
            <p14:sldId id="508"/>
            <p14:sldId id="510"/>
            <p14:sldId id="509"/>
            <p14:sldId id="586"/>
            <p14:sldId id="511"/>
            <p14:sldId id="512"/>
            <p14:sldId id="513"/>
            <p14:sldId id="582"/>
            <p14:sldId id="514"/>
          </p14:sldIdLst>
        </p14:section>
        <p14:section name="Bitwise Operations" id="{D0D49078-BFED-4A5D-93C4-571A10A904A2}">
          <p14:sldIdLst>
            <p14:sldId id="495"/>
            <p14:sldId id="278"/>
            <p14:sldId id="496"/>
            <p14:sldId id="523"/>
            <p14:sldId id="525"/>
            <p14:sldId id="584"/>
            <p14:sldId id="583"/>
            <p14:sldId id="585"/>
            <p14:sldId id="531"/>
            <p14:sldId id="530"/>
          </p14:sldIdLst>
        </p14:section>
        <p14:section name="Conclusion" id="{65645B01-4BE1-4F4E-8E21-1DB4B2520C88}">
          <p14:sldIdLst>
            <p14:sldId id="526"/>
            <p14:sldId id="401"/>
            <p14:sldId id="578"/>
            <p14:sldId id="576"/>
            <p14:sldId id="405"/>
            <p14:sldId id="5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64573" autoAdjust="0"/>
  </p:normalViewPr>
  <p:slideViewPr>
    <p:cSldViewPr showGuides="1">
      <p:cViewPr varScale="1">
        <p:scale>
          <a:sx n="55" d="100"/>
          <a:sy n="55" d="100"/>
        </p:scale>
        <p:origin x="1690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994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09-Nov-20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49928-729E-4A00-994B-313AC05FF0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36856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92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74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98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867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670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78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08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769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805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29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92CC562-CB35-4E5F-B321-1E9DEB82F8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3375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877B36-6FE5-4FEB-808C-A16FE23B40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32001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489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941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6332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824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0" fontAlgn="base" latinLnBrk="0" hangingPunct="0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5454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59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474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851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33A1FDA-39EB-4A1E-80F6-ACD8241540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2194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C8B269A-F454-4312-89F8-6B41E0E5E0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49746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4066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7998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7325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71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875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0543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2564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3F139A6-DE5A-471C-A3A1-9BBD92E6FE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550384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0C08752-5D01-41AC-9139-D7A07CF351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214090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C1D5B39-41F0-4229-8C8C-466A007506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4366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528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0AD7510-561B-407F-B949-8031678543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249014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8FF459B-6C7C-4785-9DEA-30CB3F7C8A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934856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2979123-A3E5-4139-A73C-BAEFFC5629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1609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108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09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57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851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0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h-schmidt.net/FloatConverter/IEEE754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unicode.or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3.png"/><Relationship Id="rId26" Type="http://schemas.openxmlformats.org/officeDocument/2006/relationships/image" Target="../media/image3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6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29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1.png"/><Relationship Id="rId22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8.jpeg"/><Relationship Id="rId7" Type="http://schemas.openxmlformats.org/officeDocument/2006/relationships/image" Target="../media/image40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3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1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426306"/>
            <a:ext cx="11083636" cy="742694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Bits, Numerals Systems and Bitwise Operations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389676"/>
            <a:ext cx="11083636" cy="970919"/>
          </a:xfrm>
        </p:spPr>
        <p:txBody>
          <a:bodyPr/>
          <a:lstStyle/>
          <a:p>
            <a:r>
              <a:rPr lang="en-US" dirty="0"/>
              <a:t>Bits and Bitwise Operations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13" y="2574000"/>
            <a:ext cx="2014615" cy="20106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78C744-22E0-416C-8B42-C7AAB5D284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0553" y="2756546"/>
            <a:ext cx="5690279" cy="1662454"/>
          </a:xfrm>
          <a:prstGeom prst="roundRect">
            <a:avLst>
              <a:gd name="adj" fmla="val 6021"/>
            </a:avLst>
          </a:prstGeom>
          <a:ln w="19050">
            <a:solidFill>
              <a:schemeClr val="bg2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309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2C3CC6-F837-467C-BCC4-37E8654A9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Numbers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291A11-D26C-4E5C-9D2D-1A9AC3944F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binary system </a:t>
            </a:r>
            <a:r>
              <a:rPr lang="en-GB" dirty="0"/>
              <a:t>is used in computer systems</a:t>
            </a:r>
          </a:p>
          <a:p>
            <a:r>
              <a:rPr lang="en-GB" dirty="0"/>
              <a:t>Binary numbers (</a:t>
            </a:r>
            <a:r>
              <a:rPr lang="en-GB" b="1" dirty="0">
                <a:solidFill>
                  <a:schemeClr val="bg1"/>
                </a:solidFill>
              </a:rPr>
              <a:t>base 2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Represented by </a:t>
            </a:r>
            <a:r>
              <a:rPr lang="en-GB" b="1" dirty="0">
                <a:solidFill>
                  <a:schemeClr val="bg1"/>
                </a:solidFill>
              </a:rPr>
              <a:t>sequence of 0</a:t>
            </a:r>
            <a:r>
              <a:rPr lang="en-GB" dirty="0"/>
              <a:t> or </a:t>
            </a:r>
            <a:r>
              <a:rPr lang="en-GB" b="1" dirty="0">
                <a:solidFill>
                  <a:schemeClr val="bg1"/>
                </a:solidFill>
              </a:rPr>
              <a:t>1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Each position represents a </a:t>
            </a:r>
            <a:r>
              <a:rPr lang="en-GB" b="1" dirty="0">
                <a:solidFill>
                  <a:schemeClr val="bg1"/>
                </a:solidFill>
              </a:rPr>
              <a:t>power of 2</a:t>
            </a:r>
            <a:endParaRPr lang="en-GB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C4C96A55-2412-4B5B-9B36-31D1B44F6A8A}"/>
              </a:ext>
            </a:extLst>
          </p:cNvPr>
          <p:cNvSpPr txBox="1">
            <a:spLocks/>
          </p:cNvSpPr>
          <p:nvPr/>
        </p:nvSpPr>
        <p:spPr>
          <a:xfrm>
            <a:off x="2625203" y="3181879"/>
            <a:ext cx="704546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5 == 101</a:t>
            </a:r>
            <a:r>
              <a:rPr lang="en-GB" sz="2400" baseline="-25000" dirty="0">
                <a:solidFill>
                  <a:schemeClr val="tx1"/>
                </a:solidFill>
              </a:rPr>
              <a:t>b</a:t>
            </a:r>
            <a:endParaRPr lang="en-GB" sz="2400" i="1" baseline="-25000" dirty="0">
              <a:solidFill>
                <a:schemeClr val="accent2"/>
              </a:solidFill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8BCDED1A-5358-446D-9A0E-41047834D09D}"/>
              </a:ext>
            </a:extLst>
          </p:cNvPr>
          <p:cNvSpPr txBox="1">
            <a:spLocks/>
          </p:cNvSpPr>
          <p:nvPr/>
        </p:nvSpPr>
        <p:spPr>
          <a:xfrm>
            <a:off x="2625203" y="4542834"/>
            <a:ext cx="704546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101</a:t>
            </a:r>
            <a:r>
              <a:rPr lang="en-GB" sz="2400" baseline="-25000" dirty="0">
                <a:solidFill>
                  <a:schemeClr val="tx1"/>
                </a:solidFill>
              </a:rPr>
              <a:t>b</a:t>
            </a:r>
            <a:r>
              <a:rPr lang="en-GB" sz="2400" dirty="0">
                <a:solidFill>
                  <a:schemeClr val="tx1"/>
                </a:solidFill>
              </a:rPr>
              <a:t> = </a:t>
            </a:r>
            <a:r>
              <a:rPr lang="en-GB" sz="2400" dirty="0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</a:rPr>
              <a:t>1</a:t>
            </a:r>
            <a:r>
              <a:rPr lang="en-GB" sz="2400" dirty="0">
                <a:solidFill>
                  <a:schemeClr val="tx1"/>
                </a:solidFill>
              </a:rPr>
              <a:t>*2</a:t>
            </a:r>
            <a:r>
              <a:rPr lang="en-GB" sz="2400" baseline="30000" dirty="0">
                <a:solidFill>
                  <a:schemeClr val="tx1"/>
                </a:solidFill>
              </a:rPr>
              <a:t>2</a:t>
            </a:r>
            <a:r>
              <a:rPr lang="en-GB" sz="2400" dirty="0">
                <a:solidFill>
                  <a:schemeClr val="tx1"/>
                </a:solidFill>
              </a:rPr>
              <a:t> + </a:t>
            </a:r>
            <a:r>
              <a:rPr lang="en-GB" sz="2400" dirty="0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</a:rPr>
              <a:t>0</a:t>
            </a:r>
            <a:r>
              <a:rPr lang="en-GB" sz="2400" dirty="0">
                <a:solidFill>
                  <a:schemeClr val="tx1"/>
                </a:solidFill>
              </a:rPr>
              <a:t>*2</a:t>
            </a:r>
            <a:r>
              <a:rPr lang="en-GB" sz="2400" baseline="30000" dirty="0">
                <a:solidFill>
                  <a:schemeClr val="tx1"/>
                </a:solidFill>
              </a:rPr>
              <a:t>1</a:t>
            </a:r>
            <a:r>
              <a:rPr lang="en-GB" sz="2400" dirty="0">
                <a:solidFill>
                  <a:schemeClr val="tx1"/>
                </a:solidFill>
              </a:rPr>
              <a:t> + </a:t>
            </a:r>
            <a:r>
              <a:rPr lang="en-GB" sz="2400" dirty="0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</a:rPr>
              <a:t>1</a:t>
            </a:r>
            <a:r>
              <a:rPr lang="en-GB" sz="2400" dirty="0">
                <a:solidFill>
                  <a:schemeClr val="tx1"/>
                </a:solidFill>
              </a:rPr>
              <a:t>*2</a:t>
            </a:r>
            <a:r>
              <a:rPr lang="en-GB" sz="2400" baseline="30000" dirty="0">
                <a:solidFill>
                  <a:schemeClr val="tx1"/>
                </a:solidFill>
              </a:rPr>
              <a:t>0</a:t>
            </a:r>
            <a:r>
              <a:rPr lang="en-GB" sz="2400" dirty="0">
                <a:solidFill>
                  <a:schemeClr val="tx1"/>
                </a:solidFill>
              </a:rPr>
              <a:t> = 4 + 0 + 1 = 5</a:t>
            </a:r>
            <a:endParaRPr lang="en-GB" sz="2400" i="1" dirty="0">
              <a:solidFill>
                <a:schemeClr val="accent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8AFCA3B-B257-49A0-AD26-600227516B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C62360-F69A-45AC-A58F-0D1456E67644}"/>
              </a:ext>
            </a:extLst>
          </p:cNvPr>
          <p:cNvSpPr txBox="1">
            <a:spLocks/>
          </p:cNvSpPr>
          <p:nvPr/>
        </p:nvSpPr>
        <p:spPr>
          <a:xfrm>
            <a:off x="2625203" y="5405047"/>
            <a:ext cx="7045461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1010</a:t>
            </a:r>
            <a:r>
              <a:rPr lang="en-GB" sz="2400" baseline="-25000" dirty="0">
                <a:solidFill>
                  <a:schemeClr val="tx1"/>
                </a:solidFill>
              </a:rPr>
              <a:t>b</a:t>
            </a:r>
            <a:r>
              <a:rPr lang="en-GB" sz="2400" dirty="0">
                <a:solidFill>
                  <a:schemeClr val="tx1"/>
                </a:solidFill>
              </a:rPr>
              <a:t> = </a:t>
            </a:r>
            <a:r>
              <a:rPr lang="en-GB" sz="2400" dirty="0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</a:rPr>
              <a:t>1</a:t>
            </a:r>
            <a:r>
              <a:rPr lang="en-GB" sz="2400" dirty="0">
                <a:solidFill>
                  <a:schemeClr val="tx1"/>
                </a:solidFill>
              </a:rPr>
              <a:t>*2</a:t>
            </a:r>
            <a:r>
              <a:rPr lang="en-GB" sz="2400" baseline="30000" dirty="0">
                <a:solidFill>
                  <a:schemeClr val="tx1"/>
                </a:solidFill>
              </a:rPr>
              <a:t>3</a:t>
            </a:r>
            <a:r>
              <a:rPr lang="en-GB" sz="2400" dirty="0">
                <a:solidFill>
                  <a:schemeClr val="tx1"/>
                </a:solidFill>
              </a:rPr>
              <a:t> + </a:t>
            </a:r>
            <a:r>
              <a:rPr lang="en-GB" sz="2400" dirty="0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</a:rPr>
              <a:t>0</a:t>
            </a:r>
            <a:r>
              <a:rPr lang="en-GB" sz="2400" dirty="0">
                <a:solidFill>
                  <a:schemeClr val="tx1"/>
                </a:solidFill>
              </a:rPr>
              <a:t>*2</a:t>
            </a:r>
            <a:r>
              <a:rPr lang="en-GB" sz="2400" baseline="30000" dirty="0">
                <a:solidFill>
                  <a:schemeClr val="tx1"/>
                </a:solidFill>
              </a:rPr>
              <a:t>2</a:t>
            </a:r>
            <a:r>
              <a:rPr lang="en-GB" sz="2400" dirty="0">
                <a:solidFill>
                  <a:schemeClr val="tx1"/>
                </a:solidFill>
              </a:rPr>
              <a:t> + </a:t>
            </a:r>
            <a:r>
              <a:rPr lang="en-GB" sz="2400" dirty="0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</a:rPr>
              <a:t>1</a:t>
            </a:r>
            <a:r>
              <a:rPr lang="en-GB" sz="2400" dirty="0">
                <a:solidFill>
                  <a:schemeClr val="tx1"/>
                </a:solidFill>
              </a:rPr>
              <a:t>*2</a:t>
            </a:r>
            <a:r>
              <a:rPr lang="en-GB" sz="2400" baseline="30000" dirty="0">
                <a:solidFill>
                  <a:schemeClr val="tx1"/>
                </a:solidFill>
              </a:rPr>
              <a:t>1</a:t>
            </a:r>
            <a:r>
              <a:rPr lang="en-GB" sz="2400" dirty="0">
                <a:solidFill>
                  <a:schemeClr val="tx1"/>
                </a:solidFill>
              </a:rPr>
              <a:t> + </a:t>
            </a:r>
            <a:r>
              <a:rPr lang="en-GB" sz="2400" dirty="0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</a:rPr>
              <a:t>0</a:t>
            </a:r>
            <a:r>
              <a:rPr lang="en-GB" sz="2400" dirty="0">
                <a:solidFill>
                  <a:schemeClr val="tx1"/>
                </a:solidFill>
              </a:rPr>
              <a:t>*2</a:t>
            </a:r>
            <a:r>
              <a:rPr lang="en-GB" sz="2400" baseline="30000" dirty="0">
                <a:solidFill>
                  <a:schemeClr val="tx1"/>
                </a:solidFill>
              </a:rPr>
              <a:t>0</a:t>
            </a:r>
            <a:r>
              <a:rPr lang="en-GB" sz="2400" dirty="0">
                <a:solidFill>
                  <a:schemeClr val="tx1"/>
                </a:solidFill>
              </a:rPr>
              <a:t> =</a:t>
            </a:r>
            <a:br>
              <a:rPr lang="en-GB" sz="2400" dirty="0">
                <a:solidFill>
                  <a:schemeClr val="tx1"/>
                </a:solidFill>
              </a:rPr>
            </a:br>
            <a:r>
              <a:rPr lang="en-GB" sz="2400" dirty="0">
                <a:solidFill>
                  <a:schemeClr val="tx1"/>
                </a:solidFill>
              </a:rPr>
              <a:t>        8 + 0 + 2 + 0 = 10</a:t>
            </a:r>
            <a:endParaRPr lang="en-GB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51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B17D6-58FA-4CAB-B550-44B21B51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and Decimal Conversion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3C6BE-7F62-4F4A-B99B-7E28F3BEF9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905598" cy="4957073"/>
          </a:xfrm>
        </p:spPr>
        <p:txBody>
          <a:bodyPr/>
          <a:lstStyle/>
          <a:p>
            <a:r>
              <a:rPr lang="en-GB" b="1" dirty="0"/>
              <a:t>Binary to decimal</a:t>
            </a:r>
          </a:p>
          <a:p>
            <a:pPr lvl="1"/>
            <a:r>
              <a:rPr lang="en-GB" dirty="0"/>
              <a:t>Multiply each digit to its magnitude (power of 2)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6B552-0ED5-40DA-B660-03BB970038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195931"/>
            <a:ext cx="5657031" cy="4957073"/>
          </a:xfrm>
        </p:spPr>
        <p:txBody>
          <a:bodyPr/>
          <a:lstStyle/>
          <a:p>
            <a:r>
              <a:rPr lang="en-GB" b="1" dirty="0"/>
              <a:t>Decimal to binary</a:t>
            </a:r>
          </a:p>
          <a:p>
            <a:pPr lvl="1"/>
            <a:r>
              <a:rPr lang="en-GB" dirty="0"/>
              <a:t>Divide to the base (2) until 0 is reached and take the reminders in reversed order 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5AF7CA16-BE52-4230-B1E4-E0151C083A1A}"/>
              </a:ext>
            </a:extLst>
          </p:cNvPr>
          <p:cNvSpPr txBox="1">
            <a:spLocks/>
          </p:cNvSpPr>
          <p:nvPr/>
        </p:nvSpPr>
        <p:spPr>
          <a:xfrm>
            <a:off x="586938" y="3375009"/>
            <a:ext cx="5014062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bg1">
                    <a:lumMod val="75000"/>
                  </a:schemeClr>
                </a:solidFill>
              </a:rPr>
              <a:t>1011</a:t>
            </a:r>
            <a:r>
              <a:rPr lang="en-GB" sz="2200" baseline="-25000" dirty="0">
                <a:solidFill>
                  <a:schemeClr val="tx1"/>
                </a:solidFill>
              </a:rPr>
              <a:t>b  </a:t>
            </a:r>
            <a:r>
              <a:rPr lang="en-GB" sz="2200" dirty="0">
                <a:solidFill>
                  <a:schemeClr val="tx1"/>
                </a:solidFill>
              </a:rPr>
              <a:t>= </a:t>
            </a:r>
            <a:r>
              <a:rPr lang="en-GB" sz="2200" dirty="0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</a:rPr>
              <a:t>1</a:t>
            </a:r>
            <a:r>
              <a:rPr lang="en-GB" sz="2200" dirty="0">
                <a:solidFill>
                  <a:schemeClr val="tx1"/>
                </a:solidFill>
              </a:rPr>
              <a:t>*2</a:t>
            </a:r>
            <a:r>
              <a:rPr lang="en-GB" sz="2200" baseline="30000" dirty="0">
                <a:solidFill>
                  <a:schemeClr val="tx1"/>
                </a:solidFill>
              </a:rPr>
              <a:t>3</a:t>
            </a:r>
            <a:r>
              <a:rPr lang="en-GB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200" dirty="0">
                <a:solidFill>
                  <a:schemeClr val="tx1"/>
                </a:solidFill>
              </a:rPr>
              <a:t>+</a:t>
            </a:r>
            <a:r>
              <a:rPr lang="en-GB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200" dirty="0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</a:rPr>
              <a:t>0</a:t>
            </a:r>
            <a:r>
              <a:rPr lang="en-GB" sz="2200" dirty="0">
                <a:solidFill>
                  <a:schemeClr val="tx1"/>
                </a:solidFill>
              </a:rPr>
              <a:t>*2</a:t>
            </a:r>
            <a:r>
              <a:rPr lang="en-GB" sz="2200" baseline="30000" dirty="0">
                <a:solidFill>
                  <a:schemeClr val="tx1"/>
                </a:solidFill>
              </a:rPr>
              <a:t>2</a:t>
            </a:r>
            <a:r>
              <a:rPr lang="en-GB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200" dirty="0">
                <a:solidFill>
                  <a:schemeClr val="tx1"/>
                </a:solidFill>
              </a:rPr>
              <a:t>+</a:t>
            </a:r>
            <a:r>
              <a:rPr lang="en-GB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200" dirty="0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</a:rPr>
              <a:t>1</a:t>
            </a:r>
            <a:r>
              <a:rPr lang="en-GB" sz="2200" dirty="0">
                <a:solidFill>
                  <a:schemeClr val="tx1"/>
                </a:solidFill>
              </a:rPr>
              <a:t>*2</a:t>
            </a:r>
            <a:r>
              <a:rPr lang="en-GB" sz="2200" baseline="30000" dirty="0">
                <a:solidFill>
                  <a:schemeClr val="tx1"/>
                </a:solidFill>
              </a:rPr>
              <a:t>1</a:t>
            </a:r>
            <a:r>
              <a:rPr lang="en-GB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200" dirty="0">
                <a:solidFill>
                  <a:schemeClr val="tx1"/>
                </a:solidFill>
              </a:rPr>
              <a:t>+</a:t>
            </a:r>
            <a:r>
              <a:rPr lang="en-GB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200" dirty="0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</a:rPr>
              <a:t>1</a:t>
            </a:r>
            <a:r>
              <a:rPr lang="en-GB" sz="2200" dirty="0">
                <a:solidFill>
                  <a:schemeClr val="tx1"/>
                </a:solidFill>
              </a:rPr>
              <a:t>*2</a:t>
            </a:r>
            <a:r>
              <a:rPr lang="en-GB" sz="2200" baseline="30000" dirty="0">
                <a:solidFill>
                  <a:schemeClr val="tx1"/>
                </a:solidFill>
              </a:rPr>
              <a:t>0</a:t>
            </a:r>
            <a:r>
              <a:rPr lang="en-GB" sz="2200" dirty="0">
                <a:solidFill>
                  <a:schemeClr val="tx1"/>
                </a:solidFill>
              </a:rPr>
              <a:t> =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  = </a:t>
            </a:r>
            <a:r>
              <a:rPr lang="en-GB" sz="2200" dirty="0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</a:rPr>
              <a:t>1</a:t>
            </a:r>
            <a:r>
              <a:rPr lang="en-GB" sz="2200" dirty="0">
                <a:solidFill>
                  <a:schemeClr val="tx1"/>
                </a:solidFill>
              </a:rPr>
              <a:t>*8</a:t>
            </a:r>
            <a:r>
              <a:rPr lang="en-GB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200" dirty="0">
                <a:solidFill>
                  <a:schemeClr val="tx1"/>
                </a:solidFill>
              </a:rPr>
              <a:t>+</a:t>
            </a:r>
            <a:r>
              <a:rPr lang="en-GB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200" dirty="0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</a:rPr>
              <a:t>0</a:t>
            </a:r>
            <a:r>
              <a:rPr lang="en-GB" sz="2200" dirty="0">
                <a:solidFill>
                  <a:schemeClr val="tx1"/>
                </a:solidFill>
              </a:rPr>
              <a:t>*4</a:t>
            </a:r>
            <a:r>
              <a:rPr lang="en-GB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200" dirty="0">
                <a:solidFill>
                  <a:schemeClr val="tx1"/>
                </a:solidFill>
              </a:rPr>
              <a:t>+</a:t>
            </a:r>
            <a:r>
              <a:rPr lang="en-GB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200" dirty="0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</a:rPr>
              <a:t>1</a:t>
            </a:r>
            <a:r>
              <a:rPr lang="en-GB" sz="2200" dirty="0">
                <a:solidFill>
                  <a:schemeClr val="tx1"/>
                </a:solidFill>
              </a:rPr>
              <a:t>*2</a:t>
            </a:r>
            <a:r>
              <a:rPr lang="en-GB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200" dirty="0">
                <a:solidFill>
                  <a:schemeClr val="tx1"/>
                </a:solidFill>
              </a:rPr>
              <a:t>+</a:t>
            </a:r>
            <a:r>
              <a:rPr lang="en-GB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200" dirty="0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</a:rPr>
              <a:t>1</a:t>
            </a:r>
            <a:r>
              <a:rPr lang="en-GB" sz="2200" dirty="0">
                <a:solidFill>
                  <a:schemeClr val="tx1"/>
                </a:solidFill>
              </a:rPr>
              <a:t>*1 = 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  = 8 + 0 + 2 + 1 =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  = 11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1BC2F3D-7B6C-484D-AD93-8F965CCFE96C}"/>
              </a:ext>
            </a:extLst>
          </p:cNvPr>
          <p:cNvSpPr txBox="1">
            <a:spLocks/>
          </p:cNvSpPr>
          <p:nvPr/>
        </p:nvSpPr>
        <p:spPr>
          <a:xfrm>
            <a:off x="7059561" y="3682785"/>
            <a:ext cx="4545501" cy="21160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200" dirty="0">
                <a:solidFill>
                  <a:schemeClr val="tx1"/>
                </a:solidFill>
              </a:rPr>
              <a:t>11 / 2 = 5 (</a:t>
            </a:r>
            <a:r>
              <a:rPr lang="en-GB" sz="2200" dirty="0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</a:rPr>
              <a:t>1</a:t>
            </a:r>
            <a:r>
              <a:rPr lang="en-GB" sz="2200" dirty="0">
                <a:solidFill>
                  <a:schemeClr val="tx1"/>
                </a:solidFill>
              </a:rPr>
              <a:t>) </a:t>
            </a:r>
            <a:r>
              <a:rPr lang="en-GB" sz="22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// last digit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200" dirty="0">
                <a:solidFill>
                  <a:schemeClr val="tx1"/>
                </a:solidFill>
              </a:rPr>
              <a:t>5 / 2 = 2 (</a:t>
            </a:r>
            <a:r>
              <a:rPr lang="en-GB" sz="2200" dirty="0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</a:rPr>
              <a:t>1</a:t>
            </a:r>
            <a:r>
              <a:rPr lang="en-GB" sz="2200" dirty="0">
                <a:solidFill>
                  <a:schemeClr val="tx1"/>
                </a:solidFill>
              </a:rPr>
              <a:t>)  </a:t>
            </a:r>
            <a:r>
              <a:rPr lang="en-GB" sz="22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// previous digit</a:t>
            </a:r>
            <a:endParaRPr lang="en-GB" sz="2200" dirty="0">
              <a:solidFill>
                <a:schemeClr val="tx1"/>
              </a:solidFill>
              <a:latin typeface="+mn-lt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200" dirty="0">
                <a:solidFill>
                  <a:schemeClr val="tx1"/>
                </a:solidFill>
              </a:rPr>
              <a:t>2 / 2 = 1 (</a:t>
            </a:r>
            <a:r>
              <a:rPr lang="en-GB" sz="2200" dirty="0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</a:rPr>
              <a:t>0</a:t>
            </a:r>
            <a:r>
              <a:rPr lang="en-GB" sz="2200" dirty="0">
                <a:solidFill>
                  <a:schemeClr val="tx1"/>
                </a:solidFill>
              </a:rPr>
              <a:t>)  </a:t>
            </a:r>
            <a:r>
              <a:rPr lang="en-GB" sz="22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// previous digit</a:t>
            </a:r>
            <a:endParaRPr lang="en-GB" sz="2200" dirty="0">
              <a:solidFill>
                <a:schemeClr val="tx1"/>
              </a:solidFill>
              <a:latin typeface="+mn-lt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200" dirty="0">
                <a:solidFill>
                  <a:schemeClr val="tx1"/>
                </a:solidFill>
              </a:rPr>
              <a:t>1 / 2 = 0 (</a:t>
            </a:r>
            <a:r>
              <a:rPr lang="en-GB" sz="2200" dirty="0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</a:rPr>
              <a:t>1</a:t>
            </a:r>
            <a:r>
              <a:rPr lang="en-GB" sz="2200" dirty="0">
                <a:solidFill>
                  <a:schemeClr val="tx1"/>
                </a:solidFill>
              </a:rPr>
              <a:t>)  </a:t>
            </a:r>
            <a:r>
              <a:rPr lang="en-GB" sz="22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// fist digit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200" dirty="0">
                <a:solidFill>
                  <a:schemeClr val="tx1"/>
                </a:solidFill>
              </a:rPr>
              <a:t>Result: </a:t>
            </a:r>
            <a:r>
              <a:rPr lang="en-GB" sz="2200" dirty="0">
                <a:solidFill>
                  <a:schemeClr val="bg1">
                    <a:lumMod val="75000"/>
                  </a:schemeClr>
                </a:solidFill>
              </a:rPr>
              <a:t>1011</a:t>
            </a:r>
            <a:endParaRPr lang="en-GB" sz="2200" dirty="0">
              <a:solidFill>
                <a:schemeClr val="tx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F942FE0-C621-458A-9BE4-9E3A141BB2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9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4F20F0-7822-4CAE-8135-A1F2652022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/>
          <a:lstStyle/>
          <a:p>
            <a:r>
              <a:rPr lang="en-US" dirty="0"/>
              <a:t>You are given a positive integer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and a binary digit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 (0 or 1)</a:t>
            </a:r>
          </a:p>
          <a:p>
            <a:r>
              <a:rPr lang="en-US" dirty="0"/>
              <a:t>Write a program that finds the count of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GB" dirty="0"/>
              <a:t>digits </a:t>
            </a:r>
            <a:r>
              <a:rPr lang="en-US" dirty="0"/>
              <a:t>in the binary representation of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endParaRPr lang="en-GB" b="1" dirty="0">
              <a:solidFill>
                <a:schemeClr val="bg1"/>
              </a:solidFill>
            </a:endParaRP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AD983E-68E9-458E-B0DA-0446EE65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Binary Digits Count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4FDB8A-EEDE-43C7-9ED8-FA7FCB221D13}"/>
              </a:ext>
            </a:extLst>
          </p:cNvPr>
          <p:cNvGrpSpPr/>
          <p:nvPr/>
        </p:nvGrpSpPr>
        <p:grpSpPr>
          <a:xfrm>
            <a:off x="873975" y="3339000"/>
            <a:ext cx="2001261" cy="1233772"/>
            <a:chOff x="873975" y="3339000"/>
            <a:chExt cx="2001261" cy="1233772"/>
          </a:xfrm>
        </p:grpSpPr>
        <p:sp>
          <p:nvSpPr>
            <p:cNvPr id="5" name="Text Placeholder 7">
              <a:extLst>
                <a:ext uri="{FF2B5EF4-FFF2-40B4-BE49-F238E27FC236}">
                  <a16:creationId xmlns:a16="http://schemas.microsoft.com/office/drawing/2014/main" id="{D9EFBB6F-EBDE-4766-9E5D-2E5ED1BBDDE3}"/>
                </a:ext>
              </a:extLst>
            </p:cNvPr>
            <p:cNvSpPr txBox="1">
              <a:spLocks/>
            </p:cNvSpPr>
            <p:nvPr/>
          </p:nvSpPr>
          <p:spPr>
            <a:xfrm>
              <a:off x="873975" y="3339000"/>
              <a:ext cx="725119" cy="123377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2800" dirty="0">
                  <a:solidFill>
                    <a:schemeClr val="tx1"/>
                  </a:solidFill>
                </a:rPr>
                <a:t>20</a:t>
              </a:r>
            </a:p>
            <a:p>
              <a:r>
                <a:rPr lang="en-GB" sz="2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89B84341-1E52-4C14-AED0-3490DEA6CA52}"/>
                </a:ext>
              </a:extLst>
            </p:cNvPr>
            <p:cNvSpPr/>
            <p:nvPr/>
          </p:nvSpPr>
          <p:spPr bwMode="auto">
            <a:xfrm>
              <a:off x="1775526" y="3804966"/>
              <a:ext cx="461639" cy="301841"/>
            </a:xfrm>
            <a:prstGeom prst="rightArrow">
              <a:avLst/>
            </a:prstGeom>
            <a:solidFill>
              <a:schemeClr val="tx1">
                <a:alpha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 Placeholder 7">
              <a:extLst>
                <a:ext uri="{FF2B5EF4-FFF2-40B4-BE49-F238E27FC236}">
                  <a16:creationId xmlns:a16="http://schemas.microsoft.com/office/drawing/2014/main" id="{AC6A23C1-9B3D-478A-99F9-8972B41AAD47}"/>
                </a:ext>
              </a:extLst>
            </p:cNvPr>
            <p:cNvSpPr txBox="1">
              <a:spLocks/>
            </p:cNvSpPr>
            <p:nvPr/>
          </p:nvSpPr>
          <p:spPr>
            <a:xfrm>
              <a:off x="2413597" y="3631388"/>
              <a:ext cx="461639" cy="648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28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6EF56B-D805-49FE-B042-BFC014856E14}"/>
              </a:ext>
            </a:extLst>
          </p:cNvPr>
          <p:cNvGrpSpPr/>
          <p:nvPr/>
        </p:nvGrpSpPr>
        <p:grpSpPr>
          <a:xfrm>
            <a:off x="3689739" y="3339000"/>
            <a:ext cx="2001261" cy="1233772"/>
            <a:chOff x="3689739" y="3339000"/>
            <a:chExt cx="2001261" cy="1233772"/>
          </a:xfrm>
        </p:grpSpPr>
        <p:sp>
          <p:nvSpPr>
            <p:cNvPr id="8" name="Text Placeholder 7">
              <a:extLst>
                <a:ext uri="{FF2B5EF4-FFF2-40B4-BE49-F238E27FC236}">
                  <a16:creationId xmlns:a16="http://schemas.microsoft.com/office/drawing/2014/main" id="{A8161C42-63A4-477E-9D8E-C272551D27A2}"/>
                </a:ext>
              </a:extLst>
            </p:cNvPr>
            <p:cNvSpPr txBox="1">
              <a:spLocks/>
            </p:cNvSpPr>
            <p:nvPr/>
          </p:nvSpPr>
          <p:spPr>
            <a:xfrm>
              <a:off x="3689739" y="3339000"/>
              <a:ext cx="725119" cy="123377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2800" dirty="0">
                  <a:solidFill>
                    <a:schemeClr val="tx1"/>
                  </a:solidFill>
                </a:rPr>
                <a:t>15</a:t>
              </a:r>
            </a:p>
            <a:p>
              <a:r>
                <a:rPr lang="en-GB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D32B9D3D-A60D-44EC-BC89-B2294054BF17}"/>
                </a:ext>
              </a:extLst>
            </p:cNvPr>
            <p:cNvSpPr/>
            <p:nvPr/>
          </p:nvSpPr>
          <p:spPr bwMode="auto">
            <a:xfrm>
              <a:off x="4591290" y="3804966"/>
              <a:ext cx="461639" cy="301841"/>
            </a:xfrm>
            <a:prstGeom prst="rightArrow">
              <a:avLst/>
            </a:prstGeom>
            <a:solidFill>
              <a:schemeClr val="tx1">
                <a:alpha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Text Placeholder 7">
              <a:extLst>
                <a:ext uri="{FF2B5EF4-FFF2-40B4-BE49-F238E27FC236}">
                  <a16:creationId xmlns:a16="http://schemas.microsoft.com/office/drawing/2014/main" id="{30A5581D-D827-47A2-B4C7-241CABD709B0}"/>
                </a:ext>
              </a:extLst>
            </p:cNvPr>
            <p:cNvSpPr txBox="1">
              <a:spLocks/>
            </p:cNvSpPr>
            <p:nvPr/>
          </p:nvSpPr>
          <p:spPr>
            <a:xfrm>
              <a:off x="5229361" y="3631388"/>
              <a:ext cx="461639" cy="648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2800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2A8224-10CD-4E14-89BC-7E828AF56D2C}"/>
              </a:ext>
            </a:extLst>
          </p:cNvPr>
          <p:cNvGrpSpPr/>
          <p:nvPr/>
        </p:nvGrpSpPr>
        <p:grpSpPr>
          <a:xfrm>
            <a:off x="873975" y="4954202"/>
            <a:ext cx="2001261" cy="1233772"/>
            <a:chOff x="873975" y="4954202"/>
            <a:chExt cx="2001261" cy="1233772"/>
          </a:xfrm>
        </p:grpSpPr>
        <p:sp>
          <p:nvSpPr>
            <p:cNvPr id="11" name="Text Placeholder 7">
              <a:extLst>
                <a:ext uri="{FF2B5EF4-FFF2-40B4-BE49-F238E27FC236}">
                  <a16:creationId xmlns:a16="http://schemas.microsoft.com/office/drawing/2014/main" id="{00E5FD2E-88EC-4592-8DFC-8CB814B06058}"/>
                </a:ext>
              </a:extLst>
            </p:cNvPr>
            <p:cNvSpPr txBox="1">
              <a:spLocks/>
            </p:cNvSpPr>
            <p:nvPr/>
          </p:nvSpPr>
          <p:spPr>
            <a:xfrm>
              <a:off x="873975" y="4954202"/>
              <a:ext cx="725119" cy="123377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2800" dirty="0">
                  <a:solidFill>
                    <a:schemeClr val="tx1"/>
                  </a:solidFill>
                </a:rPr>
                <a:t>10</a:t>
              </a:r>
            </a:p>
            <a:p>
              <a:r>
                <a:rPr lang="en-GB" sz="2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58A6E715-E40C-4BA0-B4D2-C9A8EBB477C1}"/>
                </a:ext>
              </a:extLst>
            </p:cNvPr>
            <p:cNvSpPr/>
            <p:nvPr/>
          </p:nvSpPr>
          <p:spPr bwMode="auto">
            <a:xfrm>
              <a:off x="1775526" y="5420168"/>
              <a:ext cx="461639" cy="301841"/>
            </a:xfrm>
            <a:prstGeom prst="rightArrow">
              <a:avLst/>
            </a:prstGeom>
            <a:solidFill>
              <a:schemeClr val="tx1">
                <a:alpha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 Placeholder 7">
              <a:extLst>
                <a:ext uri="{FF2B5EF4-FFF2-40B4-BE49-F238E27FC236}">
                  <a16:creationId xmlns:a16="http://schemas.microsoft.com/office/drawing/2014/main" id="{140D5DB5-8AD9-46D7-846D-78E7C9DD9841}"/>
                </a:ext>
              </a:extLst>
            </p:cNvPr>
            <p:cNvSpPr txBox="1">
              <a:spLocks/>
            </p:cNvSpPr>
            <p:nvPr/>
          </p:nvSpPr>
          <p:spPr>
            <a:xfrm>
              <a:off x="2413597" y="5246590"/>
              <a:ext cx="461639" cy="648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28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42BE29B-83E0-4692-8F54-EC357AF92007}"/>
              </a:ext>
            </a:extLst>
          </p:cNvPr>
          <p:cNvGrpSpPr/>
          <p:nvPr/>
        </p:nvGrpSpPr>
        <p:grpSpPr>
          <a:xfrm>
            <a:off x="3689739" y="4954202"/>
            <a:ext cx="2001261" cy="1233772"/>
            <a:chOff x="3689739" y="4954202"/>
            <a:chExt cx="2001261" cy="1233772"/>
          </a:xfrm>
        </p:grpSpPr>
        <p:sp>
          <p:nvSpPr>
            <p:cNvPr id="14" name="Text Placeholder 7">
              <a:extLst>
                <a:ext uri="{FF2B5EF4-FFF2-40B4-BE49-F238E27FC236}">
                  <a16:creationId xmlns:a16="http://schemas.microsoft.com/office/drawing/2014/main" id="{E30BB295-E9ED-4A0E-9325-B928336ABD71}"/>
                </a:ext>
              </a:extLst>
            </p:cNvPr>
            <p:cNvSpPr txBox="1">
              <a:spLocks/>
            </p:cNvSpPr>
            <p:nvPr/>
          </p:nvSpPr>
          <p:spPr>
            <a:xfrm>
              <a:off x="3689739" y="4954202"/>
              <a:ext cx="725119" cy="123377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2800" dirty="0">
                  <a:solidFill>
                    <a:schemeClr val="tx1"/>
                  </a:solidFill>
                </a:rPr>
                <a:t>23</a:t>
              </a:r>
            </a:p>
            <a:p>
              <a:r>
                <a:rPr lang="bg-BG" sz="2800" dirty="0">
                  <a:solidFill>
                    <a:schemeClr val="tx1"/>
                  </a:solidFill>
                </a:rPr>
                <a:t>1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1D2FCD8A-4C8C-4248-819E-F18A5FDDA220}"/>
                </a:ext>
              </a:extLst>
            </p:cNvPr>
            <p:cNvSpPr/>
            <p:nvPr/>
          </p:nvSpPr>
          <p:spPr bwMode="auto">
            <a:xfrm>
              <a:off x="4591290" y="5420168"/>
              <a:ext cx="461639" cy="301841"/>
            </a:xfrm>
            <a:prstGeom prst="rightArrow">
              <a:avLst/>
            </a:prstGeom>
            <a:solidFill>
              <a:schemeClr val="tx1">
                <a:alpha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 Placeholder 7">
              <a:extLst>
                <a:ext uri="{FF2B5EF4-FFF2-40B4-BE49-F238E27FC236}">
                  <a16:creationId xmlns:a16="http://schemas.microsoft.com/office/drawing/2014/main" id="{EBD907BF-B5B8-4BFC-92F3-5397CAB0F075}"/>
                </a:ext>
              </a:extLst>
            </p:cNvPr>
            <p:cNvSpPr txBox="1">
              <a:spLocks/>
            </p:cNvSpPr>
            <p:nvPr/>
          </p:nvSpPr>
          <p:spPr>
            <a:xfrm>
              <a:off x="5229361" y="5246590"/>
              <a:ext cx="461639" cy="648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2800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E2A096A0-9876-4C69-8CC2-AE386407DA48}"/>
              </a:ext>
            </a:extLst>
          </p:cNvPr>
          <p:cNvSpPr/>
          <p:nvPr/>
        </p:nvSpPr>
        <p:spPr>
          <a:xfrm rot="21047074">
            <a:off x="7822646" y="3166786"/>
            <a:ext cx="1263487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cap="none" spc="0" dirty="0">
                <a:ln w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1C44B6-1C92-4A80-9181-ABDBCAF36FEB}"/>
              </a:ext>
            </a:extLst>
          </p:cNvPr>
          <p:cNvSpPr/>
          <p:nvPr/>
        </p:nvSpPr>
        <p:spPr>
          <a:xfrm rot="21047074">
            <a:off x="9192162" y="3704770"/>
            <a:ext cx="1263486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cap="none" spc="0" dirty="0">
                <a:ln w="0"/>
              </a:rPr>
              <a:t>1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653AA1F9-6D8C-4A9F-84D2-AB5243AD34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341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7EA5D8-0D49-46AC-ABB6-D5E5CCBB3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b="1" dirty="0"/>
              <a:t>Read the input </a:t>
            </a:r>
            <a:r>
              <a:rPr lang="en-GB" dirty="0"/>
              <a:t>from the user: </a:t>
            </a:r>
            <a:r>
              <a:rPr lang="en-GB" b="1" dirty="0">
                <a:solidFill>
                  <a:schemeClr val="bg1"/>
                </a:solidFill>
              </a:rPr>
              <a:t>n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b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Convert the input to binary </a:t>
            </a:r>
            <a:r>
              <a:rPr lang="en-GB" dirty="0"/>
              <a:t>system</a:t>
            </a:r>
            <a:br>
              <a:rPr lang="en-GB" dirty="0"/>
            </a:br>
            <a:r>
              <a:rPr lang="en-GB" dirty="0"/>
              <a:t>(collect the reminders of division by 2)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Count the digits </a:t>
            </a:r>
            <a:r>
              <a:rPr lang="en-GB" b="1" dirty="0">
                <a:solidFill>
                  <a:schemeClr val="bg1"/>
                </a:solidFill>
              </a:rPr>
              <a:t>b</a:t>
            </a:r>
            <a:r>
              <a:rPr lang="en-GB" dirty="0"/>
              <a:t> in the reminders of </a:t>
            </a:r>
            <a:r>
              <a:rPr lang="en-GB" b="1" dirty="0">
                <a:solidFill>
                  <a:schemeClr val="bg1"/>
                </a:solidFill>
              </a:rPr>
              <a:t>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Print the </a:t>
            </a:r>
            <a:r>
              <a:rPr lang="en-GB" b="1" dirty="0"/>
              <a:t>count</a:t>
            </a:r>
          </a:p>
          <a:p>
            <a:endParaRPr lang="en-GB" dirty="0"/>
          </a:p>
          <a:p>
            <a:r>
              <a:rPr lang="en-GB" dirty="0"/>
              <a:t>Another solution is to use </a:t>
            </a:r>
            <a:r>
              <a:rPr lang="en-GB" b="1" dirty="0"/>
              <a:t>bitwise operations</a:t>
            </a:r>
            <a:br>
              <a:rPr lang="en-GB" dirty="0"/>
            </a:br>
            <a:r>
              <a:rPr lang="en-GB" dirty="0"/>
              <a:t>(think how later)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3EA058-9384-45D6-A9FB-64E0F533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Binary Digits Count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5104630-17C1-4290-A8BE-ADE3648699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662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261BD3-1185-4DEA-8602-07A81E48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Hexadecimal Numbers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F17A40-A9C6-46D4-B4AD-FE67A961B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9325" y="1044000"/>
            <a:ext cx="9421675" cy="563610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Hexadecimal numbers (</a:t>
            </a:r>
            <a:r>
              <a:rPr lang="en-GB" b="1" dirty="0">
                <a:solidFill>
                  <a:schemeClr val="bg1"/>
                </a:solidFill>
              </a:rPr>
              <a:t>base 16</a:t>
            </a:r>
            <a:r>
              <a:rPr lang="en-GB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Represented using </a:t>
            </a:r>
            <a:r>
              <a:rPr lang="en-GB" b="1" dirty="0">
                <a:solidFill>
                  <a:schemeClr val="bg1"/>
                </a:solidFill>
              </a:rPr>
              <a:t>16 literals</a:t>
            </a:r>
            <a:r>
              <a:rPr lang="en-GB" dirty="0"/>
              <a:t> (hex digits)</a:t>
            </a:r>
            <a:endParaRPr lang="en-GB" b="1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0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1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2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3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4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5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6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7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8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9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A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B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C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D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E </a:t>
            </a:r>
            <a:r>
              <a:rPr lang="en-GB" dirty="0"/>
              <a:t>and</a:t>
            </a:r>
            <a:r>
              <a:rPr lang="en-GB" b="1" dirty="0">
                <a:solidFill>
                  <a:schemeClr val="bg1"/>
                </a:solidFill>
              </a:rPr>
              <a:t> F</a:t>
            </a:r>
          </a:p>
          <a:p>
            <a:pPr>
              <a:buClr>
                <a:schemeClr val="tx1"/>
              </a:buClr>
            </a:pPr>
            <a:r>
              <a:rPr lang="en-GB" dirty="0"/>
              <a:t>Usually </a:t>
            </a:r>
            <a:r>
              <a:rPr lang="en-GB" b="1" dirty="0">
                <a:solidFill>
                  <a:schemeClr val="bg1"/>
                </a:solidFill>
              </a:rPr>
              <a:t>prefixed with 0x </a:t>
            </a:r>
            <a:r>
              <a:rPr lang="en-GB" dirty="0"/>
              <a:t>in computer science</a:t>
            </a:r>
          </a:p>
          <a:p>
            <a:pPr>
              <a:buClr>
                <a:schemeClr val="tx1"/>
              </a:buClr>
            </a:pPr>
            <a:r>
              <a:rPr lang="en-GB" dirty="0"/>
              <a:t>Each position represents a </a:t>
            </a:r>
            <a:r>
              <a:rPr lang="en-GB" b="1" dirty="0">
                <a:solidFill>
                  <a:schemeClr val="bg1"/>
                </a:solidFill>
              </a:rPr>
              <a:t>power of 16</a:t>
            </a:r>
          </a:p>
          <a:p>
            <a:pPr>
              <a:buClr>
                <a:schemeClr val="tx1"/>
              </a:buClr>
            </a:pPr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8CE9218-119E-472E-A856-47FF644E873E}"/>
              </a:ext>
            </a:extLst>
          </p:cNvPr>
          <p:cNvSpPr txBox="1">
            <a:spLocks/>
          </p:cNvSpPr>
          <p:nvPr/>
        </p:nvSpPr>
        <p:spPr>
          <a:xfrm>
            <a:off x="2316000" y="4554000"/>
            <a:ext cx="7594883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0x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</a:rPr>
              <a:t>B</a:t>
            </a:r>
            <a:r>
              <a:rPr lang="bg-BG" sz="2600" dirty="0">
                <a:solidFill>
                  <a:schemeClr val="bg1">
                    <a:lumMod val="75000"/>
                  </a:schemeClr>
                </a:solidFill>
              </a:rPr>
              <a:t>7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</a:rPr>
              <a:t>F</a:t>
            </a:r>
            <a:r>
              <a:rPr lang="bg-BG" sz="26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sz="2600" dirty="0">
                <a:solidFill>
                  <a:schemeClr val="tx1"/>
                </a:solidFill>
              </a:rPr>
              <a:t>= </a:t>
            </a:r>
            <a:r>
              <a:rPr lang="en-GB" sz="2600" dirty="0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</a:rPr>
              <a:t>B</a:t>
            </a:r>
            <a:r>
              <a:rPr lang="en-GB" sz="2600" dirty="0">
                <a:solidFill>
                  <a:schemeClr val="tx1"/>
                </a:solidFill>
              </a:rPr>
              <a:t>*16</a:t>
            </a:r>
            <a:r>
              <a:rPr lang="en-GB" sz="2600" baseline="30000" dirty="0">
                <a:solidFill>
                  <a:schemeClr val="tx1"/>
                </a:solidFill>
              </a:rPr>
              <a:t>3</a:t>
            </a:r>
            <a:r>
              <a:rPr lang="en-GB" sz="2600" dirty="0">
                <a:solidFill>
                  <a:schemeClr val="tx1"/>
                </a:solidFill>
              </a:rPr>
              <a:t> + </a:t>
            </a:r>
            <a:r>
              <a:rPr lang="en-GB" sz="2600" dirty="0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</a:rPr>
              <a:t>7</a:t>
            </a:r>
            <a:r>
              <a:rPr lang="en-GB" sz="2600" dirty="0">
                <a:solidFill>
                  <a:schemeClr val="tx1"/>
                </a:solidFill>
              </a:rPr>
              <a:t>*16</a:t>
            </a:r>
            <a:r>
              <a:rPr lang="en-GB" sz="2600" baseline="30000" dirty="0">
                <a:solidFill>
                  <a:schemeClr val="tx1"/>
                </a:solidFill>
              </a:rPr>
              <a:t>2</a:t>
            </a:r>
            <a:r>
              <a:rPr lang="en-GB" sz="2600" dirty="0">
                <a:solidFill>
                  <a:schemeClr val="tx1"/>
                </a:solidFill>
              </a:rPr>
              <a:t> + </a:t>
            </a:r>
            <a:r>
              <a:rPr lang="en-GB" sz="2600" dirty="0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</a:rPr>
              <a:t>F</a:t>
            </a:r>
            <a:r>
              <a:rPr lang="en-GB" sz="2600" dirty="0">
                <a:solidFill>
                  <a:schemeClr val="tx1"/>
                </a:solidFill>
              </a:rPr>
              <a:t>*16</a:t>
            </a:r>
            <a:r>
              <a:rPr lang="en-GB" sz="2600" baseline="30000" dirty="0">
                <a:solidFill>
                  <a:schemeClr val="tx1"/>
                </a:solidFill>
              </a:rPr>
              <a:t>1</a:t>
            </a:r>
            <a:r>
              <a:rPr lang="en-GB" sz="2600" dirty="0">
                <a:solidFill>
                  <a:schemeClr val="tx1"/>
                </a:solidFill>
              </a:rPr>
              <a:t> + </a:t>
            </a:r>
            <a:r>
              <a:rPr lang="en-GB" sz="2600" dirty="0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</a:rPr>
              <a:t>6</a:t>
            </a:r>
            <a:r>
              <a:rPr lang="en-GB" sz="2600" dirty="0">
                <a:solidFill>
                  <a:schemeClr val="tx1"/>
                </a:solidFill>
              </a:rPr>
              <a:t>*16</a:t>
            </a:r>
            <a:r>
              <a:rPr lang="en-GB" sz="2600" baseline="30000" dirty="0">
                <a:solidFill>
                  <a:schemeClr val="tx1"/>
                </a:solidFill>
              </a:rPr>
              <a:t>0  </a:t>
            </a:r>
            <a:r>
              <a:rPr lang="en-GB" sz="2600" dirty="0">
                <a:solidFill>
                  <a:schemeClr val="tx1"/>
                </a:solidFill>
              </a:rPr>
              <a:t>=</a:t>
            </a:r>
          </a:p>
          <a:p>
            <a:r>
              <a:rPr lang="en-GB" sz="2600" i="1" dirty="0">
                <a:solidFill>
                  <a:schemeClr val="tx1"/>
                </a:solidFill>
              </a:rPr>
              <a:t>       </a:t>
            </a:r>
            <a:r>
              <a:rPr lang="en-GB" sz="2600" dirty="0">
                <a:solidFill>
                  <a:schemeClr val="tx1"/>
                </a:solidFill>
              </a:rPr>
              <a:t>= </a:t>
            </a:r>
            <a:r>
              <a:rPr lang="en-GB" sz="2600" dirty="0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</a:rPr>
              <a:t>11</a:t>
            </a:r>
            <a:r>
              <a:rPr lang="en-GB" sz="2600" dirty="0">
                <a:solidFill>
                  <a:schemeClr val="tx1"/>
                </a:solidFill>
              </a:rPr>
              <a:t>*4096 + </a:t>
            </a:r>
            <a:r>
              <a:rPr lang="en-GB" sz="2600" dirty="0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</a:rPr>
              <a:t>7</a:t>
            </a:r>
            <a:r>
              <a:rPr lang="en-GB" sz="2600" dirty="0">
                <a:solidFill>
                  <a:schemeClr val="tx1"/>
                </a:solidFill>
              </a:rPr>
              <a:t>*256 + </a:t>
            </a:r>
            <a:r>
              <a:rPr lang="en-GB" sz="2600" dirty="0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</a:rPr>
              <a:t>15</a:t>
            </a:r>
            <a:r>
              <a:rPr lang="en-GB" sz="2600" dirty="0">
                <a:solidFill>
                  <a:schemeClr val="tx1"/>
                </a:solidFill>
              </a:rPr>
              <a:t>*16 + </a:t>
            </a:r>
            <a:r>
              <a:rPr lang="en-GB" sz="2600" dirty="0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</a:rPr>
              <a:t>6</a:t>
            </a:r>
            <a:r>
              <a:rPr lang="en-GB" sz="2600" dirty="0">
                <a:solidFill>
                  <a:schemeClr val="tx1"/>
                </a:solidFill>
              </a:rPr>
              <a:t>*1 =</a:t>
            </a:r>
          </a:p>
          <a:p>
            <a:r>
              <a:rPr lang="en-GB" sz="2600" dirty="0">
                <a:solidFill>
                  <a:schemeClr val="tx1"/>
                </a:solidFill>
              </a:rPr>
              <a:t>       = 45056 + 1792 + 240 + 6 = 47094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49BC69D-506C-41CA-8264-819372EC8A5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4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6ED29D-6E05-4333-8E9D-F0DFF633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Hex ↔ Decimal Conversions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E3D3E-1A76-454C-AA89-3A60569049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Hexadecimal to decimal</a:t>
            </a:r>
          </a:p>
          <a:p>
            <a:pPr lvl="1"/>
            <a:r>
              <a:rPr lang="en-GB" dirty="0"/>
              <a:t>Multiply each digit to its weight (power of 16)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B45399-B6D8-46D3-9AC4-DF82E15415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598" y="1195931"/>
            <a:ext cx="5849999" cy="4957073"/>
          </a:xfrm>
        </p:spPr>
        <p:txBody>
          <a:bodyPr/>
          <a:lstStyle/>
          <a:p>
            <a:r>
              <a:rPr lang="en-GB" b="1" dirty="0"/>
              <a:t>Decimal to hexadecimal</a:t>
            </a:r>
          </a:p>
          <a:p>
            <a:pPr lvl="1"/>
            <a:r>
              <a:rPr lang="en-GB" dirty="0"/>
              <a:t>Divide by 16 and take the reminders in reversed order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6DB0FE2-B991-421F-A167-B25E0B64F400}"/>
              </a:ext>
            </a:extLst>
          </p:cNvPr>
          <p:cNvSpPr txBox="1">
            <a:spLocks/>
          </p:cNvSpPr>
          <p:nvPr/>
        </p:nvSpPr>
        <p:spPr>
          <a:xfrm>
            <a:off x="606000" y="3159000"/>
            <a:ext cx="5218469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0x</a:t>
            </a:r>
            <a:r>
              <a:rPr lang="en-GB" sz="2200" dirty="0">
                <a:solidFill>
                  <a:schemeClr val="bg1">
                    <a:lumMod val="75000"/>
                  </a:schemeClr>
                </a:solidFill>
              </a:rPr>
              <a:t>1F4</a:t>
            </a:r>
            <a:r>
              <a:rPr lang="en-GB" sz="2200" dirty="0">
                <a:solidFill>
                  <a:schemeClr val="tx1"/>
                </a:solidFill>
              </a:rPr>
              <a:t> = </a:t>
            </a:r>
            <a:r>
              <a:rPr lang="en-GB" sz="2200" dirty="0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</a:rPr>
              <a:t>1</a:t>
            </a:r>
            <a:r>
              <a:rPr lang="en-GB" sz="2200" dirty="0">
                <a:solidFill>
                  <a:schemeClr val="tx1"/>
                </a:solidFill>
              </a:rPr>
              <a:t>*16</a:t>
            </a:r>
            <a:r>
              <a:rPr lang="en-GB" sz="2200" baseline="30000" dirty="0">
                <a:solidFill>
                  <a:schemeClr val="tx1"/>
                </a:solidFill>
              </a:rPr>
              <a:t>2</a:t>
            </a:r>
            <a:r>
              <a:rPr lang="en-GB" sz="2200" dirty="0">
                <a:solidFill>
                  <a:schemeClr val="tx1"/>
                </a:solidFill>
              </a:rPr>
              <a:t> + </a:t>
            </a:r>
            <a:r>
              <a:rPr lang="en-GB" sz="2200" dirty="0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</a:rPr>
              <a:t>15</a:t>
            </a:r>
            <a:r>
              <a:rPr lang="en-GB" sz="2200" dirty="0">
                <a:solidFill>
                  <a:schemeClr val="tx1"/>
                </a:solidFill>
              </a:rPr>
              <a:t>*16</a:t>
            </a:r>
            <a:r>
              <a:rPr lang="en-GB" sz="2200" baseline="30000" dirty="0">
                <a:solidFill>
                  <a:schemeClr val="tx1"/>
                </a:solidFill>
              </a:rPr>
              <a:t>1</a:t>
            </a:r>
            <a:r>
              <a:rPr lang="en-GB" sz="2200" dirty="0">
                <a:solidFill>
                  <a:schemeClr val="tx1"/>
                </a:solidFill>
              </a:rPr>
              <a:t> + </a:t>
            </a:r>
            <a:r>
              <a:rPr lang="en-GB" sz="2200" dirty="0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</a:rPr>
              <a:t>4</a:t>
            </a:r>
            <a:r>
              <a:rPr lang="en-GB" sz="2200" dirty="0">
                <a:solidFill>
                  <a:schemeClr val="tx1"/>
                </a:solidFill>
              </a:rPr>
              <a:t>*16</a:t>
            </a:r>
            <a:r>
              <a:rPr lang="en-GB" sz="2200" baseline="30000" dirty="0">
                <a:solidFill>
                  <a:schemeClr val="tx1"/>
                </a:solidFill>
              </a:rPr>
              <a:t>0</a:t>
            </a:r>
            <a:r>
              <a:rPr lang="en-GB" sz="2200" dirty="0">
                <a:solidFill>
                  <a:schemeClr val="tx1"/>
                </a:solidFill>
              </a:rPr>
              <a:t> =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  = </a:t>
            </a:r>
            <a:r>
              <a:rPr lang="en-GB" sz="2200" dirty="0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</a:rPr>
              <a:t>1</a:t>
            </a:r>
            <a:r>
              <a:rPr lang="en-GB" sz="2200" dirty="0">
                <a:solidFill>
                  <a:schemeClr val="tx1"/>
                </a:solidFill>
              </a:rPr>
              <a:t>*256 + </a:t>
            </a:r>
            <a:r>
              <a:rPr lang="en-GB" sz="2200" dirty="0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</a:rPr>
              <a:t>15</a:t>
            </a:r>
            <a:r>
              <a:rPr lang="en-GB" sz="2200" dirty="0">
                <a:solidFill>
                  <a:schemeClr val="tx1"/>
                </a:solidFill>
              </a:rPr>
              <a:t>*16 + </a:t>
            </a:r>
            <a:r>
              <a:rPr lang="en-GB" sz="2200" dirty="0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</a:rPr>
              <a:t>4</a:t>
            </a:r>
            <a:r>
              <a:rPr lang="en-GB" sz="2200" dirty="0">
                <a:solidFill>
                  <a:schemeClr val="tx1"/>
                </a:solidFill>
              </a:rPr>
              <a:t>*1 = 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  = 256 + 240 + 4 = 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  = 500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4F9AED0-3A80-4EC3-9B48-CAB87AFE4A96}"/>
              </a:ext>
            </a:extLst>
          </p:cNvPr>
          <p:cNvSpPr txBox="1">
            <a:spLocks/>
          </p:cNvSpPr>
          <p:nvPr/>
        </p:nvSpPr>
        <p:spPr>
          <a:xfrm>
            <a:off x="7086000" y="3159000"/>
            <a:ext cx="3112329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500 / 16 = 31 (</a:t>
            </a:r>
            <a:r>
              <a:rPr lang="en-GB" sz="2200" dirty="0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</a:rPr>
              <a:t>4</a:t>
            </a:r>
            <a:r>
              <a:rPr lang="en-GB" sz="2200" dirty="0">
                <a:solidFill>
                  <a:schemeClr val="tx1"/>
                </a:solidFill>
              </a:rPr>
              <a:t>)</a:t>
            </a:r>
          </a:p>
          <a:p>
            <a:r>
              <a:rPr lang="en-GB" sz="2200" dirty="0">
                <a:solidFill>
                  <a:schemeClr val="tx1"/>
                </a:solidFill>
              </a:rPr>
              <a:t>31 / 16 = 1 (</a:t>
            </a:r>
            <a:r>
              <a:rPr lang="en-GB" sz="2200" dirty="0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</a:rPr>
              <a:t>F</a:t>
            </a:r>
            <a:r>
              <a:rPr lang="en-GB" sz="2200" dirty="0">
                <a:solidFill>
                  <a:schemeClr val="tx1"/>
                </a:solidFill>
              </a:rPr>
              <a:t>)</a:t>
            </a:r>
          </a:p>
          <a:p>
            <a:r>
              <a:rPr lang="en-GB" sz="2200" dirty="0">
                <a:solidFill>
                  <a:schemeClr val="tx1"/>
                </a:solidFill>
              </a:rPr>
              <a:t>1 / 16 = 0 (</a:t>
            </a:r>
            <a:r>
              <a:rPr lang="en-GB" sz="2200" dirty="0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</a:rPr>
              <a:t>1</a:t>
            </a:r>
            <a:r>
              <a:rPr lang="en-GB" sz="2200" dirty="0">
                <a:solidFill>
                  <a:schemeClr val="tx1"/>
                </a:solidFill>
              </a:rPr>
              <a:t>)</a:t>
            </a:r>
          </a:p>
          <a:p>
            <a:r>
              <a:rPr lang="en-GB" sz="2200" dirty="0">
                <a:solidFill>
                  <a:schemeClr val="tx1"/>
                </a:solidFill>
              </a:rPr>
              <a:t>Result: 0x</a:t>
            </a:r>
            <a:r>
              <a:rPr lang="en-GB" sz="2200" dirty="0">
                <a:solidFill>
                  <a:schemeClr val="bg1">
                    <a:lumMod val="75000"/>
                  </a:schemeClr>
                </a:solidFill>
              </a:rPr>
              <a:t>1F4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A551C6E-4688-41E5-8297-B97C36D8A15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4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E3D3E-1A76-454C-AA89-3A60569049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conversion from </a:t>
            </a:r>
            <a:r>
              <a:rPr lang="en-GB" b="1" dirty="0">
                <a:solidFill>
                  <a:schemeClr val="bg1"/>
                </a:solidFill>
              </a:rPr>
              <a:t>binary</a:t>
            </a:r>
            <a:r>
              <a:rPr lang="en-GB" dirty="0"/>
              <a:t> to </a:t>
            </a:r>
            <a:r>
              <a:rPr lang="en-GB" b="1" dirty="0">
                <a:solidFill>
                  <a:schemeClr val="bg1"/>
                </a:solidFill>
              </a:rPr>
              <a:t>hexadecimal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(and back) is straightforward </a:t>
            </a:r>
          </a:p>
          <a:p>
            <a:pPr lvl="1"/>
            <a:r>
              <a:rPr lang="en-GB" dirty="0"/>
              <a:t>Each hex digit corresponds to a </a:t>
            </a:r>
            <a:r>
              <a:rPr lang="en-GB" b="1" dirty="0">
                <a:solidFill>
                  <a:schemeClr val="bg1"/>
                </a:solidFill>
              </a:rPr>
              <a:t>sequence of 4 binary digits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6ED29D-6E05-4333-8E9D-F0DFF633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Hex ↔ Binary Conversions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3161125-1A81-4F5C-ACD1-0610AABC68D8}"/>
              </a:ext>
            </a:extLst>
          </p:cNvPr>
          <p:cNvSpPr txBox="1">
            <a:spLocks/>
          </p:cNvSpPr>
          <p:nvPr/>
        </p:nvSpPr>
        <p:spPr>
          <a:xfrm>
            <a:off x="606000" y="3155124"/>
            <a:ext cx="5267527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A2E3F = 1010 0010 1110 0011 1111</a:t>
            </a:r>
          </a:p>
          <a:p>
            <a:r>
              <a:rPr lang="en-US" sz="2200" dirty="0">
                <a:solidFill>
                  <a:schemeClr val="tx1"/>
                </a:solidFill>
              </a:rPr>
              <a:t>A = 1010</a:t>
            </a:r>
          </a:p>
          <a:p>
            <a:r>
              <a:rPr lang="en-US" sz="2200" dirty="0">
                <a:solidFill>
                  <a:schemeClr val="tx1"/>
                </a:solidFill>
              </a:rPr>
              <a:t>2 = 0010</a:t>
            </a:r>
          </a:p>
          <a:p>
            <a:r>
              <a:rPr lang="en-US" sz="2200" dirty="0">
                <a:solidFill>
                  <a:schemeClr val="tx1"/>
                </a:solidFill>
              </a:rPr>
              <a:t>E = 1110</a:t>
            </a:r>
          </a:p>
          <a:p>
            <a:r>
              <a:rPr lang="en-US" sz="2200" dirty="0">
                <a:solidFill>
                  <a:schemeClr val="tx1"/>
                </a:solidFill>
              </a:rPr>
              <a:t>3 = 0011</a:t>
            </a:r>
          </a:p>
          <a:p>
            <a:r>
              <a:rPr lang="en-US" sz="2200" dirty="0">
                <a:solidFill>
                  <a:schemeClr val="tx1"/>
                </a:solidFill>
              </a:rPr>
              <a:t>F = 1111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BE435EB-2376-4FB9-A3BC-F714D39C4A11}"/>
              </a:ext>
            </a:extLst>
          </p:cNvPr>
          <p:cNvSpPr txBox="1">
            <a:spLocks/>
          </p:cNvSpPr>
          <p:nvPr/>
        </p:nvSpPr>
        <p:spPr>
          <a:xfrm>
            <a:off x="6289125" y="3155124"/>
            <a:ext cx="5254263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1010 0010 1110 0011 1111 = A2E3F</a:t>
            </a:r>
          </a:p>
          <a:p>
            <a:r>
              <a:rPr lang="en-US" sz="2200" dirty="0">
                <a:solidFill>
                  <a:schemeClr val="tx1"/>
                </a:solidFill>
              </a:rPr>
              <a:t>1010</a:t>
            </a:r>
            <a:r>
              <a:rPr lang="en-US" sz="2200" baseline="-25000" dirty="0">
                <a:solidFill>
                  <a:schemeClr val="tx1"/>
                </a:solidFill>
              </a:rPr>
              <a:t>b</a:t>
            </a:r>
            <a:r>
              <a:rPr lang="en-US" sz="2200" dirty="0">
                <a:solidFill>
                  <a:schemeClr val="tx1"/>
                </a:solidFill>
              </a:rPr>
              <a:t> = 10</a:t>
            </a:r>
            <a:r>
              <a:rPr lang="en-US" sz="2200" baseline="-25000" dirty="0">
                <a:solidFill>
                  <a:schemeClr val="tx1"/>
                </a:solidFill>
              </a:rPr>
              <a:t>dec</a:t>
            </a:r>
            <a:r>
              <a:rPr lang="en-US" sz="2200" dirty="0">
                <a:solidFill>
                  <a:schemeClr val="tx1"/>
                </a:solidFill>
              </a:rPr>
              <a:t> = </a:t>
            </a:r>
            <a:r>
              <a:rPr lang="en-US" sz="2200" dirty="0">
                <a:solidFill>
                  <a:schemeClr val="bg1"/>
                </a:solidFill>
              </a:rPr>
              <a:t>A</a:t>
            </a:r>
            <a:r>
              <a:rPr lang="en-US" sz="2200" baseline="-25000" dirty="0">
                <a:solidFill>
                  <a:schemeClr val="tx1"/>
                </a:solidFill>
              </a:rPr>
              <a:t>hex</a:t>
            </a:r>
          </a:p>
          <a:p>
            <a:r>
              <a:rPr lang="en-US" sz="2200" dirty="0">
                <a:solidFill>
                  <a:schemeClr val="tx1"/>
                </a:solidFill>
              </a:rPr>
              <a:t>0010</a:t>
            </a:r>
            <a:r>
              <a:rPr lang="en-US" sz="2200" baseline="-25000" dirty="0">
                <a:solidFill>
                  <a:schemeClr val="tx1"/>
                </a:solidFill>
              </a:rPr>
              <a:t>b</a:t>
            </a:r>
            <a:r>
              <a:rPr lang="en-US" sz="2200" dirty="0">
                <a:solidFill>
                  <a:schemeClr val="tx1"/>
                </a:solidFill>
              </a:rPr>
              <a:t> = 2</a:t>
            </a:r>
            <a:r>
              <a:rPr lang="en-US" sz="2200" baseline="-25000" dirty="0">
                <a:solidFill>
                  <a:schemeClr val="tx1"/>
                </a:solidFill>
              </a:rPr>
              <a:t>dec</a:t>
            </a:r>
            <a:r>
              <a:rPr lang="en-US" sz="2200" dirty="0">
                <a:solidFill>
                  <a:schemeClr val="tx1"/>
                </a:solidFill>
              </a:rPr>
              <a:t> = </a:t>
            </a:r>
            <a:r>
              <a:rPr lang="en-US" sz="2200" dirty="0">
                <a:solidFill>
                  <a:schemeClr val="bg1"/>
                </a:solidFill>
              </a:rPr>
              <a:t>2</a:t>
            </a:r>
            <a:r>
              <a:rPr lang="en-US" sz="2200" baseline="-25000" dirty="0">
                <a:solidFill>
                  <a:schemeClr val="tx1"/>
                </a:solidFill>
              </a:rPr>
              <a:t>hex</a:t>
            </a:r>
          </a:p>
          <a:p>
            <a:r>
              <a:rPr lang="en-US" sz="2200" dirty="0">
                <a:solidFill>
                  <a:schemeClr val="tx1"/>
                </a:solidFill>
              </a:rPr>
              <a:t>1110</a:t>
            </a:r>
            <a:r>
              <a:rPr lang="en-US" sz="2200" baseline="-25000" dirty="0">
                <a:solidFill>
                  <a:schemeClr val="tx1"/>
                </a:solidFill>
              </a:rPr>
              <a:t>b</a:t>
            </a:r>
            <a:r>
              <a:rPr lang="en-US" sz="2200" dirty="0">
                <a:solidFill>
                  <a:schemeClr val="tx1"/>
                </a:solidFill>
              </a:rPr>
              <a:t> = 14</a:t>
            </a:r>
            <a:r>
              <a:rPr lang="en-US" sz="2200" baseline="-25000" dirty="0">
                <a:solidFill>
                  <a:schemeClr val="tx1"/>
                </a:solidFill>
              </a:rPr>
              <a:t>dec</a:t>
            </a:r>
            <a:r>
              <a:rPr lang="en-US" sz="2200" dirty="0">
                <a:solidFill>
                  <a:schemeClr val="tx1"/>
                </a:solidFill>
              </a:rPr>
              <a:t> = </a:t>
            </a:r>
            <a:r>
              <a:rPr lang="en-US" sz="2200" dirty="0">
                <a:solidFill>
                  <a:schemeClr val="bg1"/>
                </a:solidFill>
              </a:rPr>
              <a:t>E</a:t>
            </a:r>
            <a:r>
              <a:rPr lang="en-US" sz="2200" baseline="-25000" dirty="0">
                <a:solidFill>
                  <a:schemeClr val="tx1"/>
                </a:solidFill>
              </a:rPr>
              <a:t>hex</a:t>
            </a:r>
          </a:p>
          <a:p>
            <a:r>
              <a:rPr lang="en-US" sz="2200" dirty="0">
                <a:solidFill>
                  <a:schemeClr val="tx1"/>
                </a:solidFill>
              </a:rPr>
              <a:t>0011</a:t>
            </a:r>
            <a:r>
              <a:rPr lang="en-US" sz="2200" baseline="-25000" dirty="0">
                <a:solidFill>
                  <a:schemeClr val="tx1"/>
                </a:solidFill>
              </a:rPr>
              <a:t>b</a:t>
            </a:r>
            <a:r>
              <a:rPr lang="en-US" sz="2200" dirty="0">
                <a:solidFill>
                  <a:schemeClr val="tx1"/>
                </a:solidFill>
              </a:rPr>
              <a:t> = 3</a:t>
            </a:r>
            <a:r>
              <a:rPr lang="en-US" sz="2200" baseline="-25000" dirty="0">
                <a:solidFill>
                  <a:schemeClr val="tx1"/>
                </a:solidFill>
              </a:rPr>
              <a:t>dec</a:t>
            </a:r>
            <a:r>
              <a:rPr lang="en-US" sz="2200" dirty="0">
                <a:solidFill>
                  <a:schemeClr val="tx1"/>
                </a:solidFill>
              </a:rPr>
              <a:t> = </a:t>
            </a:r>
            <a:r>
              <a:rPr lang="en-US" sz="2200" dirty="0">
                <a:solidFill>
                  <a:schemeClr val="bg1"/>
                </a:solidFill>
              </a:rPr>
              <a:t>3</a:t>
            </a:r>
            <a:r>
              <a:rPr lang="en-US" sz="2200" baseline="-25000" dirty="0">
                <a:solidFill>
                  <a:schemeClr val="tx1"/>
                </a:solidFill>
              </a:rPr>
              <a:t>hex</a:t>
            </a:r>
          </a:p>
          <a:p>
            <a:r>
              <a:rPr lang="en-US" sz="2200" dirty="0">
                <a:solidFill>
                  <a:schemeClr val="tx1"/>
                </a:solidFill>
              </a:rPr>
              <a:t>1111</a:t>
            </a:r>
            <a:r>
              <a:rPr lang="en-US" sz="2200" baseline="-25000" dirty="0">
                <a:solidFill>
                  <a:schemeClr val="tx1"/>
                </a:solidFill>
              </a:rPr>
              <a:t>b</a:t>
            </a:r>
            <a:r>
              <a:rPr lang="en-US" sz="2200" dirty="0">
                <a:solidFill>
                  <a:schemeClr val="tx1"/>
                </a:solidFill>
              </a:rPr>
              <a:t> = 15</a:t>
            </a:r>
            <a:r>
              <a:rPr lang="en-US" sz="2200" baseline="-25000" dirty="0">
                <a:solidFill>
                  <a:schemeClr val="tx1"/>
                </a:solidFill>
              </a:rPr>
              <a:t>dec</a:t>
            </a:r>
            <a:r>
              <a:rPr lang="en-US" sz="2200" dirty="0">
                <a:solidFill>
                  <a:schemeClr val="tx1"/>
                </a:solidFill>
              </a:rPr>
              <a:t> = </a:t>
            </a:r>
            <a:r>
              <a:rPr lang="en-US" sz="2200" dirty="0">
                <a:solidFill>
                  <a:schemeClr val="bg1"/>
                </a:solidFill>
              </a:rPr>
              <a:t>F</a:t>
            </a:r>
            <a:r>
              <a:rPr lang="en-US" sz="2200" baseline="-25000" dirty="0">
                <a:solidFill>
                  <a:schemeClr val="tx1"/>
                </a:solidFill>
              </a:rPr>
              <a:t>hex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674EDF0-2C6F-425C-A720-5A8342FCA6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959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54DA252-98B8-49D4-A9BC-F33AFE4EC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655" y="1576525"/>
            <a:ext cx="2248690" cy="22486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DA64F1D-97B2-468B-83E4-99F185F7323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666421"/>
            <a:ext cx="10961783" cy="844892"/>
          </a:xfrm>
        </p:spPr>
        <p:txBody>
          <a:bodyPr/>
          <a:lstStyle/>
          <a:p>
            <a:r>
              <a:rPr lang="en-US" dirty="0"/>
              <a:t>Representation of Data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99B03A2-9E4F-471A-8639-743BB30A010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Integers, Floating-Point Numbers and Text</a:t>
            </a:r>
          </a:p>
        </p:txBody>
      </p:sp>
    </p:spTree>
    <p:extLst>
      <p:ext uri="{BB962C8B-B14F-4D97-AF65-F5344CB8AC3E}">
        <p14:creationId xmlns:p14="http://schemas.microsoft.com/office/powerpoint/2010/main" val="314805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0FE93E-1D46-4E13-A764-190A191494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1766" y="954000"/>
            <a:ext cx="9364234" cy="568285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b="1" dirty="0"/>
              <a:t>Integer numbers </a:t>
            </a:r>
            <a:r>
              <a:rPr lang="en-GB" dirty="0"/>
              <a:t>are sequences of bits</a:t>
            </a:r>
          </a:p>
          <a:p>
            <a:pPr>
              <a:lnSpc>
                <a:spcPct val="100000"/>
              </a:lnSpc>
            </a:pPr>
            <a:r>
              <a:rPr lang="en-GB" dirty="0"/>
              <a:t>Can be </a:t>
            </a:r>
            <a:r>
              <a:rPr lang="en-GB" b="1" dirty="0"/>
              <a:t>signed</a:t>
            </a:r>
            <a:r>
              <a:rPr lang="en-GB" dirty="0"/>
              <a:t> (in most cases) or </a:t>
            </a:r>
            <a:r>
              <a:rPr lang="en-GB" b="1" dirty="0"/>
              <a:t>unsigned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The </a:t>
            </a:r>
            <a:r>
              <a:rPr lang="en-GB" b="1" dirty="0"/>
              <a:t>sign </a:t>
            </a:r>
            <a:r>
              <a:rPr lang="en-GB" dirty="0"/>
              <a:t>== the </a:t>
            </a:r>
            <a:r>
              <a:rPr lang="en-GB" b="1" dirty="0">
                <a:solidFill>
                  <a:schemeClr val="bg1"/>
                </a:solidFill>
              </a:rPr>
              <a:t>Most Significant Bit</a:t>
            </a:r>
            <a:r>
              <a:rPr lang="en-GB" dirty="0"/>
              <a:t> (</a:t>
            </a:r>
            <a:r>
              <a:rPr lang="en-GB" b="1" dirty="0">
                <a:solidFill>
                  <a:schemeClr val="bg1"/>
                </a:solidFill>
              </a:rPr>
              <a:t>MSB</a:t>
            </a:r>
            <a:r>
              <a:rPr lang="en-GB" dirty="0"/>
              <a:t>)</a:t>
            </a:r>
            <a:endParaRPr lang="en-GB" b="1" dirty="0"/>
          </a:p>
          <a:p>
            <a:pPr lvl="1">
              <a:lnSpc>
                <a:spcPct val="100000"/>
              </a:lnSpc>
            </a:pPr>
            <a:r>
              <a:rPr lang="en-GB" dirty="0"/>
              <a:t>Leading </a:t>
            </a:r>
            <a:r>
              <a:rPr lang="en-GB" b="1" dirty="0">
                <a:solidFill>
                  <a:schemeClr val="bg1"/>
                </a:solidFill>
              </a:rPr>
              <a:t>0</a:t>
            </a:r>
            <a:r>
              <a:rPr lang="en-GB" b="1" dirty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positive number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Leading </a:t>
            </a:r>
            <a:r>
              <a:rPr lang="en-GB" b="1" dirty="0">
                <a:solidFill>
                  <a:schemeClr val="bg1"/>
                </a:solidFill>
              </a:rPr>
              <a:t>1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negative number</a:t>
            </a:r>
          </a:p>
          <a:p>
            <a:pPr>
              <a:lnSpc>
                <a:spcPct val="100000"/>
              </a:lnSpc>
            </a:pPr>
            <a:r>
              <a:rPr lang="en-GB" dirty="0"/>
              <a:t>Example (8-bit signed integers)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156C198-7406-4F6E-9404-7D9846662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000" y="54000"/>
            <a:ext cx="8625520" cy="882654"/>
          </a:xfrm>
        </p:spPr>
        <p:txBody>
          <a:bodyPr/>
          <a:lstStyle/>
          <a:p>
            <a:r>
              <a:rPr lang="en-GB" dirty="0"/>
              <a:t>Representing Integers in Memory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035D377-2DC5-44BF-8C66-BBA4F5F221B5}"/>
              </a:ext>
            </a:extLst>
          </p:cNvPr>
          <p:cNvSpPr txBox="1">
            <a:spLocks/>
          </p:cNvSpPr>
          <p:nvPr/>
        </p:nvSpPr>
        <p:spPr>
          <a:xfrm>
            <a:off x="2650664" y="4949168"/>
            <a:ext cx="592033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  <a:highlight>
                  <a:srgbClr val="000080"/>
                </a:highlight>
              </a:rPr>
              <a:t>0</a:t>
            </a:r>
            <a:r>
              <a:rPr lang="en-GB" dirty="0">
                <a:solidFill>
                  <a:schemeClr val="tx1"/>
                </a:solidFill>
              </a:rPr>
              <a:t>XXXXXXX</a:t>
            </a:r>
            <a:r>
              <a:rPr lang="en-GB" baseline="-25000" dirty="0">
                <a:solidFill>
                  <a:schemeClr val="tx1"/>
                </a:solidFill>
              </a:rPr>
              <a:t>b</a:t>
            </a:r>
            <a:r>
              <a:rPr lang="en-GB" dirty="0">
                <a:solidFill>
                  <a:schemeClr val="tx1"/>
                </a:solidFill>
              </a:rPr>
              <a:t> &gt; 0  </a:t>
            </a:r>
            <a:r>
              <a:rPr lang="en-GB" dirty="0">
                <a:solidFill>
                  <a:schemeClr val="accent2"/>
                </a:solidFill>
              </a:rPr>
              <a:t>// 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0</a:t>
            </a:r>
            <a:r>
              <a:rPr lang="en-GB" dirty="0">
                <a:solidFill>
                  <a:schemeClr val="accent2"/>
                </a:solidFill>
              </a:rPr>
              <a:t>0010010</a:t>
            </a:r>
            <a:r>
              <a:rPr lang="en-GB" baseline="-25000" dirty="0">
                <a:solidFill>
                  <a:schemeClr val="accent2"/>
                </a:solidFill>
              </a:rPr>
              <a:t>b</a:t>
            </a:r>
            <a:r>
              <a:rPr lang="en-GB" dirty="0">
                <a:solidFill>
                  <a:schemeClr val="accent2"/>
                </a:solidFill>
              </a:rPr>
              <a:t> = 18</a:t>
            </a:r>
          </a:p>
          <a:p>
            <a:r>
              <a:rPr lang="en-GB" dirty="0">
                <a:solidFill>
                  <a:schemeClr val="bg1"/>
                </a:solidFill>
                <a:highlight>
                  <a:srgbClr val="000080"/>
                </a:highlight>
              </a:rPr>
              <a:t>0</a:t>
            </a:r>
            <a:r>
              <a:rPr lang="en-GB" dirty="0">
                <a:solidFill>
                  <a:schemeClr val="tx1"/>
                </a:solidFill>
              </a:rPr>
              <a:t>0000000</a:t>
            </a:r>
            <a:r>
              <a:rPr lang="en-GB" baseline="-25000" dirty="0">
                <a:solidFill>
                  <a:schemeClr val="tx1"/>
                </a:solidFill>
              </a:rPr>
              <a:t>b</a:t>
            </a:r>
            <a:r>
              <a:rPr lang="en-GB" dirty="0">
                <a:solidFill>
                  <a:schemeClr val="tx1"/>
                </a:solidFill>
              </a:rPr>
              <a:t> = 0 </a:t>
            </a:r>
          </a:p>
          <a:p>
            <a:r>
              <a:rPr lang="en-GB" dirty="0">
                <a:solidFill>
                  <a:schemeClr val="bg1"/>
                </a:solidFill>
                <a:highlight>
                  <a:srgbClr val="000080"/>
                </a:highlight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XXXXXXX</a:t>
            </a:r>
            <a:r>
              <a:rPr lang="en-GB" baseline="-25000" dirty="0">
                <a:solidFill>
                  <a:schemeClr val="tx1"/>
                </a:solidFill>
              </a:rPr>
              <a:t>b</a:t>
            </a:r>
            <a:r>
              <a:rPr lang="en-GB" dirty="0">
                <a:solidFill>
                  <a:schemeClr val="tx1"/>
                </a:solidFill>
              </a:rPr>
              <a:t> &lt; 0  </a:t>
            </a:r>
            <a:r>
              <a:rPr lang="en-GB" dirty="0">
                <a:solidFill>
                  <a:schemeClr val="accent2"/>
                </a:solidFill>
              </a:rPr>
              <a:t>// 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1</a:t>
            </a:r>
            <a:r>
              <a:rPr lang="en-GB" dirty="0">
                <a:solidFill>
                  <a:schemeClr val="accent2"/>
                </a:solidFill>
              </a:rPr>
              <a:t>0010010</a:t>
            </a:r>
            <a:r>
              <a:rPr lang="en-GB" baseline="-25000" dirty="0">
                <a:solidFill>
                  <a:schemeClr val="accent2"/>
                </a:solidFill>
              </a:rPr>
              <a:t>b</a:t>
            </a:r>
            <a:r>
              <a:rPr lang="en-GB" dirty="0">
                <a:solidFill>
                  <a:schemeClr val="accent2"/>
                </a:solidFill>
              </a:rPr>
              <a:t> = -110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67761BA-8433-446F-A0A2-C18D928E62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103B0D-3CA0-4AB9-861C-20F831CA83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Positive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8-bit</a:t>
            </a:r>
            <a:r>
              <a:rPr lang="en-GB" dirty="0"/>
              <a:t> numbers have the format </a:t>
            </a:r>
            <a:r>
              <a:rPr lang="en-GB" b="1" dirty="0">
                <a:solidFill>
                  <a:schemeClr val="bg1"/>
                </a:solidFill>
              </a:rPr>
              <a:t>0XXXXXXX</a:t>
            </a:r>
          </a:p>
          <a:p>
            <a:pPr lvl="1"/>
            <a:r>
              <a:rPr lang="en-GB" dirty="0"/>
              <a:t>The value is the decimal value </a:t>
            </a:r>
            <a:br>
              <a:rPr lang="en-GB" dirty="0"/>
            </a:br>
            <a:r>
              <a:rPr lang="en-GB" dirty="0"/>
              <a:t>of their last </a:t>
            </a:r>
            <a:r>
              <a:rPr lang="en-GB" b="1" dirty="0">
                <a:solidFill>
                  <a:schemeClr val="bg1"/>
                </a:solidFill>
              </a:rPr>
              <a:t>7 bits</a:t>
            </a:r>
            <a:r>
              <a:rPr lang="en-GB" b="1" dirty="0"/>
              <a:t> </a:t>
            </a:r>
            <a:r>
              <a:rPr lang="en-GB" dirty="0"/>
              <a:t>(</a:t>
            </a:r>
            <a:r>
              <a:rPr lang="en-GB" b="1" dirty="0">
                <a:solidFill>
                  <a:schemeClr val="bg1"/>
                </a:solidFill>
              </a:rPr>
              <a:t>XXXXXXX</a:t>
            </a:r>
            <a:r>
              <a:rPr lang="en-GB" dirty="0"/>
              <a:t>)</a:t>
            </a:r>
          </a:p>
          <a:p>
            <a:r>
              <a:rPr lang="en-GB" b="1" dirty="0"/>
              <a:t>Negative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8-bit</a:t>
            </a:r>
            <a:r>
              <a:rPr lang="en-GB" dirty="0"/>
              <a:t> numbers have the format </a:t>
            </a:r>
            <a:r>
              <a:rPr lang="en-GB" b="1" dirty="0">
                <a:solidFill>
                  <a:schemeClr val="bg1"/>
                </a:solidFill>
              </a:rPr>
              <a:t>1YYYYYYY</a:t>
            </a:r>
          </a:p>
          <a:p>
            <a:pPr lvl="1"/>
            <a:r>
              <a:rPr lang="en-GB" dirty="0"/>
              <a:t>The value is </a:t>
            </a:r>
            <a:r>
              <a:rPr lang="en-GB" b="1" dirty="0">
                <a:solidFill>
                  <a:schemeClr val="bg1"/>
                </a:solidFill>
              </a:rPr>
              <a:t>-128 </a:t>
            </a:r>
            <a:r>
              <a:rPr lang="en-GB" dirty="0"/>
              <a:t>(</a:t>
            </a:r>
            <a:r>
              <a:rPr lang="en-GB" b="1" dirty="0">
                <a:solidFill>
                  <a:schemeClr val="bg1"/>
                </a:solidFill>
              </a:rPr>
              <a:t>-2</a:t>
            </a:r>
            <a:r>
              <a:rPr lang="en-GB" b="1" baseline="30000" dirty="0">
                <a:solidFill>
                  <a:schemeClr val="bg1"/>
                </a:solidFill>
              </a:rPr>
              <a:t>7</a:t>
            </a:r>
            <a:r>
              <a:rPr lang="en-GB" dirty="0"/>
              <a:t>) </a:t>
            </a:r>
            <a:r>
              <a:rPr lang="en-GB" b="1" dirty="0"/>
              <a:t>+</a:t>
            </a:r>
            <a:r>
              <a:rPr lang="en-GB" dirty="0"/>
              <a:t> the</a:t>
            </a:r>
            <a:br>
              <a:rPr lang="en-GB" dirty="0"/>
            </a:br>
            <a:r>
              <a:rPr lang="en-GB" dirty="0"/>
              <a:t>decimal value of </a:t>
            </a:r>
            <a:r>
              <a:rPr lang="en-GB" b="1" dirty="0">
                <a:solidFill>
                  <a:schemeClr val="bg1"/>
                </a:solidFill>
              </a:rPr>
              <a:t>YYYYYYY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E1234F-5105-4246-A986-72EB8D528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Representation of Signed Integers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4AE7690D-15F9-4813-843F-B3D7E679593A}"/>
              </a:ext>
            </a:extLst>
          </p:cNvPr>
          <p:cNvSpPr txBox="1">
            <a:spLocks/>
          </p:cNvSpPr>
          <p:nvPr/>
        </p:nvSpPr>
        <p:spPr>
          <a:xfrm>
            <a:off x="1146000" y="4959000"/>
            <a:ext cx="5713545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878013" algn="l"/>
              </a:tabLst>
            </a:pPr>
            <a:r>
              <a:rPr lang="en-GB" sz="2800" dirty="0">
                <a:solidFill>
                  <a:schemeClr val="tx1"/>
                </a:solidFill>
              </a:rPr>
              <a:t>10010010</a:t>
            </a:r>
            <a:r>
              <a:rPr lang="en-GB" sz="2800" baseline="-25000" dirty="0">
                <a:solidFill>
                  <a:schemeClr val="tx1"/>
                </a:solidFill>
              </a:rPr>
              <a:t>b</a:t>
            </a:r>
            <a:r>
              <a:rPr lang="en-GB" sz="2800" dirty="0">
                <a:solidFill>
                  <a:schemeClr val="tx1"/>
                </a:solidFill>
              </a:rPr>
              <a:t> = -2</a:t>
            </a:r>
            <a:r>
              <a:rPr lang="en-GB" sz="2800" baseline="30000" dirty="0">
                <a:solidFill>
                  <a:schemeClr val="tx1"/>
                </a:solidFill>
              </a:rPr>
              <a:t>7</a:t>
            </a:r>
            <a:r>
              <a:rPr lang="en-GB" sz="2800" dirty="0">
                <a:solidFill>
                  <a:schemeClr val="tx1"/>
                </a:solidFill>
              </a:rPr>
              <a:t> + 0010010</a:t>
            </a:r>
            <a:r>
              <a:rPr lang="en-GB" sz="2800" baseline="-25000" dirty="0">
                <a:solidFill>
                  <a:schemeClr val="tx1"/>
                </a:solidFill>
              </a:rPr>
              <a:t>b</a:t>
            </a:r>
            <a:r>
              <a:rPr lang="en-GB" sz="2800" dirty="0">
                <a:solidFill>
                  <a:schemeClr val="tx1"/>
                </a:solidFill>
              </a:rPr>
              <a:t> =</a:t>
            </a:r>
            <a:br>
              <a:rPr lang="en-GB" sz="2800" dirty="0">
                <a:solidFill>
                  <a:schemeClr val="tx1"/>
                </a:solidFill>
              </a:rPr>
            </a:br>
            <a:r>
              <a:rPr lang="en-GB" sz="2800" dirty="0">
                <a:solidFill>
                  <a:schemeClr val="tx1"/>
                </a:solidFill>
              </a:rPr>
              <a:t>	= -128 + 18 =</a:t>
            </a:r>
            <a:br>
              <a:rPr lang="en-GB" sz="2800" dirty="0">
                <a:solidFill>
                  <a:schemeClr val="tx1"/>
                </a:solidFill>
              </a:rPr>
            </a:br>
            <a:r>
              <a:rPr lang="en-GB" sz="2800" dirty="0">
                <a:solidFill>
                  <a:schemeClr val="tx1"/>
                </a:solidFill>
              </a:rPr>
              <a:t>	= -110</a:t>
            </a:r>
            <a:endParaRPr lang="en-GB" sz="2800" i="1" dirty="0">
              <a:solidFill>
                <a:schemeClr val="accent2"/>
              </a:solidFill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D4B1607-8892-4483-B700-30A6A7BBA822}"/>
              </a:ext>
            </a:extLst>
          </p:cNvPr>
          <p:cNvSpPr txBox="1">
            <a:spLocks/>
          </p:cNvSpPr>
          <p:nvPr/>
        </p:nvSpPr>
        <p:spPr>
          <a:xfrm>
            <a:off x="6971491" y="3879000"/>
            <a:ext cx="1797067" cy="1459296"/>
          </a:xfrm>
          <a:prstGeom prst="rect">
            <a:avLst/>
          </a:prstGeom>
        </p:spPr>
        <p:txBody>
          <a:bodyPr vert="horz" wrap="none" lIns="108000" tIns="72000" rIns="108000" bIns="36000" rtlCol="0" anchor="ctr">
            <a:sp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GB" sz="10700" dirty="0"/>
              <a:t>-</a:t>
            </a:r>
            <a:r>
              <a:rPr lang="bg-BG" sz="10700" dirty="0"/>
              <a:t>2</a:t>
            </a:r>
            <a:r>
              <a:rPr lang="bg-BG" sz="10700" baseline="30000" dirty="0"/>
              <a:t>7</a:t>
            </a:r>
            <a:endParaRPr lang="en-US" sz="10700" baseline="30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C711930-DB1A-4F6A-ACD7-104D42E727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86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D44E0F45-B13A-47DD-B539-1D5676226E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What is a </a:t>
            </a:r>
            <a:r>
              <a:rPr lang="en-GB" b="1" dirty="0"/>
              <a:t>Bit</a:t>
            </a:r>
            <a:r>
              <a:rPr lang="en-GB" dirty="0"/>
              <a:t>, </a:t>
            </a:r>
            <a:r>
              <a:rPr lang="en-GB" b="1" dirty="0"/>
              <a:t>Byte</a:t>
            </a:r>
            <a:r>
              <a:rPr lang="en-GB" dirty="0"/>
              <a:t>, </a:t>
            </a:r>
            <a:r>
              <a:rPr lang="en-GB" b="1" dirty="0"/>
              <a:t>KB</a:t>
            </a:r>
            <a:r>
              <a:rPr lang="en-GB" dirty="0"/>
              <a:t>, </a:t>
            </a:r>
            <a:r>
              <a:rPr lang="en-GB" b="1" dirty="0"/>
              <a:t>MB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Numerals Systems</a:t>
            </a:r>
          </a:p>
          <a:p>
            <a:pPr lvl="1"/>
            <a:r>
              <a:rPr lang="en-GB" dirty="0"/>
              <a:t>Decimal, Binary, Hexadecimal</a:t>
            </a:r>
          </a:p>
          <a:p>
            <a:pPr lvl="1"/>
            <a:r>
              <a:rPr lang="en-GB" dirty="0"/>
              <a:t>Conversion between Numeral Systems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Representation of Data </a:t>
            </a:r>
            <a:r>
              <a:rPr lang="en-GB" dirty="0"/>
              <a:t>in </a:t>
            </a:r>
            <a:r>
              <a:rPr lang="en-US" dirty="0"/>
              <a:t>Computer </a:t>
            </a:r>
            <a:r>
              <a:rPr lang="en-GB" dirty="0"/>
              <a:t>Memory</a:t>
            </a:r>
          </a:p>
          <a:p>
            <a:pPr lvl="1"/>
            <a:r>
              <a:rPr lang="en-GB" dirty="0"/>
              <a:t>Representing Integers, Real Numbers and Text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Bitwise Operations</a:t>
            </a:r>
            <a:r>
              <a:rPr lang="bg-BG" dirty="0"/>
              <a:t>: </a:t>
            </a:r>
            <a:r>
              <a:rPr lang="en-US" b="1" dirty="0"/>
              <a:t>&amp;</a:t>
            </a:r>
            <a:r>
              <a:rPr lang="en-US" dirty="0"/>
              <a:t>, </a:t>
            </a:r>
            <a:r>
              <a:rPr lang="en-US" b="1" dirty="0"/>
              <a:t>I</a:t>
            </a:r>
            <a:r>
              <a:rPr lang="en-US" dirty="0"/>
              <a:t>, </a:t>
            </a:r>
            <a:r>
              <a:rPr lang="en-US" b="1" dirty="0"/>
              <a:t>^</a:t>
            </a:r>
            <a:r>
              <a:rPr lang="en-US" dirty="0"/>
              <a:t>, </a:t>
            </a:r>
            <a:r>
              <a:rPr lang="en-US" b="1" dirty="0"/>
              <a:t>~</a:t>
            </a:r>
          </a:p>
          <a:p>
            <a:pPr lvl="1"/>
            <a:r>
              <a:rPr lang="en-GB" dirty="0"/>
              <a:t>Reading / Writing Bits from Integers</a:t>
            </a:r>
            <a:endParaRPr lang="en-US" b="1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2F03A2-F902-4F3A-BE4B-54E9AB1E1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832" y="1439754"/>
            <a:ext cx="5379440" cy="1571640"/>
          </a:xfrm>
          <a:prstGeom prst="roundRect">
            <a:avLst>
              <a:gd name="adj" fmla="val 6021"/>
            </a:avLst>
          </a:prstGeom>
          <a:ln>
            <a:solidFill>
              <a:schemeClr val="bg2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745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4A2C4-E4D4-45D3-AF5D-1F8FB1EACB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largest signed 8-bit integer is:</a:t>
            </a:r>
          </a:p>
          <a:p>
            <a:endParaRPr lang="en-GB" dirty="0"/>
          </a:p>
          <a:p>
            <a:r>
              <a:rPr lang="en-GB" dirty="0"/>
              <a:t>The smallest negative 8-bit integer is:</a:t>
            </a:r>
          </a:p>
          <a:p>
            <a:endParaRPr lang="en-GB" dirty="0"/>
          </a:p>
          <a:p>
            <a:r>
              <a:rPr lang="en-GB" dirty="0"/>
              <a:t>The largest signed 32-bit integer is:</a:t>
            </a:r>
          </a:p>
          <a:p>
            <a:endParaRPr lang="en-GB" dirty="0"/>
          </a:p>
          <a:p>
            <a:r>
              <a:rPr lang="en-GB" dirty="0"/>
              <a:t>The smallest negative 32-bit integer is: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517D70-9068-454F-A143-A55D5524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Largest and Smallest Signed Integers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6D0543D-D2C0-4009-BA7F-BF8C9A557460}"/>
              </a:ext>
            </a:extLst>
          </p:cNvPr>
          <p:cNvSpPr txBox="1">
            <a:spLocks/>
          </p:cNvSpPr>
          <p:nvPr/>
        </p:nvSpPr>
        <p:spPr>
          <a:xfrm>
            <a:off x="828941" y="1889475"/>
            <a:ext cx="4515416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127 </a:t>
            </a:r>
            <a:r>
              <a:rPr lang="bg-BG" dirty="0">
                <a:solidFill>
                  <a:schemeClr val="tx1"/>
                </a:solidFill>
              </a:rPr>
              <a:t>= </a:t>
            </a:r>
            <a:r>
              <a:rPr lang="en-GB" dirty="0">
                <a:solidFill>
                  <a:schemeClr val="tx1"/>
                </a:solidFill>
              </a:rPr>
              <a:t>(2</a:t>
            </a:r>
            <a:r>
              <a:rPr lang="en-GB" baseline="30000" dirty="0">
                <a:solidFill>
                  <a:schemeClr val="tx1"/>
                </a:solidFill>
              </a:rPr>
              <a:t>7</a:t>
            </a:r>
            <a:r>
              <a:rPr lang="en-GB" dirty="0">
                <a:solidFill>
                  <a:schemeClr val="tx1"/>
                </a:solidFill>
              </a:rPr>
              <a:t> – 1) = </a:t>
            </a:r>
            <a:r>
              <a:rPr lang="en-GB" dirty="0">
                <a:solidFill>
                  <a:schemeClr val="bg1"/>
                </a:solidFill>
                <a:highlight>
                  <a:srgbClr val="000080"/>
                </a:highlight>
              </a:rPr>
              <a:t>0</a:t>
            </a:r>
            <a:r>
              <a:rPr lang="en-GB" dirty="0">
                <a:solidFill>
                  <a:schemeClr val="tx1"/>
                </a:solidFill>
              </a:rPr>
              <a:t>1111111</a:t>
            </a:r>
            <a:r>
              <a:rPr lang="en-GB" baseline="-25000" dirty="0">
                <a:solidFill>
                  <a:schemeClr val="tx1"/>
                </a:solidFill>
              </a:rPr>
              <a:t>b</a:t>
            </a:r>
            <a:endParaRPr lang="en-GB" i="1" baseline="-25000" dirty="0">
              <a:solidFill>
                <a:schemeClr val="accent2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D099FD-577D-4E6C-AD10-DF0897DE4E42}"/>
              </a:ext>
            </a:extLst>
          </p:cNvPr>
          <p:cNvSpPr txBox="1">
            <a:spLocks/>
          </p:cNvSpPr>
          <p:nvPr/>
        </p:nvSpPr>
        <p:spPr>
          <a:xfrm>
            <a:off x="828941" y="3264953"/>
            <a:ext cx="4515416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-128 </a:t>
            </a:r>
            <a:r>
              <a:rPr lang="bg-BG" dirty="0">
                <a:solidFill>
                  <a:schemeClr val="tx1"/>
                </a:solidFill>
              </a:rPr>
              <a:t>= </a:t>
            </a:r>
            <a:r>
              <a:rPr lang="en-GB" dirty="0">
                <a:solidFill>
                  <a:schemeClr val="tx1"/>
                </a:solidFill>
              </a:rPr>
              <a:t>-(2</a:t>
            </a:r>
            <a:r>
              <a:rPr lang="en-GB" baseline="30000" dirty="0">
                <a:solidFill>
                  <a:schemeClr val="tx1"/>
                </a:solidFill>
              </a:rPr>
              <a:t>7</a:t>
            </a:r>
            <a:r>
              <a:rPr lang="en-GB" dirty="0">
                <a:solidFill>
                  <a:schemeClr val="tx1"/>
                </a:solidFill>
              </a:rPr>
              <a:t>) = </a:t>
            </a:r>
            <a:r>
              <a:rPr lang="en-GB" dirty="0">
                <a:solidFill>
                  <a:schemeClr val="bg1"/>
                </a:solidFill>
                <a:highlight>
                  <a:srgbClr val="000080"/>
                </a:highlight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0000000</a:t>
            </a:r>
            <a:r>
              <a:rPr lang="en-GB" baseline="-25000" dirty="0">
                <a:solidFill>
                  <a:schemeClr val="tx1"/>
                </a:solidFill>
              </a:rPr>
              <a:t>b</a:t>
            </a:r>
            <a:endParaRPr lang="en-GB" i="1" baseline="-25000" dirty="0">
              <a:solidFill>
                <a:schemeClr val="accent2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2D1EFFB-B51D-40F1-BD77-10E1005A6EE0}"/>
              </a:ext>
            </a:extLst>
          </p:cNvPr>
          <p:cNvSpPr txBox="1">
            <a:spLocks/>
          </p:cNvSpPr>
          <p:nvPr/>
        </p:nvSpPr>
        <p:spPr>
          <a:xfrm>
            <a:off x="828940" y="4640431"/>
            <a:ext cx="6006865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2147483647 </a:t>
            </a:r>
            <a:r>
              <a:rPr lang="bg-BG" dirty="0">
                <a:solidFill>
                  <a:schemeClr val="tx1"/>
                </a:solidFill>
              </a:rPr>
              <a:t>= </a:t>
            </a:r>
            <a:r>
              <a:rPr lang="en-GB" dirty="0">
                <a:solidFill>
                  <a:schemeClr val="tx1"/>
                </a:solidFill>
              </a:rPr>
              <a:t>(2</a:t>
            </a:r>
            <a:r>
              <a:rPr lang="en-GB" baseline="30000" dirty="0">
                <a:solidFill>
                  <a:schemeClr val="tx1"/>
                </a:solidFill>
              </a:rPr>
              <a:t>31</a:t>
            </a:r>
            <a:r>
              <a:rPr lang="en-GB" dirty="0">
                <a:solidFill>
                  <a:schemeClr val="tx1"/>
                </a:solidFill>
              </a:rPr>
              <a:t> – 1) = </a:t>
            </a:r>
            <a:r>
              <a:rPr lang="en-GB" dirty="0">
                <a:solidFill>
                  <a:schemeClr val="bg1"/>
                </a:solidFill>
                <a:highlight>
                  <a:srgbClr val="000080"/>
                </a:highlight>
              </a:rPr>
              <a:t>0</a:t>
            </a:r>
            <a:r>
              <a:rPr lang="en-GB" dirty="0">
                <a:solidFill>
                  <a:schemeClr val="tx1"/>
                </a:solidFill>
              </a:rPr>
              <a:t>111…1111</a:t>
            </a:r>
            <a:r>
              <a:rPr lang="en-GB" baseline="-25000" dirty="0">
                <a:solidFill>
                  <a:schemeClr val="tx1"/>
                </a:solidFill>
              </a:rPr>
              <a:t>b</a:t>
            </a:r>
            <a:endParaRPr lang="en-GB" i="1" baseline="-25000" dirty="0">
              <a:solidFill>
                <a:schemeClr val="accent2"/>
              </a:solidFill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9A43F80-6CE0-4A06-A409-66C67539D6A9}"/>
              </a:ext>
            </a:extLst>
          </p:cNvPr>
          <p:cNvSpPr txBox="1">
            <a:spLocks/>
          </p:cNvSpPr>
          <p:nvPr/>
        </p:nvSpPr>
        <p:spPr>
          <a:xfrm>
            <a:off x="828940" y="6015909"/>
            <a:ext cx="6006865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-2147483648 </a:t>
            </a:r>
            <a:r>
              <a:rPr lang="bg-BG" dirty="0">
                <a:solidFill>
                  <a:schemeClr val="tx1"/>
                </a:solidFill>
              </a:rPr>
              <a:t>= </a:t>
            </a:r>
            <a:r>
              <a:rPr lang="en-GB" dirty="0">
                <a:solidFill>
                  <a:schemeClr val="tx1"/>
                </a:solidFill>
              </a:rPr>
              <a:t>-(2</a:t>
            </a:r>
            <a:r>
              <a:rPr lang="en-GB" baseline="30000" dirty="0">
                <a:solidFill>
                  <a:schemeClr val="tx1"/>
                </a:solidFill>
              </a:rPr>
              <a:t>31</a:t>
            </a:r>
            <a:r>
              <a:rPr lang="en-GB" dirty="0">
                <a:solidFill>
                  <a:schemeClr val="tx1"/>
                </a:solidFill>
              </a:rPr>
              <a:t>) = </a:t>
            </a:r>
            <a:r>
              <a:rPr lang="en-GB" dirty="0">
                <a:solidFill>
                  <a:schemeClr val="bg1"/>
                </a:solidFill>
                <a:highlight>
                  <a:srgbClr val="000080"/>
                </a:highlight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000…0000</a:t>
            </a:r>
            <a:r>
              <a:rPr lang="en-GB" baseline="-25000" dirty="0">
                <a:solidFill>
                  <a:schemeClr val="tx1"/>
                </a:solidFill>
              </a:rPr>
              <a:t>b</a:t>
            </a:r>
            <a:endParaRPr lang="en-GB" i="1" baseline="-25000" dirty="0">
              <a:solidFill>
                <a:schemeClr val="accent2"/>
              </a:solidFill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D9150B7A-1997-4916-AB01-C6F908ACC888}"/>
              </a:ext>
            </a:extLst>
          </p:cNvPr>
          <p:cNvSpPr txBox="1">
            <a:spLocks/>
          </p:cNvSpPr>
          <p:nvPr/>
        </p:nvSpPr>
        <p:spPr>
          <a:xfrm>
            <a:off x="7497265" y="1269000"/>
            <a:ext cx="2258733" cy="1320477"/>
          </a:xfrm>
          <a:prstGeom prst="rect">
            <a:avLst/>
          </a:prstGeom>
        </p:spPr>
        <p:txBody>
          <a:bodyPr vert="horz" wrap="none" lIns="108000" tIns="72000" rIns="108000" bIns="36000" rtlCol="0" anchor="ctr">
            <a:sp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bg-BG" sz="9600" dirty="0"/>
              <a:t>2</a:t>
            </a:r>
            <a:r>
              <a:rPr lang="bg-BG" sz="9600" baseline="30000" dirty="0"/>
              <a:t>7</a:t>
            </a:r>
            <a:r>
              <a:rPr lang="en-US" sz="9600" dirty="0"/>
              <a:t>-1</a:t>
            </a:r>
            <a:endParaRPr lang="en-US" sz="9600" baseline="300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F6C62E15-C0FD-4E85-814E-F6CA0B480A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1CE42D9-F9C8-4E07-B877-5DDB542EF5AD}"/>
              </a:ext>
            </a:extLst>
          </p:cNvPr>
          <p:cNvSpPr txBox="1">
            <a:spLocks/>
          </p:cNvSpPr>
          <p:nvPr/>
        </p:nvSpPr>
        <p:spPr>
          <a:xfrm>
            <a:off x="7497265" y="2646841"/>
            <a:ext cx="1635164" cy="1320477"/>
          </a:xfrm>
          <a:prstGeom prst="rect">
            <a:avLst/>
          </a:prstGeom>
        </p:spPr>
        <p:txBody>
          <a:bodyPr vert="horz" wrap="none" lIns="108000" tIns="72000" rIns="108000" bIns="36000" rtlCol="0" anchor="ctr">
            <a:sp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en-US" sz="9600" dirty="0"/>
              <a:t>-</a:t>
            </a:r>
            <a:r>
              <a:rPr lang="bg-BG" sz="9600" dirty="0"/>
              <a:t>2</a:t>
            </a:r>
            <a:r>
              <a:rPr lang="bg-BG" sz="9600" baseline="30000" dirty="0"/>
              <a:t>7</a:t>
            </a:r>
            <a:endParaRPr lang="en-US" sz="9600" baseline="30000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C8FCA794-4B53-48AA-85C9-220D0C849900}"/>
              </a:ext>
            </a:extLst>
          </p:cNvPr>
          <p:cNvSpPr txBox="1">
            <a:spLocks/>
          </p:cNvSpPr>
          <p:nvPr/>
        </p:nvSpPr>
        <p:spPr>
          <a:xfrm>
            <a:off x="7497265" y="4024682"/>
            <a:ext cx="2675513" cy="1320477"/>
          </a:xfrm>
          <a:prstGeom prst="rect">
            <a:avLst/>
          </a:prstGeom>
        </p:spPr>
        <p:txBody>
          <a:bodyPr vert="horz" wrap="none" lIns="108000" tIns="72000" rIns="108000" bIns="36000" rtlCol="0" anchor="ctr">
            <a:sp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bg-BG" sz="9600" dirty="0"/>
              <a:t>2</a:t>
            </a:r>
            <a:r>
              <a:rPr lang="en-US" sz="9600" baseline="30000" dirty="0"/>
              <a:t>31</a:t>
            </a:r>
            <a:r>
              <a:rPr lang="en-US" sz="9600" dirty="0"/>
              <a:t>-1</a:t>
            </a:r>
            <a:endParaRPr lang="en-US" sz="9600" baseline="30000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6C6F0266-9085-48AC-AAF5-D290E1F464E2}"/>
              </a:ext>
            </a:extLst>
          </p:cNvPr>
          <p:cNvSpPr txBox="1">
            <a:spLocks/>
          </p:cNvSpPr>
          <p:nvPr/>
        </p:nvSpPr>
        <p:spPr>
          <a:xfrm>
            <a:off x="7497265" y="5402523"/>
            <a:ext cx="2051945" cy="1320477"/>
          </a:xfrm>
          <a:prstGeom prst="rect">
            <a:avLst/>
          </a:prstGeom>
        </p:spPr>
        <p:txBody>
          <a:bodyPr vert="horz" wrap="none" lIns="108000" tIns="72000" rIns="108000" bIns="36000" rtlCol="0" anchor="ctr">
            <a:sp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en-US" sz="9600" dirty="0"/>
              <a:t>-</a:t>
            </a:r>
            <a:r>
              <a:rPr lang="bg-BG" sz="9600" dirty="0"/>
              <a:t>2</a:t>
            </a:r>
            <a:r>
              <a:rPr lang="en-US" sz="9600" baseline="30000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73104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BEA277-820D-4D24-90EF-C70FE7F50B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CAF176-4836-45C1-976F-9D5C7E048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Integers and Their Ranges</a:t>
            </a:r>
            <a:r>
              <a:rPr lang="bg-BG" dirty="0"/>
              <a:t> </a:t>
            </a:r>
            <a:r>
              <a:rPr lang="en-US" dirty="0"/>
              <a:t>in Programming</a:t>
            </a:r>
          </a:p>
        </p:txBody>
      </p:sp>
      <p:graphicFrame>
        <p:nvGraphicFramePr>
          <p:cNvPr id="7" name="Group Table">
            <a:extLst>
              <a:ext uri="{FF2B5EF4-FFF2-40B4-BE49-F238E27FC236}">
                <a16:creationId xmlns:a16="http://schemas.microsoft.com/office/drawing/2014/main" id="{49213B8A-7267-436B-B0C5-F10D7C8C04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6869018"/>
              </p:ext>
            </p:extLst>
          </p:nvPr>
        </p:nvGraphicFramePr>
        <p:xfrm>
          <a:off x="432485" y="1520645"/>
          <a:ext cx="11327030" cy="4593950"/>
        </p:xfrm>
        <a:graphic>
          <a:graphicData uri="http://schemas.openxmlformats.org/drawingml/2006/table">
            <a:tbl>
              <a:tblPr/>
              <a:tblGrid>
                <a:gridCol w="1523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2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5668">
                  <a:extLst>
                    <a:ext uri="{9D8B030D-6E8A-4147-A177-3AD203B41FA5}">
                      <a16:colId xmlns:a16="http://schemas.microsoft.com/office/drawing/2014/main" val="3530933322"/>
                    </a:ext>
                  </a:extLst>
                </a:gridCol>
              </a:tblGrid>
              <a:tr h="7534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Types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3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8-bit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signed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/>
                        <a:t>-128 … 127</a:t>
                      </a:r>
                      <a:br>
                        <a:rPr lang="en-US" sz="3000" dirty="0"/>
                      </a:br>
                      <a:r>
                        <a:rPr lang="en-US" sz="3000" dirty="0"/>
                        <a:t>(-2</a:t>
                      </a:r>
                      <a:r>
                        <a:rPr lang="en-US" sz="3000" baseline="30000" dirty="0"/>
                        <a:t>7</a:t>
                      </a:r>
                      <a:r>
                        <a:rPr lang="en-US" sz="3000" dirty="0"/>
                        <a:t> … 2</a:t>
                      </a:r>
                      <a:r>
                        <a:rPr lang="en-US" sz="3000" baseline="30000" dirty="0"/>
                        <a:t>7</a:t>
                      </a:r>
                      <a:r>
                        <a:rPr lang="en-US" sz="3000" dirty="0"/>
                        <a:t>-1)</a:t>
                      </a:r>
                      <a:endParaRPr kumimoji="0" lang="en-US" sz="3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1" noProof="1">
                          <a:latin typeface="Consolas" panose="020B0609020204030204" pitchFamily="49" charset="0"/>
                        </a:rPr>
                        <a:t>sbyte</a:t>
                      </a:r>
                      <a:r>
                        <a:rPr lang="en-US" sz="3000" dirty="0"/>
                        <a:t> in C#, </a:t>
                      </a:r>
                      <a:r>
                        <a:rPr lang="en-US" sz="30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byte</a:t>
                      </a:r>
                      <a:r>
                        <a:rPr lang="en-US" sz="3000" dirty="0"/>
                        <a:t> in Java</a:t>
                      </a:r>
                      <a:endParaRPr kumimoji="0" lang="en-US" sz="3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3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8-bit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/>
                        <a:t>0 … 255</a:t>
                      </a:r>
                      <a:br>
                        <a:rPr lang="en-US" sz="3000" dirty="0"/>
                      </a:br>
                      <a:r>
                        <a:rPr lang="en-US" sz="3000" dirty="0"/>
                        <a:t>(2</a:t>
                      </a:r>
                      <a:r>
                        <a:rPr lang="en-US" sz="3000" baseline="30000" dirty="0"/>
                        <a:t>0</a:t>
                      </a:r>
                      <a:r>
                        <a:rPr lang="en-US" sz="3000" dirty="0"/>
                        <a:t> … 2</a:t>
                      </a:r>
                      <a:r>
                        <a:rPr lang="en-US" sz="3000" baseline="30000" dirty="0"/>
                        <a:t>8</a:t>
                      </a:r>
                      <a:r>
                        <a:rPr lang="en-US" sz="3000" dirty="0"/>
                        <a:t>-1)</a:t>
                      </a:r>
                      <a:endParaRPr kumimoji="0" lang="en-US" sz="3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byte</a:t>
                      </a:r>
                      <a:r>
                        <a:rPr lang="en-US" sz="3000" dirty="0"/>
                        <a:t> in C#</a:t>
                      </a:r>
                      <a:endParaRPr kumimoji="0" lang="en-US" sz="3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16-bit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signed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-32768 … 32767</a:t>
                      </a:r>
                      <a:b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3000" dirty="0"/>
                        <a:t>(-2</a:t>
                      </a:r>
                      <a:r>
                        <a:rPr lang="en-US" sz="3000" baseline="30000" dirty="0"/>
                        <a:t>15</a:t>
                      </a:r>
                      <a:r>
                        <a:rPr lang="en-US" sz="3000" dirty="0"/>
                        <a:t> … 2</a:t>
                      </a:r>
                      <a:r>
                        <a:rPr lang="en-US" sz="3000" baseline="30000" dirty="0"/>
                        <a:t>15</a:t>
                      </a:r>
                      <a:r>
                        <a:rPr lang="en-US" sz="3000" dirty="0"/>
                        <a:t>-1)</a:t>
                      </a:r>
                      <a:endParaRPr kumimoji="0" lang="en-US" sz="3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1" kern="1200" noProof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short</a:t>
                      </a:r>
                      <a: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in C#,</a:t>
                      </a:r>
                      <a:b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3000" b="1" kern="1200" noProof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short</a:t>
                      </a:r>
                      <a: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in Java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49388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32-bit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signed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-2,147,483,648 … 2,147,483,647</a:t>
                      </a:r>
                      <a:b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3000" dirty="0"/>
                        <a:t>(-2</a:t>
                      </a:r>
                      <a:r>
                        <a:rPr lang="en-US" sz="3000" baseline="30000" dirty="0"/>
                        <a:t>31</a:t>
                      </a:r>
                      <a:r>
                        <a:rPr lang="en-US" sz="3000" dirty="0"/>
                        <a:t> … 2</a:t>
                      </a:r>
                      <a:r>
                        <a:rPr lang="en-US" sz="3000" baseline="30000" dirty="0"/>
                        <a:t>31</a:t>
                      </a:r>
                      <a:r>
                        <a:rPr lang="en-US" sz="3000" dirty="0"/>
                        <a:t>-1)</a:t>
                      </a:r>
                      <a:endParaRPr kumimoji="0" lang="en-US" sz="3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1" kern="1200" noProof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in C#,</a:t>
                      </a:r>
                      <a:b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3000" b="1" kern="1200" noProof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in Java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646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78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40ED594-7887-466D-A1CE-C11DF95E86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6766" y="1121143"/>
            <a:ext cx="9814234" cy="563610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Computers use the </a:t>
            </a:r>
            <a:r>
              <a:rPr lang="en-GB" b="1" dirty="0"/>
              <a:t>floating-point number</a:t>
            </a:r>
            <a:r>
              <a:rPr lang="en-GB" dirty="0"/>
              <a:t> format, defined by the </a:t>
            </a:r>
            <a:r>
              <a:rPr lang="en-GB" b="1" dirty="0">
                <a:solidFill>
                  <a:schemeClr val="bg1"/>
                </a:solidFill>
              </a:rPr>
              <a:t>IEEE 754 technical standard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dirty="0"/>
              <a:t>The </a:t>
            </a:r>
            <a:r>
              <a:rPr lang="en-GB" b="1" dirty="0"/>
              <a:t>IEEE-754</a:t>
            </a:r>
            <a:r>
              <a:rPr lang="en-GB" dirty="0"/>
              <a:t> standard defines: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Arithmetic and exchange formats – representations of the binary and decimal floating-point data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Rounding rules for floating-point numbers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Operations – arithmetic and other operations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Special numbers – such as </a:t>
            </a:r>
            <a:r>
              <a:rPr lang="en-GB" b="1" dirty="0"/>
              <a:t>infinity</a:t>
            </a:r>
            <a:r>
              <a:rPr lang="en-GB" dirty="0"/>
              <a:t> and </a:t>
            </a:r>
            <a:r>
              <a:rPr lang="en-GB" b="1" noProof="1"/>
              <a:t>NaN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6A9B1FB-62C8-4659-88FE-DD6D191C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Real Numbers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7100E2C-35DD-46A2-A223-D5D3024A30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4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AB1183B-1C2F-4B6C-B95B-15932B324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400" dirty="0"/>
              <a:t>Floating-point numbers are stored as sequence of bits:</a:t>
            </a:r>
            <a:br>
              <a:rPr lang="en-GB" sz="3400" dirty="0"/>
            </a:br>
            <a:r>
              <a:rPr lang="en-GB" sz="3400" b="1" dirty="0">
                <a:solidFill>
                  <a:schemeClr val="bg1"/>
                </a:solidFill>
              </a:rPr>
              <a:t>sign bit</a:t>
            </a:r>
            <a:r>
              <a:rPr lang="en-GB" sz="3400" dirty="0"/>
              <a:t>, </a:t>
            </a:r>
            <a:r>
              <a:rPr lang="en-GB" sz="3400" b="1" dirty="0">
                <a:solidFill>
                  <a:schemeClr val="bg1"/>
                </a:solidFill>
              </a:rPr>
              <a:t>exponent</a:t>
            </a:r>
            <a:r>
              <a:rPr lang="en-GB" sz="3400" dirty="0"/>
              <a:t> and </a:t>
            </a:r>
            <a:r>
              <a:rPr lang="en-GB" sz="3400" b="1" dirty="0">
                <a:solidFill>
                  <a:schemeClr val="bg1"/>
                </a:solidFill>
              </a:rPr>
              <a:t>mantissa</a:t>
            </a:r>
          </a:p>
          <a:p>
            <a:pPr>
              <a:lnSpc>
                <a:spcPct val="90000"/>
              </a:lnSpc>
            </a:pPr>
            <a:endParaRPr lang="en-GB" sz="3400" dirty="0"/>
          </a:p>
          <a:p>
            <a:pPr>
              <a:lnSpc>
                <a:spcPct val="90000"/>
              </a:lnSpc>
              <a:spcBef>
                <a:spcPts val="2400"/>
              </a:spcBef>
            </a:pPr>
            <a:endParaRPr lang="en-GB" sz="3400" dirty="0"/>
          </a:p>
          <a:p>
            <a:pPr>
              <a:lnSpc>
                <a:spcPct val="90000"/>
              </a:lnSpc>
              <a:spcBef>
                <a:spcPts val="2400"/>
              </a:spcBef>
            </a:pPr>
            <a:endParaRPr lang="en-GB" sz="3400" dirty="0"/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GB" sz="3400" dirty="0"/>
              <a:t>Note: </a:t>
            </a:r>
            <a:r>
              <a:rPr lang="en-GB" sz="3400" b="1" dirty="0">
                <a:solidFill>
                  <a:schemeClr val="bg1"/>
                </a:solidFill>
              </a:rPr>
              <a:t>errors in calculations </a:t>
            </a:r>
            <a:r>
              <a:rPr lang="en-GB" sz="3400" dirty="0"/>
              <a:t>and </a:t>
            </a:r>
            <a:r>
              <a:rPr lang="en-GB" sz="3400" b="1" dirty="0">
                <a:solidFill>
                  <a:schemeClr val="bg1"/>
                </a:solidFill>
              </a:rPr>
              <a:t>precision</a:t>
            </a:r>
            <a:r>
              <a:rPr lang="en-GB" sz="3400" dirty="0"/>
              <a:t> may occur</a:t>
            </a:r>
            <a:endParaRPr lang="en-GB" sz="3400" b="1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sz="3200" dirty="0"/>
              <a:t>Some numbers (e.g. </a:t>
            </a:r>
            <a:r>
              <a:rPr lang="en-GB" sz="3200" b="1" dirty="0"/>
              <a:t>0.3</a:t>
            </a:r>
            <a:r>
              <a:rPr lang="en-GB" sz="3200" dirty="0"/>
              <a:t>) cannot be represented in the above format without rounding (as a sum of negative powers of 2)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5012E7B7-F901-4E15-A3C3-EB181D6F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Storing Floating-Point Numbers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793FEB-A96F-462D-8195-6910D57A4AB5}"/>
              </a:ext>
            </a:extLst>
          </p:cNvPr>
          <p:cNvSpPr/>
          <p:nvPr/>
        </p:nvSpPr>
        <p:spPr>
          <a:xfrm>
            <a:off x="1326270" y="3196961"/>
            <a:ext cx="81099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</a:rPr>
              <a:t>1 10000011 01010010100000000000000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2E7063F2-D51A-448A-92C5-55D46BF6F8B5}"/>
              </a:ext>
            </a:extLst>
          </p:cNvPr>
          <p:cNvSpPr/>
          <p:nvPr/>
        </p:nvSpPr>
        <p:spPr>
          <a:xfrm rot="5400000">
            <a:off x="6320104" y="1414884"/>
            <a:ext cx="398730" cy="5183060"/>
          </a:xfrm>
          <a:prstGeom prst="rightBrace">
            <a:avLst>
              <a:gd name="adj1" fmla="val 8333"/>
              <a:gd name="adj2" fmla="val 49428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9B3DCE-87DC-4619-B38D-D631C5614072}"/>
              </a:ext>
            </a:extLst>
          </p:cNvPr>
          <p:cNvSpPr/>
          <p:nvPr/>
        </p:nvSpPr>
        <p:spPr>
          <a:xfrm>
            <a:off x="5649269" y="4053377"/>
            <a:ext cx="17341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</a:rPr>
              <a:t>Mantissa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4E486C-F7E5-4FD7-9E4D-0E1CD2F118D8}"/>
              </a:ext>
            </a:extLst>
          </p:cNvPr>
          <p:cNvSpPr/>
          <p:nvPr/>
        </p:nvSpPr>
        <p:spPr>
          <a:xfrm>
            <a:off x="2125057" y="4102775"/>
            <a:ext cx="179991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</a:rPr>
              <a:t>Exponent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8DACFA01-90DC-4C54-8AE6-C86C254DD97C}"/>
              </a:ext>
            </a:extLst>
          </p:cNvPr>
          <p:cNvSpPr/>
          <p:nvPr/>
        </p:nvSpPr>
        <p:spPr>
          <a:xfrm rot="5400000">
            <a:off x="2632779" y="3160385"/>
            <a:ext cx="402912" cy="1696239"/>
          </a:xfrm>
          <a:prstGeom prst="rightBrace">
            <a:avLst>
              <a:gd name="adj1" fmla="val 8333"/>
              <a:gd name="adj2" fmla="val 49428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4FD7BAF5-37A7-4A66-88A2-EF04D8448B4F}"/>
              </a:ext>
            </a:extLst>
          </p:cNvPr>
          <p:cNvSpPr/>
          <p:nvPr/>
        </p:nvSpPr>
        <p:spPr>
          <a:xfrm rot="5400000">
            <a:off x="1498604" y="3924148"/>
            <a:ext cx="410253" cy="140766"/>
          </a:xfrm>
          <a:prstGeom prst="rightBrace">
            <a:avLst>
              <a:gd name="adj1" fmla="val 8333"/>
              <a:gd name="adj2" fmla="val 49428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DA2AC0-555F-4AEC-9AE9-9CB208B27C13}"/>
              </a:ext>
            </a:extLst>
          </p:cNvPr>
          <p:cNvSpPr/>
          <p:nvPr/>
        </p:nvSpPr>
        <p:spPr>
          <a:xfrm>
            <a:off x="1255908" y="4089904"/>
            <a:ext cx="89319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</a:rPr>
              <a:t>Sign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B34741F9-FC1E-46D6-A089-F35FD0448B1A}"/>
              </a:ext>
            </a:extLst>
          </p:cNvPr>
          <p:cNvSpPr/>
          <p:nvPr/>
        </p:nvSpPr>
        <p:spPr>
          <a:xfrm rot="5400000" flipH="1">
            <a:off x="5232971" y="-678352"/>
            <a:ext cx="331642" cy="7452234"/>
          </a:xfrm>
          <a:prstGeom prst="rightBrace">
            <a:avLst>
              <a:gd name="adj1" fmla="val 8333"/>
              <a:gd name="adj2" fmla="val 49428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29E44A-C8F1-4524-9082-E2781227CA0D}"/>
              </a:ext>
            </a:extLst>
          </p:cNvPr>
          <p:cNvSpPr/>
          <p:nvPr/>
        </p:nvSpPr>
        <p:spPr>
          <a:xfrm>
            <a:off x="4754346" y="2259000"/>
            <a:ext cx="13324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</a:rPr>
              <a:t>32 Bits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439B6099-C1A0-4E15-A8CA-B6411A34DD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A8E710-7A21-4BD3-9FD5-BA94F27B49E2}"/>
              </a:ext>
            </a:extLst>
          </p:cNvPr>
          <p:cNvSpPr/>
          <p:nvPr/>
        </p:nvSpPr>
        <p:spPr>
          <a:xfrm>
            <a:off x="7192971" y="1946820"/>
            <a:ext cx="44864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Play with the </a:t>
            </a:r>
            <a:r>
              <a:rPr lang="en-US" sz="2000" b="1" dirty="0"/>
              <a:t>IEEE-754 converter online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1600" dirty="0">
                <a:hlinkClick r:id="rId3"/>
              </a:rPr>
              <a:t>https://h-schmidt.net/FloatConverter/IEEE754.html</a:t>
            </a: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F4F49B-0BDE-470F-BC91-1E83DD8CE37B}"/>
              </a:ext>
            </a:extLst>
          </p:cNvPr>
          <p:cNvSpPr/>
          <p:nvPr/>
        </p:nvSpPr>
        <p:spPr>
          <a:xfrm>
            <a:off x="9361832" y="3188760"/>
            <a:ext cx="229101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 b="1" dirty="0"/>
              <a:t>≈ -21.15625</a:t>
            </a:r>
          </a:p>
        </p:txBody>
      </p:sp>
    </p:spTree>
    <p:extLst>
      <p:ext uri="{BB962C8B-B14F-4D97-AF65-F5344CB8AC3E}">
        <p14:creationId xmlns:p14="http://schemas.microsoft.com/office/powerpoint/2010/main" val="428250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/>
      <p:bldP spid="27" grpId="0"/>
      <p:bldP spid="28" grpId="0" animBg="1"/>
      <p:bldP spid="29" grpId="0" animBg="1"/>
      <p:bldP spid="30" grpId="0"/>
      <p:bldP spid="25" grpId="0" animBg="1"/>
      <p:bldP spid="26" grpId="0"/>
      <p:bldP spid="2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79BB98-48BD-406A-A415-A2096BDB91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1766" y="983405"/>
            <a:ext cx="9904234" cy="5684328"/>
          </a:xfrm>
        </p:spPr>
        <p:txBody>
          <a:bodyPr>
            <a:normAutofit/>
          </a:bodyPr>
          <a:lstStyle/>
          <a:p>
            <a:r>
              <a:rPr lang="en-GB" dirty="0"/>
              <a:t>Computers represent </a:t>
            </a:r>
            <a:r>
              <a:rPr lang="en-GB" b="1" dirty="0"/>
              <a:t>text characters</a:t>
            </a:r>
            <a:r>
              <a:rPr lang="en-GB" dirty="0"/>
              <a:t> as unsigned integer numbers (i.e. as sequence of bits)</a:t>
            </a:r>
          </a:p>
          <a:p>
            <a:pPr lvl="1"/>
            <a:r>
              <a:rPr lang="en-GB" dirty="0"/>
              <a:t>Letters, digits, punctuation chars, etc.</a:t>
            </a:r>
          </a:p>
          <a:p>
            <a:pPr>
              <a:spcBef>
                <a:spcPts val="1200"/>
              </a:spcBef>
            </a:pP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ASCII</a:t>
            </a:r>
            <a:r>
              <a:rPr lang="en-GB" dirty="0"/>
              <a:t> standard represent chars as </a:t>
            </a:r>
            <a:r>
              <a:rPr lang="en-GB" b="1" dirty="0">
                <a:solidFill>
                  <a:schemeClr val="bg1"/>
                </a:solidFill>
              </a:rPr>
              <a:t>8-bit integers</a:t>
            </a:r>
          </a:p>
          <a:p>
            <a:pPr lvl="1"/>
            <a:r>
              <a:rPr lang="en-US" dirty="0"/>
              <a:t>Defines the </a:t>
            </a:r>
            <a:r>
              <a:rPr lang="en-US" b="1" dirty="0"/>
              <a:t>ASCII code </a:t>
            </a:r>
            <a:r>
              <a:rPr lang="en-US" dirty="0"/>
              <a:t>for 127 chars, e.g.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E5B46F-2F8E-495E-A58C-99284B77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Text</a:t>
            </a:r>
          </a:p>
        </p:txBody>
      </p:sp>
      <p:graphicFrame>
        <p:nvGraphicFramePr>
          <p:cNvPr id="5" name="Group 134">
            <a:extLst>
              <a:ext uri="{FF2B5EF4-FFF2-40B4-BE49-F238E27FC236}">
                <a16:creationId xmlns:a16="http://schemas.microsoft.com/office/drawing/2014/main" id="{D5F54C4B-EEC2-4E2C-93EE-E085BF91B3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4024527"/>
              </p:ext>
            </p:extLst>
          </p:nvPr>
        </p:nvGraphicFramePr>
        <p:xfrm>
          <a:off x="3159656" y="4406096"/>
          <a:ext cx="5226446" cy="2082904"/>
        </p:xfrm>
        <a:graphic>
          <a:graphicData uri="http://schemas.openxmlformats.org/drawingml/2006/table">
            <a:tbl>
              <a:tblPr/>
              <a:tblGrid>
                <a:gridCol w="2182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027">
                  <a:extLst>
                    <a:ext uri="{9D8B030D-6E8A-4147-A177-3AD203B41FA5}">
                      <a16:colId xmlns:a16="http://schemas.microsoft.com/office/drawing/2014/main" val="1700306574"/>
                    </a:ext>
                  </a:extLst>
                </a:gridCol>
                <a:gridCol w="1049039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</a:tblGrid>
              <a:tr h="5924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0b01000001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0x41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0b01000010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0x42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951378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0b0</a:t>
                      </a: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0101011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0x2B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8148300"/>
                  </a:ext>
                </a:extLst>
              </a:tr>
            </a:tbl>
          </a:graphicData>
        </a:graphic>
      </p:graphicFrame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3B0B123-8E5A-4118-AB14-6517331C9FCE}"/>
              </a:ext>
            </a:extLst>
          </p:cNvPr>
          <p:cNvSpPr txBox="1">
            <a:spLocks/>
          </p:cNvSpPr>
          <p:nvPr/>
        </p:nvSpPr>
        <p:spPr>
          <a:xfrm rot="266141">
            <a:off x="9922477" y="1584000"/>
            <a:ext cx="1718636" cy="1353186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0" dirty="0"/>
              <a:t>A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83B45F9-4A78-45BE-AAC0-2A35E06B32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46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79BB98-48BD-406A-A415-A2096BDB91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1766" y="983404"/>
            <a:ext cx="9904234" cy="577384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Unicode</a:t>
            </a:r>
            <a:r>
              <a:rPr lang="en-GB" dirty="0"/>
              <a:t> standard represents 100,000+ text characters as </a:t>
            </a:r>
            <a:r>
              <a:rPr lang="en-GB" b="1" dirty="0">
                <a:solidFill>
                  <a:schemeClr val="bg1"/>
                </a:solidFill>
              </a:rPr>
              <a:t>16-bit integers</a:t>
            </a:r>
            <a:r>
              <a:rPr lang="en-US" dirty="0"/>
              <a:t> (see </a:t>
            </a:r>
            <a:r>
              <a:rPr lang="en-US" dirty="0">
                <a:hlinkClick r:id="rId3"/>
              </a:rPr>
              <a:t>unicode.org</a:t>
            </a:r>
            <a:r>
              <a:rPr lang="en-US" dirty="0"/>
              <a:t>)</a:t>
            </a:r>
            <a:endParaRPr lang="en-GB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GB" dirty="0"/>
              <a:t>Supports many alphabets, e.g. Latin, Cyrillic, Arabic</a:t>
            </a:r>
          </a:p>
          <a:p>
            <a:pPr lvl="1">
              <a:lnSpc>
                <a:spcPct val="110000"/>
              </a:lnSpc>
            </a:pPr>
            <a:endParaRPr lang="en-GB" dirty="0"/>
          </a:p>
          <a:p>
            <a:pPr lvl="1">
              <a:lnSpc>
                <a:spcPct val="110000"/>
              </a:lnSpc>
            </a:pPr>
            <a:endParaRPr lang="en-GB" dirty="0"/>
          </a:p>
          <a:p>
            <a:pPr lvl="1">
              <a:lnSpc>
                <a:spcPct val="110000"/>
              </a:lnSpc>
            </a:pPr>
            <a:endParaRPr lang="en-GB" dirty="0"/>
          </a:p>
          <a:p>
            <a:pPr lvl="1">
              <a:lnSpc>
                <a:spcPct val="110000"/>
              </a:lnSpc>
            </a:pPr>
            <a:endParaRPr lang="en-GB" dirty="0"/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GB" b="1" dirty="0"/>
              <a:t>UTF-16</a:t>
            </a:r>
            <a:r>
              <a:rPr lang="en-GB" dirty="0"/>
              <a:t> uses 2 bytes (16 bits) for each char</a:t>
            </a:r>
          </a:p>
          <a:p>
            <a:pPr lvl="1">
              <a:lnSpc>
                <a:spcPct val="110000"/>
              </a:lnSpc>
            </a:pPr>
            <a:r>
              <a:rPr lang="en-GB" b="1" dirty="0"/>
              <a:t>UTF-8</a:t>
            </a:r>
            <a:r>
              <a:rPr lang="en-GB" dirty="0"/>
              <a:t> uses 1, 2, 3 or 4 bytes for each char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E5B46F-2F8E-495E-A58C-99284B77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</a:t>
            </a:r>
            <a:r>
              <a:rPr lang="en-US" dirty="0"/>
              <a:t>Unicode </a:t>
            </a:r>
            <a:r>
              <a:rPr lang="en-GB" dirty="0"/>
              <a:t>Text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83B45F9-4A78-45BE-AAC0-2A35E06B32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D5C31591-E09D-46A8-86ED-FFCEE0A1EF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1332203"/>
              </p:ext>
            </p:extLst>
          </p:nvPr>
        </p:nvGraphicFramePr>
        <p:xfrm>
          <a:off x="3088309" y="2828496"/>
          <a:ext cx="7222187" cy="2535936"/>
        </p:xfrm>
        <a:graphic>
          <a:graphicData uri="http://schemas.openxmlformats.org/drawingml/2006/table">
            <a:tbl>
              <a:tblPr/>
              <a:tblGrid>
                <a:gridCol w="1558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490">
                  <a:extLst>
                    <a:ext uri="{9D8B030D-6E8A-4147-A177-3AD203B41FA5}">
                      <a16:colId xmlns:a16="http://schemas.microsoft.com/office/drawing/2014/main" val="1700306574"/>
                    </a:ext>
                  </a:extLst>
                </a:gridCol>
                <a:gridCol w="1049039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  <a:gridCol w="3013031">
                  <a:extLst>
                    <a:ext uri="{9D8B030D-6E8A-4147-A177-3AD203B41FA5}">
                      <a16:colId xmlns:a16="http://schemas.microsoft.com/office/drawing/2014/main" val="3354006609"/>
                    </a:ext>
                  </a:extLst>
                </a:gridCol>
              </a:tblGrid>
              <a:tr h="3715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Decimal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Explanation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0x0041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Latin "A"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5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1097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0x0449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щ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Cyrillic letter "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Sht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951378"/>
                  </a:ext>
                </a:extLst>
              </a:tr>
              <a:tr h="3715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1576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0x0628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ar-AE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ب </a:t>
                      </a:r>
                      <a:endParaRPr lang="ar-AE" sz="2800" dirty="0">
                        <a:effectLst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>
                          <a:effectLst/>
                        </a:rPr>
                        <a:t>Arabic letter "</a:t>
                      </a:r>
                      <a:r>
                        <a:rPr lang="en-US" sz="2800" noProof="1">
                          <a:effectLst/>
                        </a:rPr>
                        <a:t>Beh</a:t>
                      </a:r>
                      <a:r>
                        <a:rPr lang="en-US" sz="2800" dirty="0">
                          <a:effectLst/>
                        </a:rPr>
                        <a:t>"</a:t>
                      </a:r>
                      <a:endParaRPr lang="ar-AE" sz="2800" dirty="0">
                        <a:effectLst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8148300"/>
                  </a:ext>
                </a:extLst>
              </a:tr>
              <a:tr h="3715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127928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0x1F3B8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🎸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Emoji "Guitar"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22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33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87DDAE-0C2C-494D-9CA8-B4B833E528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Strings</a:t>
            </a:r>
            <a:r>
              <a:rPr lang="en-GB" dirty="0"/>
              <a:t> represent </a:t>
            </a:r>
            <a:r>
              <a:rPr lang="en-GB" b="1" dirty="0"/>
              <a:t>text data </a:t>
            </a:r>
            <a:r>
              <a:rPr lang="en-GB" dirty="0"/>
              <a:t>in programming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Strings</a:t>
            </a:r>
            <a:r>
              <a:rPr lang="en-GB" dirty="0"/>
              <a:t> are </a:t>
            </a:r>
            <a:r>
              <a:rPr lang="en-GB" b="1" dirty="0">
                <a:solidFill>
                  <a:schemeClr val="bg1"/>
                </a:solidFill>
              </a:rPr>
              <a:t>arrays of characters</a:t>
            </a:r>
            <a:r>
              <a:rPr lang="en-GB" dirty="0"/>
              <a:t>, typically represented like this:</a:t>
            </a:r>
            <a:endParaRPr lang="en-GB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endParaRPr lang="en-GB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endParaRPr lang="en-GB" dirty="0"/>
          </a:p>
          <a:p>
            <a:pPr lvl="1">
              <a:lnSpc>
                <a:spcPct val="11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GB" dirty="0"/>
              <a:t>The string can have its </a:t>
            </a:r>
            <a:r>
              <a:rPr lang="en-GB" b="1" dirty="0"/>
              <a:t>size as prefix </a:t>
            </a:r>
            <a:r>
              <a:rPr lang="en-GB" dirty="0"/>
              <a:t>(used in most languages)</a:t>
            </a:r>
            <a:br>
              <a:rPr lang="en-GB" dirty="0"/>
            </a:br>
            <a:r>
              <a:rPr lang="en-GB" dirty="0"/>
              <a:t>or can end with </a:t>
            </a:r>
            <a:r>
              <a:rPr lang="en-GB" b="1" dirty="0"/>
              <a:t>\0</a:t>
            </a:r>
            <a:r>
              <a:rPr lang="en-GB" dirty="0"/>
              <a:t> (null-terminated string – used in C)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GB" dirty="0"/>
              <a:t>Characters in the string can be: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GB" b="1" dirty="0"/>
              <a:t>16-bit</a:t>
            </a:r>
            <a:r>
              <a:rPr lang="en-GB" dirty="0"/>
              <a:t> (</a:t>
            </a:r>
            <a:r>
              <a:rPr lang="en-GB" b="1" dirty="0"/>
              <a:t>UTF-16</a:t>
            </a:r>
            <a:r>
              <a:rPr lang="en-GB" dirty="0"/>
              <a:t>) – default in C#, Java, JS, Python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GB" b="1" dirty="0"/>
              <a:t>8-bit</a:t>
            </a:r>
            <a:r>
              <a:rPr lang="en-GB" dirty="0"/>
              <a:t> (</a:t>
            </a:r>
            <a:r>
              <a:rPr lang="en-GB" b="1" dirty="0"/>
              <a:t>ASCII</a:t>
            </a:r>
            <a:r>
              <a:rPr lang="en-GB" dirty="0"/>
              <a:t> / windows-1251) – default in C, C++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D783F4-F63C-4C65-BD6F-7445E2A5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 of Characters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2E67D375-BFB2-41C2-B548-2C055539B4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01AA17-5761-4C82-A004-44EE7F7A0809}"/>
              </a:ext>
            </a:extLst>
          </p:cNvPr>
          <p:cNvGrpSpPr/>
          <p:nvPr/>
        </p:nvGrpSpPr>
        <p:grpSpPr>
          <a:xfrm>
            <a:off x="1146000" y="2315375"/>
            <a:ext cx="7956009" cy="1428625"/>
            <a:chOff x="1465160" y="2492424"/>
            <a:chExt cx="7956009" cy="14286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1873C6-2431-4C57-A866-007FE8DF3F65}"/>
                </a:ext>
              </a:extLst>
            </p:cNvPr>
            <p:cNvSpPr/>
            <p:nvPr/>
          </p:nvSpPr>
          <p:spPr bwMode="auto">
            <a:xfrm>
              <a:off x="1507931" y="3093258"/>
              <a:ext cx="650742" cy="650742"/>
            </a:xfrm>
            <a:prstGeom prst="rect">
              <a:avLst/>
            </a:prstGeom>
            <a:solidFill>
              <a:schemeClr val="accent1">
                <a:lumMod val="5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C650857-AEEC-42A9-8668-3D7849586C80}"/>
                </a:ext>
              </a:extLst>
            </p:cNvPr>
            <p:cNvSpPr txBox="1"/>
            <p:nvPr/>
          </p:nvSpPr>
          <p:spPr>
            <a:xfrm>
              <a:off x="1465160" y="2492424"/>
              <a:ext cx="739653" cy="66836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/>
                <a:t>len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B2D7AB8-7A8C-44C6-A011-313CC8D04565}"/>
                </a:ext>
              </a:extLst>
            </p:cNvPr>
            <p:cNvSpPr/>
            <p:nvPr/>
          </p:nvSpPr>
          <p:spPr bwMode="auto">
            <a:xfrm>
              <a:off x="2158673" y="3093258"/>
              <a:ext cx="650742" cy="65074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BDD193B-AC0D-4EC0-8E41-8DA74E3DBF5C}"/>
                </a:ext>
              </a:extLst>
            </p:cNvPr>
            <p:cNvSpPr/>
            <p:nvPr/>
          </p:nvSpPr>
          <p:spPr bwMode="auto">
            <a:xfrm>
              <a:off x="2809415" y="3093258"/>
              <a:ext cx="650742" cy="65074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C8CDFC8-DE68-4603-8E22-2EE391DF7DD2}"/>
                </a:ext>
              </a:extLst>
            </p:cNvPr>
            <p:cNvSpPr/>
            <p:nvPr/>
          </p:nvSpPr>
          <p:spPr bwMode="auto">
            <a:xfrm>
              <a:off x="3460158" y="3093258"/>
              <a:ext cx="650742" cy="65074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CE703F2-3BC5-4AF8-9478-AD4BA8FD0B29}"/>
                </a:ext>
              </a:extLst>
            </p:cNvPr>
            <p:cNvSpPr/>
            <p:nvPr/>
          </p:nvSpPr>
          <p:spPr bwMode="auto">
            <a:xfrm>
              <a:off x="4110900" y="3093258"/>
              <a:ext cx="650742" cy="65074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70CF4EE-637B-4B46-A13D-E0376F23FA26}"/>
                </a:ext>
              </a:extLst>
            </p:cNvPr>
            <p:cNvSpPr/>
            <p:nvPr/>
          </p:nvSpPr>
          <p:spPr bwMode="auto">
            <a:xfrm>
              <a:off x="4761643" y="3093258"/>
              <a:ext cx="650742" cy="65074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6452F83-BE37-403D-B935-DD62034BE53E}"/>
                </a:ext>
              </a:extLst>
            </p:cNvPr>
            <p:cNvSpPr txBox="1"/>
            <p:nvPr/>
          </p:nvSpPr>
          <p:spPr>
            <a:xfrm>
              <a:off x="2284646" y="2492424"/>
              <a:ext cx="473555" cy="66836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dirty="0"/>
                <a:t>0</a:t>
              </a:r>
              <a:endParaRPr lang="en-US" sz="28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54550B0-2B00-48F1-AA51-B75DCBE7572F}"/>
                </a:ext>
              </a:extLst>
            </p:cNvPr>
            <p:cNvSpPr txBox="1"/>
            <p:nvPr/>
          </p:nvSpPr>
          <p:spPr>
            <a:xfrm>
              <a:off x="2935389" y="2492424"/>
              <a:ext cx="473555" cy="66836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dirty="0"/>
                <a:t>1</a:t>
              </a:r>
              <a:endParaRPr lang="en-US" sz="28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6A5D79C-D78E-4C47-AF8F-696E2EDBDE4D}"/>
                </a:ext>
              </a:extLst>
            </p:cNvPr>
            <p:cNvSpPr txBox="1"/>
            <p:nvPr/>
          </p:nvSpPr>
          <p:spPr>
            <a:xfrm>
              <a:off x="3586131" y="2492424"/>
              <a:ext cx="473555" cy="66836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dirty="0"/>
                <a:t>2</a:t>
              </a:r>
              <a:endParaRPr lang="en-US" sz="28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1B47E0-642A-4E80-88D6-1ABE3AF2BAB4}"/>
                </a:ext>
              </a:extLst>
            </p:cNvPr>
            <p:cNvSpPr txBox="1"/>
            <p:nvPr/>
          </p:nvSpPr>
          <p:spPr>
            <a:xfrm>
              <a:off x="4236874" y="2492424"/>
              <a:ext cx="473555" cy="66836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dirty="0"/>
                <a:t>3</a:t>
              </a:r>
              <a:endParaRPr lang="en-US" sz="28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BB0DBB9-7F83-499A-8346-5B5FA59A89FC}"/>
                </a:ext>
              </a:extLst>
            </p:cNvPr>
            <p:cNvSpPr txBox="1"/>
            <p:nvPr/>
          </p:nvSpPr>
          <p:spPr>
            <a:xfrm>
              <a:off x="4885633" y="2492424"/>
              <a:ext cx="473555" cy="66836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dirty="0"/>
                <a:t>4</a:t>
              </a:r>
              <a:endParaRPr lang="en-US" sz="28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6E58AE3-C116-4724-AE8E-425F21D2A388}"/>
                </a:ext>
              </a:extLst>
            </p:cNvPr>
            <p:cNvSpPr txBox="1"/>
            <p:nvPr/>
          </p:nvSpPr>
          <p:spPr>
            <a:xfrm>
              <a:off x="5524561" y="2876880"/>
              <a:ext cx="3896608" cy="10441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noProof="1"/>
                <a:t>Takes </a:t>
              </a:r>
              <a:r>
                <a:rPr lang="en-US" sz="2600" b="1" noProof="1"/>
                <a:t>14 bytes</a:t>
              </a:r>
              <a:r>
                <a:rPr lang="en-US" sz="2600" noProof="1"/>
                <a:t> in memory:</a:t>
              </a:r>
              <a:br>
                <a:rPr lang="en-US" sz="2600" noProof="1"/>
              </a:br>
              <a:r>
                <a:rPr lang="en-US" sz="2400" noProof="1"/>
                <a:t>4 bytes (length) + 5 * 2 bytes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487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26EE1152-1FA6-4C64-A859-A2B7021613B9}"/>
              </a:ext>
            </a:extLst>
          </p:cNvPr>
          <p:cNvSpPr txBox="1">
            <a:spLocks/>
          </p:cNvSpPr>
          <p:nvPr/>
        </p:nvSpPr>
        <p:spPr>
          <a:xfrm>
            <a:off x="4621237" y="1541888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>
                <a:solidFill>
                  <a:schemeClr val="bg2"/>
                </a:solidFill>
              </a:rPr>
              <a:t>&gt;&gt;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6EAC25B-EDBD-44F3-8837-48931AC63A0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Bitwise Operations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3C64FC4-B898-46ED-9802-303F76EE553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Bitwise Operators and Bit Shifts</a:t>
            </a:r>
          </a:p>
        </p:txBody>
      </p:sp>
    </p:spTree>
    <p:extLst>
      <p:ext uri="{BB962C8B-B14F-4D97-AF65-F5344CB8AC3E}">
        <p14:creationId xmlns:p14="http://schemas.microsoft.com/office/powerpoint/2010/main" val="295483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Bitwise Operators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39325" y="1088999"/>
            <a:ext cx="10051675" cy="5578733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b="1" dirty="0"/>
              <a:t>Bitwise operators</a:t>
            </a:r>
            <a:r>
              <a:rPr lang="en-US" sz="3000" dirty="0"/>
              <a:t> works with the binary representations of the numbers, applying </a:t>
            </a:r>
            <a:r>
              <a:rPr lang="en-US" sz="3000" b="1" dirty="0"/>
              <a:t>bit by bit</a:t>
            </a:r>
            <a:r>
              <a:rPr lang="en-US" sz="3000" dirty="0"/>
              <a:t> calculations</a:t>
            </a:r>
            <a:endParaRPr lang="en-US" sz="3000" b="1" dirty="0"/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The</a:t>
            </a:r>
            <a:r>
              <a:rPr lang="en-US" sz="3000" b="1" dirty="0"/>
              <a:t> operator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/>
              <a:t>turns all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/>
              <a:t> and all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800" dirty="0"/>
              <a:t>(like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/>
              <a:t>for boolean expressions but </a:t>
            </a:r>
            <a:r>
              <a:rPr lang="en-US" sz="2800" b="1" dirty="0"/>
              <a:t>bit by bit</a:t>
            </a:r>
            <a:r>
              <a:rPr lang="en-US" sz="2800" dirty="0"/>
              <a:t>)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b="1" dirty="0"/>
              <a:t>operators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 behave like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for boolean expressions but </a:t>
            </a:r>
            <a:r>
              <a:rPr lang="en-US" sz="3000" b="1" dirty="0"/>
              <a:t>bit by bit</a:t>
            </a:r>
          </a:p>
        </p:txBody>
      </p:sp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14E0AF2C-7F8E-403F-976D-0527CC30E7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0299048"/>
              </p:ext>
            </p:extLst>
          </p:nvPr>
        </p:nvGraphicFramePr>
        <p:xfrm>
          <a:off x="2467934" y="4341514"/>
          <a:ext cx="8686650" cy="2184019"/>
        </p:xfrm>
        <a:graphic>
          <a:graphicData uri="http://schemas.openxmlformats.org/drawingml/2006/table">
            <a:tbl>
              <a:tblPr/>
              <a:tblGrid>
                <a:gridCol w="1806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389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  <a:gridCol w="547389">
                  <a:extLst>
                    <a:ext uri="{9D8B030D-6E8A-4147-A177-3AD203B41FA5}">
                      <a16:colId xmlns:a16="http://schemas.microsoft.com/office/drawing/2014/main" val="580618581"/>
                    </a:ext>
                  </a:extLst>
                </a:gridCol>
                <a:gridCol w="547389">
                  <a:extLst>
                    <a:ext uri="{9D8B030D-6E8A-4147-A177-3AD203B41FA5}">
                      <a16:colId xmlns:a16="http://schemas.microsoft.com/office/drawing/2014/main" val="134985443"/>
                    </a:ext>
                  </a:extLst>
                </a:gridCol>
                <a:gridCol w="629329">
                  <a:extLst>
                    <a:ext uri="{9D8B030D-6E8A-4147-A177-3AD203B41FA5}">
                      <a16:colId xmlns:a16="http://schemas.microsoft.com/office/drawing/2014/main" val="1765594454"/>
                    </a:ext>
                  </a:extLst>
                </a:gridCol>
                <a:gridCol w="617239">
                  <a:extLst>
                    <a:ext uri="{9D8B030D-6E8A-4147-A177-3AD203B41FA5}">
                      <a16:colId xmlns:a16="http://schemas.microsoft.com/office/drawing/2014/main" val="309229865"/>
                    </a:ext>
                  </a:extLst>
                </a:gridCol>
                <a:gridCol w="617239">
                  <a:extLst>
                    <a:ext uri="{9D8B030D-6E8A-4147-A177-3AD203B41FA5}">
                      <a16:colId xmlns:a16="http://schemas.microsoft.com/office/drawing/2014/main" val="4036397903"/>
                    </a:ext>
                  </a:extLst>
                </a:gridCol>
                <a:gridCol w="629329">
                  <a:extLst>
                    <a:ext uri="{9D8B030D-6E8A-4147-A177-3AD203B41FA5}">
                      <a16:colId xmlns:a16="http://schemas.microsoft.com/office/drawing/2014/main" val="1959875356"/>
                    </a:ext>
                  </a:extLst>
                </a:gridCol>
                <a:gridCol w="558111">
                  <a:extLst>
                    <a:ext uri="{9D8B030D-6E8A-4147-A177-3AD203B41FA5}">
                      <a16:colId xmlns:a16="http://schemas.microsoft.com/office/drawing/2014/main" val="1434789855"/>
                    </a:ext>
                  </a:extLst>
                </a:gridCol>
                <a:gridCol w="547389">
                  <a:extLst>
                    <a:ext uri="{9D8B030D-6E8A-4147-A177-3AD203B41FA5}">
                      <a16:colId xmlns:a16="http://schemas.microsoft.com/office/drawing/2014/main" val="3250472934"/>
                    </a:ext>
                  </a:extLst>
                </a:gridCol>
                <a:gridCol w="547389">
                  <a:extLst>
                    <a:ext uri="{9D8B030D-6E8A-4147-A177-3AD203B41FA5}">
                      <a16:colId xmlns:a16="http://schemas.microsoft.com/office/drawing/2014/main" val="4186718001"/>
                    </a:ext>
                  </a:extLst>
                </a:gridCol>
                <a:gridCol w="544157">
                  <a:extLst>
                    <a:ext uri="{9D8B030D-6E8A-4147-A177-3AD203B41FA5}">
                      <a16:colId xmlns:a16="http://schemas.microsoft.com/office/drawing/2014/main" val="1534249568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566D1A26-C073-4894-A743-93DB5C5602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9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6F98A9B-71A4-4ED1-8B75-B3BD748500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421" y="1242934"/>
            <a:ext cx="3852579" cy="5201066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Bitwise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NOT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~)</a:t>
            </a:r>
          </a:p>
          <a:p>
            <a:endParaRPr lang="en-US" sz="3600" dirty="0">
              <a:solidFill>
                <a:schemeClr val="tx1"/>
              </a:solidFill>
              <a:latin typeface="Consolas" pitchFamily="49" charset="0"/>
            </a:endParaRPr>
          </a:p>
          <a:p>
            <a:pPr>
              <a:spcAft>
                <a:spcPts val="1800"/>
              </a:spcAft>
            </a:pPr>
            <a:endParaRPr lang="en-US" sz="3600" dirty="0">
              <a:latin typeface="Consolas" pitchFamily="49" charset="0"/>
            </a:endParaRPr>
          </a:p>
          <a:p>
            <a:pPr>
              <a:spcBef>
                <a:spcPts val="1800"/>
              </a:spcBef>
            </a:pPr>
            <a:r>
              <a:rPr lang="en-US" sz="3600" dirty="0">
                <a:solidFill>
                  <a:schemeClr val="tx1"/>
                </a:solidFill>
                <a:latin typeface="+mj-lt"/>
              </a:rPr>
              <a:t>Bitwise 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AND (&amp;)</a:t>
            </a:r>
            <a:r>
              <a:rPr lang="en-GB" b="1" dirty="0">
                <a:solidFill>
                  <a:schemeClr val="bg1"/>
                </a:solidFill>
                <a:latin typeface="+mj-lt"/>
              </a:rPr>
              <a:t> 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302DAD-6D69-4C3C-9610-BD8D13F8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Bitwise Operators </a:t>
            </a:r>
            <a:r>
              <a:rPr lang="bg-BG" dirty="0"/>
              <a:t>– </a:t>
            </a:r>
            <a:r>
              <a:rPr lang="en-GB" dirty="0"/>
              <a:t>Examples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6328F0A-578D-48E0-8139-E24EF848734E}"/>
              </a:ext>
            </a:extLst>
          </p:cNvPr>
          <p:cNvSpPr txBox="1">
            <a:spLocks/>
          </p:cNvSpPr>
          <p:nvPr/>
        </p:nvSpPr>
        <p:spPr>
          <a:xfrm>
            <a:off x="1221781" y="1993014"/>
            <a:ext cx="2721243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5     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accent2"/>
                </a:solidFill>
              </a:rPr>
              <a:t>// 0101</a:t>
            </a:r>
          </a:p>
          <a:p>
            <a:r>
              <a:rPr lang="en-GB" dirty="0">
                <a:solidFill>
                  <a:schemeClr val="bg1"/>
                </a:solidFill>
              </a:rPr>
              <a:t>~</a:t>
            </a:r>
            <a:r>
              <a:rPr lang="en-GB" dirty="0">
                <a:solidFill>
                  <a:schemeClr val="tx1"/>
                </a:solidFill>
              </a:rPr>
              <a:t>5    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accent2"/>
                </a:solidFill>
              </a:rPr>
              <a:t>// 1010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1AF4C8D-E736-442D-9E71-F05EA4A2855E}"/>
              </a:ext>
            </a:extLst>
          </p:cNvPr>
          <p:cNvSpPr txBox="1">
            <a:spLocks/>
          </p:cNvSpPr>
          <p:nvPr/>
        </p:nvSpPr>
        <p:spPr>
          <a:xfrm>
            <a:off x="1221780" y="4496080"/>
            <a:ext cx="2721243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5     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accent2"/>
                </a:solidFill>
              </a:rPr>
              <a:t>// 0101</a:t>
            </a:r>
          </a:p>
          <a:p>
            <a:r>
              <a:rPr lang="en-GB" dirty="0">
                <a:solidFill>
                  <a:schemeClr val="tx1"/>
                </a:solidFill>
              </a:rPr>
              <a:t>3     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accent2"/>
                </a:solidFill>
              </a:rPr>
              <a:t>// 0011</a:t>
            </a:r>
          </a:p>
          <a:p>
            <a:r>
              <a:rPr lang="en-GB" dirty="0">
                <a:solidFill>
                  <a:schemeClr val="tx1"/>
                </a:solidFill>
              </a:rPr>
              <a:t>5 </a:t>
            </a:r>
            <a:r>
              <a:rPr lang="en-GB" dirty="0">
                <a:solidFill>
                  <a:schemeClr val="bg1"/>
                </a:solidFill>
              </a:rPr>
              <a:t>&amp;</a:t>
            </a:r>
            <a:r>
              <a:rPr lang="en-GB" dirty="0">
                <a:solidFill>
                  <a:schemeClr val="tx1"/>
                </a:solidFill>
              </a:rPr>
              <a:t> 3 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accent2"/>
                </a:solidFill>
              </a:rPr>
              <a:t>// 0001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A0F8710E-26B9-4189-8558-3B6E5897E03A}"/>
              </a:ext>
            </a:extLst>
          </p:cNvPr>
          <p:cNvSpPr txBox="1">
            <a:spLocks/>
          </p:cNvSpPr>
          <p:nvPr/>
        </p:nvSpPr>
        <p:spPr>
          <a:xfrm>
            <a:off x="4971000" y="1242934"/>
            <a:ext cx="3960000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Bitwise </a:t>
            </a:r>
            <a:r>
              <a:rPr lang="en-GB" b="1" dirty="0">
                <a:solidFill>
                  <a:schemeClr val="bg1"/>
                </a:solidFill>
              </a:rPr>
              <a:t>OR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|)</a:t>
            </a:r>
          </a:p>
          <a:p>
            <a:endParaRPr lang="en-US" sz="3600" dirty="0">
              <a:latin typeface="Consolas" pitchFamily="49" charset="0"/>
            </a:endParaRPr>
          </a:p>
          <a:p>
            <a:pPr>
              <a:spcAft>
                <a:spcPts val="1800"/>
              </a:spcAft>
            </a:pPr>
            <a:endParaRPr lang="en-US" sz="3600" dirty="0">
              <a:latin typeface="Consolas" pitchFamily="49" charset="0"/>
            </a:endParaRPr>
          </a:p>
          <a:p>
            <a:pPr>
              <a:spcBef>
                <a:spcPts val="1800"/>
              </a:spcBef>
            </a:pPr>
            <a:r>
              <a:rPr lang="en-US" sz="3600" dirty="0">
                <a:latin typeface="+mj-lt"/>
              </a:rPr>
              <a:t>Bitwise 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XOR</a:t>
            </a:r>
            <a:r>
              <a:rPr lang="bg-BG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(^)</a:t>
            </a:r>
            <a:r>
              <a:rPr lang="en-GB" b="1" dirty="0">
                <a:solidFill>
                  <a:schemeClr val="bg1"/>
                </a:solidFill>
                <a:latin typeface="+mj-lt"/>
              </a:rPr>
              <a:t>  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D56BC4B2-19E4-4144-9CFB-A0DE381FA065}"/>
              </a:ext>
            </a:extLst>
          </p:cNvPr>
          <p:cNvSpPr txBox="1">
            <a:spLocks/>
          </p:cNvSpPr>
          <p:nvPr/>
        </p:nvSpPr>
        <p:spPr>
          <a:xfrm>
            <a:off x="5559736" y="1993014"/>
            <a:ext cx="2741263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5     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accent2"/>
                </a:solidFill>
              </a:rPr>
              <a:t>// 0101</a:t>
            </a:r>
          </a:p>
          <a:p>
            <a:r>
              <a:rPr lang="bg-BG" dirty="0">
                <a:solidFill>
                  <a:schemeClr val="tx1"/>
                </a:solidFill>
              </a:rPr>
              <a:t>3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   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accent2"/>
                </a:solidFill>
              </a:rPr>
              <a:t>// </a:t>
            </a:r>
            <a:r>
              <a:rPr lang="bg-BG" dirty="0">
                <a:solidFill>
                  <a:schemeClr val="accent2"/>
                </a:solidFill>
              </a:rPr>
              <a:t>0</a:t>
            </a:r>
            <a:r>
              <a:rPr lang="en-GB" dirty="0">
                <a:solidFill>
                  <a:schemeClr val="accent2"/>
                </a:solidFill>
              </a:rPr>
              <a:t>01</a:t>
            </a:r>
            <a:r>
              <a:rPr lang="bg-BG" dirty="0">
                <a:solidFill>
                  <a:schemeClr val="accent2"/>
                </a:solidFill>
              </a:rPr>
              <a:t>1</a:t>
            </a:r>
          </a:p>
          <a:p>
            <a:r>
              <a:rPr lang="en-GB" dirty="0">
                <a:solidFill>
                  <a:schemeClr val="tx1"/>
                </a:solidFill>
              </a:rPr>
              <a:t>5 </a:t>
            </a:r>
            <a:r>
              <a:rPr lang="en-GB" dirty="0">
                <a:solidFill>
                  <a:schemeClr val="bg1"/>
                </a:solidFill>
              </a:rPr>
              <a:t>|</a:t>
            </a:r>
            <a:r>
              <a:rPr lang="en-GB" dirty="0">
                <a:solidFill>
                  <a:schemeClr val="tx1"/>
                </a:solidFill>
              </a:rPr>
              <a:t> 3 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accent2"/>
                </a:solidFill>
              </a:rPr>
              <a:t>// 0111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30E724E5-AB9C-4324-AA48-E2D8F52915C4}"/>
              </a:ext>
            </a:extLst>
          </p:cNvPr>
          <p:cNvSpPr txBox="1">
            <a:spLocks/>
          </p:cNvSpPr>
          <p:nvPr/>
        </p:nvSpPr>
        <p:spPr>
          <a:xfrm>
            <a:off x="5559736" y="4496080"/>
            <a:ext cx="2741263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5     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accent2"/>
                </a:solidFill>
              </a:rPr>
              <a:t>// 0101</a:t>
            </a:r>
          </a:p>
          <a:p>
            <a:r>
              <a:rPr lang="bg-BG" dirty="0">
                <a:solidFill>
                  <a:schemeClr val="tx1"/>
                </a:solidFill>
              </a:rPr>
              <a:t>3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   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accent2"/>
                </a:solidFill>
              </a:rPr>
              <a:t>// </a:t>
            </a:r>
            <a:r>
              <a:rPr lang="bg-BG" dirty="0">
                <a:solidFill>
                  <a:schemeClr val="accent2"/>
                </a:solidFill>
              </a:rPr>
              <a:t>0</a:t>
            </a:r>
            <a:r>
              <a:rPr lang="en-GB" dirty="0">
                <a:solidFill>
                  <a:schemeClr val="accent2"/>
                </a:solidFill>
              </a:rPr>
              <a:t>01</a:t>
            </a:r>
            <a:r>
              <a:rPr lang="bg-BG" dirty="0">
                <a:solidFill>
                  <a:schemeClr val="accent2"/>
                </a:solidFill>
              </a:rPr>
              <a:t>1</a:t>
            </a:r>
          </a:p>
          <a:p>
            <a:r>
              <a:rPr lang="en-GB" dirty="0">
                <a:solidFill>
                  <a:schemeClr val="tx1"/>
                </a:solidFill>
              </a:rPr>
              <a:t>5 </a:t>
            </a:r>
            <a:r>
              <a:rPr lang="en-GB" dirty="0">
                <a:solidFill>
                  <a:schemeClr val="bg1"/>
                </a:solidFill>
              </a:rPr>
              <a:t>^</a:t>
            </a:r>
            <a:r>
              <a:rPr lang="en-GB" dirty="0">
                <a:solidFill>
                  <a:schemeClr val="tx1"/>
                </a:solidFill>
              </a:rPr>
              <a:t> 3 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accent2"/>
                </a:solidFill>
              </a:rPr>
              <a:t>// 0110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6BCC518-B859-4FCF-A9C2-9817A5A041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81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#fund-common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C04D160-6F01-4D39-B186-002A534E28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538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A72FB4-894A-4BB1-9AFC-C049264942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5000" cy="2442857"/>
          </a:xfrm>
        </p:spPr>
        <p:txBody>
          <a:bodyPr/>
          <a:lstStyle/>
          <a:p>
            <a:r>
              <a:rPr lang="en-US" b="1" dirty="0"/>
              <a:t>Bit shifts</a:t>
            </a:r>
            <a:r>
              <a:rPr lang="en-US" dirty="0"/>
              <a:t> are bitwise operations, where</a:t>
            </a:r>
            <a:endParaRPr lang="bg-BG" dirty="0"/>
          </a:p>
          <a:p>
            <a:pPr lvl="1"/>
            <a:r>
              <a:rPr lang="en-GB" b="1" dirty="0"/>
              <a:t>Bits are moved </a:t>
            </a:r>
            <a:r>
              <a:rPr lang="en-GB" dirty="0"/>
              <a:t>(</a:t>
            </a:r>
            <a:r>
              <a:rPr lang="en-GB" b="1" dirty="0">
                <a:solidFill>
                  <a:schemeClr val="bg1"/>
                </a:solidFill>
              </a:rPr>
              <a:t>shifted</a:t>
            </a:r>
            <a:r>
              <a:rPr lang="en-GB" dirty="0"/>
              <a:t>) to the </a:t>
            </a:r>
            <a:r>
              <a:rPr lang="en-GB" b="1" dirty="0">
                <a:solidFill>
                  <a:schemeClr val="bg1"/>
                </a:solidFill>
              </a:rPr>
              <a:t>left</a:t>
            </a:r>
            <a:r>
              <a:rPr lang="en-GB" dirty="0"/>
              <a:t> or </a:t>
            </a:r>
            <a:r>
              <a:rPr lang="en-GB" b="1" dirty="0">
                <a:solidFill>
                  <a:schemeClr val="bg1"/>
                </a:solidFill>
              </a:rPr>
              <a:t>right</a:t>
            </a:r>
          </a:p>
          <a:p>
            <a:pPr lvl="1"/>
            <a:r>
              <a:rPr lang="en-GB" dirty="0"/>
              <a:t>The bits that fall outside the number are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lost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replaced by 0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E1F51C-3592-4D3A-A2CB-A8BC5F40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 Shifts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02726DB-0B44-433D-B70E-08FE19B00D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9AFB48A4-8A41-45C1-9B79-4F5560CF25DD}"/>
              </a:ext>
            </a:extLst>
          </p:cNvPr>
          <p:cNvSpPr txBox="1">
            <a:spLocks/>
          </p:cNvSpPr>
          <p:nvPr/>
        </p:nvSpPr>
        <p:spPr>
          <a:xfrm>
            <a:off x="2136000" y="3744000"/>
            <a:ext cx="4635000" cy="720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Left</a:t>
            </a:r>
            <a:r>
              <a:rPr lang="en-GB" dirty="0"/>
              <a:t> shift (</a:t>
            </a:r>
            <a:r>
              <a:rPr lang="en-GB" b="1" dirty="0">
                <a:solidFill>
                  <a:schemeClr val="bg1"/>
                </a:solidFill>
              </a:rPr>
              <a:t>&lt;&lt; </a:t>
            </a:r>
            <a:r>
              <a:rPr lang="en-GB" dirty="0"/>
              <a:t>operator)</a:t>
            </a:r>
          </a:p>
          <a:p>
            <a:pPr>
              <a:buClr>
                <a:schemeClr val="tx1"/>
              </a:buClr>
            </a:pPr>
            <a:endParaRPr lang="en-GB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5A3844A6-661D-4CEE-A897-E88DC61B1F2D}"/>
              </a:ext>
            </a:extLst>
          </p:cNvPr>
          <p:cNvSpPr txBox="1">
            <a:spLocks/>
          </p:cNvSpPr>
          <p:nvPr/>
        </p:nvSpPr>
        <p:spPr>
          <a:xfrm>
            <a:off x="6941737" y="3744000"/>
            <a:ext cx="4995000" cy="720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GB" dirty="0"/>
              <a:t> shift (</a:t>
            </a:r>
            <a:r>
              <a:rPr lang="en-GB" b="1" dirty="0">
                <a:solidFill>
                  <a:schemeClr val="bg1"/>
                </a:solidFill>
              </a:rPr>
              <a:t>&gt;&gt; </a:t>
            </a:r>
            <a:r>
              <a:rPr lang="en-GB" dirty="0"/>
              <a:t>operator)</a:t>
            </a:r>
          </a:p>
          <a:p>
            <a:pPr>
              <a:buClr>
                <a:schemeClr val="tx1"/>
              </a:buClr>
            </a:pPr>
            <a:endParaRPr lang="en-GB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B1866D0-92F9-4931-85AA-9AC4DC78C234}"/>
              </a:ext>
            </a:extLst>
          </p:cNvPr>
          <p:cNvGrpSpPr/>
          <p:nvPr/>
        </p:nvGrpSpPr>
        <p:grpSpPr>
          <a:xfrm>
            <a:off x="2647149" y="4605914"/>
            <a:ext cx="3612703" cy="1433086"/>
            <a:chOff x="2647149" y="4605914"/>
            <a:chExt cx="3612703" cy="143308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D2EE8EC-63C0-4424-980B-1696D7679337}"/>
                </a:ext>
              </a:extLst>
            </p:cNvPr>
            <p:cNvGrpSpPr/>
            <p:nvPr/>
          </p:nvGrpSpPr>
          <p:grpSpPr>
            <a:xfrm>
              <a:off x="2647149" y="4605914"/>
              <a:ext cx="3610711" cy="480834"/>
              <a:chOff x="1447072" y="2930658"/>
              <a:chExt cx="5205937" cy="65074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A784D8F-410B-453A-ADB8-CB34B327B408}"/>
                  </a:ext>
                </a:extLst>
              </p:cNvPr>
              <p:cNvSpPr/>
              <p:nvPr/>
            </p:nvSpPr>
            <p:spPr bwMode="auto">
              <a:xfrm>
                <a:off x="1447072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3D76FB7-2A27-4D2E-B5AB-A6AB9A643ED3}"/>
                  </a:ext>
                </a:extLst>
              </p:cNvPr>
              <p:cNvSpPr/>
              <p:nvPr/>
            </p:nvSpPr>
            <p:spPr bwMode="auto">
              <a:xfrm>
                <a:off x="2097815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914040F-1143-495A-870D-D099D83CCB32}"/>
                  </a:ext>
                </a:extLst>
              </p:cNvPr>
              <p:cNvSpPr/>
              <p:nvPr/>
            </p:nvSpPr>
            <p:spPr bwMode="auto">
              <a:xfrm>
                <a:off x="2748557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0442848-3AA1-4009-8D5C-485C676DC8A7}"/>
                  </a:ext>
                </a:extLst>
              </p:cNvPr>
              <p:cNvSpPr/>
              <p:nvPr/>
            </p:nvSpPr>
            <p:spPr bwMode="auto">
              <a:xfrm>
                <a:off x="3399300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3F64479-6078-436A-89A2-3AC418F0E04E}"/>
                  </a:ext>
                </a:extLst>
              </p:cNvPr>
              <p:cNvSpPr/>
              <p:nvPr/>
            </p:nvSpPr>
            <p:spPr bwMode="auto">
              <a:xfrm>
                <a:off x="4050041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5809304-F0B4-42D5-8BB3-23663C22D249}"/>
                  </a:ext>
                </a:extLst>
              </p:cNvPr>
              <p:cNvSpPr/>
              <p:nvPr/>
            </p:nvSpPr>
            <p:spPr bwMode="auto">
              <a:xfrm>
                <a:off x="4700783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793F77B-DFFA-44F5-B8B4-37A818EF5FE2}"/>
                  </a:ext>
                </a:extLst>
              </p:cNvPr>
              <p:cNvSpPr/>
              <p:nvPr/>
            </p:nvSpPr>
            <p:spPr bwMode="auto">
              <a:xfrm>
                <a:off x="5351525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3851E24-FED2-49FB-AEF7-6E39824E0AD0}"/>
                  </a:ext>
                </a:extLst>
              </p:cNvPr>
              <p:cNvSpPr/>
              <p:nvPr/>
            </p:nvSpPr>
            <p:spPr bwMode="auto">
              <a:xfrm>
                <a:off x="6002267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5959040-15B5-4BB4-85D8-CBFB33DD2056}"/>
                </a:ext>
              </a:extLst>
            </p:cNvPr>
            <p:cNvGrpSpPr/>
            <p:nvPr/>
          </p:nvGrpSpPr>
          <p:grpSpPr>
            <a:xfrm>
              <a:off x="2649141" y="5558166"/>
              <a:ext cx="3610711" cy="480834"/>
              <a:chOff x="1447072" y="2930658"/>
              <a:chExt cx="5205937" cy="65074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120D606-09BE-4B96-882C-125E40316BE7}"/>
                  </a:ext>
                </a:extLst>
              </p:cNvPr>
              <p:cNvSpPr/>
              <p:nvPr/>
            </p:nvSpPr>
            <p:spPr bwMode="auto">
              <a:xfrm>
                <a:off x="1447072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9D8BDC9-ABD2-49A9-A569-797732062663}"/>
                  </a:ext>
                </a:extLst>
              </p:cNvPr>
              <p:cNvSpPr/>
              <p:nvPr/>
            </p:nvSpPr>
            <p:spPr bwMode="auto">
              <a:xfrm>
                <a:off x="2097815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2B3C9D8-0F91-48C0-BC15-6375FA8557E0}"/>
                  </a:ext>
                </a:extLst>
              </p:cNvPr>
              <p:cNvSpPr/>
              <p:nvPr/>
            </p:nvSpPr>
            <p:spPr bwMode="auto">
              <a:xfrm>
                <a:off x="2748557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98D3A8A-54E4-498B-8189-D608D56754D7}"/>
                  </a:ext>
                </a:extLst>
              </p:cNvPr>
              <p:cNvSpPr/>
              <p:nvPr/>
            </p:nvSpPr>
            <p:spPr bwMode="auto">
              <a:xfrm>
                <a:off x="3399300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F30C59F-C55B-4260-9A45-AA18FFF25AF6}"/>
                  </a:ext>
                </a:extLst>
              </p:cNvPr>
              <p:cNvSpPr/>
              <p:nvPr/>
            </p:nvSpPr>
            <p:spPr bwMode="auto">
              <a:xfrm>
                <a:off x="4050041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29EC0DB-48A8-4DF2-9B60-154D7C9796B4}"/>
                  </a:ext>
                </a:extLst>
              </p:cNvPr>
              <p:cNvSpPr/>
              <p:nvPr/>
            </p:nvSpPr>
            <p:spPr bwMode="auto">
              <a:xfrm>
                <a:off x="4700783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5C3C605-FC74-4406-9CF1-FAF8F88B2F8B}"/>
                  </a:ext>
                </a:extLst>
              </p:cNvPr>
              <p:cNvSpPr/>
              <p:nvPr/>
            </p:nvSpPr>
            <p:spPr bwMode="auto">
              <a:xfrm>
                <a:off x="5351525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BBD1EF7-4A39-4111-84AF-2F72F543B311}"/>
                  </a:ext>
                </a:extLst>
              </p:cNvPr>
              <p:cNvSpPr/>
              <p:nvPr/>
            </p:nvSpPr>
            <p:spPr bwMode="auto">
              <a:xfrm>
                <a:off x="6002267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3D01C3E-52F7-4573-9A62-78570BA791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4039" y="5164173"/>
              <a:ext cx="308151" cy="31656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BE796C8-DD92-4D2A-AE97-78AA858054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72700" y="5164173"/>
              <a:ext cx="308151" cy="31656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595DBD3-AC36-40A2-A07A-51AE9CF1F3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21361" y="5164173"/>
              <a:ext cx="308151" cy="31656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72AA2C7-7CFB-4AB8-B867-2737D881DA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0022" y="5164173"/>
              <a:ext cx="308151" cy="31656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23DF066-200B-4222-B3E3-F81E1D74E5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8684" y="5164173"/>
              <a:ext cx="308151" cy="31656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0BF9358-9798-402E-88D6-E9ED54E270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7345" y="5164173"/>
              <a:ext cx="308151" cy="31656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405513C-DD4F-49A5-8ABA-63D0EB6309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006" y="5164173"/>
              <a:ext cx="308151" cy="31656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FA81C47-1F86-41A5-8E10-6A9D1F40B823}"/>
              </a:ext>
            </a:extLst>
          </p:cNvPr>
          <p:cNvGrpSpPr/>
          <p:nvPr/>
        </p:nvGrpSpPr>
        <p:grpSpPr>
          <a:xfrm>
            <a:off x="7491000" y="4605914"/>
            <a:ext cx="3612704" cy="1433087"/>
            <a:chOff x="7491000" y="4605914"/>
            <a:chExt cx="3612704" cy="143308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6ED67D0-3488-4CAB-BE58-E38AD11FDE10}"/>
                </a:ext>
              </a:extLst>
            </p:cNvPr>
            <p:cNvGrpSpPr/>
            <p:nvPr/>
          </p:nvGrpSpPr>
          <p:grpSpPr>
            <a:xfrm>
              <a:off x="7491000" y="4605914"/>
              <a:ext cx="3612704" cy="1433087"/>
              <a:chOff x="1447072" y="2930658"/>
              <a:chExt cx="5208809" cy="1939484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7DD336C7-1A4B-48DB-B4D1-4AB73A0CA50A}"/>
                  </a:ext>
                </a:extLst>
              </p:cNvPr>
              <p:cNvGrpSpPr/>
              <p:nvPr/>
            </p:nvGrpSpPr>
            <p:grpSpPr>
              <a:xfrm>
                <a:off x="1447072" y="2930658"/>
                <a:ext cx="5205937" cy="650742"/>
                <a:chOff x="1447072" y="2930658"/>
                <a:chExt cx="5205937" cy="650742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858CDD1A-0D02-4590-842C-4115832363F0}"/>
                    </a:ext>
                  </a:extLst>
                </p:cNvPr>
                <p:cNvSpPr/>
                <p:nvPr/>
              </p:nvSpPr>
              <p:spPr bwMode="auto">
                <a:xfrm>
                  <a:off x="1447072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0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E673FB7D-6E5C-4B7B-A013-0676036BE748}"/>
                    </a:ext>
                  </a:extLst>
                </p:cNvPr>
                <p:cNvSpPr/>
                <p:nvPr/>
              </p:nvSpPr>
              <p:spPr bwMode="auto">
                <a:xfrm>
                  <a:off x="2097815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89FABF68-40B4-4C46-8271-ABF164FB525C}"/>
                    </a:ext>
                  </a:extLst>
                </p:cNvPr>
                <p:cNvSpPr/>
                <p:nvPr/>
              </p:nvSpPr>
              <p:spPr bwMode="auto">
                <a:xfrm>
                  <a:off x="2748557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F61F754E-79D2-4703-A58E-2BC860C7B7CC}"/>
                    </a:ext>
                  </a:extLst>
                </p:cNvPr>
                <p:cNvSpPr/>
                <p:nvPr/>
              </p:nvSpPr>
              <p:spPr bwMode="auto">
                <a:xfrm>
                  <a:off x="3399300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0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8F4DBCA-BA03-4DE8-B514-CF3C1BCCDA22}"/>
                    </a:ext>
                  </a:extLst>
                </p:cNvPr>
                <p:cNvSpPr/>
                <p:nvPr/>
              </p:nvSpPr>
              <p:spPr bwMode="auto">
                <a:xfrm>
                  <a:off x="4050041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0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37128F1-5C28-4F86-8496-F8055551766C}"/>
                    </a:ext>
                  </a:extLst>
                </p:cNvPr>
                <p:cNvSpPr/>
                <p:nvPr/>
              </p:nvSpPr>
              <p:spPr bwMode="auto">
                <a:xfrm>
                  <a:off x="4700783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F9F679C9-DE6B-4E05-91F1-F7732D366EDC}"/>
                    </a:ext>
                  </a:extLst>
                </p:cNvPr>
                <p:cNvSpPr/>
                <p:nvPr/>
              </p:nvSpPr>
              <p:spPr bwMode="auto">
                <a:xfrm>
                  <a:off x="5351525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2869BEB0-A783-460F-BE71-5D14833C2B6B}"/>
                    </a:ext>
                  </a:extLst>
                </p:cNvPr>
                <p:cNvSpPr/>
                <p:nvPr/>
              </p:nvSpPr>
              <p:spPr bwMode="auto">
                <a:xfrm>
                  <a:off x="6002267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6A9DAA11-8462-48AF-A754-7C144564CF75}"/>
                  </a:ext>
                </a:extLst>
              </p:cNvPr>
              <p:cNvGrpSpPr/>
              <p:nvPr/>
            </p:nvGrpSpPr>
            <p:grpSpPr>
              <a:xfrm>
                <a:off x="1449944" y="4219400"/>
                <a:ext cx="5205937" cy="650742"/>
                <a:chOff x="1447072" y="2930658"/>
                <a:chExt cx="5205937" cy="650742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6AE66B96-4D9D-4990-A660-69F7C72CBC64}"/>
                    </a:ext>
                  </a:extLst>
                </p:cNvPr>
                <p:cNvSpPr/>
                <p:nvPr/>
              </p:nvSpPr>
              <p:spPr bwMode="auto">
                <a:xfrm>
                  <a:off x="1447072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0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FEC29993-B6BD-42B8-94A3-1C3E04B02124}"/>
                    </a:ext>
                  </a:extLst>
                </p:cNvPr>
                <p:cNvSpPr/>
                <p:nvPr/>
              </p:nvSpPr>
              <p:spPr bwMode="auto">
                <a:xfrm>
                  <a:off x="2097815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0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EDE57AEE-2079-4050-B207-6344433D1647}"/>
                    </a:ext>
                  </a:extLst>
                </p:cNvPr>
                <p:cNvSpPr/>
                <p:nvPr/>
              </p:nvSpPr>
              <p:spPr bwMode="auto">
                <a:xfrm>
                  <a:off x="2748557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E0FC75EA-37BD-4042-A8D1-AD10E4EB3216}"/>
                    </a:ext>
                  </a:extLst>
                </p:cNvPr>
                <p:cNvSpPr/>
                <p:nvPr/>
              </p:nvSpPr>
              <p:spPr bwMode="auto">
                <a:xfrm>
                  <a:off x="3399300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1143A3F-4A95-4A23-B642-438E424EB304}"/>
                    </a:ext>
                  </a:extLst>
                </p:cNvPr>
                <p:cNvSpPr/>
                <p:nvPr/>
              </p:nvSpPr>
              <p:spPr bwMode="auto">
                <a:xfrm>
                  <a:off x="4050041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0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BD81A562-AB8D-4B4A-8359-A5F27207182F}"/>
                    </a:ext>
                  </a:extLst>
                </p:cNvPr>
                <p:cNvSpPr/>
                <p:nvPr/>
              </p:nvSpPr>
              <p:spPr bwMode="auto">
                <a:xfrm>
                  <a:off x="4700783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0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E7A4FFCF-8955-485B-82AC-2E2B327A4B95}"/>
                    </a:ext>
                  </a:extLst>
                </p:cNvPr>
                <p:cNvSpPr/>
                <p:nvPr/>
              </p:nvSpPr>
              <p:spPr bwMode="auto">
                <a:xfrm>
                  <a:off x="5351525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B244D45-18F3-466E-A66C-CF1A4684D65D}"/>
                    </a:ext>
                  </a:extLst>
                </p:cNvPr>
                <p:cNvSpPr/>
                <p:nvPr/>
              </p:nvSpPr>
              <p:spPr bwMode="auto">
                <a:xfrm>
                  <a:off x="6002267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2062186-40CD-444C-B1B7-F338005D9B06}"/>
                </a:ext>
              </a:extLst>
            </p:cNvPr>
            <p:cNvCxnSpPr>
              <a:cxnSpLocks/>
            </p:cNvCxnSpPr>
            <p:nvPr/>
          </p:nvCxnSpPr>
          <p:spPr>
            <a:xfrm>
              <a:off x="7761758" y="5180217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1EDAAF5-7DF0-4558-B9FC-1D9882D32C1A}"/>
                </a:ext>
              </a:extLst>
            </p:cNvPr>
            <p:cNvCxnSpPr>
              <a:cxnSpLocks/>
            </p:cNvCxnSpPr>
            <p:nvPr/>
          </p:nvCxnSpPr>
          <p:spPr>
            <a:xfrm>
              <a:off x="8240598" y="5176851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8CDC9AE-2E36-406E-92E6-1B0199C0B403}"/>
                </a:ext>
              </a:extLst>
            </p:cNvPr>
            <p:cNvCxnSpPr>
              <a:cxnSpLocks/>
            </p:cNvCxnSpPr>
            <p:nvPr/>
          </p:nvCxnSpPr>
          <p:spPr>
            <a:xfrm>
              <a:off x="8719438" y="5176851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AEF2201-9078-48C9-9941-D0489ED3AD28}"/>
                </a:ext>
              </a:extLst>
            </p:cNvPr>
            <p:cNvCxnSpPr>
              <a:cxnSpLocks/>
            </p:cNvCxnSpPr>
            <p:nvPr/>
          </p:nvCxnSpPr>
          <p:spPr>
            <a:xfrm>
              <a:off x="9182236" y="5176851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1E22436-BA26-445B-9172-9167BC20755C}"/>
                </a:ext>
              </a:extLst>
            </p:cNvPr>
            <p:cNvCxnSpPr>
              <a:cxnSpLocks/>
            </p:cNvCxnSpPr>
            <p:nvPr/>
          </p:nvCxnSpPr>
          <p:spPr>
            <a:xfrm>
              <a:off x="9628992" y="5176851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556F5F7-B530-4452-8D13-60200AC23B98}"/>
                </a:ext>
              </a:extLst>
            </p:cNvPr>
            <p:cNvCxnSpPr>
              <a:cxnSpLocks/>
            </p:cNvCxnSpPr>
            <p:nvPr/>
          </p:nvCxnSpPr>
          <p:spPr>
            <a:xfrm>
              <a:off x="10091790" y="5176851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B77F01E-3B8C-4A61-B1D2-1462AA782CC2}"/>
                </a:ext>
              </a:extLst>
            </p:cNvPr>
            <p:cNvCxnSpPr>
              <a:cxnSpLocks/>
            </p:cNvCxnSpPr>
            <p:nvPr/>
          </p:nvCxnSpPr>
          <p:spPr>
            <a:xfrm>
              <a:off x="10554588" y="5176851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7E6FDF0-74C4-4E92-9321-CF08F581B01B}"/>
              </a:ext>
            </a:extLst>
          </p:cNvPr>
          <p:cNvGrpSpPr/>
          <p:nvPr/>
        </p:nvGrpSpPr>
        <p:grpSpPr>
          <a:xfrm>
            <a:off x="2206678" y="5164173"/>
            <a:ext cx="669635" cy="795722"/>
            <a:chOff x="2206678" y="5164173"/>
            <a:chExt cx="669635" cy="795722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69B3A05-EDC5-43CD-9622-E7F72A6C6A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8161" y="5164173"/>
              <a:ext cx="308152" cy="31656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26" name="Picture 2" descr="Remove Icon Clip Art at Clker.com - vector clip art online ...">
              <a:extLst>
                <a:ext uri="{FF2B5EF4-FFF2-40B4-BE49-F238E27FC236}">
                  <a16:creationId xmlns:a16="http://schemas.microsoft.com/office/drawing/2014/main" id="{FE5F2D94-39F0-4CFF-A0B7-51F143E66D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6678" y="5598636"/>
              <a:ext cx="361259" cy="36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48FE9EF-6DB6-4B70-B58B-1BC26D661B0C}"/>
              </a:ext>
            </a:extLst>
          </p:cNvPr>
          <p:cNvGrpSpPr/>
          <p:nvPr/>
        </p:nvGrpSpPr>
        <p:grpSpPr>
          <a:xfrm>
            <a:off x="6124232" y="4569147"/>
            <a:ext cx="589165" cy="911593"/>
            <a:chOff x="6124232" y="4569147"/>
            <a:chExt cx="589165" cy="911593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0D7E853-59E9-48C1-A8CF-3C667C6381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4232" y="5164173"/>
              <a:ext cx="308152" cy="31656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D77AE58-0E1A-452D-9098-F0EB1F0BE252}"/>
                </a:ext>
              </a:extLst>
            </p:cNvPr>
            <p:cNvSpPr/>
            <p:nvPr/>
          </p:nvSpPr>
          <p:spPr>
            <a:xfrm>
              <a:off x="6320341" y="4569147"/>
              <a:ext cx="39305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0</a:t>
              </a:r>
              <a:endParaRPr lang="en-US" sz="3200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15CB3B6-B15F-44B0-9F41-B815882AA874}"/>
              </a:ext>
            </a:extLst>
          </p:cNvPr>
          <p:cNvGrpSpPr/>
          <p:nvPr/>
        </p:nvGrpSpPr>
        <p:grpSpPr>
          <a:xfrm>
            <a:off x="7033776" y="4558043"/>
            <a:ext cx="657134" cy="906439"/>
            <a:chOff x="7033776" y="4558043"/>
            <a:chExt cx="657134" cy="906439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56AE2A4-2D1E-415E-A0F5-77509F6055E7}"/>
                </a:ext>
              </a:extLst>
            </p:cNvPr>
            <p:cNvCxnSpPr>
              <a:cxnSpLocks/>
            </p:cNvCxnSpPr>
            <p:nvPr/>
          </p:nvCxnSpPr>
          <p:spPr>
            <a:xfrm>
              <a:off x="7355257" y="5176851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778BCC7-ED63-4A66-BDEB-358A834FB577}"/>
                </a:ext>
              </a:extLst>
            </p:cNvPr>
            <p:cNvSpPr/>
            <p:nvPr/>
          </p:nvSpPr>
          <p:spPr>
            <a:xfrm>
              <a:off x="7033776" y="4558043"/>
              <a:ext cx="39305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0</a:t>
              </a:r>
              <a:endParaRPr lang="en-US" sz="3200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28D303F-6DC9-4AA5-9693-674BA0E2FA8C}"/>
              </a:ext>
            </a:extLst>
          </p:cNvPr>
          <p:cNvGrpSpPr/>
          <p:nvPr/>
        </p:nvGrpSpPr>
        <p:grpSpPr>
          <a:xfrm>
            <a:off x="11003875" y="5176851"/>
            <a:ext cx="583252" cy="783044"/>
            <a:chOff x="11003875" y="5176851"/>
            <a:chExt cx="583252" cy="783044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CF540B3-5FD1-4520-96CC-712E94F1AE9E}"/>
                </a:ext>
              </a:extLst>
            </p:cNvPr>
            <p:cNvCxnSpPr>
              <a:cxnSpLocks/>
            </p:cNvCxnSpPr>
            <p:nvPr/>
          </p:nvCxnSpPr>
          <p:spPr>
            <a:xfrm>
              <a:off x="11003875" y="5176851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6" name="Picture 2" descr="Remove Icon Clip Art at Clker.com - vector clip art online ...">
              <a:extLst>
                <a:ext uri="{FF2B5EF4-FFF2-40B4-BE49-F238E27FC236}">
                  <a16:creationId xmlns:a16="http://schemas.microsoft.com/office/drawing/2014/main" id="{6CE9F9C5-C6BD-46D5-B7FE-BB682F0168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25868" y="5598636"/>
              <a:ext cx="361259" cy="36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3694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CCBC74-9230-484A-AA62-01066CE44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How to </a:t>
            </a:r>
            <a:r>
              <a:rPr lang="en-GB" b="1" dirty="0"/>
              <a:t>get the last bit</a:t>
            </a:r>
            <a:r>
              <a:rPr lang="en-GB" dirty="0"/>
              <a:t> from a number </a:t>
            </a:r>
            <a:r>
              <a:rPr lang="en-GB" b="1" dirty="0">
                <a:solidFill>
                  <a:schemeClr val="bg1"/>
                </a:solidFill>
              </a:rPr>
              <a:t>n</a:t>
            </a:r>
            <a:r>
              <a:rPr lang="en-GB" dirty="0"/>
              <a:t>?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The bits are </a:t>
            </a:r>
            <a:r>
              <a:rPr lang="en-GB" b="1" dirty="0"/>
              <a:t>numbered from 0</a:t>
            </a:r>
            <a:r>
              <a:rPr lang="en-GB" dirty="0"/>
              <a:t>, from right to the left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The position of the last (</a:t>
            </a:r>
            <a:r>
              <a:rPr lang="en-GB" b="1" dirty="0"/>
              <a:t>rightmost</a:t>
            </a:r>
            <a:r>
              <a:rPr lang="en-GB" dirty="0"/>
              <a:t>) bit is </a:t>
            </a:r>
            <a:r>
              <a:rPr lang="en-GB" b="1" dirty="0"/>
              <a:t>0</a:t>
            </a: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Last bit – </a:t>
            </a:r>
            <a:r>
              <a:rPr lang="en-GB" b="1" dirty="0"/>
              <a:t>formula</a:t>
            </a:r>
            <a:r>
              <a:rPr lang="en-GB" dirty="0"/>
              <a:t>: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926173-EB6D-493C-B80B-694CE5DA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Bitwise Operations: Get the Last Bit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AC88E5AD-A2C5-47CB-8F8C-E73D704872A0}"/>
              </a:ext>
            </a:extLst>
          </p:cNvPr>
          <p:cNvSpPr txBox="1">
            <a:spLocks/>
          </p:cNvSpPr>
          <p:nvPr/>
        </p:nvSpPr>
        <p:spPr>
          <a:xfrm>
            <a:off x="696000" y="3249000"/>
            <a:ext cx="5678386" cy="16646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800" dirty="0">
                <a:solidFill>
                  <a:schemeClr val="tx1"/>
                </a:solidFill>
              </a:rPr>
              <a:t>n = 125   </a:t>
            </a:r>
            <a:r>
              <a:rPr lang="en-GB" sz="2800" dirty="0">
                <a:solidFill>
                  <a:schemeClr val="accent2"/>
                </a:solidFill>
              </a:rPr>
              <a:t>//   0111110</a:t>
            </a:r>
            <a:r>
              <a:rPr lang="en-GB" sz="2800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800" dirty="0">
                <a:solidFill>
                  <a:schemeClr val="tx1"/>
                </a:solidFill>
              </a:rPr>
              <a:t>mask = 1  </a:t>
            </a:r>
            <a:r>
              <a:rPr lang="en-GB" sz="2800" dirty="0">
                <a:solidFill>
                  <a:schemeClr val="accent2"/>
                </a:solidFill>
              </a:rPr>
              <a:t>// &amp; 0000000</a:t>
            </a:r>
            <a:r>
              <a:rPr lang="en-GB" sz="2800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800" dirty="0">
                <a:solidFill>
                  <a:schemeClr val="tx1"/>
                </a:solidFill>
              </a:rPr>
              <a:t>n &amp; mask  </a:t>
            </a:r>
            <a:r>
              <a:rPr lang="en-GB" sz="2800" dirty="0">
                <a:solidFill>
                  <a:schemeClr val="accent2"/>
                </a:solidFill>
              </a:rPr>
              <a:t>//   0000000</a:t>
            </a:r>
            <a:r>
              <a:rPr lang="en-GB" sz="2800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1</a:t>
            </a:r>
            <a:r>
              <a:rPr lang="en-GB" sz="2800" dirty="0">
                <a:solidFill>
                  <a:schemeClr val="accent2"/>
                </a:solidFill>
              </a:rPr>
              <a:t> = 1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371189A-47A2-427F-930A-7F309AEC01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3871124-911E-4C9C-A756-381FCA2EC712}"/>
              </a:ext>
            </a:extLst>
          </p:cNvPr>
          <p:cNvSpPr txBox="1">
            <a:spLocks/>
          </p:cNvSpPr>
          <p:nvPr/>
        </p:nvSpPr>
        <p:spPr>
          <a:xfrm>
            <a:off x="696000" y="5769000"/>
            <a:ext cx="5678386" cy="7105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200" dirty="0">
                <a:solidFill>
                  <a:schemeClr val="tx1"/>
                </a:solidFill>
              </a:rPr>
              <a:t>lastBit = n &amp; 1</a:t>
            </a:r>
            <a:endParaRPr lang="en-US" sz="3200" dirty="0">
              <a:solidFill>
                <a:schemeClr val="accent2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6D177C-0431-44C6-8959-891F7A1EDE7D}"/>
              </a:ext>
            </a:extLst>
          </p:cNvPr>
          <p:cNvGrpSpPr/>
          <p:nvPr/>
        </p:nvGrpSpPr>
        <p:grpSpPr>
          <a:xfrm>
            <a:off x="6541947" y="3194168"/>
            <a:ext cx="5089053" cy="983241"/>
            <a:chOff x="6178175" y="3485535"/>
            <a:chExt cx="5089053" cy="98324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13A2FAC-B8ED-471F-8BFF-A67E7618CBBD}"/>
                </a:ext>
              </a:extLst>
            </p:cNvPr>
            <p:cNvSpPr/>
            <p:nvPr/>
          </p:nvSpPr>
          <p:spPr bwMode="auto">
            <a:xfrm>
              <a:off x="8601350" y="3935594"/>
              <a:ext cx="533175" cy="53318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F4FCFF0-B8B6-4499-988D-E892DEF424F9}"/>
                </a:ext>
              </a:extLst>
            </p:cNvPr>
            <p:cNvSpPr/>
            <p:nvPr/>
          </p:nvSpPr>
          <p:spPr bwMode="auto">
            <a:xfrm>
              <a:off x="9134526" y="3935594"/>
              <a:ext cx="533175" cy="53318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45C1803-26AA-44AB-A68C-7BB449823DCA}"/>
                </a:ext>
              </a:extLst>
            </p:cNvPr>
            <p:cNvSpPr/>
            <p:nvPr/>
          </p:nvSpPr>
          <p:spPr bwMode="auto">
            <a:xfrm>
              <a:off x="9667702" y="3935594"/>
              <a:ext cx="533175" cy="53318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578F22-B4DC-44BF-883D-48421D9E26A3}"/>
                </a:ext>
              </a:extLst>
            </p:cNvPr>
            <p:cNvSpPr/>
            <p:nvPr/>
          </p:nvSpPr>
          <p:spPr bwMode="auto">
            <a:xfrm>
              <a:off x="10200877" y="3935594"/>
              <a:ext cx="533175" cy="53318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endPara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41A5E2-166E-4927-BF15-3DA7A5B85953}"/>
                </a:ext>
              </a:extLst>
            </p:cNvPr>
            <p:cNvSpPr/>
            <p:nvPr/>
          </p:nvSpPr>
          <p:spPr bwMode="auto">
            <a:xfrm>
              <a:off x="10734053" y="3935594"/>
              <a:ext cx="533175" cy="533180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1849A3B-C4C3-484F-B3FB-8456A95A6BBC}"/>
                </a:ext>
              </a:extLst>
            </p:cNvPr>
            <p:cNvSpPr/>
            <p:nvPr/>
          </p:nvSpPr>
          <p:spPr bwMode="auto">
            <a:xfrm>
              <a:off x="7002825" y="3935595"/>
              <a:ext cx="533175" cy="53318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2C10D88-F90D-4C03-B614-0642A93FC5FA}"/>
                </a:ext>
              </a:extLst>
            </p:cNvPr>
            <p:cNvSpPr/>
            <p:nvPr/>
          </p:nvSpPr>
          <p:spPr bwMode="auto">
            <a:xfrm>
              <a:off x="7536000" y="3935595"/>
              <a:ext cx="533175" cy="53318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975258-9292-4FD2-8056-AF728EAD5DC9}"/>
                </a:ext>
              </a:extLst>
            </p:cNvPr>
            <p:cNvSpPr/>
            <p:nvPr/>
          </p:nvSpPr>
          <p:spPr bwMode="auto">
            <a:xfrm>
              <a:off x="8069176" y="3935596"/>
              <a:ext cx="533175" cy="53318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8207A89-93C3-4658-AE3C-0D5F197E9A48}"/>
                </a:ext>
              </a:extLst>
            </p:cNvPr>
            <p:cNvSpPr/>
            <p:nvPr/>
          </p:nvSpPr>
          <p:spPr bwMode="auto">
            <a:xfrm>
              <a:off x="8601350" y="3485535"/>
              <a:ext cx="533175" cy="410728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B1F42F4-222C-45D2-9CD6-6AEDEBA647B4}"/>
                </a:ext>
              </a:extLst>
            </p:cNvPr>
            <p:cNvSpPr/>
            <p:nvPr/>
          </p:nvSpPr>
          <p:spPr bwMode="auto">
            <a:xfrm>
              <a:off x="9134526" y="3485535"/>
              <a:ext cx="533175" cy="410728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chemeClr val="tx1"/>
                  </a:solidFill>
                </a:rPr>
                <a:t>3</a:t>
              </a:r>
              <a:endParaRPr lang="en-US" sz="26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E32C83B-BB09-4D2A-AA3D-2760D8682721}"/>
                </a:ext>
              </a:extLst>
            </p:cNvPr>
            <p:cNvSpPr/>
            <p:nvPr/>
          </p:nvSpPr>
          <p:spPr bwMode="auto">
            <a:xfrm>
              <a:off x="9667702" y="3485535"/>
              <a:ext cx="533175" cy="410728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chemeClr val="tx1"/>
                  </a:solidFill>
                </a:rPr>
                <a:t>2</a:t>
              </a:r>
              <a:endParaRPr lang="en-US" sz="26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39C2F8A-8532-4616-BA6D-BD6C4859E0FD}"/>
                </a:ext>
              </a:extLst>
            </p:cNvPr>
            <p:cNvSpPr/>
            <p:nvPr/>
          </p:nvSpPr>
          <p:spPr bwMode="auto">
            <a:xfrm>
              <a:off x="10200877" y="3485535"/>
              <a:ext cx="533175" cy="410728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chemeClr val="tx1"/>
                  </a:solidFill>
                </a:rPr>
                <a:t>1</a:t>
              </a:r>
              <a:endParaRPr lang="en-US" sz="26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81A2568-B8D6-4AF5-9D96-B01C9196FDD4}"/>
                </a:ext>
              </a:extLst>
            </p:cNvPr>
            <p:cNvSpPr/>
            <p:nvPr/>
          </p:nvSpPr>
          <p:spPr bwMode="auto">
            <a:xfrm>
              <a:off x="10734053" y="3485535"/>
              <a:ext cx="533175" cy="410728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chemeClr val="tx1"/>
                  </a:solidFill>
                </a:rPr>
                <a:t>0</a:t>
              </a:r>
              <a:endParaRPr lang="en-US" sz="26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BD36E7E-2628-49A0-8D5A-311B7C17D244}"/>
                </a:ext>
              </a:extLst>
            </p:cNvPr>
            <p:cNvSpPr/>
            <p:nvPr/>
          </p:nvSpPr>
          <p:spPr bwMode="auto">
            <a:xfrm>
              <a:off x="7002825" y="3485536"/>
              <a:ext cx="533175" cy="410728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471C63D-2528-412C-ADF7-8DAC5F76F9D3}"/>
                </a:ext>
              </a:extLst>
            </p:cNvPr>
            <p:cNvSpPr/>
            <p:nvPr/>
          </p:nvSpPr>
          <p:spPr bwMode="auto">
            <a:xfrm>
              <a:off x="7536000" y="3485536"/>
              <a:ext cx="533175" cy="410728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chemeClr val="tx1"/>
                  </a:solidFill>
                </a:rPr>
                <a:t>6</a:t>
              </a:r>
              <a:endParaRPr lang="en-US" sz="26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79293A7-615F-4669-B065-9A42650772FE}"/>
                </a:ext>
              </a:extLst>
            </p:cNvPr>
            <p:cNvSpPr/>
            <p:nvPr/>
          </p:nvSpPr>
          <p:spPr bwMode="auto">
            <a:xfrm>
              <a:off x="8069176" y="3485537"/>
              <a:ext cx="533175" cy="410728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en-US" sz="2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C2DEBA7-57D8-430C-BB16-2B1081B67F9A}"/>
                </a:ext>
              </a:extLst>
            </p:cNvPr>
            <p:cNvSpPr/>
            <p:nvPr/>
          </p:nvSpPr>
          <p:spPr bwMode="auto">
            <a:xfrm>
              <a:off x="6178175" y="3935594"/>
              <a:ext cx="824650" cy="533180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n =</a:t>
              </a: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E297C98E-C966-4AD7-87DB-4E94AE3D934D}"/>
              </a:ext>
            </a:extLst>
          </p:cNvPr>
          <p:cNvSpPr/>
          <p:nvPr/>
        </p:nvSpPr>
        <p:spPr bwMode="auto">
          <a:xfrm>
            <a:off x="9235225" y="4376504"/>
            <a:ext cx="1779781" cy="533180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chemeClr val="tx1"/>
                </a:solidFill>
              </a:rPr>
              <a:t>lastBit = 1</a:t>
            </a:r>
          </a:p>
        </p:txBody>
      </p:sp>
      <p:sp>
        <p:nvSpPr>
          <p:cNvPr id="45" name="Arrow: Bent-Up 44">
            <a:extLst>
              <a:ext uri="{FF2B5EF4-FFF2-40B4-BE49-F238E27FC236}">
                <a16:creationId xmlns:a16="http://schemas.microsoft.com/office/drawing/2014/main" id="{C1BD3A54-8284-4F0B-829A-E307852A6F64}"/>
              </a:ext>
            </a:extLst>
          </p:cNvPr>
          <p:cNvSpPr/>
          <p:nvPr/>
        </p:nvSpPr>
        <p:spPr bwMode="auto">
          <a:xfrm>
            <a:off x="11084489" y="4237704"/>
            <a:ext cx="465600" cy="485419"/>
          </a:xfrm>
          <a:prstGeom prst="bentUpArrow">
            <a:avLst>
              <a:gd name="adj1" fmla="val 28781"/>
              <a:gd name="adj2" fmla="val 37290"/>
              <a:gd name="adj3" fmla="val 42016"/>
            </a:avLst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073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44" grpId="0"/>
      <p:bldP spid="4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CCBC74-9230-484A-AA62-01066CE44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How to </a:t>
            </a:r>
            <a:r>
              <a:rPr lang="en-GB" b="1" dirty="0"/>
              <a:t>get the bit at position </a:t>
            </a:r>
            <a:r>
              <a:rPr lang="en-GB" b="1" dirty="0">
                <a:solidFill>
                  <a:schemeClr val="bg1"/>
                </a:solidFill>
              </a:rPr>
              <a:t>p</a:t>
            </a:r>
            <a:r>
              <a:rPr lang="en-GB" dirty="0"/>
              <a:t> from a number </a:t>
            </a:r>
            <a:r>
              <a:rPr lang="en-GB" b="1" dirty="0">
                <a:solidFill>
                  <a:schemeClr val="bg1"/>
                </a:solidFill>
              </a:rPr>
              <a:t>n</a:t>
            </a:r>
            <a:r>
              <a:rPr lang="en-GB" dirty="0"/>
              <a:t>?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Bit at position – </a:t>
            </a:r>
            <a:r>
              <a:rPr lang="en-GB" b="1" dirty="0"/>
              <a:t>formula</a:t>
            </a:r>
            <a:r>
              <a:rPr lang="en-GB" dirty="0"/>
              <a:t>: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926173-EB6D-493C-B80B-694CE5DA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Bitwise Operations: Get Bit at Position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AC88E5AD-A2C5-47CB-8F8C-E73D704872A0}"/>
              </a:ext>
            </a:extLst>
          </p:cNvPr>
          <p:cNvSpPr txBox="1">
            <a:spLocks/>
          </p:cNvSpPr>
          <p:nvPr/>
        </p:nvSpPr>
        <p:spPr>
          <a:xfrm>
            <a:off x="696000" y="1989000"/>
            <a:ext cx="5301518" cy="2172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800" dirty="0">
                <a:solidFill>
                  <a:schemeClr val="tx1"/>
                </a:solidFill>
              </a:rPr>
              <a:t>n = 125   </a:t>
            </a:r>
            <a:r>
              <a:rPr lang="en-GB" sz="2800" dirty="0">
                <a:solidFill>
                  <a:schemeClr val="accent2"/>
                </a:solidFill>
              </a:rPr>
              <a:t>// 01</a:t>
            </a:r>
            <a:r>
              <a:rPr lang="en-GB" sz="2800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1</a:t>
            </a:r>
            <a:r>
              <a:rPr lang="en-GB" sz="2800" dirty="0">
                <a:solidFill>
                  <a:schemeClr val="accent2"/>
                </a:solidFill>
              </a:rPr>
              <a:t>11101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800" dirty="0">
                <a:solidFill>
                  <a:schemeClr val="tx1"/>
                </a:solidFill>
              </a:rPr>
              <a:t>p = 5     </a:t>
            </a:r>
            <a:r>
              <a:rPr lang="en-GB" sz="2800" dirty="0">
                <a:solidFill>
                  <a:schemeClr val="accent2"/>
                </a:solidFill>
              </a:rPr>
              <a:t>// 5</a:t>
            </a:r>
            <a:r>
              <a:rPr lang="en-GB" sz="2800" baseline="30000" dirty="0">
                <a:solidFill>
                  <a:schemeClr val="accent2"/>
                </a:solidFill>
              </a:rPr>
              <a:t>th</a:t>
            </a:r>
            <a:r>
              <a:rPr lang="en-GB" sz="2800" dirty="0">
                <a:solidFill>
                  <a:schemeClr val="accent2"/>
                </a:solidFill>
              </a:rPr>
              <a:t> position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800" dirty="0">
                <a:solidFill>
                  <a:schemeClr val="tx1"/>
                </a:solidFill>
              </a:rPr>
              <a:t>125 &gt;&gt; p  </a:t>
            </a:r>
            <a:r>
              <a:rPr lang="en-GB" sz="2800" dirty="0">
                <a:solidFill>
                  <a:schemeClr val="accent2"/>
                </a:solidFill>
              </a:rPr>
              <a:t>// 0000001</a:t>
            </a:r>
            <a:r>
              <a:rPr lang="en-GB" sz="2800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1</a:t>
            </a:r>
            <a:r>
              <a:rPr lang="en-GB" sz="2800" dirty="0">
                <a:solidFill>
                  <a:schemeClr val="accent2"/>
                </a:solidFill>
              </a:rPr>
              <a:t> = 3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800" dirty="0">
                <a:solidFill>
                  <a:schemeClr val="tx1"/>
                </a:solidFill>
              </a:rPr>
              <a:t>3 &amp; 1     </a:t>
            </a:r>
            <a:r>
              <a:rPr lang="en-GB" sz="2800" dirty="0">
                <a:solidFill>
                  <a:schemeClr val="accent2"/>
                </a:solidFill>
              </a:rPr>
              <a:t>// 0000000</a:t>
            </a:r>
            <a:r>
              <a:rPr lang="en-GB" sz="2800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1</a:t>
            </a:r>
            <a:r>
              <a:rPr lang="en-GB" sz="2800" dirty="0">
                <a:solidFill>
                  <a:schemeClr val="accent2"/>
                </a:solidFill>
              </a:rPr>
              <a:t> = 1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371189A-47A2-427F-930A-7F309AEC01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3871124-911E-4C9C-A756-381FCA2EC712}"/>
              </a:ext>
            </a:extLst>
          </p:cNvPr>
          <p:cNvSpPr txBox="1">
            <a:spLocks/>
          </p:cNvSpPr>
          <p:nvPr/>
        </p:nvSpPr>
        <p:spPr>
          <a:xfrm>
            <a:off x="696000" y="5319000"/>
            <a:ext cx="5301518" cy="7105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3200" dirty="0">
                <a:solidFill>
                  <a:schemeClr val="tx1"/>
                </a:solidFill>
              </a:rPr>
              <a:t>bit = (n &gt;&gt; p) &amp; 1</a:t>
            </a:r>
            <a:endParaRPr lang="en-GB" sz="3200" dirty="0">
              <a:solidFill>
                <a:schemeClr val="accent2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6D177C-0431-44C6-8959-891F7A1EDE7D}"/>
              </a:ext>
            </a:extLst>
          </p:cNvPr>
          <p:cNvGrpSpPr/>
          <p:nvPr/>
        </p:nvGrpSpPr>
        <p:grpSpPr>
          <a:xfrm>
            <a:off x="6366000" y="2718847"/>
            <a:ext cx="5089053" cy="983241"/>
            <a:chOff x="6178175" y="3485535"/>
            <a:chExt cx="5089053" cy="98324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13A2FAC-B8ED-471F-8BFF-A67E7618CBBD}"/>
                </a:ext>
              </a:extLst>
            </p:cNvPr>
            <p:cNvSpPr/>
            <p:nvPr/>
          </p:nvSpPr>
          <p:spPr bwMode="auto">
            <a:xfrm>
              <a:off x="8601350" y="3935594"/>
              <a:ext cx="533175" cy="53318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F4FCFF0-B8B6-4499-988D-E892DEF424F9}"/>
                </a:ext>
              </a:extLst>
            </p:cNvPr>
            <p:cNvSpPr/>
            <p:nvPr/>
          </p:nvSpPr>
          <p:spPr bwMode="auto">
            <a:xfrm>
              <a:off x="9134526" y="3935594"/>
              <a:ext cx="533175" cy="53318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45C1803-26AA-44AB-A68C-7BB449823DCA}"/>
                </a:ext>
              </a:extLst>
            </p:cNvPr>
            <p:cNvSpPr/>
            <p:nvPr/>
          </p:nvSpPr>
          <p:spPr bwMode="auto">
            <a:xfrm>
              <a:off x="9667702" y="3935594"/>
              <a:ext cx="533175" cy="53318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578F22-B4DC-44BF-883D-48421D9E26A3}"/>
                </a:ext>
              </a:extLst>
            </p:cNvPr>
            <p:cNvSpPr/>
            <p:nvPr/>
          </p:nvSpPr>
          <p:spPr bwMode="auto">
            <a:xfrm>
              <a:off x="10200877" y="3935594"/>
              <a:ext cx="533175" cy="53318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endPara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41A5E2-166E-4927-BF15-3DA7A5B85953}"/>
                </a:ext>
              </a:extLst>
            </p:cNvPr>
            <p:cNvSpPr/>
            <p:nvPr/>
          </p:nvSpPr>
          <p:spPr bwMode="auto">
            <a:xfrm>
              <a:off x="10734053" y="3935594"/>
              <a:ext cx="533175" cy="53318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1849A3B-C4C3-484F-B3FB-8456A95A6BBC}"/>
                </a:ext>
              </a:extLst>
            </p:cNvPr>
            <p:cNvSpPr/>
            <p:nvPr/>
          </p:nvSpPr>
          <p:spPr bwMode="auto">
            <a:xfrm>
              <a:off x="7002825" y="3935595"/>
              <a:ext cx="533175" cy="53318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2C10D88-F90D-4C03-B614-0642A93FC5FA}"/>
                </a:ext>
              </a:extLst>
            </p:cNvPr>
            <p:cNvSpPr/>
            <p:nvPr/>
          </p:nvSpPr>
          <p:spPr bwMode="auto">
            <a:xfrm>
              <a:off x="7536000" y="3935595"/>
              <a:ext cx="533175" cy="53318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975258-9292-4FD2-8056-AF728EAD5DC9}"/>
                </a:ext>
              </a:extLst>
            </p:cNvPr>
            <p:cNvSpPr/>
            <p:nvPr/>
          </p:nvSpPr>
          <p:spPr bwMode="auto">
            <a:xfrm>
              <a:off x="8069176" y="3935596"/>
              <a:ext cx="533175" cy="533180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8207A89-93C3-4658-AE3C-0D5F197E9A48}"/>
                </a:ext>
              </a:extLst>
            </p:cNvPr>
            <p:cNvSpPr/>
            <p:nvPr/>
          </p:nvSpPr>
          <p:spPr bwMode="auto">
            <a:xfrm>
              <a:off x="8601350" y="3485535"/>
              <a:ext cx="533175" cy="410728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B1F42F4-222C-45D2-9CD6-6AEDEBA647B4}"/>
                </a:ext>
              </a:extLst>
            </p:cNvPr>
            <p:cNvSpPr/>
            <p:nvPr/>
          </p:nvSpPr>
          <p:spPr bwMode="auto">
            <a:xfrm>
              <a:off x="9134526" y="3485535"/>
              <a:ext cx="533175" cy="410728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chemeClr val="tx1"/>
                  </a:solidFill>
                </a:rPr>
                <a:t>3</a:t>
              </a:r>
              <a:endParaRPr lang="en-US" sz="26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E32C83B-BB09-4D2A-AA3D-2760D8682721}"/>
                </a:ext>
              </a:extLst>
            </p:cNvPr>
            <p:cNvSpPr/>
            <p:nvPr/>
          </p:nvSpPr>
          <p:spPr bwMode="auto">
            <a:xfrm>
              <a:off x="9667702" y="3485535"/>
              <a:ext cx="533175" cy="410728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chemeClr val="tx1"/>
                  </a:solidFill>
                </a:rPr>
                <a:t>2</a:t>
              </a:r>
              <a:endParaRPr lang="en-US" sz="26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39C2F8A-8532-4616-BA6D-BD6C4859E0FD}"/>
                </a:ext>
              </a:extLst>
            </p:cNvPr>
            <p:cNvSpPr/>
            <p:nvPr/>
          </p:nvSpPr>
          <p:spPr bwMode="auto">
            <a:xfrm>
              <a:off x="10200877" y="3485535"/>
              <a:ext cx="533175" cy="410728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chemeClr val="tx1"/>
                  </a:solidFill>
                </a:rPr>
                <a:t>1</a:t>
              </a:r>
              <a:endParaRPr lang="en-US" sz="26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81A2568-B8D6-4AF5-9D96-B01C9196FDD4}"/>
                </a:ext>
              </a:extLst>
            </p:cNvPr>
            <p:cNvSpPr/>
            <p:nvPr/>
          </p:nvSpPr>
          <p:spPr bwMode="auto">
            <a:xfrm>
              <a:off x="10734053" y="3485535"/>
              <a:ext cx="533175" cy="410728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chemeClr val="tx1"/>
                  </a:solidFill>
                </a:rPr>
                <a:t>0</a:t>
              </a:r>
              <a:endParaRPr lang="en-US" sz="26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BD36E7E-2628-49A0-8D5A-311B7C17D244}"/>
                </a:ext>
              </a:extLst>
            </p:cNvPr>
            <p:cNvSpPr/>
            <p:nvPr/>
          </p:nvSpPr>
          <p:spPr bwMode="auto">
            <a:xfrm>
              <a:off x="7002825" y="3485536"/>
              <a:ext cx="533175" cy="410728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471C63D-2528-412C-ADF7-8DAC5F76F9D3}"/>
                </a:ext>
              </a:extLst>
            </p:cNvPr>
            <p:cNvSpPr/>
            <p:nvPr/>
          </p:nvSpPr>
          <p:spPr bwMode="auto">
            <a:xfrm>
              <a:off x="7536000" y="3485536"/>
              <a:ext cx="533175" cy="410728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chemeClr val="tx1"/>
                  </a:solidFill>
                </a:rPr>
                <a:t>6</a:t>
              </a:r>
              <a:endParaRPr lang="en-US" sz="26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79293A7-615F-4669-B065-9A42650772FE}"/>
                </a:ext>
              </a:extLst>
            </p:cNvPr>
            <p:cNvSpPr/>
            <p:nvPr/>
          </p:nvSpPr>
          <p:spPr bwMode="auto">
            <a:xfrm>
              <a:off x="8069176" y="3485537"/>
              <a:ext cx="533175" cy="410728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en-US" sz="2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C2DEBA7-57D8-430C-BB16-2B1081B67F9A}"/>
                </a:ext>
              </a:extLst>
            </p:cNvPr>
            <p:cNvSpPr/>
            <p:nvPr/>
          </p:nvSpPr>
          <p:spPr bwMode="auto">
            <a:xfrm>
              <a:off x="6178175" y="3935594"/>
              <a:ext cx="824650" cy="533180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n =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70211A7-C3FE-4051-A473-D483473CEF59}"/>
              </a:ext>
            </a:extLst>
          </p:cNvPr>
          <p:cNvSpPr/>
          <p:nvPr/>
        </p:nvSpPr>
        <p:spPr bwMode="auto">
          <a:xfrm>
            <a:off x="8944497" y="1899000"/>
            <a:ext cx="971074" cy="533180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p = 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297C98E-C966-4AD7-87DB-4E94AE3D934D}"/>
              </a:ext>
            </a:extLst>
          </p:cNvPr>
          <p:cNvSpPr/>
          <p:nvPr/>
        </p:nvSpPr>
        <p:spPr bwMode="auto">
          <a:xfrm>
            <a:off x="8944497" y="3986659"/>
            <a:ext cx="2238310" cy="533180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bit value = 1</a:t>
            </a:r>
          </a:p>
        </p:txBody>
      </p:sp>
      <p:sp>
        <p:nvSpPr>
          <p:cNvPr id="45" name="Arrow: Bent-Up 44">
            <a:extLst>
              <a:ext uri="{FF2B5EF4-FFF2-40B4-BE49-F238E27FC236}">
                <a16:creationId xmlns:a16="http://schemas.microsoft.com/office/drawing/2014/main" id="{C1BD3A54-8284-4F0B-829A-E307852A6F64}"/>
              </a:ext>
            </a:extLst>
          </p:cNvPr>
          <p:cNvSpPr/>
          <p:nvPr/>
        </p:nvSpPr>
        <p:spPr bwMode="auto">
          <a:xfrm flipH="1">
            <a:off x="8323575" y="3812943"/>
            <a:ext cx="533175" cy="533180"/>
          </a:xfrm>
          <a:prstGeom prst="bentUpArrow">
            <a:avLst>
              <a:gd name="adj1" fmla="val 28781"/>
              <a:gd name="adj2" fmla="val 37290"/>
              <a:gd name="adj3" fmla="val 42016"/>
            </a:avLst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Arrow: Bent-Up 45">
            <a:extLst>
              <a:ext uri="{FF2B5EF4-FFF2-40B4-BE49-F238E27FC236}">
                <a16:creationId xmlns:a16="http://schemas.microsoft.com/office/drawing/2014/main" id="{F1AC6BC9-C1E7-4A06-AB77-2CE4E7186DA2}"/>
              </a:ext>
            </a:extLst>
          </p:cNvPr>
          <p:cNvSpPr/>
          <p:nvPr/>
        </p:nvSpPr>
        <p:spPr bwMode="auto">
          <a:xfrm flipH="1" flipV="1">
            <a:off x="8323575" y="2118519"/>
            <a:ext cx="533175" cy="560995"/>
          </a:xfrm>
          <a:prstGeom prst="bentUpArrow">
            <a:avLst>
              <a:gd name="adj1" fmla="val 28781"/>
              <a:gd name="adj2" fmla="val 37290"/>
              <a:gd name="adj3" fmla="val 45798"/>
            </a:avLst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939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42" grpId="0"/>
      <p:bldP spid="44" grpId="0"/>
      <p:bldP spid="45" grpId="0" animBg="1"/>
      <p:bldP spid="4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CCBC74-9230-484A-AA62-01066CE44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400" dirty="0"/>
              <a:t>How to </a:t>
            </a:r>
            <a:r>
              <a:rPr lang="en-GB" sz="3400" b="1" dirty="0"/>
              <a:t>set the bit at given position </a:t>
            </a:r>
            <a:r>
              <a:rPr lang="en-GB" sz="3400" b="1" dirty="0">
                <a:solidFill>
                  <a:schemeClr val="bg1"/>
                </a:solidFill>
              </a:rPr>
              <a:t>p</a:t>
            </a:r>
            <a:r>
              <a:rPr lang="en-GB" sz="3400" dirty="0"/>
              <a:t> to </a:t>
            </a:r>
            <a:r>
              <a:rPr lang="en-GB" sz="3400" b="1" dirty="0">
                <a:solidFill>
                  <a:schemeClr val="bg1"/>
                </a:solidFill>
              </a:rPr>
              <a:t>0</a:t>
            </a:r>
            <a:r>
              <a:rPr lang="en-GB" sz="3400" dirty="0"/>
              <a:t> or </a:t>
            </a:r>
            <a:r>
              <a:rPr lang="en-GB" sz="3400" b="1" dirty="0">
                <a:solidFill>
                  <a:schemeClr val="bg1"/>
                </a:solidFill>
              </a:rPr>
              <a:t>1</a:t>
            </a:r>
            <a:r>
              <a:rPr lang="en-GB" sz="3400" dirty="0"/>
              <a:t>?</a:t>
            </a:r>
          </a:p>
          <a:p>
            <a:pPr>
              <a:buClr>
                <a:schemeClr val="tx1"/>
              </a:buClr>
            </a:pPr>
            <a:endParaRPr lang="en-GB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sz="3400" dirty="0"/>
              <a:t>Assign a bit </a:t>
            </a:r>
            <a:r>
              <a:rPr lang="en-GB" sz="3400" b="1" dirty="0">
                <a:solidFill>
                  <a:schemeClr val="bg1"/>
                </a:solidFill>
              </a:rPr>
              <a:t>b</a:t>
            </a:r>
            <a:r>
              <a:rPr lang="en-GB" sz="3400" dirty="0"/>
              <a:t> (</a:t>
            </a:r>
            <a:r>
              <a:rPr lang="en-GB" sz="3400" b="1" dirty="0"/>
              <a:t>0</a:t>
            </a:r>
            <a:r>
              <a:rPr lang="en-GB" sz="3400" dirty="0"/>
              <a:t> or </a:t>
            </a:r>
            <a:r>
              <a:rPr lang="en-GB" sz="3400" b="1" dirty="0"/>
              <a:t>1</a:t>
            </a:r>
            <a:r>
              <a:rPr lang="en-GB" sz="3400" dirty="0"/>
              <a:t>) at position </a:t>
            </a:r>
            <a:r>
              <a:rPr lang="en-GB" sz="3400" b="1" dirty="0">
                <a:solidFill>
                  <a:schemeClr val="bg1"/>
                </a:solidFill>
              </a:rPr>
              <a:t>p </a:t>
            </a:r>
            <a:r>
              <a:rPr lang="en-GB" sz="3400" dirty="0"/>
              <a:t>– formula: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926173-EB6D-493C-B80B-694CE5DA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Bitwise Operations: Set Bit at Position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CA1B5F6F-3045-46AA-91B4-DA3A90FF5B73}"/>
              </a:ext>
            </a:extLst>
          </p:cNvPr>
          <p:cNvSpPr txBox="1">
            <a:spLocks/>
          </p:cNvSpPr>
          <p:nvPr/>
        </p:nvSpPr>
        <p:spPr>
          <a:xfrm>
            <a:off x="644721" y="2619000"/>
            <a:ext cx="5268776" cy="19253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p = 5             </a:t>
            </a:r>
            <a:r>
              <a:rPr lang="en-GB" sz="2400" dirty="0">
                <a:solidFill>
                  <a:schemeClr val="accent2"/>
                </a:solidFill>
              </a:rPr>
              <a:t>// </a:t>
            </a:r>
            <a:r>
              <a:rPr lang="en-GB" sz="2400" dirty="0">
                <a:solidFill>
                  <a:schemeClr val="accent2"/>
                </a:solidFill>
                <a:latin typeface="+mn-lt"/>
              </a:rPr>
              <a:t>5</a:t>
            </a:r>
            <a:r>
              <a:rPr lang="en-GB" sz="2400" baseline="30000" dirty="0">
                <a:solidFill>
                  <a:schemeClr val="accent2"/>
                </a:solidFill>
                <a:latin typeface="+mn-lt"/>
              </a:rPr>
              <a:t>th</a:t>
            </a:r>
            <a:r>
              <a:rPr lang="en-GB" sz="2400" dirty="0">
                <a:solidFill>
                  <a:schemeClr val="accent2"/>
                </a:solidFill>
                <a:latin typeface="+mn-lt"/>
              </a:rPr>
              <a:t> position</a:t>
            </a:r>
            <a:endParaRPr lang="en-GB" sz="2400" dirty="0">
              <a:solidFill>
                <a:schemeClr val="tx1"/>
              </a:solidFill>
              <a:latin typeface="+mn-lt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n = 125           </a:t>
            </a:r>
            <a:r>
              <a:rPr lang="en-GB" sz="2400" dirty="0">
                <a:solidFill>
                  <a:schemeClr val="accent2"/>
                </a:solidFill>
              </a:rPr>
              <a:t>// 01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1</a:t>
            </a:r>
            <a:r>
              <a:rPr lang="en-GB" sz="2400" dirty="0">
                <a:solidFill>
                  <a:schemeClr val="accent2"/>
                </a:solidFill>
              </a:rPr>
              <a:t>11101</a:t>
            </a:r>
            <a:endParaRPr lang="en-GB" sz="24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mask = ~(1 &lt;&lt; p)  </a:t>
            </a:r>
            <a:r>
              <a:rPr lang="en-GB" sz="2400" dirty="0">
                <a:solidFill>
                  <a:schemeClr val="accent2"/>
                </a:solidFill>
              </a:rPr>
              <a:t>// 11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0</a:t>
            </a:r>
            <a:r>
              <a:rPr lang="en-GB" sz="2400" dirty="0">
                <a:solidFill>
                  <a:schemeClr val="accent2"/>
                </a:solidFill>
              </a:rPr>
              <a:t>11111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result = n &amp; mask </a:t>
            </a:r>
            <a:r>
              <a:rPr lang="en-GB" sz="2400" dirty="0">
                <a:solidFill>
                  <a:schemeClr val="accent2"/>
                </a:solidFill>
              </a:rPr>
              <a:t>// 01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0</a:t>
            </a:r>
            <a:r>
              <a:rPr lang="en-GB" sz="2400" dirty="0">
                <a:solidFill>
                  <a:schemeClr val="accent2"/>
                </a:solidFill>
              </a:rPr>
              <a:t>11101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437FEB-5926-4DA2-8928-F7434CC44182}"/>
              </a:ext>
            </a:extLst>
          </p:cNvPr>
          <p:cNvSpPr txBox="1">
            <a:spLocks/>
          </p:cNvSpPr>
          <p:nvPr/>
        </p:nvSpPr>
        <p:spPr>
          <a:xfrm>
            <a:off x="6297635" y="2619000"/>
            <a:ext cx="5268777" cy="19253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p = 5             </a:t>
            </a:r>
            <a:r>
              <a:rPr lang="en-GB" sz="2400" dirty="0">
                <a:solidFill>
                  <a:schemeClr val="accent2"/>
                </a:solidFill>
              </a:rPr>
              <a:t>// </a:t>
            </a:r>
            <a:r>
              <a:rPr lang="en-GB" sz="2400" dirty="0">
                <a:solidFill>
                  <a:schemeClr val="accent2"/>
                </a:solidFill>
                <a:latin typeface="+mn-lt"/>
              </a:rPr>
              <a:t>5</a:t>
            </a:r>
            <a:r>
              <a:rPr lang="en-GB" sz="2400" baseline="30000" dirty="0">
                <a:solidFill>
                  <a:schemeClr val="accent2"/>
                </a:solidFill>
                <a:latin typeface="+mn-lt"/>
              </a:rPr>
              <a:t>th</a:t>
            </a:r>
            <a:r>
              <a:rPr lang="en-GB" sz="2400" dirty="0">
                <a:solidFill>
                  <a:schemeClr val="accent2"/>
                </a:solidFill>
                <a:latin typeface="+mn-lt"/>
              </a:rPr>
              <a:t> position</a:t>
            </a:r>
            <a:endParaRPr lang="en-GB" sz="2400" dirty="0">
              <a:solidFill>
                <a:schemeClr val="tx1"/>
              </a:solidFill>
              <a:latin typeface="+mn-lt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n = 125           </a:t>
            </a:r>
            <a:r>
              <a:rPr lang="en-GB" sz="2400" dirty="0">
                <a:solidFill>
                  <a:schemeClr val="accent2"/>
                </a:solidFill>
              </a:rPr>
              <a:t>// 01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1</a:t>
            </a:r>
            <a:r>
              <a:rPr lang="en-GB" sz="2400" dirty="0">
                <a:solidFill>
                  <a:schemeClr val="accent2"/>
                </a:solidFill>
              </a:rPr>
              <a:t>11101</a:t>
            </a:r>
            <a:endParaRPr lang="en-GB" sz="24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mask = 1 &lt;&lt; p     </a:t>
            </a:r>
            <a:r>
              <a:rPr lang="en-GB" sz="2400" dirty="0">
                <a:solidFill>
                  <a:schemeClr val="accent2"/>
                </a:solidFill>
              </a:rPr>
              <a:t>// 00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1</a:t>
            </a:r>
            <a:r>
              <a:rPr lang="en-GB" sz="2400" dirty="0">
                <a:solidFill>
                  <a:schemeClr val="accent2"/>
                </a:solidFill>
              </a:rPr>
              <a:t>00000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result = n | mask </a:t>
            </a:r>
            <a:r>
              <a:rPr lang="en-GB" sz="2400" dirty="0">
                <a:solidFill>
                  <a:schemeClr val="accent2"/>
                </a:solidFill>
              </a:rPr>
              <a:t>// 01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1</a:t>
            </a:r>
            <a:r>
              <a:rPr lang="en-GB" sz="2400" dirty="0">
                <a:solidFill>
                  <a:schemeClr val="accent2"/>
                </a:solidFill>
              </a:rPr>
              <a:t>11101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371189A-47A2-427F-930A-7F309AEC01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E5A2497-BE4E-4260-A573-8B0C020A9308}"/>
              </a:ext>
            </a:extLst>
          </p:cNvPr>
          <p:cNvSpPr txBox="1">
            <a:spLocks/>
          </p:cNvSpPr>
          <p:nvPr/>
        </p:nvSpPr>
        <p:spPr>
          <a:xfrm>
            <a:off x="561000" y="1874904"/>
            <a:ext cx="5375973" cy="720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Clear</a:t>
            </a:r>
            <a:r>
              <a:rPr lang="en-GB" dirty="0"/>
              <a:t> a bit (0) at position </a:t>
            </a:r>
            <a:r>
              <a:rPr lang="en-GB" sz="3400" b="1" dirty="0">
                <a:solidFill>
                  <a:schemeClr val="bg1"/>
                </a:solidFill>
              </a:rPr>
              <a:t>p</a:t>
            </a:r>
            <a:endParaRPr lang="en-GB" dirty="0"/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BEBB8112-8DF4-4965-B816-C1A11A2D42BA}"/>
              </a:ext>
            </a:extLst>
          </p:cNvPr>
          <p:cNvSpPr txBox="1">
            <a:spLocks/>
          </p:cNvSpPr>
          <p:nvPr/>
        </p:nvSpPr>
        <p:spPr>
          <a:xfrm>
            <a:off x="6255028" y="1874904"/>
            <a:ext cx="4995000" cy="720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GB" dirty="0"/>
              <a:t> a bit (1) at position </a:t>
            </a:r>
            <a:r>
              <a:rPr lang="en-GB" sz="3400" b="1" dirty="0">
                <a:solidFill>
                  <a:schemeClr val="bg1"/>
                </a:solidFill>
              </a:rPr>
              <a:t>p</a:t>
            </a:r>
            <a:endParaRPr lang="en-GB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79531490-01B7-4F04-AFEC-C5D833AF9024}"/>
              </a:ext>
            </a:extLst>
          </p:cNvPr>
          <p:cNvSpPr txBox="1">
            <a:spLocks/>
          </p:cNvSpPr>
          <p:nvPr/>
        </p:nvSpPr>
        <p:spPr>
          <a:xfrm>
            <a:off x="644720" y="5390003"/>
            <a:ext cx="689128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800" dirty="0">
                <a:solidFill>
                  <a:schemeClr val="tx1"/>
                </a:solidFill>
              </a:rPr>
              <a:t>n = n &amp; ~(1 &lt;&lt; p) | (b &lt;&lt; p)</a:t>
            </a:r>
            <a:endParaRPr lang="en-GB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65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/>
      <p:bldP spid="12" grpId="0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B7DF80-59CD-499C-91CC-5B93D07815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C1DBA-21DC-4022-9265-A981442891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Networking protocols</a:t>
            </a:r>
          </a:p>
          <a:p>
            <a:pPr lvl="1"/>
            <a:r>
              <a:rPr lang="en-US" dirty="0"/>
              <a:t>Many devices communicate using bit-level protocols</a:t>
            </a:r>
          </a:p>
          <a:p>
            <a:pPr lvl="1"/>
            <a:r>
              <a:rPr lang="en-US" dirty="0"/>
              <a:t>E.g. the SYN flag in the </a:t>
            </a:r>
            <a:r>
              <a:rPr lang="en-US" b="1" dirty="0"/>
              <a:t>TCP protocol </a:t>
            </a:r>
            <a:r>
              <a:rPr lang="en-US" dirty="0"/>
              <a:t>header is the bit #1 from the 14</a:t>
            </a:r>
            <a:r>
              <a:rPr lang="en-US" baseline="30000" dirty="0"/>
              <a:t>th</a:t>
            </a:r>
            <a:r>
              <a:rPr lang="en-US" dirty="0"/>
              <a:t> byte in the TCP packets</a:t>
            </a:r>
          </a:p>
          <a:p>
            <a:pPr lvl="2"/>
            <a:r>
              <a:rPr lang="en-US" dirty="0"/>
              <a:t>Web browsers use bitwise operations to connect to a Web site</a:t>
            </a:r>
          </a:p>
          <a:p>
            <a:r>
              <a:rPr lang="en-US" dirty="0"/>
              <a:t>Many </a:t>
            </a:r>
            <a:r>
              <a:rPr lang="en-US" b="1" dirty="0"/>
              <a:t>binary file formats </a:t>
            </a:r>
            <a:r>
              <a:rPr lang="en-US" dirty="0"/>
              <a:t>use bits to save space</a:t>
            </a:r>
          </a:p>
          <a:p>
            <a:pPr lvl="1"/>
            <a:r>
              <a:rPr lang="en-US" dirty="0"/>
              <a:t>E.g. PNG images use </a:t>
            </a:r>
            <a:r>
              <a:rPr lang="bg-BG" dirty="0"/>
              <a:t>3</a:t>
            </a:r>
            <a:r>
              <a:rPr lang="en-US" dirty="0"/>
              <a:t> bits to specify the color format used</a:t>
            </a:r>
          </a:p>
          <a:p>
            <a:r>
              <a:rPr lang="en-US" b="1" dirty="0"/>
              <a:t>Data compression </a:t>
            </a:r>
            <a:r>
              <a:rPr lang="en-US" dirty="0"/>
              <a:t>replaces byte sequences with bit sequences</a:t>
            </a:r>
          </a:p>
          <a:p>
            <a:pPr lvl="1"/>
            <a:r>
              <a:rPr lang="en-US" dirty="0"/>
              <a:t>E.g. the DEFLATE algorithm in </a:t>
            </a:r>
            <a:r>
              <a:rPr lang="en-US" b="1" dirty="0"/>
              <a:t>ZIP files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FB2C5F-C439-4F07-8D68-66528C52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Bitwise Operations?</a:t>
            </a:r>
          </a:p>
        </p:txBody>
      </p:sp>
    </p:spTree>
    <p:extLst>
      <p:ext uri="{BB962C8B-B14F-4D97-AF65-F5344CB8AC3E}">
        <p14:creationId xmlns:p14="http://schemas.microsoft.com/office/powerpoint/2010/main" val="145820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3A6A0B-919A-46FB-9143-293D9707E3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Write a program that prints the bit at position 1 of an integer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Solution: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9E8C6F-9657-4901-A7A6-F32947CA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Bit #1 (the Bit Before the Last)</a:t>
            </a:r>
            <a:endParaRPr lang="en-GB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0F00CCF-CB60-4ADF-9175-CE5E8C7C203F}"/>
              </a:ext>
            </a:extLst>
          </p:cNvPr>
          <p:cNvSpPr/>
          <p:nvPr/>
        </p:nvSpPr>
        <p:spPr bwMode="auto">
          <a:xfrm>
            <a:off x="1554091" y="2070349"/>
            <a:ext cx="461639" cy="3018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445D2DD-7548-4316-9007-BBFF61EC37C2}"/>
              </a:ext>
            </a:extLst>
          </p:cNvPr>
          <p:cNvSpPr txBox="1">
            <a:spLocks/>
          </p:cNvSpPr>
          <p:nvPr/>
        </p:nvSpPr>
        <p:spPr>
          <a:xfrm>
            <a:off x="741000" y="1942937"/>
            <a:ext cx="61002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8EBF5916-5B55-4997-BB2D-1BBD42F2EC70}"/>
              </a:ext>
            </a:extLst>
          </p:cNvPr>
          <p:cNvSpPr txBox="1">
            <a:spLocks/>
          </p:cNvSpPr>
          <p:nvPr/>
        </p:nvSpPr>
        <p:spPr>
          <a:xfrm>
            <a:off x="2218794" y="1942937"/>
            <a:ext cx="55898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DF399E6-71F7-42D3-9C3B-72FA43705C72}"/>
              </a:ext>
            </a:extLst>
          </p:cNvPr>
          <p:cNvSpPr/>
          <p:nvPr/>
        </p:nvSpPr>
        <p:spPr bwMode="auto">
          <a:xfrm>
            <a:off x="1554091" y="2950446"/>
            <a:ext cx="461639" cy="3018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1046A98B-B5DC-4D80-A832-2AB5377892FF}"/>
              </a:ext>
            </a:extLst>
          </p:cNvPr>
          <p:cNvSpPr txBox="1">
            <a:spLocks/>
          </p:cNvSpPr>
          <p:nvPr/>
        </p:nvSpPr>
        <p:spPr>
          <a:xfrm>
            <a:off x="741000" y="2823034"/>
            <a:ext cx="61002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D3B99F28-BF74-4B93-AA53-52DD08FEA51D}"/>
              </a:ext>
            </a:extLst>
          </p:cNvPr>
          <p:cNvSpPr txBox="1">
            <a:spLocks/>
          </p:cNvSpPr>
          <p:nvPr/>
        </p:nvSpPr>
        <p:spPr>
          <a:xfrm>
            <a:off x="2218794" y="2823034"/>
            <a:ext cx="55898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58C7368-5C73-433A-9C67-C0921DE1D863}"/>
              </a:ext>
            </a:extLst>
          </p:cNvPr>
          <p:cNvSpPr/>
          <p:nvPr/>
        </p:nvSpPr>
        <p:spPr bwMode="auto">
          <a:xfrm>
            <a:off x="7316319" y="2070349"/>
            <a:ext cx="461639" cy="3018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893160A-EBF1-4B4C-9253-2229389CA7C8}"/>
              </a:ext>
            </a:extLst>
          </p:cNvPr>
          <p:cNvSpPr txBox="1">
            <a:spLocks/>
          </p:cNvSpPr>
          <p:nvPr/>
        </p:nvSpPr>
        <p:spPr>
          <a:xfrm>
            <a:off x="6503228" y="1942937"/>
            <a:ext cx="61002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879565A4-3693-4B00-91EB-18161D1C6A11}"/>
              </a:ext>
            </a:extLst>
          </p:cNvPr>
          <p:cNvSpPr txBox="1">
            <a:spLocks/>
          </p:cNvSpPr>
          <p:nvPr/>
        </p:nvSpPr>
        <p:spPr>
          <a:xfrm>
            <a:off x="7981022" y="1942937"/>
            <a:ext cx="54795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9A3F2F9F-6CFC-4DEA-8994-73AEAF0BCEDA}"/>
              </a:ext>
            </a:extLst>
          </p:cNvPr>
          <p:cNvSpPr txBox="1">
            <a:spLocks/>
          </p:cNvSpPr>
          <p:nvPr/>
        </p:nvSpPr>
        <p:spPr>
          <a:xfrm>
            <a:off x="783772" y="4303664"/>
            <a:ext cx="6496285" cy="2172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800" dirty="0">
                <a:solidFill>
                  <a:schemeClr val="tx1"/>
                </a:solidFill>
              </a:rPr>
              <a:t>p = 1        </a:t>
            </a:r>
            <a:r>
              <a:rPr lang="en-GB" sz="2800" dirty="0">
                <a:solidFill>
                  <a:schemeClr val="accent2"/>
                </a:solidFill>
              </a:rPr>
              <a:t>// 1</a:t>
            </a:r>
            <a:r>
              <a:rPr lang="en-GB" sz="2800" baseline="30000" dirty="0">
                <a:solidFill>
                  <a:schemeClr val="accent2"/>
                </a:solidFill>
              </a:rPr>
              <a:t>st</a:t>
            </a:r>
            <a:r>
              <a:rPr lang="en-GB" sz="2800" dirty="0">
                <a:solidFill>
                  <a:schemeClr val="accent2"/>
                </a:solidFill>
              </a:rPr>
              <a:t> position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800" dirty="0">
                <a:solidFill>
                  <a:schemeClr val="tx1"/>
                </a:solidFill>
              </a:rPr>
              <a:t>n = 51       </a:t>
            </a:r>
            <a:r>
              <a:rPr lang="en-GB" sz="2800" dirty="0">
                <a:solidFill>
                  <a:schemeClr val="accent2"/>
                </a:solidFill>
              </a:rPr>
              <a:t>// 001100</a:t>
            </a:r>
            <a:r>
              <a:rPr lang="en-GB" sz="2800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1</a:t>
            </a:r>
            <a:r>
              <a:rPr lang="en-GB" sz="2800" dirty="0">
                <a:solidFill>
                  <a:schemeClr val="accent2"/>
                </a:solidFill>
              </a:rPr>
              <a:t>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800" dirty="0">
                <a:solidFill>
                  <a:schemeClr val="tx1"/>
                </a:solidFill>
              </a:rPr>
              <a:t>n = n &gt;&gt; p   </a:t>
            </a:r>
            <a:r>
              <a:rPr lang="en-GB" sz="2800" dirty="0">
                <a:solidFill>
                  <a:schemeClr val="accent2"/>
                </a:solidFill>
              </a:rPr>
              <a:t>// 0001100</a:t>
            </a:r>
            <a:r>
              <a:rPr lang="en-GB" sz="2800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1</a:t>
            </a:r>
            <a:r>
              <a:rPr lang="en-GB" sz="2800" dirty="0">
                <a:solidFill>
                  <a:schemeClr val="accent2"/>
                </a:solidFill>
              </a:rPr>
              <a:t> = 25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800" dirty="0">
                <a:solidFill>
                  <a:schemeClr val="tx1"/>
                </a:solidFill>
              </a:rPr>
              <a:t>n &amp; 1        </a:t>
            </a:r>
            <a:r>
              <a:rPr lang="en-GB" sz="2800" dirty="0">
                <a:solidFill>
                  <a:schemeClr val="accent2"/>
                </a:solidFill>
              </a:rPr>
              <a:t>// 1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C8CA106-EB86-458F-91C8-4E46E4626512}"/>
              </a:ext>
            </a:extLst>
          </p:cNvPr>
          <p:cNvSpPr/>
          <p:nvPr/>
        </p:nvSpPr>
        <p:spPr bwMode="auto">
          <a:xfrm>
            <a:off x="7316319" y="2950446"/>
            <a:ext cx="461639" cy="3018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C5134D9-18FF-433F-A596-AC6B207D3507}"/>
              </a:ext>
            </a:extLst>
          </p:cNvPr>
          <p:cNvSpPr txBox="1">
            <a:spLocks/>
          </p:cNvSpPr>
          <p:nvPr/>
        </p:nvSpPr>
        <p:spPr>
          <a:xfrm>
            <a:off x="6503228" y="2823034"/>
            <a:ext cx="61002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8ED31D24-9FDE-430C-A8C0-BD52EE05BF29}"/>
              </a:ext>
            </a:extLst>
          </p:cNvPr>
          <p:cNvSpPr txBox="1">
            <a:spLocks/>
          </p:cNvSpPr>
          <p:nvPr/>
        </p:nvSpPr>
        <p:spPr>
          <a:xfrm>
            <a:off x="7981022" y="2823034"/>
            <a:ext cx="54795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B5AA60F2-2E8C-4167-8141-5573A8A5E8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1A16D8-1683-402A-9185-E398CEB81BC8}"/>
              </a:ext>
            </a:extLst>
          </p:cNvPr>
          <p:cNvSpPr/>
          <p:nvPr/>
        </p:nvSpPr>
        <p:spPr>
          <a:xfrm>
            <a:off x="2993229" y="1959659"/>
            <a:ext cx="3181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800" b="1" dirty="0"/>
              <a:t>51</a:t>
            </a:r>
            <a:r>
              <a:rPr lang="en-GB" sz="2800" dirty="0"/>
              <a:t> == 0 0 1 1 0 0 </a:t>
            </a:r>
            <a:r>
              <a:rPr lang="en-GB" sz="2800" b="1" dirty="0">
                <a:solidFill>
                  <a:schemeClr val="bg1"/>
                </a:solidFill>
                <a:highlight>
                  <a:srgbClr val="000080"/>
                </a:highlight>
              </a:rPr>
              <a:t>1</a:t>
            </a:r>
            <a:r>
              <a:rPr lang="en-GB" sz="2800" b="1" dirty="0">
                <a:solidFill>
                  <a:schemeClr val="bg1"/>
                </a:solidFill>
              </a:rPr>
              <a:t> </a:t>
            </a:r>
            <a:r>
              <a:rPr lang="en-GB" sz="2800" dirty="0"/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6648D8-C3BF-459D-ABDF-471E3E9A865B}"/>
              </a:ext>
            </a:extLst>
          </p:cNvPr>
          <p:cNvSpPr/>
          <p:nvPr/>
        </p:nvSpPr>
        <p:spPr>
          <a:xfrm>
            <a:off x="2993229" y="2839756"/>
            <a:ext cx="3181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800" b="1" dirty="0"/>
              <a:t>13</a:t>
            </a:r>
            <a:r>
              <a:rPr lang="en-GB" sz="2800" dirty="0"/>
              <a:t> == 0 0 0 0 1 1 </a:t>
            </a:r>
            <a:r>
              <a:rPr lang="en-GB" sz="2800" b="1" dirty="0">
                <a:solidFill>
                  <a:schemeClr val="bg1"/>
                </a:solidFill>
                <a:highlight>
                  <a:srgbClr val="000080"/>
                </a:highlight>
              </a:rPr>
              <a:t>0</a:t>
            </a:r>
            <a:r>
              <a:rPr lang="en-GB" sz="2800" b="1" dirty="0">
                <a:solidFill>
                  <a:schemeClr val="bg1"/>
                </a:solidFill>
              </a:rPr>
              <a:t> </a:t>
            </a:r>
            <a:r>
              <a:rPr lang="en-GB" sz="2800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CDCBB8-615E-44DC-A378-FF048430159C}"/>
              </a:ext>
            </a:extLst>
          </p:cNvPr>
          <p:cNvSpPr/>
          <p:nvPr/>
        </p:nvSpPr>
        <p:spPr>
          <a:xfrm>
            <a:off x="8791918" y="1959659"/>
            <a:ext cx="3181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800" b="1" dirty="0"/>
              <a:t>24</a:t>
            </a:r>
            <a:r>
              <a:rPr lang="en-GB" sz="2800" dirty="0"/>
              <a:t> == 0 0 0 1 1 0 </a:t>
            </a:r>
            <a:r>
              <a:rPr lang="en-GB" sz="2800" b="1" dirty="0">
                <a:solidFill>
                  <a:schemeClr val="bg1"/>
                </a:solidFill>
                <a:highlight>
                  <a:srgbClr val="000080"/>
                </a:highlight>
              </a:rPr>
              <a:t>0</a:t>
            </a:r>
            <a:r>
              <a:rPr lang="en-GB" sz="2800" b="1" dirty="0">
                <a:solidFill>
                  <a:schemeClr val="bg1"/>
                </a:solidFill>
              </a:rPr>
              <a:t> </a:t>
            </a:r>
            <a:r>
              <a:rPr lang="en-GB" sz="2800" dirty="0"/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9FC0A9-1169-432E-8E32-C921374FFDFD}"/>
              </a:ext>
            </a:extLst>
          </p:cNvPr>
          <p:cNvSpPr/>
          <p:nvPr/>
        </p:nvSpPr>
        <p:spPr>
          <a:xfrm>
            <a:off x="8791918" y="2839756"/>
            <a:ext cx="3181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800" b="1" dirty="0"/>
              <a:t>2</a:t>
            </a:r>
            <a:r>
              <a:rPr lang="en-GB" sz="2800" dirty="0"/>
              <a:t> == 0 0 0 0 0 0 </a:t>
            </a:r>
            <a:r>
              <a:rPr lang="en-GB" sz="2800" b="1" dirty="0">
                <a:solidFill>
                  <a:schemeClr val="bg1"/>
                </a:solidFill>
                <a:highlight>
                  <a:srgbClr val="000080"/>
                </a:highlight>
              </a:rPr>
              <a:t>1</a:t>
            </a:r>
            <a:r>
              <a:rPr lang="en-GB" sz="2800" b="1" dirty="0">
                <a:solidFill>
                  <a:schemeClr val="bg1"/>
                </a:solidFill>
              </a:rPr>
              <a:t> </a:t>
            </a:r>
            <a:r>
              <a:rPr lang="en-GB" sz="2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540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21000" y="807603"/>
            <a:ext cx="2787461" cy="342184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107E247-DC39-48FC-A1BA-EAA9D23875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174911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B32FDFAC-B2E8-499F-BF5D-E2B71EDF44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339165"/>
            <a:ext cx="936905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8742" y="1633556"/>
              <a:ext cx="83629" cy="4621179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58581" y="1885295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43746" y="3882794"/>
            <a:ext cx="2307178" cy="2496947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99285" y="1643182"/>
            <a:ext cx="7809750" cy="473655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2A211C5A-E956-4FBC-BAC8-DCB3E55DCED3}"/>
              </a:ext>
            </a:extLst>
          </p:cNvPr>
          <p:cNvSpPr txBox="1">
            <a:spLocks/>
          </p:cNvSpPr>
          <p:nvPr/>
        </p:nvSpPr>
        <p:spPr>
          <a:xfrm>
            <a:off x="699285" y="1475085"/>
            <a:ext cx="8518879" cy="490465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Computers store data using </a:t>
            </a:r>
            <a:r>
              <a:rPr lang="en-US" sz="3400" b="1" dirty="0">
                <a:solidFill>
                  <a:schemeClr val="bg1"/>
                </a:solidFill>
              </a:rPr>
              <a:t>bits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Signed </a:t>
            </a:r>
            <a:r>
              <a:rPr lang="en-US" sz="3200" b="1" dirty="0">
                <a:solidFill>
                  <a:schemeClr val="bg1"/>
                </a:solidFill>
              </a:rPr>
              <a:t>integers</a:t>
            </a:r>
            <a:r>
              <a:rPr lang="en-US" sz="3200" dirty="0">
                <a:solidFill>
                  <a:schemeClr val="bg2"/>
                </a:solidFill>
              </a:rPr>
              <a:t> (leftmost bit == sign)</a:t>
            </a:r>
            <a:endParaRPr lang="en-US" sz="3200" b="1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1"/>
                </a:solidFill>
              </a:rPr>
              <a:t>IEEE-754</a:t>
            </a:r>
            <a:r>
              <a:rPr lang="en-US" sz="3200" dirty="0">
                <a:solidFill>
                  <a:schemeClr val="bg2"/>
                </a:solidFill>
              </a:rPr>
              <a:t> – floating point numbers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1"/>
                </a:solidFill>
              </a:rPr>
              <a:t>Text</a:t>
            </a:r>
            <a:r>
              <a:rPr lang="en-US" sz="3200" dirty="0">
                <a:solidFill>
                  <a:schemeClr val="bg2"/>
                </a:solidFill>
              </a:rPr>
              <a:t> is stored using ASCII / Unicode / other</a:t>
            </a:r>
          </a:p>
          <a:p>
            <a:pPr>
              <a:lnSpc>
                <a:spcPct val="100000"/>
              </a:lnSpc>
            </a:pPr>
            <a:r>
              <a:rPr lang="en-US" sz="3400" b="1" dirty="0">
                <a:solidFill>
                  <a:schemeClr val="bg1"/>
                </a:solidFill>
              </a:rPr>
              <a:t>Binary</a:t>
            </a:r>
            <a:r>
              <a:rPr lang="en-US" sz="3400" b="1" dirty="0">
                <a:solidFill>
                  <a:schemeClr val="bg2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and </a:t>
            </a:r>
            <a:r>
              <a:rPr lang="en-US" sz="3400" b="1" dirty="0">
                <a:solidFill>
                  <a:schemeClr val="bg1"/>
                </a:solidFill>
              </a:rPr>
              <a:t>hexadecimal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numeral systems</a:t>
            </a:r>
            <a:r>
              <a:rPr lang="en-US" sz="3400" dirty="0">
                <a:solidFill>
                  <a:schemeClr val="bg2"/>
                </a:solidFill>
              </a:rPr>
              <a:t> play a key role in computing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Developers manipulate </a:t>
            </a:r>
            <a:r>
              <a:rPr lang="en-US" sz="3400" b="1" dirty="0">
                <a:solidFill>
                  <a:schemeClr val="bg1"/>
                </a:solidFill>
              </a:rPr>
              <a:t>bits</a:t>
            </a:r>
            <a:r>
              <a:rPr lang="en-US" sz="3400" dirty="0">
                <a:solidFill>
                  <a:schemeClr val="bg2"/>
                </a:solidFill>
              </a:rPr>
              <a:t> in integers using </a:t>
            </a:r>
            <a:r>
              <a:rPr lang="en-US" sz="3400" b="1" dirty="0">
                <a:solidFill>
                  <a:schemeClr val="bg1"/>
                </a:solidFill>
              </a:rPr>
              <a:t>bitwise operators</a:t>
            </a:r>
            <a:r>
              <a:rPr lang="en-US" sz="3400" dirty="0">
                <a:solidFill>
                  <a:schemeClr val="bg2"/>
                </a:solidFill>
              </a:rPr>
              <a:t> and </a:t>
            </a:r>
            <a:r>
              <a:rPr lang="en-US" sz="3400" b="1" dirty="0">
                <a:solidFill>
                  <a:schemeClr val="bg1"/>
                </a:solidFill>
              </a:rPr>
              <a:t>bit masks</a:t>
            </a:r>
          </a:p>
        </p:txBody>
      </p:sp>
    </p:spTree>
    <p:extLst>
      <p:ext uri="{BB962C8B-B14F-4D97-AF65-F5344CB8AC3E}">
        <p14:creationId xmlns:p14="http://schemas.microsoft.com/office/powerpoint/2010/main" val="301446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405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EDE3B5F3-EF07-4A47-A6D6-ACB7CE994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476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D7FEDBA-B28C-4670-B0BF-3B4A907D4FF6}"/>
              </a:ext>
            </a:extLst>
          </p:cNvPr>
          <p:cNvSpPr txBox="1">
            <a:spLocks/>
          </p:cNvSpPr>
          <p:nvPr/>
        </p:nvSpPr>
        <p:spPr>
          <a:xfrm>
            <a:off x="4573665" y="1624419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800" dirty="0">
                <a:solidFill>
                  <a:schemeClr val="bg2"/>
                </a:solidFill>
              </a:rPr>
              <a:t>0|1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67AE9F-5313-4901-9E2D-7CA2B933015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Bits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7FA9B3A-D970-4BCF-B3E0-3E00661E0B3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What is a Bit?</a:t>
            </a:r>
          </a:p>
        </p:txBody>
      </p:sp>
    </p:spTree>
    <p:extLst>
      <p:ext uri="{BB962C8B-B14F-4D97-AF65-F5344CB8AC3E}">
        <p14:creationId xmlns:p14="http://schemas.microsoft.com/office/powerpoint/2010/main" val="318340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7E815A34-7086-42E1-97DE-E2F9EF5AFA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543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AECBF61-0E87-4D49-A667-0526539339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2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077A009-9C1B-4E99-8E56-0CAE942C51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699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196E73A-BF12-4759-8ECB-C8AB02B567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1766" y="1032411"/>
            <a:ext cx="9814234" cy="5546589"/>
          </a:xfrm>
        </p:spPr>
        <p:txBody>
          <a:bodyPr>
            <a:normAutofit/>
          </a:bodyPr>
          <a:lstStyle/>
          <a:p>
            <a:r>
              <a:rPr lang="en-GB" b="1" dirty="0"/>
              <a:t>Bit </a:t>
            </a:r>
            <a:r>
              <a:rPr lang="en-GB" dirty="0"/>
              <a:t>== the smallest </a:t>
            </a:r>
            <a:r>
              <a:rPr lang="en-GB" b="1" dirty="0">
                <a:solidFill>
                  <a:schemeClr val="bg1"/>
                </a:solidFill>
              </a:rPr>
              <a:t>unit of data used in computing</a:t>
            </a:r>
          </a:p>
          <a:p>
            <a:pPr lvl="1"/>
            <a:r>
              <a:rPr lang="en-GB" dirty="0"/>
              <a:t>Takes only one of </a:t>
            </a:r>
            <a:r>
              <a:rPr lang="en-GB" b="1" dirty="0">
                <a:solidFill>
                  <a:schemeClr val="bg1"/>
                </a:solidFill>
              </a:rPr>
              <a:t>two values</a:t>
            </a:r>
            <a:r>
              <a:rPr lang="en-GB" dirty="0"/>
              <a:t>: either a </a:t>
            </a:r>
            <a:r>
              <a:rPr lang="en-GB" b="1" dirty="0">
                <a:solidFill>
                  <a:schemeClr val="bg1"/>
                </a:solidFill>
              </a:rPr>
              <a:t>0</a:t>
            </a:r>
            <a:r>
              <a:rPr lang="en-GB" dirty="0"/>
              <a:t> or </a:t>
            </a:r>
            <a:r>
              <a:rPr lang="en-GB" b="1" dirty="0">
                <a:solidFill>
                  <a:schemeClr val="bg1"/>
                </a:solidFill>
              </a:rPr>
              <a:t>1</a:t>
            </a:r>
          </a:p>
          <a:p>
            <a:r>
              <a:rPr lang="en-GB" b="1" dirty="0"/>
              <a:t>1 bit </a:t>
            </a:r>
            <a:r>
              <a:rPr lang="en-GB" dirty="0"/>
              <a:t>can store anything with </a:t>
            </a:r>
            <a:r>
              <a:rPr lang="en-GB" b="1" dirty="0">
                <a:solidFill>
                  <a:schemeClr val="bg1"/>
                </a:solidFill>
              </a:rPr>
              <a:t>two separate states</a:t>
            </a:r>
            <a:endParaRPr lang="en-GB" dirty="0"/>
          </a:p>
          <a:p>
            <a:pPr lvl="1"/>
            <a:r>
              <a:rPr lang="en-GB" dirty="0"/>
              <a:t>Logical values (true / false)</a:t>
            </a:r>
          </a:p>
          <a:p>
            <a:pPr lvl="1"/>
            <a:r>
              <a:rPr lang="en-GB" dirty="0"/>
              <a:t>Algebraic signs (+ / -)</a:t>
            </a:r>
          </a:p>
          <a:p>
            <a:pPr lvl="1"/>
            <a:r>
              <a:rPr lang="en-GB" dirty="0"/>
              <a:t>Activation states (on / off)</a:t>
            </a:r>
          </a:p>
          <a:p>
            <a:r>
              <a:rPr lang="en-GB" dirty="0"/>
              <a:t>Bits are organized in computer memory in sequences of </a:t>
            </a:r>
            <a:r>
              <a:rPr lang="en-GB" b="1" dirty="0"/>
              <a:t>8 bits</a:t>
            </a:r>
            <a:r>
              <a:rPr lang="en-GB" dirty="0"/>
              <a:t>, called </a:t>
            </a:r>
            <a:r>
              <a:rPr lang="en-GB" b="1" dirty="0"/>
              <a:t>bytes</a:t>
            </a:r>
            <a:r>
              <a:rPr lang="en-GB" dirty="0"/>
              <a:t> (</a:t>
            </a:r>
            <a:r>
              <a:rPr lang="en-GB" b="1" dirty="0"/>
              <a:t>octets</a:t>
            </a:r>
            <a:r>
              <a:rPr lang="en-GB" dirty="0"/>
              <a:t>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F1EA7D5-266F-4569-958D-11B1E5DD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9E29E50-F648-4707-BA1F-3BAE968244C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52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1A7FA-8813-4B13-8C97-946ED6775B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5000" cy="5546589"/>
          </a:xfrm>
        </p:spPr>
        <p:txBody>
          <a:bodyPr>
            <a:normAutofit/>
          </a:bodyPr>
          <a:lstStyle/>
          <a:p>
            <a:r>
              <a:rPr lang="en-US" sz="3300" b="1" dirty="0"/>
              <a:t>Bit</a:t>
            </a:r>
            <a:r>
              <a:rPr lang="en-US" sz="3300" dirty="0"/>
              <a:t> – single </a:t>
            </a:r>
            <a:r>
              <a:rPr lang="en-US" sz="3300" b="1" dirty="0"/>
              <a:t>0</a:t>
            </a:r>
            <a:r>
              <a:rPr lang="en-US" sz="3300" dirty="0"/>
              <a:t> or </a:t>
            </a:r>
            <a:r>
              <a:rPr lang="en-US" sz="3300" b="1" dirty="0"/>
              <a:t>1</a:t>
            </a:r>
            <a:r>
              <a:rPr lang="en-US" sz="3300" dirty="0"/>
              <a:t>, representing a bit of data</a:t>
            </a:r>
          </a:p>
          <a:p>
            <a:r>
              <a:rPr lang="en-US" sz="3300" b="1" dirty="0"/>
              <a:t>Byte</a:t>
            </a:r>
            <a:r>
              <a:rPr lang="en-US" sz="3300" dirty="0"/>
              <a:t> (</a:t>
            </a:r>
            <a:r>
              <a:rPr lang="en-US" sz="3300" b="1" dirty="0"/>
              <a:t>octet</a:t>
            </a:r>
            <a:r>
              <a:rPr lang="en-US" sz="3300" dirty="0"/>
              <a:t>) == </a:t>
            </a:r>
            <a:r>
              <a:rPr lang="en-US" sz="3300" b="1" dirty="0"/>
              <a:t>8 bits</a:t>
            </a:r>
            <a:r>
              <a:rPr lang="en-US" sz="3300" dirty="0"/>
              <a:t> == the smallest addressable unit in the computer memory</a:t>
            </a:r>
          </a:p>
          <a:p>
            <a:r>
              <a:rPr lang="en-US" sz="3300" b="1" dirty="0"/>
              <a:t>KB</a:t>
            </a:r>
            <a:r>
              <a:rPr lang="en-US" sz="3300" dirty="0"/>
              <a:t> (kilobyte) == </a:t>
            </a:r>
            <a:r>
              <a:rPr lang="en-US" sz="3300" b="1" dirty="0"/>
              <a:t>1024 bytes</a:t>
            </a:r>
            <a:r>
              <a:rPr lang="en-US" sz="3300" dirty="0"/>
              <a:t> (sometimes 1000 bytes)</a:t>
            </a:r>
          </a:p>
          <a:p>
            <a:r>
              <a:rPr lang="en-US" sz="3300" b="1" dirty="0"/>
              <a:t>MB</a:t>
            </a:r>
            <a:r>
              <a:rPr lang="en-US" sz="3300" dirty="0"/>
              <a:t> (megabyte) == </a:t>
            </a:r>
            <a:r>
              <a:rPr lang="en-US" sz="3300" b="1" dirty="0"/>
              <a:t>1024 KB</a:t>
            </a:r>
            <a:r>
              <a:rPr lang="en-US" sz="3300" dirty="0"/>
              <a:t> == </a:t>
            </a:r>
            <a:r>
              <a:rPr lang="en-US" sz="3300" b="1" dirty="0"/>
              <a:t>1048576 bytes</a:t>
            </a:r>
          </a:p>
          <a:p>
            <a:r>
              <a:rPr lang="en-US" sz="3300" b="1" dirty="0"/>
              <a:t>GB</a:t>
            </a:r>
            <a:r>
              <a:rPr lang="en-US" sz="3300" dirty="0"/>
              <a:t> (gigabyte) == </a:t>
            </a:r>
            <a:r>
              <a:rPr lang="en-US" sz="3300" b="1" dirty="0"/>
              <a:t>1024 MB</a:t>
            </a:r>
            <a:r>
              <a:rPr lang="en-US" sz="3300" dirty="0"/>
              <a:t> == </a:t>
            </a:r>
            <a:r>
              <a:rPr lang="en-US" sz="3300" b="1" dirty="0"/>
              <a:t>1073741824 bytes</a:t>
            </a:r>
          </a:p>
          <a:p>
            <a:r>
              <a:rPr lang="en-US" sz="3300" b="1" dirty="0"/>
              <a:t>TB</a:t>
            </a:r>
            <a:r>
              <a:rPr lang="en-US" sz="3300" dirty="0"/>
              <a:t> (terabyte) == </a:t>
            </a:r>
            <a:r>
              <a:rPr lang="en-US" sz="3300" b="1" dirty="0"/>
              <a:t>1024 GB</a:t>
            </a:r>
            <a:r>
              <a:rPr lang="en-US" sz="3300" dirty="0"/>
              <a:t> == </a:t>
            </a:r>
            <a:r>
              <a:rPr lang="en-US" sz="3300" b="1" dirty="0"/>
              <a:t>1099511627776 bytes</a:t>
            </a:r>
          </a:p>
          <a:p>
            <a:r>
              <a:rPr lang="en-US" sz="3300" b="1" dirty="0"/>
              <a:t>PB</a:t>
            </a:r>
            <a:r>
              <a:rPr lang="en-US" sz="3300" dirty="0"/>
              <a:t> (petabyte) == </a:t>
            </a:r>
            <a:r>
              <a:rPr lang="en-US" sz="3300" b="1" dirty="0"/>
              <a:t>1024 TB</a:t>
            </a:r>
            <a:r>
              <a:rPr lang="en-US" sz="3300" dirty="0"/>
              <a:t> == </a:t>
            </a:r>
            <a:r>
              <a:rPr lang="en-US" sz="3300" b="1" dirty="0"/>
              <a:t>1125899906842624 bytes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4B86C5-F931-41E7-B0A8-B38BFF4D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Bit, Byte, KB, MB, GB, TB, PB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01C5118-A132-4E0B-80EC-C76D74E636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22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E4B81D2-4896-47AB-B18A-DCF9D464AE58}"/>
              </a:ext>
            </a:extLst>
          </p:cNvPr>
          <p:cNvSpPr txBox="1">
            <a:spLocks/>
          </p:cNvSpPr>
          <p:nvPr/>
        </p:nvSpPr>
        <p:spPr>
          <a:xfrm>
            <a:off x="5119720" y="1125986"/>
            <a:ext cx="1952559" cy="3098143"/>
          </a:xfrm>
          <a:prstGeom prst="rect">
            <a:avLst/>
          </a:prstGeom>
        </p:spPr>
        <p:txBody>
          <a:bodyPr vert="horz" wrap="none" lIns="108000" tIns="72000" rIns="108000" bIns="36000" rtlCol="0" anchor="ctr">
            <a:sp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7200" dirty="0">
                <a:solidFill>
                  <a:schemeClr val="bg2"/>
                </a:solidFill>
              </a:rPr>
              <a:t>5</a:t>
            </a:r>
          </a:p>
          <a:p>
            <a:pPr>
              <a:lnSpc>
                <a:spcPct val="80000"/>
              </a:lnSpc>
            </a:pPr>
            <a:r>
              <a:rPr lang="en-US" sz="7200" dirty="0">
                <a:solidFill>
                  <a:schemeClr val="bg2"/>
                </a:solidFill>
              </a:rPr>
              <a:t>101</a:t>
            </a:r>
            <a:r>
              <a:rPr lang="en-US" sz="7200" baseline="-25000" dirty="0">
                <a:solidFill>
                  <a:schemeClr val="bg2"/>
                </a:solidFill>
              </a:rPr>
              <a:t>b</a:t>
            </a:r>
          </a:p>
          <a:p>
            <a:pPr>
              <a:lnSpc>
                <a:spcPct val="80000"/>
              </a:lnSpc>
            </a:pPr>
            <a:r>
              <a:rPr lang="en-US" sz="7200" dirty="0">
                <a:solidFill>
                  <a:schemeClr val="bg2"/>
                </a:solidFill>
              </a:rPr>
              <a:t>0x8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B3B27C8-E1E7-460A-A5ED-764E257240E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Numerals Systems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1F77829-5DDB-4B3E-9A70-71C3210AFF5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Decimal, Binary and Hexadecimal</a:t>
            </a:r>
          </a:p>
        </p:txBody>
      </p:sp>
    </p:spTree>
    <p:extLst>
      <p:ext uri="{BB962C8B-B14F-4D97-AF65-F5344CB8AC3E}">
        <p14:creationId xmlns:p14="http://schemas.microsoft.com/office/powerpoint/2010/main" val="42770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EA0E93-D567-4D6A-B8C1-DAE86E423D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6766" y="983405"/>
            <a:ext cx="9769234" cy="5595596"/>
          </a:xfrm>
        </p:spPr>
        <p:txBody>
          <a:bodyPr/>
          <a:lstStyle/>
          <a:p>
            <a:r>
              <a:rPr lang="en-GB" b="1" dirty="0"/>
              <a:t>Numeral system</a:t>
            </a:r>
            <a:r>
              <a:rPr lang="en-GB" dirty="0"/>
              <a:t> == system for </a:t>
            </a:r>
            <a:r>
              <a:rPr lang="en-GB" b="1" dirty="0">
                <a:solidFill>
                  <a:schemeClr val="bg1"/>
                </a:solidFill>
              </a:rPr>
              <a:t>representing numbers</a:t>
            </a:r>
            <a:r>
              <a:rPr lang="en-GB" dirty="0"/>
              <a:t> in written form using sequence of </a:t>
            </a:r>
            <a:r>
              <a:rPr lang="en-GB" b="1" dirty="0">
                <a:solidFill>
                  <a:schemeClr val="bg1"/>
                </a:solidFill>
              </a:rPr>
              <a:t>digits</a:t>
            </a:r>
          </a:p>
          <a:p>
            <a:r>
              <a:rPr lang="en-GB" b="1" dirty="0"/>
              <a:t>Positional numeral systems </a:t>
            </a:r>
            <a:r>
              <a:rPr lang="en-GB" dirty="0"/>
              <a:t>== the value of each digit depends on its position</a:t>
            </a:r>
            <a:endParaRPr lang="en-GB" b="1" dirty="0">
              <a:solidFill>
                <a:schemeClr val="bg1"/>
              </a:solidFill>
            </a:endParaRPr>
          </a:p>
          <a:p>
            <a:pPr lvl="1"/>
            <a:r>
              <a:rPr lang="en-GB" dirty="0"/>
              <a:t>These numeral systems have a </a:t>
            </a:r>
            <a:r>
              <a:rPr lang="en-GB" b="1" dirty="0">
                <a:solidFill>
                  <a:schemeClr val="bg1"/>
                </a:solidFill>
              </a:rPr>
              <a:t>base</a:t>
            </a:r>
            <a:r>
              <a:rPr lang="en-GB" dirty="0"/>
              <a:t> (e.g. 2, 10, 16)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16095C0-08D0-410F-9841-287C5FB6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Numeral Systems</a:t>
            </a:r>
          </a:p>
        </p:txBody>
      </p:sp>
      <p:graphicFrame>
        <p:nvGraphicFramePr>
          <p:cNvPr id="23" name="Group 134">
            <a:extLst>
              <a:ext uri="{FF2B5EF4-FFF2-40B4-BE49-F238E27FC236}">
                <a16:creationId xmlns:a16="http://schemas.microsoft.com/office/drawing/2014/main" id="{E50445BA-04E6-466D-8277-5C6AF793D8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4365641"/>
              </p:ext>
            </p:extLst>
          </p:nvPr>
        </p:nvGraphicFramePr>
        <p:xfrm>
          <a:off x="3370664" y="4176488"/>
          <a:ext cx="6031542" cy="2392680"/>
        </p:xfrm>
        <a:graphic>
          <a:graphicData uri="http://schemas.openxmlformats.org/drawingml/2006/table">
            <a:tbl>
              <a:tblPr/>
              <a:tblGrid>
                <a:gridCol w="1977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7063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</a:tblGrid>
              <a:tr h="5924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Decimal</a:t>
                      </a:r>
                      <a:b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(base = 10)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b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(base = 2)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Hexadecimal</a:t>
                      </a:r>
                      <a:b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(base = 16)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111110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101101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951378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111100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3C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024181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6B32AB0F-2808-4D3E-8432-FDE35B61C32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8294EBE-27E2-4C18-98BD-B75B4C7B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Decimal Numbers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3CB93A-7F2B-48B5-9D3B-86682F8C51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636107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dirty="0"/>
              <a:t>Decimal numbers (</a:t>
            </a:r>
            <a:r>
              <a:rPr lang="en-GB" b="1" dirty="0">
                <a:solidFill>
                  <a:schemeClr val="bg1"/>
                </a:solidFill>
              </a:rPr>
              <a:t>base 10</a:t>
            </a:r>
            <a:r>
              <a:rPr lang="en-GB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Represented using 10 </a:t>
            </a:r>
            <a:r>
              <a:rPr lang="en-GB" b="1" dirty="0"/>
              <a:t>digits</a:t>
            </a:r>
            <a:r>
              <a:rPr lang="en-GB" dirty="0"/>
              <a:t>: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0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1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2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3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4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5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6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7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8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9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Each position represents a </a:t>
            </a:r>
            <a:r>
              <a:rPr lang="en-GB" b="1" dirty="0">
                <a:solidFill>
                  <a:schemeClr val="bg1"/>
                </a:solidFill>
              </a:rPr>
              <a:t>power of 10</a:t>
            </a:r>
          </a:p>
          <a:p>
            <a:pPr lvl="1">
              <a:buClr>
                <a:schemeClr val="tx1"/>
              </a:buClr>
            </a:pPr>
            <a:endParaRPr lang="en-GB" dirty="0"/>
          </a:p>
          <a:p>
            <a:pPr lvl="1">
              <a:buClr>
                <a:schemeClr val="tx1"/>
              </a:buClr>
            </a:pPr>
            <a:endParaRPr lang="en-GB" dirty="0"/>
          </a:p>
          <a:p>
            <a:pPr lvl="1">
              <a:buClr>
                <a:schemeClr val="tx1"/>
              </a:buClr>
            </a:pPr>
            <a:endParaRPr lang="en-GB" dirty="0"/>
          </a:p>
          <a:p>
            <a:pPr lvl="1">
              <a:spcBef>
                <a:spcPts val="2400"/>
              </a:spcBef>
              <a:buClr>
                <a:schemeClr val="tx1"/>
              </a:buClr>
            </a:pPr>
            <a:r>
              <a:rPr lang="en-US" dirty="0"/>
              <a:t>A decimal number </a:t>
            </a:r>
            <a:r>
              <a:rPr lang="en-US" b="1" dirty="0"/>
              <a:t>d</a:t>
            </a:r>
            <a:r>
              <a:rPr lang="en-US" b="1" baseline="-25000" dirty="0"/>
              <a:t>n-1</a:t>
            </a:r>
            <a:r>
              <a:rPr lang="en-US" b="1" dirty="0"/>
              <a:t>d</a:t>
            </a:r>
            <a:r>
              <a:rPr lang="en-US" b="1" baseline="-25000" dirty="0"/>
              <a:t>n-2</a:t>
            </a:r>
            <a:r>
              <a:rPr lang="en-US" b="1" dirty="0"/>
              <a:t>…d</a:t>
            </a:r>
            <a:r>
              <a:rPr lang="en-US" b="1" baseline="-25000" dirty="0"/>
              <a:t>1</a:t>
            </a:r>
            <a:r>
              <a:rPr lang="en-US" b="1" dirty="0"/>
              <a:t>d</a:t>
            </a:r>
            <a:r>
              <a:rPr lang="en-US" b="1" baseline="-25000" dirty="0"/>
              <a:t>0</a:t>
            </a:r>
            <a:r>
              <a:rPr lang="en-US" b="1" dirty="0"/>
              <a:t> </a:t>
            </a:r>
            <a:r>
              <a:rPr lang="en-US" dirty="0"/>
              <a:t>=</a:t>
            </a:r>
            <a:br>
              <a:rPr lang="en-US" dirty="0"/>
            </a:br>
            <a:r>
              <a:rPr lang="en-US" b="1" dirty="0"/>
              <a:t>d</a:t>
            </a:r>
            <a:r>
              <a:rPr lang="en-US" b="1" baseline="-25000" dirty="0"/>
              <a:t>0</a:t>
            </a:r>
            <a:r>
              <a:rPr lang="en-US" dirty="0"/>
              <a:t>*10</a:t>
            </a:r>
            <a:r>
              <a:rPr lang="en-GB" sz="3200" baseline="30000" dirty="0"/>
              <a:t>0</a:t>
            </a:r>
            <a:r>
              <a:rPr lang="en-US" dirty="0"/>
              <a:t> + </a:t>
            </a:r>
            <a:r>
              <a:rPr lang="en-US" b="1" dirty="0"/>
              <a:t>d</a:t>
            </a:r>
            <a:r>
              <a:rPr lang="en-US" b="1" baseline="-25000" dirty="0"/>
              <a:t>1</a:t>
            </a:r>
            <a:r>
              <a:rPr lang="en-US" dirty="0"/>
              <a:t>*10</a:t>
            </a:r>
            <a:r>
              <a:rPr lang="en-GB" sz="3200" baseline="30000" dirty="0"/>
              <a:t>1</a:t>
            </a:r>
            <a:r>
              <a:rPr lang="en-US" dirty="0"/>
              <a:t> + </a:t>
            </a:r>
            <a:r>
              <a:rPr lang="en-US" b="1" dirty="0"/>
              <a:t>d</a:t>
            </a:r>
            <a:r>
              <a:rPr lang="en-US" b="1" baseline="-25000" dirty="0"/>
              <a:t>2</a:t>
            </a:r>
            <a:r>
              <a:rPr lang="en-US" dirty="0"/>
              <a:t>*10</a:t>
            </a:r>
            <a:r>
              <a:rPr lang="en-GB" sz="3200" baseline="30000" dirty="0"/>
              <a:t>2</a:t>
            </a:r>
            <a:r>
              <a:rPr lang="en-US" dirty="0"/>
              <a:t> + … + </a:t>
            </a:r>
            <a:r>
              <a:rPr lang="en-US" b="1" dirty="0"/>
              <a:t>d</a:t>
            </a:r>
            <a:r>
              <a:rPr lang="en-US" b="1" baseline="-25000" dirty="0"/>
              <a:t>n-1</a:t>
            </a:r>
            <a:r>
              <a:rPr lang="en-US" dirty="0"/>
              <a:t>*10</a:t>
            </a:r>
            <a:r>
              <a:rPr lang="en-GB" sz="3200" baseline="30000" dirty="0"/>
              <a:t>n-1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E50C2D-B46F-4B78-9121-2BF22FD86BC5}"/>
              </a:ext>
            </a:extLst>
          </p:cNvPr>
          <p:cNvSpPr txBox="1">
            <a:spLocks/>
          </p:cNvSpPr>
          <p:nvPr/>
        </p:nvSpPr>
        <p:spPr>
          <a:xfrm>
            <a:off x="2648808" y="3654000"/>
            <a:ext cx="6237192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000" dirty="0">
                <a:solidFill>
                  <a:schemeClr val="bg1">
                    <a:lumMod val="75000"/>
                  </a:schemeClr>
                </a:solidFill>
              </a:rPr>
              <a:t>401</a:t>
            </a:r>
            <a:r>
              <a:rPr lang="en-GB" sz="3000" dirty="0">
                <a:solidFill>
                  <a:schemeClr val="tx1"/>
                </a:solidFill>
              </a:rPr>
              <a:t> = </a:t>
            </a:r>
            <a:r>
              <a:rPr lang="en-GB" sz="3000" dirty="0">
                <a:solidFill>
                  <a:schemeClr val="bg1">
                    <a:lumMod val="75000"/>
                  </a:schemeClr>
                </a:solidFill>
              </a:rPr>
              <a:t>4</a:t>
            </a:r>
            <a:r>
              <a:rPr lang="en-GB" sz="3000" dirty="0">
                <a:solidFill>
                  <a:schemeClr val="tx1"/>
                </a:solidFill>
              </a:rPr>
              <a:t>*10</a:t>
            </a:r>
            <a:r>
              <a:rPr lang="en-GB" sz="3000" baseline="30000" dirty="0">
                <a:solidFill>
                  <a:schemeClr val="tx1"/>
                </a:solidFill>
              </a:rPr>
              <a:t>2</a:t>
            </a:r>
            <a:r>
              <a:rPr lang="en-GB" sz="3000" dirty="0">
                <a:solidFill>
                  <a:schemeClr val="tx1"/>
                </a:solidFill>
              </a:rPr>
              <a:t> + </a:t>
            </a:r>
            <a:r>
              <a:rPr lang="en-GB" sz="3000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en-GB" sz="3000" dirty="0">
                <a:solidFill>
                  <a:schemeClr val="tx1"/>
                </a:solidFill>
              </a:rPr>
              <a:t>*10</a:t>
            </a:r>
            <a:r>
              <a:rPr lang="en-GB" sz="3000" baseline="30000" dirty="0">
                <a:solidFill>
                  <a:schemeClr val="tx1"/>
                </a:solidFill>
              </a:rPr>
              <a:t>1</a:t>
            </a:r>
            <a:r>
              <a:rPr lang="en-GB" sz="3000" dirty="0">
                <a:solidFill>
                  <a:schemeClr val="tx1"/>
                </a:solidFill>
              </a:rPr>
              <a:t> + </a:t>
            </a:r>
            <a:r>
              <a:rPr lang="en-GB" sz="30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GB" sz="3000" dirty="0">
                <a:solidFill>
                  <a:schemeClr val="tx1"/>
                </a:solidFill>
              </a:rPr>
              <a:t>*10</a:t>
            </a:r>
            <a:r>
              <a:rPr lang="en-GB" sz="3000" baseline="30000" dirty="0">
                <a:solidFill>
                  <a:schemeClr val="tx1"/>
                </a:solidFill>
              </a:rPr>
              <a:t>0</a:t>
            </a:r>
            <a:r>
              <a:rPr lang="en-GB" sz="3000" dirty="0">
                <a:solidFill>
                  <a:schemeClr val="tx1"/>
                </a:solidFill>
              </a:rPr>
              <a:t> =</a:t>
            </a:r>
          </a:p>
          <a:p>
            <a:r>
              <a:rPr lang="en-GB" sz="3000" i="1" baseline="-25000" dirty="0">
                <a:solidFill>
                  <a:schemeClr val="tx1"/>
                </a:solidFill>
              </a:rPr>
              <a:t>      </a:t>
            </a:r>
            <a:r>
              <a:rPr lang="en-GB" sz="3000" dirty="0">
                <a:solidFill>
                  <a:schemeClr val="tx1"/>
                </a:solidFill>
              </a:rPr>
              <a:t>= </a:t>
            </a:r>
            <a:r>
              <a:rPr lang="en-GB" sz="3000" dirty="0">
                <a:solidFill>
                  <a:schemeClr val="bg1">
                    <a:lumMod val="75000"/>
                  </a:schemeClr>
                </a:solidFill>
              </a:rPr>
              <a:t>4</a:t>
            </a:r>
            <a:r>
              <a:rPr lang="en-GB" sz="3000" dirty="0">
                <a:solidFill>
                  <a:schemeClr val="tx1"/>
                </a:solidFill>
              </a:rPr>
              <a:t>*100 + </a:t>
            </a:r>
            <a:r>
              <a:rPr lang="en-GB" sz="3000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en-GB" sz="3000" dirty="0">
                <a:solidFill>
                  <a:schemeClr val="tx1"/>
                </a:solidFill>
              </a:rPr>
              <a:t>*10 + </a:t>
            </a:r>
            <a:r>
              <a:rPr lang="en-GB" sz="30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GB" sz="3000" dirty="0">
                <a:solidFill>
                  <a:schemeClr val="tx1"/>
                </a:solidFill>
              </a:rPr>
              <a:t>*1 =</a:t>
            </a:r>
          </a:p>
          <a:p>
            <a:r>
              <a:rPr lang="en-GB" sz="3000" dirty="0">
                <a:solidFill>
                  <a:schemeClr val="tx1"/>
                </a:solidFill>
              </a:rPr>
              <a:t>    = 400 + 0 + 1 = 401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318DD8B-16D7-4761-A181-7FA3EDF80B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17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18865</TotalTime>
  <Words>3526</Words>
  <Application>Microsoft Office PowerPoint</Application>
  <PresentationFormat>Widescreen</PresentationFormat>
  <Paragraphs>683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</vt:lpstr>
      <vt:lpstr>Bits and Bitwise Operations</vt:lpstr>
      <vt:lpstr>Table of Contents</vt:lpstr>
      <vt:lpstr>Have a Question?</vt:lpstr>
      <vt:lpstr>Bits</vt:lpstr>
      <vt:lpstr>Bit</vt:lpstr>
      <vt:lpstr>Bit, Byte, KB, MB, GB, TB, PB</vt:lpstr>
      <vt:lpstr>Numerals Systems</vt:lpstr>
      <vt:lpstr>Numeral Systems</vt:lpstr>
      <vt:lpstr>Decimal Numbers</vt:lpstr>
      <vt:lpstr>Binary Numbers</vt:lpstr>
      <vt:lpstr>Binary and Decimal Conversion</vt:lpstr>
      <vt:lpstr>Problem: Binary Digits Count</vt:lpstr>
      <vt:lpstr>Solution: Binary Digits Count</vt:lpstr>
      <vt:lpstr>Hexadecimal Numbers</vt:lpstr>
      <vt:lpstr>Hex ↔ Decimal Conversions</vt:lpstr>
      <vt:lpstr>Hex ↔ Binary Conversions</vt:lpstr>
      <vt:lpstr>Representation of Data</vt:lpstr>
      <vt:lpstr>Representing Integers in Memory</vt:lpstr>
      <vt:lpstr>Representation of Signed Integers</vt:lpstr>
      <vt:lpstr>Largest and Smallest Signed Integers</vt:lpstr>
      <vt:lpstr>Integers and Their Ranges in Programming</vt:lpstr>
      <vt:lpstr>Representing Real Numbers</vt:lpstr>
      <vt:lpstr>Storing Floating-Point Numbers</vt:lpstr>
      <vt:lpstr>Representing Text</vt:lpstr>
      <vt:lpstr>Representing Unicode Text</vt:lpstr>
      <vt:lpstr>Sequences of Characters</vt:lpstr>
      <vt:lpstr>Bitwise Operations</vt:lpstr>
      <vt:lpstr>Bitwise Operators</vt:lpstr>
      <vt:lpstr>Bitwise Operators – Examples</vt:lpstr>
      <vt:lpstr>Bit Shifts</vt:lpstr>
      <vt:lpstr>Bitwise Operations: Get the Last Bit</vt:lpstr>
      <vt:lpstr>Bitwise Operations: Get Bit at Position</vt:lpstr>
      <vt:lpstr>Bitwise Operations: Set Bit at Position</vt:lpstr>
      <vt:lpstr>Why We Need Bitwise Operations?</vt:lpstr>
      <vt:lpstr>Problem: Bit #1 (the Bit Before the Last)</vt:lpstr>
      <vt:lpstr>Live Exercises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Bitwise Operations</dc:title>
  <dc:subject>Technology Fundamentals – Practical Training Course @ SoftUni</dc:subject>
  <dc:creator>Software University</dc:creator>
  <cp:keywords>Programming Fundamentals; Technology;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Darina Beneva</cp:lastModifiedBy>
  <cp:revision>411</cp:revision>
  <dcterms:created xsi:type="dcterms:W3CDTF">2018-05-23T13:08:44Z</dcterms:created>
  <dcterms:modified xsi:type="dcterms:W3CDTF">2020-11-09T07:32:33Z</dcterms:modified>
  <cp:category>programming; education; software engineering; software development </cp:category>
</cp:coreProperties>
</file>