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69"/>
  </p:notesMasterIdLst>
  <p:handoutMasterIdLst>
    <p:handoutMasterId r:id="rId70"/>
  </p:handoutMasterIdLst>
  <p:sldIdLst>
    <p:sldId id="274" r:id="rId2"/>
    <p:sldId id="257" r:id="rId3"/>
    <p:sldId id="520" r:id="rId4"/>
    <p:sldId id="353" r:id="rId5"/>
    <p:sldId id="523" r:id="rId6"/>
    <p:sldId id="521" r:id="rId7"/>
    <p:sldId id="525" r:id="rId8"/>
    <p:sldId id="526" r:id="rId9"/>
    <p:sldId id="527" r:id="rId10"/>
    <p:sldId id="505" r:id="rId11"/>
    <p:sldId id="584" r:id="rId12"/>
    <p:sldId id="636" r:id="rId13"/>
    <p:sldId id="625" r:id="rId14"/>
    <p:sldId id="547" r:id="rId15"/>
    <p:sldId id="590" r:id="rId16"/>
    <p:sldId id="601" r:id="rId17"/>
    <p:sldId id="637" r:id="rId18"/>
    <p:sldId id="624" r:id="rId19"/>
    <p:sldId id="638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37" r:id="rId37"/>
    <p:sldId id="738" r:id="rId38"/>
    <p:sldId id="739" r:id="rId39"/>
    <p:sldId id="740" r:id="rId40"/>
    <p:sldId id="741" r:id="rId41"/>
    <p:sldId id="742" r:id="rId42"/>
    <p:sldId id="743" r:id="rId43"/>
    <p:sldId id="744" r:id="rId44"/>
    <p:sldId id="745" r:id="rId45"/>
    <p:sldId id="746" r:id="rId46"/>
    <p:sldId id="747" r:id="rId47"/>
    <p:sldId id="748" r:id="rId48"/>
    <p:sldId id="749" r:id="rId49"/>
    <p:sldId id="750" r:id="rId50"/>
    <p:sldId id="751" r:id="rId51"/>
    <p:sldId id="752" r:id="rId52"/>
    <p:sldId id="753" r:id="rId53"/>
    <p:sldId id="754" r:id="rId54"/>
    <p:sldId id="715" r:id="rId55"/>
    <p:sldId id="628" r:id="rId56"/>
    <p:sldId id="655" r:id="rId57"/>
    <p:sldId id="654" r:id="rId58"/>
    <p:sldId id="659" r:id="rId59"/>
    <p:sldId id="632" r:id="rId60"/>
    <p:sldId id="656" r:id="rId61"/>
    <p:sldId id="657" r:id="rId62"/>
    <p:sldId id="658" r:id="rId63"/>
    <p:sldId id="755" r:id="rId64"/>
    <p:sldId id="549" r:id="rId65"/>
    <p:sldId id="401" r:id="rId66"/>
    <p:sldId id="405" r:id="rId67"/>
    <p:sldId id="49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442939-A2E6-46E3-8DA6-A14BFBAFC62B}">
          <p14:sldIdLst>
            <p14:sldId id="274"/>
            <p14:sldId id="257"/>
            <p14:sldId id="520"/>
          </p14:sldIdLst>
        </p14:section>
        <p14:section name="The 4 Skills of Software Engineers" id="{333990FA-6551-4DE2-B502-200119ECF2ED}">
          <p14:sldIdLst>
            <p14:sldId id="353"/>
            <p14:sldId id="523"/>
            <p14:sldId id="521"/>
            <p14:sldId id="525"/>
            <p14:sldId id="526"/>
            <p14:sldId id="527"/>
          </p14:sldIdLst>
        </p14:section>
        <p14:section name="Software Engineering Concepts" id="{A01A3F00-8CB1-45B2-8022-35D16F24A5DD}">
          <p14:sldIdLst>
            <p14:sldId id="505"/>
            <p14:sldId id="584"/>
            <p14:sldId id="636"/>
            <p14:sldId id="625"/>
            <p14:sldId id="547"/>
            <p14:sldId id="590"/>
            <p14:sldId id="601"/>
            <p14:sldId id="637"/>
            <p14:sldId id="624"/>
            <p14:sldId id="638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</p14:sldIdLst>
        </p14:section>
        <p14:section name="Software Architectures" id="{A6850FA4-62C8-42D1-8102-684F194FD756}">
          <p14:sldIdLst>
            <p14:sldId id="715"/>
            <p14:sldId id="628"/>
            <p14:sldId id="655"/>
            <p14:sldId id="654"/>
            <p14:sldId id="659"/>
            <p14:sldId id="632"/>
            <p14:sldId id="656"/>
            <p14:sldId id="657"/>
            <p14:sldId id="658"/>
            <p14:sldId id="755"/>
          </p14:sldIdLst>
        </p14:section>
        <p14:section name="Conclusion" id="{2B3D34B5-FDA6-4CAC-9AB8-A186C17906C2}">
          <p14:sldIdLst>
            <p14:sldId id="5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4C3"/>
    <a:srgbClr val="7A859E"/>
    <a:srgbClr val="00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75301" autoAdjust="0"/>
  </p:normalViewPr>
  <p:slideViewPr>
    <p:cSldViewPr showGuides="1">
      <p:cViewPr varScale="1">
        <p:scale>
          <a:sx n="86" d="100"/>
          <a:sy n="86" d="100"/>
        </p:scale>
        <p:origin x="509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AD983-B21E-4F25-8855-A36662262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2245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E7E88C-3297-4E72-B4EE-ADBB58DCE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86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5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73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26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23109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0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4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7119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6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16A77-FB3A-4DED-A566-F3768DAAF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75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1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33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3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2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264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1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49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9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41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59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C8B269A-F454-4312-89F8-6B41E0E5E0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4974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00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2703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349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79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05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3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604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67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22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99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9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8F4854-08B3-454E-978C-5F69B7E39B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785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91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27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808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36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73935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15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7D5E0A-86E5-46C7-85B6-1436FCCA6F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86636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E7E88C-3297-4E72-B4EE-ADBB58DCE3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869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90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4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9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5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53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23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17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49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981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733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2DF232-507C-4453-94CC-F801C1D4D2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7032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1368DAC-E926-487D-B9D9-752D34E9D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53023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FFFF10-C54E-4999-AC67-86B0E665B0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434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812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28EAAC1-67AE-465B-928C-453DAC49E9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1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6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2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F883C01A-6F71-4C41-9D96-4BE7BB64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22CB609C-7841-4E34-B5C4-73709D193B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  <p:sp>
        <p:nvSpPr>
          <p:cNvPr id="2" name="Oval Center Icon">
            <a:extLst>
              <a:ext uri="{FF2B5EF4-FFF2-40B4-BE49-F238E27FC236}">
                <a16:creationId xmlns:a16="http://schemas.microsoft.com/office/drawing/2014/main" id="{ADF25CDA-B643-4651-ACBF-CFF9DA7C0CD4}"/>
              </a:ext>
            </a:extLst>
          </p:cNvPr>
          <p:cNvSpPr>
            <a:spLocks noChangeAspect="1"/>
          </p:cNvSpPr>
          <p:nvPr userDrawn="1"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42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>
              <a:defRPr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2FBBECC6-CA03-473A-AD4D-10ABFB7FF2DE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3DE7AACA-DBA7-436F-A0DD-788B50B05263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368ED863-F493-4AFB-A64E-B0BC47119368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9F5BE170-8DD5-457B-9418-ACAE48886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B0CA583D-AFAF-459B-8B18-8C529F66BE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84A1C0-8DA7-461E-8EFD-DB9957FE9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A11BDE6-8914-4435-8325-A6A3B23C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D5A26B0-EB2B-4286-AEAE-4FEDBF86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10B3825B-92F4-4403-AACA-7747A8C84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75DE5DB4-D1C3-416F-90A7-CAAA7615E3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74BB0EE1-EBC2-4B4E-80F0-8F18C591B8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905AA9B-37D8-43BE-A6CA-E36518FECBB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8F0E4A5A-991A-4705-B25C-7B16624ADB9D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FEDF579-1DFB-4FDC-A26D-21962190AD6D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CBFFD21-B0F3-4B01-AA63-34FD08E72DE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72229F-4F2D-4387-86C2-830327EACB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6D587FE-5D8A-4F97-91B2-D80F3D235C0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FB1F0557-973B-4ABF-BFF6-6A2F09D53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7F17901-D93E-4713-AB79-C208CA3095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5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Top">
            <a:extLst>
              <a:ext uri="{FF2B5EF4-FFF2-40B4-BE49-F238E27FC236}">
                <a16:creationId xmlns:a16="http://schemas.microsoft.com/office/drawing/2014/main" id="{DF076978-17AB-4EC4-ABAB-3D703EADB68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F7D4588F-DADD-45B0-9BEF-A185CA9DF7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58FF92D-ED62-4274-8ED0-FCD96F83CDA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5A9766B-8A74-49B5-947B-019E72CF270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9717474E-B8E2-4226-B68B-78F975F9973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Top">
            <a:extLst>
              <a:ext uri="{FF2B5EF4-FFF2-40B4-BE49-F238E27FC236}">
                <a16:creationId xmlns:a16="http://schemas.microsoft.com/office/drawing/2014/main" id="{88C975C5-3128-4A16-92C8-A2C45070EB2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8B065DA7-17FB-417F-8C0A-BF81EAD1BD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876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3F14D143-A5F5-4295-9FDD-C23CC97B98F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79867ED1-B757-4676-BE6B-954BDD0028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44915C26-B610-4932-BF58-137B08CCA5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6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4C376F51-7840-4607-A240-44E397149F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Top">
            <a:extLst>
              <a:ext uri="{FF2B5EF4-FFF2-40B4-BE49-F238E27FC236}">
                <a16:creationId xmlns:a16="http://schemas.microsoft.com/office/drawing/2014/main" id="{6CACA05D-4297-40E1-AB90-85DA0FE317F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9D1952A-8BD8-407E-9E55-874B10DCE7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4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411F75C6-EA02-4EE2-B053-7CC01824D7E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D019D5E7-A99B-43FB-9E25-12E95021BA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Top">
            <a:extLst>
              <a:ext uri="{FF2B5EF4-FFF2-40B4-BE49-F238E27FC236}">
                <a16:creationId xmlns:a16="http://schemas.microsoft.com/office/drawing/2014/main" id="{72376FA1-9FBF-4D49-A795-47430215A74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8B2A3AD-E456-4E8D-98D4-245933A07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325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9" r:id="rId2"/>
    <p:sldLayoutId id="2147483693" r:id="rId3"/>
    <p:sldLayoutId id="2147483694" r:id="rId4"/>
    <p:sldLayoutId id="2147483695" r:id="rId5"/>
    <p:sldLayoutId id="2147483696" r:id="rId6"/>
    <p:sldLayoutId id="2147483698" r:id="rId7"/>
    <p:sldLayoutId id="2147483700" r:id="rId8"/>
    <p:sldLayoutId id="2147483701" r:id="rId9"/>
    <p:sldLayoutId id="2147483704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SVG-examp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repl.it/@nakov/rectangle-oop-cs" TargetMode="External"/><Relationship Id="rId4" Type="http://schemas.openxmlformats.org/officeDocument/2006/relationships/hyperlink" Target="https://repl.it/@nakov/rectangle-oop-j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inheritance-oop-j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hyperlink" Target="https://repl.it/@nakov/inheritance-oop-c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repl.it/@nakov/imperative-max-num-cs" TargetMode="External"/><Relationship Id="rId4" Type="http://schemas.openxmlformats.org/officeDocument/2006/relationships/hyperlink" Target="https://repl.it/@nakov/functional-max-num-c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first-class-function-j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higher-order-functions-j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list-example-j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traverse-folders-c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datepicker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jquery-ui-datepicker-exampl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event-driven-example-j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SI_mode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en.wikipedia.org/wiki/Internet_protocol_suit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hyperlink" Target="https://www.investing.com/crypto/" TargetMode="External"/><Relationship Id="rId4" Type="http://schemas.openxmlformats.org/officeDocument/2006/relationships/image" Target="../media/image4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ocket.org/echo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ocket.org/echo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pl.it/@nakov/websocket-client-js" TargetMode="External"/><Relationship Id="rId5" Type="http://schemas.openxmlformats.org/officeDocument/2006/relationships/hyperlink" Target="https://repl.it/@nakov/websocket-server-js" TargetMode="Externa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nakov/webworker-j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oftuni.org/wp-json/wp/v2/post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repl.it/@nakov/fetch-example-j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5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7.wdp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jpe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curriculu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urriculu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E2520411-6326-473B-BB52-BB5A364D22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C32CB05-E0EC-4C0B-AA8A-42F37DB72B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55495CA-BD53-4430-B570-56336C3B95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F7F9834-3405-4C4C-ADF7-0EACA241E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931A062-40B1-4429-B72D-4CEB5A2AD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038" y="1268194"/>
            <a:ext cx="11083925" cy="1196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Fundamental Concepts and Paradigms</a:t>
            </a:r>
            <a:br>
              <a:rPr lang="en-US" dirty="0"/>
            </a:br>
            <a:r>
              <a:rPr lang="en-US" dirty="0"/>
              <a:t>in the Software Engineering Profession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038" y="279000"/>
            <a:ext cx="11083925" cy="970915"/>
          </a:xfrm>
        </p:spPr>
        <p:txBody>
          <a:bodyPr>
            <a:noAutofit/>
          </a:bodyPr>
          <a:lstStyle/>
          <a:p>
            <a:r>
              <a:rPr lang="en-US" sz="5400" dirty="0"/>
              <a:t>Software Development Concepts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58110D-514A-40D1-8C1C-342F98BD1E1A}"/>
              </a:ext>
            </a:extLst>
          </p:cNvPr>
          <p:cNvGrpSpPr/>
          <p:nvPr/>
        </p:nvGrpSpPr>
        <p:grpSpPr>
          <a:xfrm>
            <a:off x="609600" y="2664000"/>
            <a:ext cx="7961400" cy="1980000"/>
            <a:chOff x="1236000" y="2574000"/>
            <a:chExt cx="7051487" cy="1906498"/>
          </a:xfrm>
        </p:grpSpPr>
        <p:pic>
          <p:nvPicPr>
            <p:cNvPr id="1028" name="Picture 4" descr="Software Engineer vs. Software Developer: Know the Differences ...">
              <a:extLst>
                <a:ext uri="{FF2B5EF4-FFF2-40B4-BE49-F238E27FC236}">
                  <a16:creationId xmlns:a16="http://schemas.microsoft.com/office/drawing/2014/main" id="{70695587-941F-4C7E-BCDF-092A4978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221" y="2574000"/>
              <a:ext cx="3546266" cy="190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What Is Software Engineering And It's Importance In Our Daily life ...">
              <a:extLst>
                <a:ext uri="{FF2B5EF4-FFF2-40B4-BE49-F238E27FC236}">
                  <a16:creationId xmlns:a16="http://schemas.microsoft.com/office/drawing/2014/main" id="{54DE3F7E-ECEF-44F1-B9B1-D794160FA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6000" y="2574000"/>
              <a:ext cx="3975955" cy="1906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75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D8772-1696-4874-9EEB-70FAC096D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78125" y="4683002"/>
            <a:ext cx="8235750" cy="1811102"/>
          </a:xfrm>
        </p:spPr>
        <p:txBody>
          <a:bodyPr/>
          <a:lstStyle/>
          <a:p>
            <a:r>
              <a:rPr lang="en-US" dirty="0"/>
              <a:t>Fundamental Software Engineering Concepts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F142A-D379-4441-B821-D06954D5E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6168" y="1644532"/>
            <a:ext cx="2371844" cy="218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EADBE0A-CD6F-49AF-9618-54D9C9FC5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2470-AF19-40D1-821F-FE9DE30A5E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b="1" dirty="0"/>
              <a:t>mathematical concepts </a:t>
            </a:r>
            <a:r>
              <a:rPr lang="en-US" dirty="0"/>
              <a:t>related to programming</a:t>
            </a:r>
          </a:p>
          <a:p>
            <a:pPr lvl="1"/>
            <a:r>
              <a:rPr lang="en-US" b="1" dirty="0"/>
              <a:t>Coordinate systems</a:t>
            </a:r>
            <a:r>
              <a:rPr lang="bg-BG" b="1" dirty="0"/>
              <a:t> </a:t>
            </a:r>
            <a:r>
              <a:rPr lang="bg-BG" dirty="0"/>
              <a:t>(</a:t>
            </a:r>
            <a:r>
              <a:rPr lang="en-US" dirty="0"/>
              <a:t>used in computer graphics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Mathematical </a:t>
            </a:r>
            <a:r>
              <a:rPr lang="en-US" b="1" dirty="0"/>
              <a:t>functions </a:t>
            </a:r>
            <a:r>
              <a:rPr lang="bg-BG" dirty="0"/>
              <a:t>(</a:t>
            </a:r>
            <a:r>
              <a:rPr lang="en-US" dirty="0"/>
              <a:t>lambda calculus, discrete functions, …)</a:t>
            </a:r>
            <a:endParaRPr lang="en-US" b="1" dirty="0"/>
          </a:p>
          <a:p>
            <a:pPr lvl="1"/>
            <a:r>
              <a:rPr lang="en-US" b="1" dirty="0"/>
              <a:t>Vectors </a:t>
            </a:r>
            <a:r>
              <a:rPr lang="en-US" dirty="0"/>
              <a:t>and </a:t>
            </a:r>
            <a:r>
              <a:rPr lang="en-US" b="1" dirty="0"/>
              <a:t>matrices </a:t>
            </a:r>
            <a:r>
              <a:rPr lang="en-US" dirty="0"/>
              <a:t>(used in graphics, machine learning, …)</a:t>
            </a:r>
          </a:p>
          <a:p>
            <a:pPr lvl="1"/>
            <a:r>
              <a:rPr lang="en-US" dirty="0"/>
              <a:t>Finite state </a:t>
            </a:r>
            <a:r>
              <a:rPr lang="en-US" b="1" dirty="0"/>
              <a:t>automata</a:t>
            </a:r>
            <a:r>
              <a:rPr lang="en-US" dirty="0"/>
              <a:t> and </a:t>
            </a:r>
            <a:r>
              <a:rPr lang="en-US" b="1" dirty="0"/>
              <a:t>state machines</a:t>
            </a:r>
            <a:r>
              <a:rPr lang="en-US" dirty="0"/>
              <a:t> (used in parsers)</a:t>
            </a:r>
          </a:p>
          <a:p>
            <a:pPr lvl="1"/>
            <a:r>
              <a:rPr lang="en-US" b="1" dirty="0"/>
              <a:t>Statistics </a:t>
            </a:r>
            <a:r>
              <a:rPr lang="en-US" dirty="0"/>
              <a:t>concepts (used in machine learning)</a:t>
            </a:r>
          </a:p>
          <a:p>
            <a:pPr lvl="1"/>
            <a:r>
              <a:rPr lang="en-US" b="1" dirty="0"/>
              <a:t>Algorithm complexity</a:t>
            </a:r>
            <a:r>
              <a:rPr lang="en-US" dirty="0"/>
              <a:t> (estimate the speed)</a:t>
            </a:r>
          </a:p>
          <a:p>
            <a:pPr lvl="1"/>
            <a:r>
              <a:rPr lang="en-US" dirty="0"/>
              <a:t>Mathematical modeling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0BEFD3-E261-4F2A-B6BA-1D873166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Concepts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33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D9C385-B517-4F58-8FE9-64E5BC698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1FBA07-F52A-44D9-9DB8-8A96C036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System and </a:t>
            </a:r>
            <a:r>
              <a:rPr lang="en-US"/>
              <a:t>SVG – Example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7926A0C-7545-49AA-9EEF-837264B3791A}"/>
              </a:ext>
            </a:extLst>
          </p:cNvPr>
          <p:cNvSpPr txBox="1">
            <a:spLocks/>
          </p:cNvSpPr>
          <p:nvPr/>
        </p:nvSpPr>
        <p:spPr>
          <a:xfrm>
            <a:off x="763500" y="1380787"/>
            <a:ext cx="10665000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&lt;svg width="500" height="250" style="background:lightgray"&gt;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&lt;rect x="100" y="50" width="200" height="100" rx="5" ry="5" style="fill:red;stroke:black;stroke-width:5;opacity:0.7" /&gt;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&lt;/svg&gt;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4D9353F-1A73-49AB-8971-D22ECDC6A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98" y="2997562"/>
            <a:ext cx="6210002" cy="3491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858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20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SVG and the Coordinate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4635F-661E-42ED-809F-D3D9A489ACA6}"/>
              </a:ext>
            </a:extLst>
          </p:cNvPr>
          <p:cNvSpPr/>
          <p:nvPr/>
        </p:nvSpPr>
        <p:spPr>
          <a:xfrm>
            <a:off x="5286000" y="3971963"/>
            <a:ext cx="61163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https://repl.it/@nakov/SVG-example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80946B-F0DD-4BF9-A0E4-84F3DEE6F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664" y="2174812"/>
            <a:ext cx="2503010" cy="12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FF8F9A-EB4B-469F-B213-DD8C0610A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(</a:t>
            </a:r>
            <a:r>
              <a:rPr lang="en-US" dirty="0"/>
              <a:t>class instances)</a:t>
            </a:r>
            <a:r>
              <a:rPr lang="bg-BG" dirty="0"/>
              <a:t> </a:t>
            </a:r>
            <a:r>
              <a:rPr lang="en-US" dirty="0"/>
              <a:t>to model the real world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1000" y="2709000"/>
            <a:ext cx="4904999" cy="29727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 width, height;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int CalcArea() {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6353238" y="5256824"/>
            <a:ext cx="2520000" cy="108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1000" y="2709000"/>
            <a:ext cx="2160000" cy="1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3238" y="2708757"/>
            <a:ext cx="1800000" cy="216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129" y="2484000"/>
            <a:ext cx="2642238" cy="578882"/>
          </a:xfrm>
          <a:prstGeom prst="wedgeRoundRectCallout">
            <a:avLst>
              <a:gd name="adj1" fmla="val -66560"/>
              <a:gd name="adj2" fmla="val 42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definition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999" y="5971375"/>
            <a:ext cx="1470000" cy="595578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03" y="3253449"/>
            <a:ext cx="1470000" cy="1055608"/>
          </a:xfrm>
          <a:prstGeom prst="wedgeRoundRectCallout">
            <a:avLst>
              <a:gd name="adj1" fmla="val -103548"/>
              <a:gd name="adj2" fmla="val -20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 (data)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713392"/>
            <a:ext cx="1759317" cy="1055608"/>
          </a:xfrm>
          <a:prstGeom prst="wedgeRoundRectCallout">
            <a:avLst>
              <a:gd name="adj1" fmla="val -84823"/>
              <a:gd name="adj2" fmla="val -50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b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(actions)</a:t>
            </a:r>
          </a:p>
        </p:txBody>
      </p:sp>
    </p:spTree>
    <p:extLst>
      <p:ext uri="{BB962C8B-B14F-4D97-AF65-F5344CB8AC3E}">
        <p14:creationId xmlns:p14="http://schemas.microsoft.com/office/powerpoint/2010/main" val="397650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870121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134000"/>
            <a:ext cx="6065892" cy="1754333"/>
          </a:xfrm>
        </p:spPr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51917-A7F0-4808-B5AB-D61102D97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4025" y="1580866"/>
            <a:ext cx="2619046" cy="26089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5CF2BF-FF46-4B1B-9A82-4CBA0D851743}"/>
              </a:ext>
            </a:extLst>
          </p:cNvPr>
          <p:cNvSpPr/>
          <p:nvPr/>
        </p:nvSpPr>
        <p:spPr>
          <a:xfrm>
            <a:off x="5241000" y="3655069"/>
            <a:ext cx="6065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https://repl.it/@nakov/rectangle-oop-js</a:t>
            </a:r>
            <a:endParaRPr lang="en-US" sz="2800" dirty="0"/>
          </a:p>
          <a:p>
            <a:pPr algn="ctr"/>
            <a:r>
              <a:rPr lang="en-US" sz="2800" dirty="0">
                <a:hlinkClick r:id="rId5"/>
              </a:rPr>
              <a:t>https://repl.it/@nakov/rectangle-oop-cs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102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B494A-7D19-4843-9152-75E2EC582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9C817-BC7E-4E9B-A6DE-E6EB5D7DD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r>
              <a:rPr lang="en-US" dirty="0"/>
              <a:t> allows classes to </a:t>
            </a:r>
            <a:r>
              <a:rPr lang="en-US" b="1" dirty="0"/>
              <a:t>inherit data and functionality </a:t>
            </a:r>
            <a:r>
              <a:rPr lang="en-US" dirty="0"/>
              <a:t>from a </a:t>
            </a:r>
            <a:r>
              <a:rPr lang="en-US" b="1" dirty="0"/>
              <a:t>parent class</a:t>
            </a:r>
            <a:r>
              <a:rPr lang="en-US" dirty="0"/>
              <a:t> (base class)</a:t>
            </a:r>
          </a:p>
          <a:p>
            <a:pPr lvl="1"/>
            <a:r>
              <a:rPr lang="en-US" b="1" dirty="0"/>
              <a:t>Interface </a:t>
            </a:r>
            <a:r>
              <a:rPr lang="en-US" dirty="0"/>
              <a:t>– defines abstract actions</a:t>
            </a:r>
          </a:p>
          <a:p>
            <a:pPr lvl="2"/>
            <a:r>
              <a:rPr lang="en-US" dirty="0"/>
              <a:t>Actions to be implemented in descendent classes</a:t>
            </a:r>
          </a:p>
          <a:p>
            <a:pPr lvl="1"/>
            <a:r>
              <a:rPr lang="en-US" b="1" dirty="0"/>
              <a:t>Abstract class</a:t>
            </a:r>
            <a:r>
              <a:rPr lang="en-US" dirty="0"/>
              <a:t> – abstraction, e.g.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Figure</a:t>
            </a:r>
          </a:p>
          <a:p>
            <a:pPr lvl="2"/>
            <a:r>
              <a:rPr lang="en-US" dirty="0"/>
              <a:t>Defines data + actions + abstract actions</a:t>
            </a:r>
          </a:p>
          <a:p>
            <a:pPr lvl="1"/>
            <a:r>
              <a:rPr lang="en-US" b="1" dirty="0"/>
              <a:t>Concrete class</a:t>
            </a:r>
            <a:r>
              <a:rPr lang="en-US" dirty="0"/>
              <a:t> – e.g.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Circle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</a:p>
          <a:p>
            <a:pPr lvl="2"/>
            <a:r>
              <a:rPr lang="en-US" dirty="0"/>
              <a:t>Defines data + concrete 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CF722-D0B3-47A9-BC42-40A8F7C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FB38E-32E0-4470-A1EE-7EF19ECFB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5284" y="2170393"/>
            <a:ext cx="1880380" cy="16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3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B494A-7D19-4843-9152-75E2EC582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CF722-D0B3-47A9-BC42-40A8F7CB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Interfaces – Example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0FFF7BE-0EDB-498F-ACB2-B7EB06C040D3}"/>
              </a:ext>
            </a:extLst>
          </p:cNvPr>
          <p:cNvSpPr txBox="1">
            <a:spLocks/>
          </p:cNvSpPr>
          <p:nvPr/>
        </p:nvSpPr>
        <p:spPr>
          <a:xfrm>
            <a:off x="3500011" y="1539000"/>
            <a:ext cx="5070989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 class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x, 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int calcArea();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736DCD-7555-4B4B-8849-DA037C46054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4009969" y="2261079"/>
            <a:ext cx="1052178" cy="2998895"/>
          </a:xfrm>
          <a:prstGeom prst="bentConnector3">
            <a:avLst>
              <a:gd name="adj1" fmla="val 50000"/>
            </a:avLst>
          </a:prstGeom>
          <a:ln w="38100" cap="sq"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>
            <a:extLst>
              <a:ext uri="{FF2B5EF4-FFF2-40B4-BE49-F238E27FC236}">
                <a16:creationId xmlns:a16="http://schemas.microsoft.com/office/drawing/2014/main" id="{59A94839-01F2-412E-847D-29B4CA82DD3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16200000" flipV="1">
            <a:off x="6923717" y="2346226"/>
            <a:ext cx="1052178" cy="2828599"/>
          </a:xfrm>
          <a:prstGeom prst="bentConnector3">
            <a:avLst>
              <a:gd name="adj1" fmla="val 50000"/>
            </a:avLst>
          </a:prstGeom>
          <a:ln w="38100" cap="sq"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87EBAE4-8D5A-4030-88B0-8614B142597B}"/>
              </a:ext>
            </a:extLst>
          </p:cNvPr>
          <p:cNvSpPr txBox="1">
            <a:spLocks/>
          </p:cNvSpPr>
          <p:nvPr/>
        </p:nvSpPr>
        <p:spPr>
          <a:xfrm>
            <a:off x="426000" y="4286615"/>
            <a:ext cx="5221222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Circle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radius;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override </a:t>
            </a:r>
            <a:r>
              <a:rPr lang="en-US" sz="2400" dirty="0">
                <a:solidFill>
                  <a:schemeClr val="tx1"/>
                </a:solidFill>
              </a:rPr>
              <a:t>int calcArea()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PI * radius * radius;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E4E1ED7-974E-4F16-BB22-1295C56D902A}"/>
              </a:ext>
            </a:extLst>
          </p:cNvPr>
          <p:cNvSpPr txBox="1">
            <a:spLocks/>
          </p:cNvSpPr>
          <p:nvPr/>
        </p:nvSpPr>
        <p:spPr>
          <a:xfrm>
            <a:off x="6007209" y="4286615"/>
            <a:ext cx="5713791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Rectangle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Figure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int width, height;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override </a:t>
            </a:r>
            <a:r>
              <a:rPr lang="en-US" sz="2400" dirty="0">
                <a:solidFill>
                  <a:schemeClr val="tx1"/>
                </a:solidFill>
              </a:rPr>
              <a:t>int calcArea()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width * height;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798B571-AC96-4473-B8ED-53D25AD0A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288226"/>
            <a:ext cx="3195000" cy="578882"/>
          </a:xfrm>
          <a:prstGeom prst="wedgeRoundRectCallout">
            <a:avLst>
              <a:gd name="adj1" fmla="val -63928"/>
              <a:gd name="adj2" fmla="val 46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abstract class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B97EC7D-8E05-4BF7-9DE3-30A0FC196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10" y="2313648"/>
            <a:ext cx="1845000" cy="1055608"/>
          </a:xfrm>
          <a:prstGeom prst="wedgeRoundRectCallout">
            <a:avLst>
              <a:gd name="adj1" fmla="val -81402"/>
              <a:gd name="adj2" fmla="val -22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method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41BB54-6FB4-4FDB-98DA-EC038F63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0" y="3564000"/>
            <a:ext cx="1890000" cy="578882"/>
          </a:xfrm>
          <a:prstGeom prst="wedgeRoundRectCallout">
            <a:avLst>
              <a:gd name="adj1" fmla="val 43500"/>
              <a:gd name="adj2" fmla="val 92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class</a:t>
            </a:r>
          </a:p>
        </p:txBody>
      </p:sp>
    </p:spTree>
    <p:extLst>
      <p:ext uri="{BB962C8B-B14F-4D97-AF65-F5344CB8AC3E}">
        <p14:creationId xmlns:p14="http://schemas.microsoft.com/office/powerpoint/2010/main" val="35586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50108" y="2733551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50108" y="1693113"/>
            <a:ext cx="6065892" cy="1089303"/>
          </a:xfrm>
        </p:spPr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75764-BF6B-4204-A48D-BE23E1298E90}"/>
              </a:ext>
            </a:extLst>
          </p:cNvPr>
          <p:cNvSpPr/>
          <p:nvPr/>
        </p:nvSpPr>
        <p:spPr>
          <a:xfrm>
            <a:off x="4937706" y="3609000"/>
            <a:ext cx="66724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https://repl.it/@nakov/inheritance-oop-js</a:t>
            </a:r>
            <a:endParaRPr lang="en-US" sz="2800" dirty="0"/>
          </a:p>
          <a:p>
            <a:pPr algn="ctr"/>
            <a:r>
              <a:rPr lang="en-US" sz="2800" dirty="0">
                <a:hlinkClick r:id="rId4"/>
              </a:rPr>
              <a:t>https://repl.it/@nakov/inheritance-oop-cs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4D4461-4AB9-44BD-8850-A206C71E1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664" y="1738664"/>
            <a:ext cx="2316681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Functional programming</a:t>
            </a:r>
            <a:r>
              <a:rPr lang="en-US" dirty="0"/>
              <a:t> (FP)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Programming by composing </a:t>
            </a:r>
            <a:r>
              <a:rPr lang="en-US" b="1" dirty="0"/>
              <a:t>pure functions</a:t>
            </a:r>
            <a:r>
              <a:rPr lang="en-US" dirty="0"/>
              <a:t>, avoiding</a:t>
            </a:r>
            <a:br>
              <a:rPr lang="en-US" dirty="0"/>
            </a:br>
            <a:r>
              <a:rPr lang="en-US" b="1" dirty="0"/>
              <a:t>shared state</a:t>
            </a:r>
            <a:r>
              <a:rPr lang="en-US" dirty="0"/>
              <a:t>, </a:t>
            </a:r>
            <a:r>
              <a:rPr lang="en-US" b="1" dirty="0"/>
              <a:t>mutable data</a:t>
            </a:r>
            <a:r>
              <a:rPr lang="en-US" dirty="0"/>
              <a:t>, and </a:t>
            </a:r>
            <a:r>
              <a:rPr lang="en-US" b="1" dirty="0"/>
              <a:t>side-effects</a:t>
            </a:r>
          </a:p>
          <a:p>
            <a:pPr lvl="1">
              <a:lnSpc>
                <a:spcPct val="110000"/>
              </a:lnSpc>
            </a:pPr>
            <a:r>
              <a:rPr lang="en-US" b="1" dirty="0"/>
              <a:t>Declarative</a:t>
            </a:r>
            <a:r>
              <a:rPr lang="en-US" dirty="0"/>
              <a:t> programing approach (not </a:t>
            </a:r>
            <a:r>
              <a:rPr lang="en-US" b="1" dirty="0"/>
              <a:t>imperative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Program state flows through pure functions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Pure function</a:t>
            </a:r>
            <a:r>
              <a:rPr lang="en-US" dirty="0"/>
              <a:t> == function which returns value only</a:t>
            </a:r>
            <a:br>
              <a:rPr lang="en-US" dirty="0"/>
            </a:br>
            <a:r>
              <a:rPr lang="en-US" dirty="0"/>
              <a:t>determined by its input, without side effects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Examples: </a:t>
            </a:r>
            <a:r>
              <a:rPr lang="en-US" i="1" dirty="0"/>
              <a:t>sqrt</a:t>
            </a:r>
            <a:r>
              <a:rPr lang="en-US" dirty="0"/>
              <a:t>(x), </a:t>
            </a:r>
            <a:r>
              <a:rPr lang="en-US" i="1" dirty="0"/>
              <a:t>sort</a:t>
            </a:r>
            <a:r>
              <a:rPr lang="en-US" dirty="0"/>
              <a:t>(list) </a:t>
            </a:r>
            <a:r>
              <a:rPr lang="en-US" dirty="0">
                <a:sym typeface="Wingdings" panose="05000000000000000000" pitchFamily="2" charset="2"/>
              </a:rPr>
              <a:t> sorted list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Pure function == consistent result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74D85-F234-4B17-8018-D382B6D021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91001" y="1435008"/>
            <a:ext cx="1600060" cy="108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1" y="1021504"/>
            <a:ext cx="10125000" cy="5722196"/>
          </a:xfrm>
        </p:spPr>
        <p:txBody>
          <a:bodyPr>
            <a:noAutofit/>
          </a:bodyPr>
          <a:lstStyle/>
          <a:p>
            <a:pPr indent="-360000">
              <a:lnSpc>
                <a:spcPct val="95000"/>
              </a:lnSpc>
            </a:pPr>
            <a:r>
              <a:rPr lang="en-US" sz="2800" dirty="0"/>
              <a:t>The 4 Skills of the Software Engineers</a:t>
            </a:r>
          </a:p>
          <a:p>
            <a:pPr indent="-360000">
              <a:lnSpc>
                <a:spcPct val="95000"/>
              </a:lnSpc>
            </a:pPr>
            <a:r>
              <a:rPr lang="en-US" sz="2800" dirty="0"/>
              <a:t>Fundamental Software Engineering Concepts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Math Concepts in Software Development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Object-Oriented Programming (OOP)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Functional Programming (FP)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Data Structures and Algorithms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Component-Based Development and Event-Driven Programming</a:t>
            </a:r>
          </a:p>
          <a:p>
            <a:pPr lvl="1" indent="-360000">
              <a:lnSpc>
                <a:spcPct val="95000"/>
              </a:lnSpc>
            </a:pPr>
            <a:r>
              <a:rPr lang="en-US" sz="2800" dirty="0"/>
              <a:t>Asynchronous Programming and Promises</a:t>
            </a:r>
          </a:p>
          <a:p>
            <a:pPr indent="-360000">
              <a:lnSpc>
                <a:spcPct val="95000"/>
              </a:lnSpc>
            </a:pPr>
            <a:r>
              <a:rPr lang="en-US" sz="2800" dirty="0"/>
              <a:t>Software Architectures, Front-End and Back-End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9741A9A-803E-418A-8151-0FD6AB13CC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BAEF0-FDF8-4471-B46C-AD2CE36E1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2961-4B0B-48B3-B120-2CC7A0440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Purely functional languages </a:t>
            </a:r>
            <a:r>
              <a:rPr lang="en-US" dirty="0"/>
              <a:t>are </a:t>
            </a:r>
            <a:r>
              <a:rPr lang="en-US" b="1" dirty="0"/>
              <a:t>unpractical </a:t>
            </a:r>
            <a:r>
              <a:rPr lang="en-US" dirty="0"/>
              <a:t>and rarely used</a:t>
            </a:r>
          </a:p>
          <a:p>
            <a:pPr lvl="1"/>
            <a:r>
              <a:rPr lang="en-US" dirty="0"/>
              <a:t>The program is </a:t>
            </a:r>
            <a:r>
              <a:rPr lang="en-US" b="1" dirty="0"/>
              <a:t>pure function</a:t>
            </a:r>
            <a:r>
              <a:rPr lang="en-US" dirty="0"/>
              <a:t> without side effects, e.g. </a:t>
            </a:r>
            <a:r>
              <a:rPr lang="en-US" b="1" dirty="0"/>
              <a:t>Haskell</a:t>
            </a:r>
          </a:p>
          <a:p>
            <a:pPr>
              <a:spcBef>
                <a:spcPts val="1200"/>
              </a:spcBef>
            </a:pPr>
            <a:r>
              <a:rPr lang="en-US" b="1" dirty="0"/>
              <a:t>Impure functional languages</a:t>
            </a:r>
          </a:p>
          <a:p>
            <a:pPr lvl="1"/>
            <a:r>
              <a:rPr lang="en-US" dirty="0"/>
              <a:t>Emphasize functional style, but allow side effects, e.g. </a:t>
            </a:r>
            <a:r>
              <a:rPr lang="en-US" b="1" dirty="0"/>
              <a:t>Clojure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Multi-paradigm languages</a:t>
            </a:r>
          </a:p>
          <a:p>
            <a:pPr lvl="1"/>
            <a:r>
              <a:rPr lang="en-US" dirty="0"/>
              <a:t>Combine multiple programing paradigms:</a:t>
            </a:r>
            <a:br>
              <a:rPr lang="en-US" dirty="0"/>
            </a:br>
            <a:r>
              <a:rPr lang="en-US" b="1" dirty="0"/>
              <a:t>functional</a:t>
            </a:r>
            <a:r>
              <a:rPr lang="en-US" dirty="0"/>
              <a:t>, </a:t>
            </a:r>
            <a:r>
              <a:rPr lang="en-US" b="1" dirty="0"/>
              <a:t>structured</a:t>
            </a:r>
            <a:r>
              <a:rPr lang="en-US" dirty="0"/>
              <a:t>, </a:t>
            </a:r>
            <a:r>
              <a:rPr lang="en-US" b="1" dirty="0"/>
              <a:t>object-oriented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JavaScript</a:t>
            </a:r>
            <a:r>
              <a:rPr lang="en-US" dirty="0"/>
              <a:t>, </a:t>
            </a:r>
            <a:r>
              <a:rPr lang="en-US" b="1" dirty="0"/>
              <a:t>C#</a:t>
            </a:r>
            <a:r>
              <a:rPr lang="en-US" dirty="0"/>
              <a:t>, </a:t>
            </a:r>
            <a:r>
              <a:rPr lang="en-US" b="1" dirty="0"/>
              <a:t>Python</a:t>
            </a:r>
            <a:r>
              <a:rPr lang="en-US" dirty="0"/>
              <a:t>, </a:t>
            </a:r>
            <a:r>
              <a:rPr lang="en-US" b="1" dirty="0"/>
              <a:t>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3F8E76-C8DF-4ECF-9247-C14091EB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14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several numbers and </a:t>
            </a:r>
            <a:r>
              <a:rPr lang="en-US" b="1" dirty="0"/>
              <a:t>find the biggest </a:t>
            </a:r>
            <a:r>
              <a:rPr lang="en-US" dirty="0"/>
              <a:t>of them (in C#)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88439" y="2540122"/>
            <a:ext cx="4142170" cy="28188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Console.ReadLine()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.Split("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.Select(int.Parse)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  .Max()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6ECF9-4C1E-46DF-B058-4AB0C43BEE47}"/>
              </a:ext>
            </a:extLst>
          </p:cNvPr>
          <p:cNvSpPr txBox="1">
            <a:spLocks/>
          </p:cNvSpPr>
          <p:nvPr/>
        </p:nvSpPr>
        <p:spPr>
          <a:xfrm>
            <a:off x="560999" y="1837577"/>
            <a:ext cx="4308937" cy="62343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Functional</a:t>
            </a:r>
            <a:r>
              <a:rPr lang="en-US" sz="3200" dirty="0"/>
              <a:t>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CF9CE53-53E8-4D01-84E3-570D3EA11CFD}"/>
              </a:ext>
            </a:extLst>
          </p:cNvPr>
          <p:cNvSpPr txBox="1">
            <a:spLocks/>
          </p:cNvSpPr>
          <p:nvPr/>
        </p:nvSpPr>
        <p:spPr>
          <a:xfrm>
            <a:off x="5291672" y="2540122"/>
            <a:ext cx="62100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input = Console.ReadLine();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items = input.Split("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nums = items.Select(int.Parse);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var maxNum = nums.Max();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Console.WriteLine(maxNum);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7F852FF-FF15-4AC8-B170-C29236078C42}"/>
              </a:ext>
            </a:extLst>
          </p:cNvPr>
          <p:cNvSpPr txBox="1">
            <a:spLocks/>
          </p:cNvSpPr>
          <p:nvPr/>
        </p:nvSpPr>
        <p:spPr>
          <a:xfrm>
            <a:off x="5196000" y="1837577"/>
            <a:ext cx="4308937" cy="62343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Imperative</a:t>
            </a:r>
            <a:r>
              <a:rPr lang="en-US" sz="320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8871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93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134667"/>
            <a:ext cx="6065892" cy="1754333"/>
          </a:xfrm>
        </p:spPr>
        <p:txBody>
          <a:bodyPr/>
          <a:lstStyle/>
          <a:p>
            <a:r>
              <a:rPr lang="en-US" dirty="0"/>
              <a:t>Functional Programming (FP)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D846C5-7FC9-4F07-843E-CC7391EA3B33}"/>
              </a:ext>
            </a:extLst>
          </p:cNvPr>
          <p:cNvSpPr/>
          <p:nvPr/>
        </p:nvSpPr>
        <p:spPr>
          <a:xfrm>
            <a:off x="5223015" y="3777948"/>
            <a:ext cx="61018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https://repl.it/@nakov/functional-max-num-cs</a:t>
            </a:r>
            <a:endParaRPr lang="en-US" sz="2400" dirty="0"/>
          </a:p>
          <a:p>
            <a:pPr algn="ctr"/>
            <a:r>
              <a:rPr lang="en-US" sz="2400" dirty="0">
                <a:hlinkClick r:id="rId5"/>
              </a:rPr>
              <a:t>https://repl.it/@nakov/imperative-max-num-cs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794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B26F96-98B5-4F64-AEDB-67725DB11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Lambda functions</a:t>
            </a:r>
            <a:r>
              <a:rPr lang="en-US" dirty="0"/>
              <a:t>: anonymous function (formula)</a:t>
            </a:r>
          </a:p>
          <a:p>
            <a:pPr lvl="1"/>
            <a:endParaRPr lang="bg-BG" dirty="0"/>
          </a:p>
          <a:p>
            <a:r>
              <a:rPr lang="en-US" dirty="0"/>
              <a:t>JS, Python, C# and Java and support </a:t>
            </a:r>
            <a:r>
              <a:rPr lang="en-US" b="1" dirty="0"/>
              <a:t>first-class functions</a:t>
            </a:r>
            <a:r>
              <a:rPr lang="en-US" dirty="0"/>
              <a:t> (functions can be stored in variables and passed as arguments)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and First-Class Functions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63628F-02A4-40B3-A07C-A264A4546CD3}"/>
              </a:ext>
            </a:extLst>
          </p:cNvPr>
          <p:cNvGrpSpPr/>
          <p:nvPr/>
        </p:nvGrpSpPr>
        <p:grpSpPr>
          <a:xfrm>
            <a:off x="696000" y="1876895"/>
            <a:ext cx="2970000" cy="587441"/>
            <a:chOff x="696000" y="1896559"/>
            <a:chExt cx="4938474" cy="587441"/>
          </a:xfrm>
        </p:grpSpPr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A89E1A9B-38C2-4453-9E97-CE3634633660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1896559"/>
              <a:ext cx="4938472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x =&gt;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4FD608-66E4-49A7-81AA-AB221C1B61B6}"/>
                </a:ext>
              </a:extLst>
            </p:cNvPr>
            <p:cNvSpPr txBox="1"/>
            <p:nvPr/>
          </p:nvSpPr>
          <p:spPr>
            <a:xfrm>
              <a:off x="4501054" y="1896559"/>
              <a:ext cx="1133420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C#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E0D297-EDEF-4185-A1B6-BEE71F027AC6}"/>
              </a:ext>
            </a:extLst>
          </p:cNvPr>
          <p:cNvGrpSpPr/>
          <p:nvPr/>
        </p:nvGrpSpPr>
        <p:grpSpPr>
          <a:xfrm>
            <a:off x="4160137" y="1876895"/>
            <a:ext cx="2790000" cy="587441"/>
            <a:chOff x="4071000" y="1896559"/>
            <a:chExt cx="7020000" cy="587441"/>
          </a:xfrm>
        </p:grpSpPr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A7878158-8459-4F98-B119-719FADB65763}"/>
                </a:ext>
              </a:extLst>
            </p:cNvPr>
            <p:cNvSpPr txBox="1">
              <a:spLocks/>
            </p:cNvSpPr>
            <p:nvPr/>
          </p:nvSpPr>
          <p:spPr>
            <a:xfrm>
              <a:off x="4071000" y="1896559"/>
              <a:ext cx="7020000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x =&gt;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77FE91-F832-498E-B53E-E7384167E5F9}"/>
                </a:ext>
              </a:extLst>
            </p:cNvPr>
            <p:cNvSpPr txBox="1"/>
            <p:nvPr/>
          </p:nvSpPr>
          <p:spPr>
            <a:xfrm>
              <a:off x="9511818" y="1896559"/>
              <a:ext cx="1579182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JS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53BD74-C094-4BB5-8712-B87D916B19F7}"/>
              </a:ext>
            </a:extLst>
          </p:cNvPr>
          <p:cNvGrpSpPr/>
          <p:nvPr/>
        </p:nvGrpSpPr>
        <p:grpSpPr>
          <a:xfrm>
            <a:off x="696000" y="5082647"/>
            <a:ext cx="4938472" cy="1441521"/>
            <a:chOff x="696000" y="3919175"/>
            <a:chExt cx="4938472" cy="1441521"/>
          </a:xfrm>
        </p:grpSpPr>
        <p:sp>
          <p:nvSpPr>
            <p:cNvPr id="5" name="Text Placeholder 7">
              <a:extLst>
                <a:ext uri="{FF2B5EF4-FFF2-40B4-BE49-F238E27FC236}">
                  <a16:creationId xmlns:a16="http://schemas.microsoft.com/office/drawing/2014/main" id="{01BE7A3F-CB18-4356-AC96-599D75CAB03D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3919175"/>
              <a:ext cx="4938472" cy="14415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Func&lt;int, int&gt; twice = 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  x =&gt; 2 * x;</a:t>
              </a:r>
            </a:p>
            <a:p>
              <a:pPr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var d = twice(5);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// 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64D3FB-0611-43CD-A2F4-F1D6C20D11E3}"/>
                </a:ext>
              </a:extLst>
            </p:cNvPr>
            <p:cNvSpPr txBox="1"/>
            <p:nvPr/>
          </p:nvSpPr>
          <p:spPr>
            <a:xfrm>
              <a:off x="4970535" y="3919175"/>
              <a:ext cx="663937" cy="6016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C#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B707E5-A958-4966-ABCC-09A4C374C0BB}"/>
              </a:ext>
            </a:extLst>
          </p:cNvPr>
          <p:cNvGrpSpPr/>
          <p:nvPr/>
        </p:nvGrpSpPr>
        <p:grpSpPr>
          <a:xfrm>
            <a:off x="696000" y="3818730"/>
            <a:ext cx="4938472" cy="995246"/>
            <a:chOff x="6152528" y="3929006"/>
            <a:chExt cx="4938472" cy="995246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017E120D-504B-4CE7-91E1-8EFA35844CDB}"/>
                </a:ext>
              </a:extLst>
            </p:cNvPr>
            <p:cNvSpPr txBox="1">
              <a:spLocks/>
            </p:cNvSpPr>
            <p:nvPr/>
          </p:nvSpPr>
          <p:spPr>
            <a:xfrm>
              <a:off x="6152528" y="3929007"/>
              <a:ext cx="4938472" cy="9952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let twice = x =&gt; 2 * x;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let d = twice(5);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// 10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367E4-7DC0-48BB-A44F-1E8570338504}"/>
                </a:ext>
              </a:extLst>
            </p:cNvPr>
            <p:cNvSpPr txBox="1"/>
            <p:nvPr/>
          </p:nvSpPr>
          <p:spPr>
            <a:xfrm>
              <a:off x="10427063" y="3929006"/>
              <a:ext cx="663937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JS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1E9597-234F-403C-9DAA-F8D03A157BE8}"/>
              </a:ext>
            </a:extLst>
          </p:cNvPr>
          <p:cNvGrpSpPr/>
          <p:nvPr/>
        </p:nvGrpSpPr>
        <p:grpSpPr>
          <a:xfrm>
            <a:off x="7444275" y="1876895"/>
            <a:ext cx="4220736" cy="587441"/>
            <a:chOff x="1346952" y="1896559"/>
            <a:chExt cx="9744048" cy="587441"/>
          </a:xfrm>
        </p:grpSpPr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D9985375-544D-4BD6-ACDF-288E8A6BF5D2}"/>
                </a:ext>
              </a:extLst>
            </p:cNvPr>
            <p:cNvSpPr txBox="1">
              <a:spLocks/>
            </p:cNvSpPr>
            <p:nvPr/>
          </p:nvSpPr>
          <p:spPr>
            <a:xfrm>
              <a:off x="1346952" y="1896559"/>
              <a:ext cx="9744048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lambda x: 2 * x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A22E34-8EF1-45EC-9CC6-A8299EDF31C8}"/>
                </a:ext>
              </a:extLst>
            </p:cNvPr>
            <p:cNvSpPr txBox="1"/>
            <p:nvPr/>
          </p:nvSpPr>
          <p:spPr>
            <a:xfrm>
              <a:off x="8307417" y="1896559"/>
              <a:ext cx="2783581" cy="5874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AD3F4E-3E08-4770-A9A9-EEEC318BDC22}"/>
              </a:ext>
            </a:extLst>
          </p:cNvPr>
          <p:cNvGrpSpPr/>
          <p:nvPr/>
        </p:nvGrpSpPr>
        <p:grpSpPr>
          <a:xfrm>
            <a:off x="6096000" y="3818730"/>
            <a:ext cx="5569010" cy="995246"/>
            <a:chOff x="696000" y="3919174"/>
            <a:chExt cx="5480272" cy="995246"/>
          </a:xfrm>
        </p:grpSpPr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5D82E732-08E9-4292-AC2A-DD3367D8BFBF}"/>
                </a:ext>
              </a:extLst>
            </p:cNvPr>
            <p:cNvSpPr txBox="1">
              <a:spLocks/>
            </p:cNvSpPr>
            <p:nvPr/>
          </p:nvSpPr>
          <p:spPr>
            <a:xfrm>
              <a:off x="696000" y="3919175"/>
              <a:ext cx="5480272" cy="99524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twice = lambda x: 2 * x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d = twice(5) 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</a:rPr>
                <a:t># 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E2D4DD-0EC0-4431-8DAF-6F542694286A}"/>
                </a:ext>
              </a:extLst>
            </p:cNvPr>
            <p:cNvSpPr txBox="1"/>
            <p:nvPr/>
          </p:nvSpPr>
          <p:spPr>
            <a:xfrm>
              <a:off x="4970535" y="3919174"/>
              <a:ext cx="1205737" cy="587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solidFill>
                    <a:schemeClr val="bg1"/>
                  </a:solidFill>
                </a:rPr>
                <a:t>Python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2212CF-6B3F-40D5-95ED-C7F4E400CE49}"/>
              </a:ext>
            </a:extLst>
          </p:cNvPr>
          <p:cNvGrpSpPr/>
          <p:nvPr/>
        </p:nvGrpSpPr>
        <p:grpSpPr>
          <a:xfrm>
            <a:off x="6096001" y="5082647"/>
            <a:ext cx="5569010" cy="1441521"/>
            <a:chOff x="7648023" y="3426830"/>
            <a:chExt cx="3442977" cy="1441521"/>
          </a:xfrm>
        </p:grpSpPr>
        <p:sp>
          <p:nvSpPr>
            <p:cNvPr id="29" name="Text Placeholder 7">
              <a:extLst>
                <a:ext uri="{FF2B5EF4-FFF2-40B4-BE49-F238E27FC236}">
                  <a16:creationId xmlns:a16="http://schemas.microsoft.com/office/drawing/2014/main" id="{5D63C7E5-4265-4E68-BC0B-6F38D2248234}"/>
                </a:ext>
              </a:extLst>
            </p:cNvPr>
            <p:cNvSpPr txBox="1">
              <a:spLocks/>
            </p:cNvSpPr>
            <p:nvPr/>
          </p:nvSpPr>
          <p:spPr>
            <a:xfrm>
              <a:off x="7648023" y="3426830"/>
              <a:ext cx="3442977" cy="144152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Function&lt;Integer, Integer&gt;</a:t>
              </a:r>
            </a:p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  twice = x -&gt; 2 * x;</a:t>
              </a:r>
            </a:p>
            <a:p>
              <a:pPr>
                <a:spcBef>
                  <a:spcPts val="300"/>
                </a:spcBef>
                <a:spcAft>
                  <a:spcPts val="300"/>
                </a:spcAft>
              </a:pPr>
              <a:r>
                <a:rPr lang="en-US" sz="2400" dirty="0">
                  <a:solidFill>
                    <a:schemeClr val="tx1"/>
                  </a:solidFill>
                </a:rPr>
                <a:t>var d = </a:t>
              </a:r>
              <a:r>
                <a:rPr lang="en-US" sz="2400" dirty="0" err="1">
                  <a:solidFill>
                    <a:schemeClr val="tx1"/>
                  </a:solidFill>
                </a:rPr>
                <a:t>twice.apply</a:t>
              </a:r>
              <a:r>
                <a:rPr lang="en-US" sz="2400" dirty="0">
                  <a:solidFill>
                    <a:schemeClr val="tx1"/>
                  </a:solidFill>
                </a:rPr>
                <a:t>(5);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EB2C84-705E-4A6E-9730-45A57AA7D314}"/>
                </a:ext>
              </a:extLst>
            </p:cNvPr>
            <p:cNvSpPr txBox="1"/>
            <p:nvPr/>
          </p:nvSpPr>
          <p:spPr>
            <a:xfrm>
              <a:off x="10482992" y="4309299"/>
              <a:ext cx="608007" cy="5590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144000" tIns="108000" rIns="144000" bIns="108000" rtlCol="0">
              <a:noAutofit/>
            </a:bodyPr>
            <a:lstStyle/>
            <a:p>
              <a:pPr algn="ctr" eaLnBrk="0" hangingPunct="0">
                <a:spcBef>
                  <a:spcPts val="300"/>
                </a:spcBef>
                <a:spcAft>
                  <a:spcPts val="30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bg1"/>
                  </a:solidFill>
                </a:rPr>
                <a:t>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660916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37706" y="1719000"/>
            <a:ext cx="6672481" cy="900250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D846C5-7FC9-4F07-843E-CC7391EA3B33}"/>
              </a:ext>
            </a:extLst>
          </p:cNvPr>
          <p:cNvSpPr/>
          <p:nvPr/>
        </p:nvSpPr>
        <p:spPr>
          <a:xfrm>
            <a:off x="4940505" y="3519000"/>
            <a:ext cx="66668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https://repl.it/@nakov/first-class-function-js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35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DA8C69-81C6-40B9-B4C1-B56CF228A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Higher-order functions </a:t>
            </a:r>
            <a:r>
              <a:rPr lang="en-US" dirty="0"/>
              <a:t>take other functions as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1191000" y="1932869"/>
            <a:ext cx="9810000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function aggregate(start, end,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for (var result = start,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result =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func</a:t>
            </a:r>
            <a:r>
              <a:rPr lang="en-US" sz="2400" dirty="0">
                <a:solidFill>
                  <a:schemeClr val="tx1"/>
                </a:solidFill>
              </a:rPr>
              <a:t>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191000" y="4328243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1191000" y="5092401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1191000" y="5856559"/>
            <a:ext cx="981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aggregate(1, 10,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(a, b) =&gt; '' + a + b</a:t>
            </a:r>
            <a:r>
              <a:rPr lang="en-US" sz="2400" dirty="0">
                <a:solidFill>
                  <a:schemeClr val="tx1"/>
                </a:solidFill>
              </a:rPr>
              <a:t>)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4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69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314000"/>
            <a:ext cx="6065892" cy="1754333"/>
          </a:xfrm>
        </p:spPr>
        <p:txBody>
          <a:bodyPr/>
          <a:lstStyle/>
          <a:p>
            <a:r>
              <a:rPr lang="en-US" dirty="0"/>
              <a:t>Higher-Order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45CB9-7D45-4B24-BD64-7E2684EE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16000" y="2021315"/>
            <a:ext cx="2288969" cy="15463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4886159" y="3879000"/>
            <a:ext cx="67755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hlinkClick r:id="rId4"/>
              </a:rPr>
              <a:t>https://repl.it/@nakov/higher-order-functions-js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4661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E98C10B-7161-48C8-B022-38DCD8E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Data structures </a:t>
            </a:r>
            <a:r>
              <a:rPr lang="en-US" sz="3200" dirty="0"/>
              <a:t>are representations of data in the computer memory, which allow efficient access and modification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Linear data types</a:t>
            </a:r>
            <a:r>
              <a:rPr lang="en-US" sz="3200" dirty="0"/>
              <a:t>: arrays, lists, stacks, queues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500D72-94CF-4197-9D06-20BECE17C3A3}"/>
              </a:ext>
            </a:extLst>
          </p:cNvPr>
          <p:cNvGrpSpPr/>
          <p:nvPr/>
        </p:nvGrpSpPr>
        <p:grpSpPr>
          <a:xfrm>
            <a:off x="684851" y="2933999"/>
            <a:ext cx="3816009" cy="2203026"/>
            <a:chOff x="684851" y="3339000"/>
            <a:chExt cx="3816009" cy="22030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70EAB0-594C-4594-8593-8351BC168C69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91A356-D06A-4AAA-A616-5778D706E67D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57C57-2F35-479C-95C4-70E89B3B8EEE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F32EA1-2F3F-4A4A-89BB-F24854462267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A9A46-DF7D-4BDB-9EA8-E440D9736C12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09E2F4-5BFA-477B-9650-0BADC1918917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B450E-3184-473E-8891-ED196D13D0C6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0</a:t>
                </a:r>
                <a:endParaRPr lang="en-US" sz="2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B82693-A7BA-4CBF-A303-0531FE0A2AC4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1</a:t>
                </a:r>
                <a:endParaRPr lang="en-US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36A12-73B0-4507-8100-398EFAAA8BB8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2</a:t>
                </a:r>
                <a:endParaRPr lang="en-US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41D566-FF9E-4E27-9784-3DDEA013E746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3</a:t>
                </a:r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B445-D62D-4FD6-8C9D-02DE6979E2F3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dirty="0"/>
                  <a:t>4</a:t>
                </a:r>
                <a:endParaRPr lang="en-US" sz="2400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69336-6A46-44CA-95CF-C40969CE9E6E}"/>
                </a:ext>
              </a:extLst>
            </p:cNvPr>
            <p:cNvSpPr txBox="1"/>
            <p:nvPr/>
          </p:nvSpPr>
          <p:spPr>
            <a:xfrm>
              <a:off x="684851" y="4464001"/>
              <a:ext cx="3816009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Array</a:t>
              </a:r>
              <a:r>
                <a:rPr lang="en-US" sz="2800" dirty="0"/>
                <a:t> / </a:t>
              </a:r>
              <a:r>
                <a:rPr lang="en-US" sz="2800" b="1" dirty="0"/>
                <a:t>list</a:t>
              </a:r>
              <a:br>
                <a:rPr lang="en-US" sz="2800" dirty="0"/>
              </a:br>
              <a:r>
                <a:rPr lang="en-US" sz="2400" dirty="0"/>
                <a:t>(indexed group of elements)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86CCAF-0FB2-41C2-9856-58F2FDCBE014}"/>
              </a:ext>
            </a:extLst>
          </p:cNvPr>
          <p:cNvGrpSpPr/>
          <p:nvPr/>
        </p:nvGrpSpPr>
        <p:grpSpPr>
          <a:xfrm>
            <a:off x="4831423" y="3507988"/>
            <a:ext cx="6844577" cy="1658865"/>
            <a:chOff x="4550001" y="3873461"/>
            <a:chExt cx="6844577" cy="16588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8AB56A-A9C7-4314-8BB7-5F721CB9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9ED468-B0EB-40C9-AA9B-679A6E70FB31}"/>
                </a:ext>
              </a:extLst>
            </p:cNvPr>
            <p:cNvSpPr txBox="1"/>
            <p:nvPr/>
          </p:nvSpPr>
          <p:spPr>
            <a:xfrm>
              <a:off x="5949766" y="4454301"/>
              <a:ext cx="4045046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Linked list</a:t>
              </a:r>
              <a:br>
                <a:rPr lang="en-US" sz="2800" dirty="0"/>
              </a:br>
              <a:r>
                <a:rPr lang="en-US" sz="2400" dirty="0"/>
                <a:t>(sequence of linked elements)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EC9FF7-0192-4CC0-B1BC-75AE6E7F284A}"/>
              </a:ext>
            </a:extLst>
          </p:cNvPr>
          <p:cNvGrpSpPr/>
          <p:nvPr/>
        </p:nvGrpSpPr>
        <p:grpSpPr>
          <a:xfrm>
            <a:off x="831000" y="5294320"/>
            <a:ext cx="3787350" cy="1431074"/>
            <a:chOff x="831000" y="5366287"/>
            <a:chExt cx="3787350" cy="1431074"/>
          </a:xfrm>
        </p:grpSpPr>
        <p:pic>
          <p:nvPicPr>
            <p:cNvPr id="2052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886B4948-6A35-4EBB-849A-BCF3AFCF7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352170-67EC-4164-A418-F4D59969CF1B}"/>
                </a:ext>
              </a:extLst>
            </p:cNvPr>
            <p:cNvSpPr txBox="1"/>
            <p:nvPr/>
          </p:nvSpPr>
          <p:spPr>
            <a:xfrm>
              <a:off x="2001661" y="6129000"/>
              <a:ext cx="128467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Queue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62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501" y="1242876"/>
            <a:ext cx="11811097" cy="5381124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List of numbers</a:t>
            </a:r>
            <a:r>
              <a:rPr lang="en-US" dirty="0"/>
              <a:t>, representing a sequence of income amounts: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Adding</a:t>
            </a:r>
            <a:r>
              <a:rPr lang="en-US" dirty="0"/>
              <a:t> a new income: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Modifying</a:t>
            </a:r>
            <a:r>
              <a:rPr lang="en-US" dirty="0"/>
              <a:t> an existing income: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Numbers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991174"/>
            <a:ext cx="4361170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bg1"/>
                </a:solidFill>
              </a:rPr>
              <a:t>var</a:t>
            </a:r>
            <a:r>
              <a:rPr lang="en-US" noProof="1"/>
              <a:t> incomes = </a:t>
            </a:r>
            <a:r>
              <a:rPr lang="en-US" noProof="1">
                <a:solidFill>
                  <a:schemeClr val="bg1"/>
                </a:solidFill>
              </a:rPr>
              <a:t>[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150, 200, 70.50, 120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>
                <a:solidFill>
                  <a:schemeClr val="bg1"/>
                </a:solidFill>
              </a:rPr>
              <a:t>]</a:t>
            </a:r>
            <a:r>
              <a:rPr lang="en-US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6000" y="2540478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/>
        </p:nvGraphicFramePr>
        <p:xfrm>
          <a:off x="6407172" y="1989000"/>
          <a:ext cx="3105000" cy="2617336"/>
        </p:xfrm>
        <a:graphic>
          <a:graphicData uri="http://schemas.openxmlformats.org/drawingml/2006/table">
            <a:tbl>
              <a:tblPr/>
              <a:tblGrid>
                <a:gridCol w="1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2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86000" y="4329000"/>
            <a:ext cx="436117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incomes.</a:t>
            </a:r>
            <a:r>
              <a:rPr lang="en-US" noProof="1">
                <a:solidFill>
                  <a:schemeClr val="bg1"/>
                </a:solidFill>
              </a:rPr>
              <a:t>push</a:t>
            </a:r>
            <a:r>
              <a:rPr lang="en-US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/>
        </p:nvGraphicFramePr>
        <p:xfrm>
          <a:off x="6407172" y="4734000"/>
          <a:ext cx="3105000" cy="513054"/>
        </p:xfrm>
        <a:graphic>
          <a:graphicData uri="http://schemas.openxmlformats.org/drawingml/2006/table">
            <a:tbl>
              <a:tblPr/>
              <a:tblGrid>
                <a:gridCol w="197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86000" y="5676687"/>
            <a:ext cx="436117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incomes</a:t>
            </a:r>
            <a:r>
              <a:rPr lang="en-US" noProof="1">
                <a:solidFill>
                  <a:schemeClr val="bg1"/>
                </a:solidFill>
              </a:rPr>
              <a:t>[1] = </a:t>
            </a:r>
            <a:r>
              <a:rPr lang="en-US" noProof="1"/>
              <a:t>250;</a:t>
            </a: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89D29B66-8EC6-4B80-AA8C-632A61E69EA4}"/>
              </a:ext>
            </a:extLst>
          </p:cNvPr>
          <p:cNvGraphicFramePr>
            <a:graphicFrameLocks/>
          </p:cNvGraphicFramePr>
          <p:nvPr/>
        </p:nvGraphicFramePr>
        <p:xfrm>
          <a:off x="10562154" y="3057370"/>
          <a:ext cx="933846" cy="506630"/>
        </p:xfrm>
        <a:graphic>
          <a:graphicData uri="http://schemas.openxmlformats.org/drawingml/2006/table">
            <a:tbl>
              <a:tblPr/>
              <a:tblGrid>
                <a:gridCol w="93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6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ight Arrow 7">
            <a:extLst>
              <a:ext uri="{FF2B5EF4-FFF2-40B4-BE49-F238E27FC236}">
                <a16:creationId xmlns:a16="http://schemas.microsoft.com/office/drawing/2014/main" id="{9BFCBA06-3A21-4509-BF83-CB771474D1AC}"/>
              </a:ext>
            </a:extLst>
          </p:cNvPr>
          <p:cNvSpPr/>
          <p:nvPr/>
        </p:nvSpPr>
        <p:spPr>
          <a:xfrm>
            <a:off x="9715367" y="312018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5B0A97-10C9-475B-B4F4-483F2D89FE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6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934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19000"/>
            <a:ext cx="6065892" cy="1318056"/>
          </a:xfrm>
        </p:spPr>
        <p:txBody>
          <a:bodyPr/>
          <a:lstStyle/>
          <a:p>
            <a:r>
              <a:rPr lang="en-US" dirty="0"/>
              <a:t>List of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5806635" y="3766953"/>
            <a:ext cx="49346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https://repl.it/@nakov/list-example-js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84351-EAFE-443F-B94D-239035057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00" y="2349000"/>
            <a:ext cx="2909706" cy="10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2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1C04D160-6F01-4D39-B186-002A534E2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68538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E98C10B-7161-48C8-B022-38DCD8E8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3555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Trees </a:t>
            </a:r>
            <a:r>
              <a:rPr lang="en-US" sz="3200" dirty="0"/>
              <a:t>and tree-like data structures</a:t>
            </a:r>
          </a:p>
          <a:p>
            <a:pPr lvl="1"/>
            <a:r>
              <a:rPr lang="en-US" sz="3000" dirty="0"/>
              <a:t>Each </a:t>
            </a:r>
            <a:r>
              <a:rPr lang="en-US" sz="3000" b="1" dirty="0"/>
              <a:t>node</a:t>
            </a:r>
            <a:r>
              <a:rPr lang="en-US" sz="3000" dirty="0"/>
              <a:t> holds data + list of </a:t>
            </a:r>
            <a:r>
              <a:rPr lang="en-US" sz="3000" b="1" dirty="0"/>
              <a:t>child nodes </a:t>
            </a:r>
            <a:r>
              <a:rPr lang="en-US" sz="3000" dirty="0"/>
              <a:t>+ </a:t>
            </a:r>
            <a:r>
              <a:rPr lang="en-US" sz="3000" b="1" dirty="0"/>
              <a:t>parent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7B70A2-6A00-4673-9F65-55DCB36CB326}"/>
              </a:ext>
            </a:extLst>
          </p:cNvPr>
          <p:cNvGrpSpPr/>
          <p:nvPr/>
        </p:nvGrpSpPr>
        <p:grpSpPr>
          <a:xfrm>
            <a:off x="966000" y="3249000"/>
            <a:ext cx="4254383" cy="2312722"/>
            <a:chOff x="645458" y="3235953"/>
            <a:chExt cx="4254383" cy="231272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7686BA-DE20-4751-8B56-8516AE78D783}"/>
                </a:ext>
              </a:extLst>
            </p:cNvPr>
            <p:cNvSpPr/>
            <p:nvPr/>
          </p:nvSpPr>
          <p:spPr>
            <a:xfrm>
              <a:off x="2465033" y="3235953"/>
              <a:ext cx="747988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C:\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8CEDE1-6692-4CAA-8633-06FCE7FAD2E2}"/>
                </a:ext>
              </a:extLst>
            </p:cNvPr>
            <p:cNvSpPr/>
            <p:nvPr/>
          </p:nvSpPr>
          <p:spPr>
            <a:xfrm>
              <a:off x="645458" y="4176471"/>
              <a:ext cx="1390462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Programs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2A2035BC-A90C-446A-9C79-070CEFD5EA4A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 rot="5400000">
              <a:off x="1835442" y="3172886"/>
              <a:ext cx="508832" cy="149833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A10DAAFD-7E41-4318-9BAE-EBB9D835E83B}"/>
                </a:ext>
              </a:extLst>
            </p:cNvPr>
            <p:cNvSpPr/>
            <p:nvPr/>
          </p:nvSpPr>
          <p:spPr>
            <a:xfrm>
              <a:off x="2364175" y="4176471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Users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3F132DE-C9EC-4505-B4CC-75949B728871}"/>
                </a:ext>
              </a:extLst>
            </p:cNvPr>
            <p:cNvCxnSpPr>
              <a:cxnSpLocks/>
              <a:stCxn id="18" idx="2"/>
              <a:endCxn id="34" idx="0"/>
            </p:cNvCxnSpPr>
            <p:nvPr/>
          </p:nvCxnSpPr>
          <p:spPr>
            <a:xfrm rot="16200000" flipH="1">
              <a:off x="2584611" y="3922054"/>
              <a:ext cx="50883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B1BF163-95E8-48FF-A13D-6B45DD522F54}"/>
                </a:ext>
              </a:extLst>
            </p:cNvPr>
            <p:cNvSpPr/>
            <p:nvPr/>
          </p:nvSpPr>
          <p:spPr>
            <a:xfrm>
              <a:off x="3635785" y="4176471"/>
              <a:ext cx="1264056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Windows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CC7E46CC-076D-439D-8673-B68E7387C1F3}"/>
                </a:ext>
              </a:extLst>
            </p:cNvPr>
            <p:cNvCxnSpPr>
              <a:cxnSpLocks/>
              <a:stCxn id="18" idx="2"/>
              <a:endCxn id="36" idx="0"/>
            </p:cNvCxnSpPr>
            <p:nvPr/>
          </p:nvCxnSpPr>
          <p:spPr>
            <a:xfrm rot="16200000" flipH="1">
              <a:off x="3299004" y="3207662"/>
              <a:ext cx="508832" cy="142878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DFB2720-5C04-4A07-8833-4F07A319531B}"/>
                </a:ext>
              </a:extLst>
            </p:cNvPr>
            <p:cNvSpPr/>
            <p:nvPr/>
          </p:nvSpPr>
          <p:spPr>
            <a:xfrm>
              <a:off x="2361000" y="5116989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Peter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D4C78CF-7BA0-435A-BD27-B75A669BEDCC}"/>
                </a:ext>
              </a:extLst>
            </p:cNvPr>
            <p:cNvSpPr/>
            <p:nvPr/>
          </p:nvSpPr>
          <p:spPr>
            <a:xfrm>
              <a:off x="1086215" y="5116989"/>
              <a:ext cx="94970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Maria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430EAEA-3925-42B7-BD8B-5405FBDD7DC4}"/>
                </a:ext>
              </a:extLst>
            </p:cNvPr>
            <p:cNvSpPr/>
            <p:nvPr/>
          </p:nvSpPr>
          <p:spPr>
            <a:xfrm>
              <a:off x="3635785" y="5116989"/>
              <a:ext cx="1110215" cy="431686"/>
            </a:xfrm>
            <a:prstGeom prst="roundRect">
              <a:avLst/>
            </a:prstGeom>
            <a:solidFill>
              <a:srgbClr val="003366">
                <a:alpha val="69804"/>
              </a:srgb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George</a:t>
              </a:r>
              <a:endParaRPr lang="en-US" sz="1600" dirty="0">
                <a:solidFill>
                  <a:schemeClr val="bg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55B419D-1FED-4EF1-BB14-59BD6DFBF6DD}"/>
                </a:ext>
              </a:extLst>
            </p:cNvPr>
            <p:cNvCxnSpPr>
              <a:cxnSpLocks/>
              <a:stCxn id="34" idx="2"/>
              <a:endCxn id="48" idx="0"/>
            </p:cNvCxnSpPr>
            <p:nvPr/>
          </p:nvCxnSpPr>
          <p:spPr>
            <a:xfrm rot="5400000">
              <a:off x="2583025" y="4860986"/>
              <a:ext cx="508832" cy="317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20C1D1BA-A3A1-46C8-BD83-921051816583}"/>
                </a:ext>
              </a:extLst>
            </p:cNvPr>
            <p:cNvCxnSpPr>
              <a:cxnSpLocks/>
              <a:stCxn id="34" idx="2"/>
              <a:endCxn id="50" idx="0"/>
            </p:cNvCxnSpPr>
            <p:nvPr/>
          </p:nvCxnSpPr>
          <p:spPr>
            <a:xfrm rot="16200000" flipH="1">
              <a:off x="3260544" y="4186640"/>
              <a:ext cx="508832" cy="135186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5E05B4F4-C67A-4B85-9BCB-DF2A4BC26B3E}"/>
                </a:ext>
              </a:extLst>
            </p:cNvPr>
            <p:cNvCxnSpPr>
              <a:cxnSpLocks/>
              <a:stCxn id="34" idx="2"/>
              <a:endCxn id="49" idx="0"/>
            </p:cNvCxnSpPr>
            <p:nvPr/>
          </p:nvCxnSpPr>
          <p:spPr>
            <a:xfrm rot="5400000">
              <a:off x="1945632" y="4223593"/>
              <a:ext cx="508832" cy="127796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DE8F9A23-E21A-4237-9496-8462CBC585E7}"/>
              </a:ext>
            </a:extLst>
          </p:cNvPr>
          <p:cNvSpPr txBox="1">
            <a:spLocks/>
          </p:cNvSpPr>
          <p:nvPr/>
        </p:nvSpPr>
        <p:spPr>
          <a:xfrm>
            <a:off x="6546000" y="1204514"/>
            <a:ext cx="5480761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/>
              <a:t>Tree traversal algorithms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Depth-First Search (DFS)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Breadth-First Search (BFS)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AE70A655-BF37-488B-8645-8A6C0FFA80FB}"/>
              </a:ext>
            </a:extLst>
          </p:cNvPr>
          <p:cNvSpPr txBox="1">
            <a:spLocks/>
          </p:cNvSpPr>
          <p:nvPr/>
        </p:nvSpPr>
        <p:spPr>
          <a:xfrm>
            <a:off x="5916000" y="3159000"/>
            <a:ext cx="5702108" cy="23719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DepthFirstSearch(</a:t>
            </a:r>
            <a:r>
              <a:rPr lang="en-US" i="1" noProof="1"/>
              <a:t>node</a:t>
            </a:r>
            <a:r>
              <a:rPr lang="en-US" noProof="1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print(</a:t>
            </a:r>
            <a:r>
              <a:rPr lang="en-US" i="1" noProof="1"/>
              <a:t>node</a:t>
            </a:r>
            <a:r>
              <a:rPr lang="en-US" noProof="1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for each </a:t>
            </a:r>
            <a:r>
              <a:rPr lang="en-US" i="1" noProof="1"/>
              <a:t>ch</a:t>
            </a:r>
            <a:r>
              <a:rPr lang="en-US" noProof="1"/>
              <a:t> in node.childNodes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DepthFirstSearch(</a:t>
            </a:r>
            <a:r>
              <a:rPr lang="en-US" i="1" noProof="1"/>
              <a:t>ch</a:t>
            </a:r>
            <a:r>
              <a:rPr lang="en-US" noProof="1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15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21116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1" y="1269000"/>
            <a:ext cx="6065892" cy="1754333"/>
          </a:xfrm>
        </p:spPr>
        <p:txBody>
          <a:bodyPr/>
          <a:lstStyle/>
          <a:p>
            <a:r>
              <a:rPr lang="en-US" dirty="0"/>
              <a:t>Recursive Traversal of the File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4FD3B9-C9E9-46E4-9611-1D9F545EFDB0}"/>
              </a:ext>
            </a:extLst>
          </p:cNvPr>
          <p:cNvSpPr/>
          <p:nvPr/>
        </p:nvSpPr>
        <p:spPr>
          <a:xfrm>
            <a:off x="5111669" y="3850780"/>
            <a:ext cx="632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https://repl.it/@nakov/traverse-folders-cs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79808-B2FF-4CAD-BAE4-B661AD9C7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558" y="1854000"/>
            <a:ext cx="2049946" cy="205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8000"/>
              </a:lnSpc>
            </a:pPr>
            <a:r>
              <a:rPr lang="en-US" b="1" dirty="0"/>
              <a:t>Component-based software development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A </a:t>
            </a:r>
            <a:r>
              <a:rPr lang="en-US" b="1" dirty="0"/>
              <a:t>programming paradigm </a:t>
            </a:r>
            <a:r>
              <a:rPr lang="en-US" dirty="0"/>
              <a:t>in which applications</a:t>
            </a:r>
            <a:br>
              <a:rPr lang="en-US" dirty="0"/>
            </a:br>
            <a:r>
              <a:rPr lang="en-US" dirty="0"/>
              <a:t>are composed of re-usable </a:t>
            </a:r>
            <a:r>
              <a:rPr lang="en-US" b="1" dirty="0"/>
              <a:t>components</a:t>
            </a:r>
          </a:p>
          <a:p>
            <a:pPr>
              <a:lnSpc>
                <a:spcPct val="108000"/>
              </a:lnSpc>
            </a:pPr>
            <a:r>
              <a:rPr lang="en-US" b="1" dirty="0"/>
              <a:t>Components</a:t>
            </a:r>
            <a:r>
              <a:rPr lang="en-US" dirty="0"/>
              <a:t> are self-contained pieces of functionality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E.g. PDF generator, email sender, date picker UI control</a:t>
            </a:r>
          </a:p>
          <a:p>
            <a:pPr>
              <a:lnSpc>
                <a:spcPct val="108000"/>
              </a:lnSpc>
            </a:pPr>
            <a:r>
              <a:rPr lang="en-US" dirty="0"/>
              <a:t>User interface (UI) components are also known as </a:t>
            </a:r>
            <a:r>
              <a:rPr lang="en-US" b="1" dirty="0"/>
              <a:t>UI controls</a:t>
            </a:r>
            <a:r>
              <a:rPr lang="en-US" dirty="0"/>
              <a:t>, </a:t>
            </a:r>
            <a:r>
              <a:rPr lang="en-US" b="1" dirty="0"/>
              <a:t>visual components</a:t>
            </a:r>
            <a:r>
              <a:rPr lang="en-US" dirty="0"/>
              <a:t> or </a:t>
            </a:r>
            <a:r>
              <a:rPr lang="en-US" b="1" dirty="0"/>
              <a:t>widgets</a:t>
            </a:r>
            <a:endParaRPr lang="en-US" dirty="0"/>
          </a:p>
          <a:p>
            <a:pPr>
              <a:lnSpc>
                <a:spcPct val="108000"/>
              </a:lnSpc>
            </a:pPr>
            <a:r>
              <a:rPr lang="en-US" dirty="0"/>
              <a:t>Components are distributed in </a:t>
            </a:r>
            <a:r>
              <a:rPr lang="en-US" b="1" dirty="0"/>
              <a:t>libraries</a:t>
            </a:r>
          </a:p>
          <a:p>
            <a:pPr lvl="1">
              <a:lnSpc>
                <a:spcPct val="108000"/>
              </a:lnSpc>
            </a:pPr>
            <a:r>
              <a:rPr lang="en-US" dirty="0"/>
              <a:t>E.g. the UI control library </a:t>
            </a:r>
            <a:r>
              <a:rPr lang="en-US" dirty="0">
                <a:hlinkClick r:id="rId3"/>
              </a:rPr>
              <a:t>jQuery UI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Software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4132B-43C1-454A-B862-A8BAD7E2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834" y="1359000"/>
            <a:ext cx="1853502" cy="18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29A4F-C7F2-44A2-B6D9-93A59E0DF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EE11B6-55D8-4DEB-B67A-6D6E0C3C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Software Component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4AFF0675-9A8E-470B-90AB-B7E11E9D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501" y="1466941"/>
            <a:ext cx="5838998" cy="504175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FFD6F05C-3102-4D72-9C6E-5AB2F124B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000" y="1878392"/>
            <a:ext cx="2610000" cy="1055608"/>
          </a:xfrm>
          <a:prstGeom prst="wedgeRoundRectCallout">
            <a:avLst>
              <a:gd name="adj1" fmla="val -78395"/>
              <a:gd name="adj2" fmla="val 5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component "date picker"</a:t>
            </a:r>
          </a:p>
        </p:txBody>
      </p:sp>
    </p:spTree>
    <p:extLst>
      <p:ext uri="{BB962C8B-B14F-4D97-AF65-F5344CB8AC3E}">
        <p14:creationId xmlns:p14="http://schemas.microsoft.com/office/powerpoint/2010/main" val="2773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1EE75-BDDB-422C-8DD9-42FEA56B4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0E44BD-3D55-4B3B-90F4-C846E2D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UI Date Picker – Example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7CD8A0-FED9-412B-BD44-686196C1C9BB}"/>
              </a:ext>
            </a:extLst>
          </p:cNvPr>
          <p:cNvSpPr txBox="1">
            <a:spLocks/>
          </p:cNvSpPr>
          <p:nvPr/>
        </p:nvSpPr>
        <p:spPr>
          <a:xfrm>
            <a:off x="651000" y="1536123"/>
            <a:ext cx="10890000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&lt;script src="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https://code.jquery.com/jquery-1.12.4.js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&lt;script src="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https://code.jquery.com/ui/1.12.1/jquery-ui.js</a:t>
            </a:r>
            <a:r>
              <a:rPr lang="en-US" sz="2400" dirty="0"/>
              <a:t>"&gt;&lt;/script&gt;</a:t>
            </a:r>
          </a:p>
          <a:p>
            <a:r>
              <a:rPr lang="en-US" sz="2400" dirty="0"/>
              <a:t>&lt;link rel="stylesheet" href="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https://code.jquery.com/ui/1.12.1/themes/base/jquery-ui.css</a:t>
            </a:r>
            <a:r>
              <a:rPr lang="en-US" sz="2400" dirty="0"/>
              <a:t>"&gt;</a:t>
            </a:r>
          </a:p>
          <a:p>
            <a:r>
              <a:rPr lang="en-US" sz="2400" dirty="0">
                <a:latin typeface="+mn-lt"/>
              </a:rPr>
              <a:t>Date: </a:t>
            </a:r>
            <a:r>
              <a:rPr lang="en-US" sz="2400" dirty="0"/>
              <a:t>&lt;input type="text" id="datepicker"&gt;</a:t>
            </a:r>
          </a:p>
          <a:p>
            <a:r>
              <a:rPr lang="en-US" sz="2400" dirty="0"/>
              <a:t>&lt;script&gt;</a:t>
            </a:r>
          </a:p>
          <a:p>
            <a:r>
              <a:rPr lang="en-US" sz="2400" dirty="0"/>
              <a:t>  $(() =&gt; $("#datepicker").</a:t>
            </a:r>
            <a:r>
              <a:rPr lang="en-US" sz="2400" dirty="0">
                <a:solidFill>
                  <a:schemeClr val="bg1"/>
                </a:solidFill>
              </a:rPr>
              <a:t>datepicker()</a:t>
            </a:r>
            <a:r>
              <a:rPr lang="en-US" sz="2400" dirty="0"/>
              <a:t>);</a:t>
            </a:r>
          </a:p>
          <a:p>
            <a:r>
              <a:rPr lang="en-US" sz="2400" dirty="0"/>
              <a:t>&lt;/script&gt;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84871-03FE-46AC-AC1D-CFC68DC37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008" y="3294000"/>
            <a:ext cx="3295962" cy="2845936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074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AF03FFE-2347-4271-862B-A0E45643A8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2799414"/>
            <a:ext cx="6065892" cy="698258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C3826-E020-4D22-BDAC-A676D0D20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864072" y="1764000"/>
            <a:ext cx="6819750" cy="990275"/>
          </a:xfrm>
        </p:spPr>
        <p:txBody>
          <a:bodyPr/>
          <a:lstStyle/>
          <a:p>
            <a:r>
              <a:rPr lang="en-US" dirty="0"/>
              <a:t>jQuery UI Date Picker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DB94A-C823-424B-82CC-18171AE2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36" y="1564336"/>
            <a:ext cx="2658086" cy="26458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83BE6F-9431-462C-878B-88FC12E4ED1F}"/>
              </a:ext>
            </a:extLst>
          </p:cNvPr>
          <p:cNvSpPr/>
          <p:nvPr/>
        </p:nvSpPr>
        <p:spPr>
          <a:xfrm>
            <a:off x="4864070" y="3645592"/>
            <a:ext cx="681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https://repl.it/@nakov/jquery-ui-datepicker-example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41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/>
          </a:bodyPr>
          <a:lstStyle/>
          <a:p>
            <a:pPr>
              <a:lnSpc>
                <a:spcPct val="103000"/>
              </a:lnSpc>
            </a:pPr>
            <a:r>
              <a:rPr lang="en-US" b="1" dirty="0"/>
              <a:t>Event-driven programming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 </a:t>
            </a:r>
            <a:r>
              <a:rPr lang="en-US" b="1" dirty="0"/>
              <a:t>programming paradigm </a:t>
            </a:r>
            <a:r>
              <a:rPr lang="en-US" dirty="0"/>
              <a:t>in which the flow of the program is determined by </a:t>
            </a:r>
            <a:r>
              <a:rPr lang="en-US" b="1" dirty="0"/>
              <a:t>events</a:t>
            </a:r>
            <a:r>
              <a:rPr lang="en-US" dirty="0"/>
              <a:t>, e.g. mouse clicks, key presses, etc.</a:t>
            </a:r>
          </a:p>
          <a:p>
            <a:pPr>
              <a:lnSpc>
                <a:spcPct val="103000"/>
              </a:lnSpc>
              <a:spcBef>
                <a:spcPts val="1800"/>
              </a:spcBef>
            </a:pPr>
            <a:r>
              <a:rPr lang="en-US" dirty="0"/>
              <a:t>Event </a:t>
            </a:r>
            <a:r>
              <a:rPr lang="en-US" b="1" dirty="0"/>
              <a:t>source</a:t>
            </a:r>
            <a:r>
              <a:rPr lang="en-US" dirty="0"/>
              <a:t> (event emitter)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Produces events, e.g. when the mouse is clicked</a:t>
            </a:r>
          </a:p>
          <a:p>
            <a:pPr>
              <a:lnSpc>
                <a:spcPct val="103000"/>
              </a:lnSpc>
              <a:spcBef>
                <a:spcPts val="1800"/>
              </a:spcBef>
            </a:pPr>
            <a:r>
              <a:rPr lang="en-US" dirty="0"/>
              <a:t>Event </a:t>
            </a:r>
            <a:r>
              <a:rPr lang="en-US" b="1" dirty="0"/>
              <a:t>handler </a:t>
            </a:r>
            <a:r>
              <a:rPr lang="en-US" dirty="0"/>
              <a:t>(event consumer, callback)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Processes events, e.g. show a message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</p:spTree>
    <p:extLst>
      <p:ext uri="{BB962C8B-B14F-4D97-AF65-F5344CB8AC3E}">
        <p14:creationId xmlns:p14="http://schemas.microsoft.com/office/powerpoint/2010/main" val="38689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17A8C6-020E-47C7-94B4-E3DDC4277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350F-C560-45BB-9B5D-2B1B70762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/>
          </a:bodyPr>
          <a:lstStyle/>
          <a:p>
            <a:pPr>
              <a:lnSpc>
                <a:spcPct val="103000"/>
              </a:lnSpc>
            </a:pPr>
            <a:r>
              <a:rPr lang="en-US" b="1" dirty="0"/>
              <a:t>Inversion of control </a:t>
            </a:r>
            <a:r>
              <a:rPr lang="en-US" dirty="0"/>
              <a:t>(</a:t>
            </a:r>
            <a:r>
              <a:rPr lang="en-US" b="1" noProof="1"/>
              <a:t>IoC</a:t>
            </a:r>
            <a:r>
              <a:rPr lang="en-US" dirty="0"/>
              <a:t>) principle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function / component / framework does the processing and calls pieces of your code for certain tasks</a:t>
            </a:r>
          </a:p>
          <a:p>
            <a:pPr>
              <a:lnSpc>
                <a:spcPct val="103000"/>
              </a:lnSpc>
            </a:pPr>
            <a:r>
              <a:rPr lang="en-US" dirty="0"/>
              <a:t>Examples of </a:t>
            </a:r>
            <a:r>
              <a:rPr lang="en-US" noProof="1"/>
              <a:t>IoC</a:t>
            </a:r>
            <a:r>
              <a:rPr lang="en-US" dirty="0"/>
              <a:t> behavior: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</a:t>
            </a:r>
            <a:r>
              <a:rPr lang="en-US" b="1" dirty="0"/>
              <a:t>parser</a:t>
            </a:r>
            <a:r>
              <a:rPr lang="en-US" dirty="0"/>
              <a:t> processes a document</a:t>
            </a:r>
            <a:br>
              <a:rPr lang="en-US" dirty="0"/>
            </a:br>
            <a:r>
              <a:rPr lang="en-US" dirty="0"/>
              <a:t>and calls </a:t>
            </a:r>
            <a:r>
              <a:rPr lang="en-US" b="1" dirty="0"/>
              <a:t>events</a:t>
            </a:r>
            <a:r>
              <a:rPr lang="en-US" dirty="0"/>
              <a:t> when it finds</a:t>
            </a:r>
            <a:br>
              <a:rPr lang="en-US" dirty="0"/>
            </a:br>
            <a:r>
              <a:rPr lang="en-US" dirty="0"/>
              <a:t>certain tokens</a:t>
            </a:r>
          </a:p>
          <a:p>
            <a:pPr lvl="1">
              <a:lnSpc>
                <a:spcPct val="103000"/>
              </a:lnSpc>
            </a:pPr>
            <a:r>
              <a:rPr lang="en-US" dirty="0"/>
              <a:t>A </a:t>
            </a:r>
            <a:r>
              <a:rPr lang="en-US" b="1" dirty="0"/>
              <a:t>GUI app</a:t>
            </a:r>
            <a:r>
              <a:rPr lang="en-US" dirty="0"/>
              <a:t> manages the UI and</a:t>
            </a:r>
            <a:br>
              <a:rPr lang="en-US" dirty="0"/>
            </a:br>
            <a:r>
              <a:rPr lang="en-US" dirty="0"/>
              <a:t>calls </a:t>
            </a:r>
            <a:r>
              <a:rPr lang="en-US" b="1" dirty="0"/>
              <a:t>events</a:t>
            </a:r>
            <a:r>
              <a:rPr lang="en-US" dirty="0"/>
              <a:t> for the user 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2F372-04CB-4B10-A73E-120B0176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noProof="1"/>
              <a:t>IoC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CD233-70CC-43BA-A24E-A7BAA6A6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000" y="3069000"/>
            <a:ext cx="5175000" cy="26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6D3E7-1A48-4CB9-B5F2-C2D4825EF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F32BE-0CB9-43E9-AB38-D9034841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Example of </a:t>
            </a:r>
            <a:r>
              <a:rPr lang="en-US" sz="3800" dirty="0" err="1"/>
              <a:t>IoC</a:t>
            </a:r>
            <a:r>
              <a:rPr lang="en-US" sz="3800" dirty="0"/>
              <a:t> and Event-Driven Programming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4CC29-E6AD-45F1-94C6-AD93D05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662" y="1462723"/>
            <a:ext cx="4107788" cy="5058096"/>
          </a:xfrm>
          <a:prstGeom prst="rect">
            <a:avLst/>
          </a:prstGeom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A4FCD247-4CFE-4FA8-9AB6-DE258564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56" y="2424469"/>
            <a:ext cx="3729444" cy="2009061"/>
          </a:xfrm>
          <a:prstGeom prst="wedgeRoundRectCallout">
            <a:avLst>
              <a:gd name="adj1" fmla="val -67040"/>
              <a:gd name="adj2" fmla="val 41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Clicking a button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emits an event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is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handled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calculator's engine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1607F23-5B96-4CCC-922C-F4DC3716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304000"/>
            <a:ext cx="3330000" cy="2009061"/>
          </a:xfrm>
          <a:prstGeom prst="wedgeRoundRectCallout">
            <a:avLst>
              <a:gd name="adj1" fmla="val 64211"/>
              <a:gd name="adj2" fmla="val 397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 framework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draws the UI and check for events in a loop (event loop)</a:t>
            </a:r>
          </a:p>
        </p:txBody>
      </p:sp>
    </p:spTree>
    <p:extLst>
      <p:ext uri="{BB962C8B-B14F-4D97-AF65-F5344CB8AC3E}">
        <p14:creationId xmlns:p14="http://schemas.microsoft.com/office/powerpoint/2010/main" val="88639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564C6-1C2D-4146-A865-DD5937AAB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FEEF6D-879B-46D2-A2D8-72F19D1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Event-Driven Programming –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C561AF3-30F8-4EC8-A731-89544DB662A6}"/>
              </a:ext>
            </a:extLst>
          </p:cNvPr>
          <p:cNvSpPr txBox="1">
            <a:spLocks/>
          </p:cNvSpPr>
          <p:nvPr/>
        </p:nvSpPr>
        <p:spPr>
          <a:xfrm>
            <a:off x="626250" y="1479411"/>
            <a:ext cx="1093950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function analyzeString(text,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,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let newWord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(const letter of text)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if (letter.match(/\w/i))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if (newWord)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 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(letter);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newWord = false;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}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newWord = true;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87A82579-61B6-41E5-933E-A406D3CA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999" y="2137182"/>
            <a:ext cx="3735001" cy="1282499"/>
          </a:xfrm>
          <a:prstGeom prst="wedgeRoundRectCallout">
            <a:avLst>
              <a:gd name="adj1" fmla="val -64250"/>
              <a:gd name="adj2" fmla="val -45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Scan through the text, extract letters and detect where a new word starts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F4C55F46-68E7-4FEA-91E5-205A5E3E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000" y="3699000"/>
            <a:ext cx="3510000" cy="990000"/>
          </a:xfrm>
          <a:prstGeom prst="wedgeRoundRectCallout">
            <a:avLst>
              <a:gd name="adj1" fmla="val -64918"/>
              <a:gd name="adj2" fmla="val -41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Event-driven</a:t>
            </a:r>
            <a:r>
              <a:rPr lang="en-US" sz="2400" b="1" dirty="0">
                <a:solidFill>
                  <a:schemeClr val="bg2"/>
                </a:solidFill>
              </a:rPr>
              <a:t> processing with </a:t>
            </a:r>
            <a:r>
              <a:rPr lang="en-US" sz="2400" b="1" dirty="0">
                <a:solidFill>
                  <a:schemeClr val="bg1"/>
                </a:solidFill>
              </a:rPr>
              <a:t>inversion of control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725930E4-5D78-4455-B646-E9C8812C3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60" y="4464000"/>
            <a:ext cx="1468340" cy="838491"/>
          </a:xfrm>
          <a:prstGeom prst="wedgeRoundRectCallout">
            <a:avLst>
              <a:gd name="adj1" fmla="val -80401"/>
              <a:gd name="adj2" fmla="val -53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Emit an </a:t>
            </a:r>
            <a:r>
              <a:rPr lang="en-US" sz="2400" b="1" dirty="0">
                <a:solidFill>
                  <a:schemeClr val="bg1"/>
                </a:solidFill>
              </a:rPr>
              <a:t>event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56A57406-BBD2-4D29-80BA-DB2F4447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660" y="3400509"/>
            <a:ext cx="1468340" cy="838491"/>
          </a:xfrm>
          <a:prstGeom prst="wedgeRoundRectCallout">
            <a:avLst>
              <a:gd name="adj1" fmla="val -102245"/>
              <a:gd name="adj2" fmla="val -10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Emit an </a:t>
            </a:r>
            <a:r>
              <a:rPr lang="en-US" sz="2400" b="1" dirty="0">
                <a:solidFill>
                  <a:schemeClr val="bg1"/>
                </a:solidFill>
              </a:rPr>
              <a:t>event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4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BB268B-E34E-481C-BCFE-8CE44AC7043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7865" y="1315066"/>
            <a:ext cx="2722094" cy="272209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2C7C25-9D64-4BC0-9C27-307D8EBF10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02180" y="4541788"/>
            <a:ext cx="6187641" cy="1992212"/>
          </a:xfrm>
        </p:spPr>
        <p:txBody>
          <a:bodyPr/>
          <a:lstStyle/>
          <a:p>
            <a:r>
              <a:rPr lang="en-US" dirty="0"/>
              <a:t>The 4 Skills of</a:t>
            </a:r>
            <a:br>
              <a:rPr lang="en-US" dirty="0"/>
            </a:br>
            <a:r>
              <a:rPr lang="en-US" dirty="0"/>
              <a:t>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36089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564C6-1C2D-4146-A865-DD5937AAB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FEEF6D-879B-46D2-A2D8-72F19D19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 – Example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328E7A-F617-4390-91E4-58348D37789E}"/>
              </a:ext>
            </a:extLst>
          </p:cNvPr>
          <p:cNvSpPr txBox="1">
            <a:spLocks/>
          </p:cNvSpPr>
          <p:nvPr/>
        </p:nvSpPr>
        <p:spPr>
          <a:xfrm>
            <a:off x="554182" y="1479411"/>
            <a:ext cx="11083636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let word = 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analyzeString(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"</a:t>
            </a:r>
            <a:r>
              <a:rPr lang="en-US" sz="2600" noProof="1">
                <a:latin typeface="+mn-lt"/>
              </a:rPr>
              <a:t>Students, you are welcome to SoftUni!</a:t>
            </a:r>
            <a:r>
              <a:rPr lang="en-US" sz="2600" noProof="1"/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function </a:t>
            </a:r>
            <a:r>
              <a:rPr lang="en-US" sz="2600" noProof="1">
                <a:solidFill>
                  <a:schemeClr val="bg1"/>
                </a:solidFill>
              </a:rPr>
              <a:t>onLetter</a:t>
            </a:r>
            <a:r>
              <a:rPr lang="en-US" sz="2600" noProof="1"/>
              <a:t>(l) { word += l 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function </a:t>
            </a:r>
            <a:r>
              <a:rPr lang="en-US" sz="2600" noProof="1">
                <a:solidFill>
                  <a:schemeClr val="bg1"/>
                </a:solidFill>
              </a:rPr>
              <a:t>onNewWord</a:t>
            </a:r>
            <a:r>
              <a:rPr lang="en-US" sz="2600" noProof="1"/>
              <a:t>(l)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if (word != '')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console.log('word:', word);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console.log('[new word]');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word = '';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console.log('word:', word);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C9A38-3A21-4E45-AE20-3C55CACB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81" y="247992"/>
            <a:ext cx="2646072" cy="4081008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AutoShape 25">
            <a:extLst>
              <a:ext uri="{FF2B5EF4-FFF2-40B4-BE49-F238E27FC236}">
                <a16:creationId xmlns:a16="http://schemas.microsoft.com/office/drawing/2014/main" id="{D4B40F5B-5BE7-41D2-8A8C-0DEEAECE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339000"/>
            <a:ext cx="1440000" cy="855000"/>
          </a:xfrm>
          <a:prstGeom prst="wedgeRoundRectCallout">
            <a:avLst>
              <a:gd name="adj1" fmla="val -97557"/>
              <a:gd name="adj2" fmla="val -59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5">
            <a:extLst>
              <a:ext uri="{FF2B5EF4-FFF2-40B4-BE49-F238E27FC236}">
                <a16:creationId xmlns:a16="http://schemas.microsoft.com/office/drawing/2014/main" id="{9164E8EE-1C85-4EA3-8ED2-0985FBA7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4997919"/>
            <a:ext cx="1440000" cy="855000"/>
          </a:xfrm>
          <a:prstGeom prst="wedgeRoundRectCallout">
            <a:avLst>
              <a:gd name="adj1" fmla="val -90258"/>
              <a:gd name="adj2" fmla="val -43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Event </a:t>
            </a:r>
            <a:r>
              <a:rPr lang="en-US" sz="2400" b="1" dirty="0">
                <a:solidFill>
                  <a:schemeClr val="bg1"/>
                </a:solidFill>
              </a:rPr>
              <a:t>handler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29D73E7F-A180-4BB2-8380-8A3910AC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47" y="1242831"/>
            <a:ext cx="3449706" cy="994411"/>
          </a:xfrm>
          <a:prstGeom prst="wedgeRoundRectCallout">
            <a:avLst>
              <a:gd name="adj1" fmla="val -76535"/>
              <a:gd name="adj2" fmla="val 44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Execute an </a:t>
            </a:r>
            <a:r>
              <a:rPr lang="en-US" sz="2400" b="1" dirty="0">
                <a:solidFill>
                  <a:schemeClr val="bg1"/>
                </a:solidFill>
              </a:rPr>
              <a:t>inversion of control </a:t>
            </a:r>
            <a:r>
              <a:rPr lang="en-US" sz="2400" b="1" dirty="0">
                <a:solidFill>
                  <a:schemeClr val="bg2"/>
                </a:solidFill>
              </a:rPr>
              <a:t>processing</a:t>
            </a:r>
            <a:endParaRPr lang="bg-BG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45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AF03FFE-2347-4271-862B-A0E45643A8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69000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7C3826-E020-4D22-BDAC-A676D0D20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253904"/>
            <a:ext cx="6065892" cy="1754333"/>
          </a:xfrm>
        </p:spPr>
        <p:txBody>
          <a:bodyPr/>
          <a:lstStyle/>
          <a:p>
            <a:r>
              <a:rPr lang="en-US" dirty="0"/>
              <a:t>Event-Driven Programming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93658-53DD-4262-91F5-8B9F6F68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833387"/>
            <a:ext cx="2045613" cy="20456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E6B216-1F1B-45A7-B56A-9DDABAB42C43}"/>
              </a:ext>
            </a:extLst>
          </p:cNvPr>
          <p:cNvSpPr/>
          <p:nvPr/>
        </p:nvSpPr>
        <p:spPr>
          <a:xfrm>
            <a:off x="5194129" y="3910763"/>
            <a:ext cx="6159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https://repl.it/@nakov/event-driven-example-js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92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052338A9-2F28-4E56-BA60-37D76DEA9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E7E0E-8F0A-4844-A0A2-3C82BC2F0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Communication in Internet uses </a:t>
            </a:r>
            <a:r>
              <a:rPr lang="en-US" b="1" dirty="0"/>
              <a:t>networking protocols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hlinkClick r:id="rId3"/>
              </a:rPr>
              <a:t>OSI model</a:t>
            </a:r>
            <a:r>
              <a:rPr lang="en-US" dirty="0"/>
              <a:t> defines 7 layers</a:t>
            </a:r>
            <a:br>
              <a:rPr lang="en-US" dirty="0"/>
            </a:br>
            <a:r>
              <a:rPr lang="en-US" dirty="0"/>
              <a:t>of networking protocols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hlinkClick r:id="rId4"/>
              </a:rPr>
              <a:t>TCP/IP</a:t>
            </a:r>
            <a:r>
              <a:rPr lang="en-US" b="1" dirty="0"/>
              <a:t> </a:t>
            </a:r>
            <a:r>
              <a:rPr lang="en-US" dirty="0"/>
              <a:t>protocol suite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F495DF-2D0B-441F-B311-114F5E8C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and Internet Protocols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587A1-B06C-40F0-B7B9-65655E53D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856" y="1883777"/>
            <a:ext cx="5289952" cy="3586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A655AD-B982-4B65-86D0-A9AC2D179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113" y="3744000"/>
            <a:ext cx="4666959" cy="26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0C42-F99C-4B0E-B537-6C2C93A3D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39FC-B341-4FAA-A483-3D72B64FE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applications communicate through </a:t>
            </a:r>
            <a:r>
              <a:rPr lang="en-US" b="1" dirty="0"/>
              <a:t>HTTP</a:t>
            </a:r>
            <a:r>
              <a:rPr lang="en-US" dirty="0"/>
              <a:t> or </a:t>
            </a:r>
            <a:r>
              <a:rPr lang="en-US" b="1" dirty="0"/>
              <a:t>sockets</a:t>
            </a:r>
          </a:p>
          <a:p>
            <a:r>
              <a:rPr lang="en-US" b="1" dirty="0"/>
              <a:t>HTTP</a:t>
            </a:r>
            <a:r>
              <a:rPr lang="en-US" dirty="0"/>
              <a:t> is "request / response" based protocol for the Web</a:t>
            </a:r>
          </a:p>
          <a:p>
            <a:pPr lvl="1"/>
            <a:r>
              <a:rPr lang="en-US" dirty="0"/>
              <a:t>Clients request resources (GET / POST / PUT / DELETE </a:t>
            </a:r>
            <a:r>
              <a:rPr lang="en-US" b="1" dirty="0"/>
              <a:t>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Web server provides the resource (HTTP </a:t>
            </a:r>
            <a:r>
              <a:rPr lang="en-US" b="1" dirty="0"/>
              <a:t>response</a:t>
            </a:r>
            <a:r>
              <a:rPr lang="en-US" dirty="0"/>
              <a:t>)</a:t>
            </a:r>
          </a:p>
          <a:p>
            <a:r>
              <a:rPr lang="en-US" b="1" dirty="0"/>
              <a:t>Sockets</a:t>
            </a:r>
            <a:r>
              <a:rPr lang="en-US" dirty="0"/>
              <a:t> are bidirectional communication streams</a:t>
            </a:r>
          </a:p>
          <a:p>
            <a:r>
              <a:rPr lang="en-US" b="1" dirty="0"/>
              <a:t>Web sockets </a:t>
            </a:r>
            <a:r>
              <a:rPr lang="en-US" dirty="0"/>
              <a:t>are sockets that run over HTTP</a:t>
            </a:r>
          </a:p>
          <a:p>
            <a:pPr lvl="1"/>
            <a:r>
              <a:rPr lang="en-US" dirty="0"/>
              <a:t>Allow JavaScript client to communicate</a:t>
            </a:r>
            <a:br>
              <a:rPr lang="en-US" dirty="0"/>
            </a:br>
            <a:r>
              <a:rPr lang="en-US" dirty="0"/>
              <a:t>with the Web server bidirectionally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C8145-C7A9-41FA-8227-BCDB4119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Socket Communication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DEE5E-B249-449A-B6A7-48BE168F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000" y="4642847"/>
            <a:ext cx="1786740" cy="17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27E35-438C-4CC9-81B6-D6630AB6C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D0B8E6-1821-4764-A8AB-93C67FA29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56000" y="1404000"/>
            <a:ext cx="4652498" cy="635762"/>
          </a:xfrm>
        </p:spPr>
        <p:txBody>
          <a:bodyPr/>
          <a:lstStyle/>
          <a:p>
            <a:r>
              <a:rPr lang="en-US" b="1" dirty="0"/>
              <a:t>Telegram</a:t>
            </a:r>
            <a:r>
              <a:rPr lang="en-US" dirty="0"/>
              <a:t> Messenger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E92A9B-CEAD-4AB2-9C6C-6D13982F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Example of Socket Communication</a:t>
            </a:r>
          </a:p>
        </p:txBody>
      </p:sp>
      <p:pic>
        <p:nvPicPr>
          <p:cNvPr id="1026" name="Picture 2" descr="Telegram Messenger App for iPhone - Free Download Telegram ...">
            <a:extLst>
              <a:ext uri="{FF2B5EF4-FFF2-40B4-BE49-F238E27FC236}">
                <a16:creationId xmlns:a16="http://schemas.microsoft.com/office/drawing/2014/main" id="{A5328522-9E0E-40D7-9F2A-0AAE7403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1404000"/>
            <a:ext cx="6870023" cy="5152516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wl Stars Hits $275 Million Revenue, 100 Million Installs ...">
            <a:extLst>
              <a:ext uri="{FF2B5EF4-FFF2-40B4-BE49-F238E27FC236}">
                <a16:creationId xmlns:a16="http://schemas.microsoft.com/office/drawing/2014/main" id="{FC1AACAE-5EDF-4DC3-B82E-CA264DBA6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2169000"/>
            <a:ext cx="7263715" cy="4258277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46BBD9F-BF6F-40CD-94D2-FA05E9C67F0C}"/>
              </a:ext>
            </a:extLst>
          </p:cNvPr>
          <p:cNvSpPr txBox="1">
            <a:spLocks/>
          </p:cNvSpPr>
          <p:nvPr/>
        </p:nvSpPr>
        <p:spPr>
          <a:xfrm>
            <a:off x="8166000" y="2204400"/>
            <a:ext cx="3842498" cy="117591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"</a:t>
            </a:r>
            <a:r>
              <a:rPr lang="en-US" b="1" dirty="0"/>
              <a:t>Brawl Stars</a:t>
            </a:r>
            <a:r>
              <a:rPr lang="en-US" dirty="0"/>
              <a:t>" Game</a:t>
            </a:r>
          </a:p>
        </p:txBody>
      </p:sp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3048B3E5-67BE-49F7-A135-5BE64874F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8487" y="1910465"/>
            <a:ext cx="5522513" cy="479768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ECE37C5-DFC4-4AD4-9E09-24D746834508}"/>
              </a:ext>
            </a:extLst>
          </p:cNvPr>
          <p:cNvSpPr txBox="1">
            <a:spLocks/>
          </p:cNvSpPr>
          <p:nvPr/>
        </p:nvSpPr>
        <p:spPr>
          <a:xfrm>
            <a:off x="8166000" y="3477686"/>
            <a:ext cx="3842498" cy="1663239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Live Crypto Prices Dashboard @ </a:t>
            </a:r>
            <a:r>
              <a:rPr lang="en-US" b="1" dirty="0"/>
              <a:t>Investing.com</a:t>
            </a:r>
          </a:p>
        </p:txBody>
      </p:sp>
    </p:spTree>
    <p:extLst>
      <p:ext uri="{BB962C8B-B14F-4D97-AF65-F5344CB8AC3E}">
        <p14:creationId xmlns:p14="http://schemas.microsoft.com/office/powerpoint/2010/main" val="13574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9A64BE-A369-4E3E-90D7-2ABF33EDA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ED6A86-2C99-42A6-8195-AD3425F5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/>
              <a:t>of Web Socket </a:t>
            </a:r>
            <a:r>
              <a:rPr lang="en-US" dirty="0"/>
              <a:t>Communication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991CD0C5-D74B-4EE7-A95E-91FF8E5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24" y="1314000"/>
            <a:ext cx="9635352" cy="534819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431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425B0-C459-4F87-87A8-A287A4F9B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6FE9-6475-429A-878B-D92ED3DBD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WebSocket API </a:t>
            </a:r>
            <a:r>
              <a:rPr lang="en-US" sz="3200" dirty="0"/>
              <a:t>provides bidirectional socket communication for Web apps, part of the HTML5 standard</a:t>
            </a:r>
          </a:p>
          <a:p>
            <a:r>
              <a:rPr lang="en-US" sz="3200" dirty="0"/>
              <a:t>Sample code, implementing a </a:t>
            </a:r>
            <a:r>
              <a:rPr lang="en-US" sz="3200" b="1" dirty="0"/>
              <a:t>WebSocket server</a:t>
            </a:r>
            <a:r>
              <a:rPr lang="en-US" sz="32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36A9F-4393-4BC0-9639-0A0DB87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WebSocket API in HTML5: Server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A8C4B31-48D8-4B54-BA09-0ED59AE5483C}"/>
              </a:ext>
            </a:extLst>
          </p:cNvPr>
          <p:cNvSpPr txBox="1">
            <a:spLocks/>
          </p:cNvSpPr>
          <p:nvPr/>
        </p:nvSpPr>
        <p:spPr>
          <a:xfrm>
            <a:off x="701040" y="3138680"/>
            <a:ext cx="10789920" cy="33256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const WebSocket = require('</a:t>
            </a:r>
            <a:r>
              <a:rPr lang="en-US" noProof="1">
                <a:solidFill>
                  <a:schemeClr val="bg1"/>
                </a:solidFill>
              </a:rPr>
              <a:t>ws</a:t>
            </a:r>
            <a:r>
              <a:rPr lang="en-US" noProof="1"/>
              <a:t>');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const wsServer = </a:t>
            </a:r>
            <a:r>
              <a:rPr lang="en-US" noProof="1">
                <a:solidFill>
                  <a:schemeClr val="bg1"/>
                </a:solidFill>
              </a:rPr>
              <a:t>new WebSocket.Server</a:t>
            </a:r>
            <a:r>
              <a:rPr lang="en-US" noProof="1"/>
              <a:t>({ port: 8080 });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wsServer.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connection</a:t>
            </a:r>
            <a:r>
              <a:rPr lang="en-US" noProof="1"/>
              <a:t>', function(ws)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ws.</a:t>
            </a:r>
            <a:r>
              <a:rPr lang="en-US" noProof="1">
                <a:solidFill>
                  <a:schemeClr val="bg1"/>
                </a:solidFill>
              </a:rPr>
              <a:t>on</a:t>
            </a:r>
            <a:r>
              <a:rPr lang="en-US" noProof="1"/>
              <a:t>('</a:t>
            </a:r>
            <a:r>
              <a:rPr lang="en-US" noProof="1">
                <a:solidFill>
                  <a:schemeClr val="bg1"/>
                </a:solidFill>
              </a:rPr>
              <a:t>message</a:t>
            </a:r>
            <a:r>
              <a:rPr lang="en-US" noProof="1"/>
              <a:t>', function(msg)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  ws.</a:t>
            </a:r>
            <a:r>
              <a:rPr lang="en-US" noProof="1">
                <a:solidFill>
                  <a:schemeClr val="bg1"/>
                </a:solidFill>
              </a:rPr>
              <a:t>send</a:t>
            </a:r>
            <a:r>
              <a:rPr lang="en-US" noProof="1"/>
              <a:t>('You said: ' + msg);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  });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noProof="1"/>
              <a:t>  ws.</a:t>
            </a:r>
            <a:r>
              <a:rPr lang="en-US" noProof="1">
                <a:solidFill>
                  <a:schemeClr val="bg1"/>
                </a:solidFill>
              </a:rPr>
              <a:t>send</a:t>
            </a:r>
            <a:r>
              <a:rPr lang="en-US" noProof="1"/>
              <a:t>('WSS Echo Server: Welcome!');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});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5CA0B-6826-44C4-B010-038394BF8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452" y="1925409"/>
            <a:ext cx="1342405" cy="13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425B0-C459-4F87-87A8-A287A4F9B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6FE9-6475-429A-878B-D92ED3DBD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16445"/>
            <a:ext cx="11818096" cy="5499315"/>
          </a:xfrm>
        </p:spPr>
        <p:txBody>
          <a:bodyPr>
            <a:normAutofit/>
          </a:bodyPr>
          <a:lstStyle/>
          <a:p>
            <a:r>
              <a:rPr lang="en-US" sz="3200" dirty="0"/>
              <a:t>Sample code, implementing a </a:t>
            </a:r>
            <a:r>
              <a:rPr lang="en-US" sz="3200" b="1" dirty="0"/>
              <a:t>WebSocket client</a:t>
            </a:r>
            <a:r>
              <a:rPr lang="en-US" sz="32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36A9F-4393-4BC0-9639-0A0DB87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WebSocket API in HTML5: Client 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A8C4B31-48D8-4B54-BA09-0ED59AE5483C}"/>
              </a:ext>
            </a:extLst>
          </p:cNvPr>
          <p:cNvSpPr txBox="1">
            <a:spLocks/>
          </p:cNvSpPr>
          <p:nvPr/>
        </p:nvSpPr>
        <p:spPr>
          <a:xfrm>
            <a:off x="599440" y="2035306"/>
            <a:ext cx="10993120" cy="42243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let ws = </a:t>
            </a:r>
            <a:r>
              <a:rPr lang="en-US" sz="2300" noProof="1">
                <a:solidFill>
                  <a:schemeClr val="bg1"/>
                </a:solidFill>
              </a:rPr>
              <a:t>new WebSocket</a:t>
            </a:r>
            <a:r>
              <a:rPr lang="en-US" sz="2300" noProof="1"/>
              <a:t>("wss://websocket-server-js.nakov.repl.co");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onopen</a:t>
            </a:r>
            <a:r>
              <a:rPr lang="en-US" sz="2300" noProof="1"/>
              <a:t> = e =&gt;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document.write("&lt;p&gt;Connected.&lt;/p&gt;");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ws.send("Hello");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  document.write("&lt;p&gt;Received: &lt;i&gt;" + </a:t>
            </a:r>
            <a:r>
              <a:rPr lang="en-US" sz="2300" noProof="1">
                <a:solidFill>
                  <a:schemeClr val="bg1"/>
                </a:solidFill>
              </a:rPr>
              <a:t>e.data </a:t>
            </a:r>
            <a:r>
              <a:rPr lang="en-US" sz="2300" noProof="1"/>
              <a:t>+ "&lt;/i&gt;&lt;/p&gt;");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onclose</a:t>
            </a:r>
            <a:r>
              <a:rPr lang="en-US" sz="2300" noProof="1"/>
              <a:t> = e =&gt; document.write("&lt;p&gt;Disconnected.&lt;/p&gt;");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300" noProof="1"/>
              <a:t>ws.</a:t>
            </a:r>
            <a:r>
              <a:rPr lang="en-US" sz="2300" noProof="1">
                <a:solidFill>
                  <a:schemeClr val="bg1"/>
                </a:solidFill>
              </a:rPr>
              <a:t>onerror</a:t>
            </a:r>
            <a:r>
              <a:rPr lang="en-US" sz="2300" noProof="1"/>
              <a:t> = e =&gt; document.write("&lt;p&gt;Error: " + e + "&lt;/p&gt;");</a:t>
            </a:r>
          </a:p>
        </p:txBody>
      </p:sp>
    </p:spTree>
    <p:extLst>
      <p:ext uri="{BB962C8B-B14F-4D97-AF65-F5344CB8AC3E}">
        <p14:creationId xmlns:p14="http://schemas.microsoft.com/office/powerpoint/2010/main" val="34436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0338" y="2214000"/>
            <a:ext cx="6065837" cy="76835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0338" y="1179000"/>
            <a:ext cx="6065837" cy="1317946"/>
          </a:xfrm>
        </p:spPr>
        <p:txBody>
          <a:bodyPr/>
          <a:lstStyle/>
          <a:p>
            <a:r>
              <a:rPr lang="en-US" dirty="0"/>
              <a:t>WebSocket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98A63-8FE5-4C80-ADE0-4E53C8BCBA55}"/>
              </a:ext>
            </a:extLst>
          </p:cNvPr>
          <p:cNvSpPr/>
          <p:nvPr/>
        </p:nvSpPr>
        <p:spPr>
          <a:xfrm>
            <a:off x="5747146" y="3024000"/>
            <a:ext cx="50522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https://www.websocket.org/echo.html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4750B-F289-4876-8C00-1284629B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667" y="1453238"/>
            <a:ext cx="2877561" cy="28592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BA096F-3923-442F-9E6C-154F893D4538}"/>
              </a:ext>
            </a:extLst>
          </p:cNvPr>
          <p:cNvSpPr/>
          <p:nvPr/>
        </p:nvSpPr>
        <p:spPr>
          <a:xfrm>
            <a:off x="5459183" y="3624164"/>
            <a:ext cx="56281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https://repl.it/@nakov/websocket-server-js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https://repl.it/@nakov/websocket-client-js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83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Asynchronous programming </a:t>
            </a:r>
            <a:r>
              <a:rPr lang="en-US" dirty="0"/>
              <a:t>and</a:t>
            </a:r>
            <a:r>
              <a:rPr lang="en-US" b="1" dirty="0"/>
              <a:t> concurrent execution</a:t>
            </a:r>
            <a:r>
              <a:rPr lang="bg-BG" dirty="0"/>
              <a:t> </a:t>
            </a:r>
            <a:r>
              <a:rPr lang="en-US" dirty="0"/>
              <a:t>allow multiple pieces of code to run simultaneously</a:t>
            </a:r>
          </a:p>
          <a:p>
            <a:pPr lvl="1"/>
            <a:r>
              <a:rPr lang="en-US" b="1" dirty="0"/>
              <a:t>Multithreading</a:t>
            </a:r>
            <a:r>
              <a:rPr lang="en-US" dirty="0"/>
              <a:t> in Java and C# (several threads run concurrently)</a:t>
            </a:r>
          </a:p>
          <a:p>
            <a:pPr lvl="2"/>
            <a:r>
              <a:rPr lang="en-US" dirty="0"/>
              <a:t>Accessing common data from concurrent threads may need </a:t>
            </a:r>
            <a:r>
              <a:rPr lang="en-US" b="1" dirty="0"/>
              <a:t>synchronization</a:t>
            </a:r>
            <a:r>
              <a:rPr lang="en-US" dirty="0"/>
              <a:t> (mutexes, semaphores, atomic operations)</a:t>
            </a:r>
          </a:p>
          <a:p>
            <a:pPr lvl="1"/>
            <a:r>
              <a:rPr lang="en-US" dirty="0"/>
              <a:t>Background </a:t>
            </a:r>
            <a:r>
              <a:rPr lang="en-US" b="1" dirty="0"/>
              <a:t>tasks </a:t>
            </a:r>
            <a:r>
              <a:rPr lang="en-US" dirty="0"/>
              <a:t>(C#) and </a:t>
            </a:r>
            <a:r>
              <a:rPr lang="en-US" b="1" dirty="0"/>
              <a:t>promises</a:t>
            </a:r>
            <a:r>
              <a:rPr lang="en-US" dirty="0"/>
              <a:t> (JS) with </a:t>
            </a:r>
            <a:r>
              <a:rPr lang="en-US" b="1" dirty="0"/>
              <a:t>async</a:t>
            </a:r>
            <a:r>
              <a:rPr lang="en-US" dirty="0"/>
              <a:t> / </a:t>
            </a:r>
            <a:r>
              <a:rPr lang="en-US" b="1" dirty="0"/>
              <a:t>await</a:t>
            </a:r>
          </a:p>
          <a:p>
            <a:pPr lvl="1"/>
            <a:r>
              <a:rPr lang="en-US" b="1" dirty="0"/>
              <a:t>Web Workers </a:t>
            </a:r>
            <a:r>
              <a:rPr lang="en-US" dirty="0"/>
              <a:t>and </a:t>
            </a:r>
            <a:r>
              <a:rPr lang="en-US" b="1" dirty="0"/>
              <a:t>Service Workers </a:t>
            </a:r>
            <a:r>
              <a:rPr lang="en-US" dirty="0"/>
              <a:t>in HTML5</a:t>
            </a:r>
          </a:p>
          <a:p>
            <a:pPr lvl="1"/>
            <a:r>
              <a:rPr lang="en-US" dirty="0"/>
              <a:t>Multiple parallel </a:t>
            </a:r>
            <a:r>
              <a:rPr lang="en-US" b="1" dirty="0"/>
              <a:t>processes</a:t>
            </a:r>
            <a:r>
              <a:rPr lang="en-US" dirty="0"/>
              <a:t> in Windows / Linux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2846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59FF913-F00E-42D4-BC62-8CCD4C99F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69000"/>
            <a:ext cx="8199059" cy="5415019"/>
          </a:xfrm>
        </p:spPr>
        <p:txBody>
          <a:bodyPr>
            <a:normAutofit fontScale="92500" lnSpcReduction="10000"/>
          </a:bodyPr>
          <a:lstStyle/>
          <a:p>
            <a:pPr marL="452438" indent="-452438">
              <a:spcBef>
                <a:spcPts val="1200"/>
              </a:spcBef>
              <a:spcAft>
                <a:spcPts val="1200"/>
              </a:spcAft>
            </a:pPr>
            <a:r>
              <a:rPr lang="en-US" sz="4600" dirty="0"/>
              <a:t>4 main </a:t>
            </a:r>
            <a:r>
              <a:rPr lang="en-US" sz="4600" b="1" dirty="0"/>
              <a:t>groups of technical skills</a:t>
            </a:r>
            <a:r>
              <a:rPr lang="bg-BG" sz="4600" dirty="0"/>
              <a:t>:</a:t>
            </a:r>
            <a:endParaRPr lang="en-US" sz="4600" dirty="0"/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b="1" dirty="0"/>
              <a:t>Coding</a:t>
            </a:r>
            <a:r>
              <a:rPr lang="en-US" sz="4200" dirty="0"/>
              <a:t> skills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20%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b="1" dirty="0"/>
              <a:t>Algorithmic</a:t>
            </a:r>
            <a:r>
              <a:rPr lang="en-US" sz="4200" dirty="0"/>
              <a:t> thinking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30%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dirty="0"/>
              <a:t>Fundamental software development </a:t>
            </a:r>
            <a:r>
              <a:rPr lang="en-US" sz="4200" b="1" dirty="0"/>
              <a:t>concepts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25%</a:t>
            </a:r>
          </a:p>
          <a:p>
            <a:pPr marL="895350" lvl="1" indent="-452438">
              <a:spcBef>
                <a:spcPts val="1200"/>
              </a:spcBef>
              <a:spcAft>
                <a:spcPts val="1200"/>
              </a:spcAft>
            </a:pPr>
            <a:r>
              <a:rPr lang="en-US" sz="4200" dirty="0"/>
              <a:t>Programming languages and software </a:t>
            </a:r>
            <a:r>
              <a:rPr lang="en-US" sz="4200" b="1" dirty="0"/>
              <a:t>technologies</a:t>
            </a:r>
            <a:r>
              <a:rPr lang="ru-RU" sz="4200" dirty="0"/>
              <a:t> </a:t>
            </a:r>
            <a:r>
              <a:rPr lang="en-US" sz="4200" dirty="0"/>
              <a:t>– </a:t>
            </a:r>
            <a:r>
              <a:rPr lang="ru-RU" sz="4200" dirty="0"/>
              <a:t>25%</a:t>
            </a:r>
            <a:endParaRPr lang="en-US" sz="4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Skills of the Software Engineers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4E08A-34AF-4020-9D89-E3592834D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04" y="1418304"/>
            <a:ext cx="2328874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9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CE60D-9F2C-45A7-8E86-4B6DE8F54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18CF0-EFE8-4317-A370-159A6FC5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Worker – Example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6B90F03-7D73-46F6-AF22-97B3BF87168E}"/>
              </a:ext>
            </a:extLst>
          </p:cNvPr>
          <p:cNvSpPr txBox="1">
            <a:spLocks/>
          </p:cNvSpPr>
          <p:nvPr/>
        </p:nvSpPr>
        <p:spPr>
          <a:xfrm>
            <a:off x="430360" y="1854000"/>
            <a:ext cx="6576560" cy="481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</a:t>
            </a:r>
            <a:r>
              <a:rPr lang="en-US" sz="2300" noProof="1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</a:t>
            </a:r>
            <a:r>
              <a:rPr lang="en-US" sz="2300" noProof="1"/>
              <a:t>let w1 = </a:t>
            </a:r>
            <a:r>
              <a:rPr lang="en-US" sz="2300" noProof="1">
                <a:solidFill>
                  <a:schemeClr val="bg1"/>
                </a:solidFill>
              </a:rPr>
              <a:t>new Worker</a:t>
            </a:r>
            <a:r>
              <a:rPr lang="en-US" sz="2300" noProof="1"/>
              <a:t>('worker.js');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w1.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 document.write(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  </a:t>
            </a:r>
            <a:r>
              <a:rPr lang="en-US" sz="2300" noProof="1"/>
              <a:t>"&lt;p&gt;Worker #1 received: &lt;i&gt;" +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e.data + "&lt;/i&gt;&lt;/p&gt;");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let w2 = </a:t>
            </a:r>
            <a:r>
              <a:rPr lang="en-US" sz="2300" noProof="1">
                <a:solidFill>
                  <a:schemeClr val="bg1"/>
                </a:solidFill>
              </a:rPr>
              <a:t>new Worker</a:t>
            </a:r>
            <a:r>
              <a:rPr lang="en-US" sz="2300" noProof="1"/>
              <a:t>('worker.js');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  </a:t>
            </a:r>
            <a:r>
              <a:rPr lang="en-US" sz="2300" noProof="1"/>
              <a:t>w2.</a:t>
            </a:r>
            <a:r>
              <a:rPr lang="en-US" sz="2300" noProof="1">
                <a:solidFill>
                  <a:schemeClr val="bg1"/>
                </a:solidFill>
              </a:rPr>
              <a:t>onmessage</a:t>
            </a:r>
            <a:r>
              <a:rPr lang="en-US" sz="2300" noProof="1"/>
              <a:t> = e =&gt; document.write(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"&lt;p&gt;Worker #2 received: &lt;i&gt;" +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    e.data + "&lt;/i&gt;&lt;/p&gt;");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300" noProof="1"/>
              <a:t>  </a:t>
            </a:r>
            <a:r>
              <a:rPr lang="en-US" sz="2300" noProof="1"/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&lt;/html&gt;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0BF6B0-FBF3-4AF7-8C83-F3E39BFA96EC}"/>
              </a:ext>
            </a:extLst>
          </p:cNvPr>
          <p:cNvSpPr txBox="1">
            <a:spLocks/>
          </p:cNvSpPr>
          <p:nvPr/>
        </p:nvSpPr>
        <p:spPr>
          <a:xfrm>
            <a:off x="430360" y="1281068"/>
            <a:ext cx="6576560" cy="572052"/>
          </a:xfrm>
          <a:prstGeom prst="rect">
            <a:avLst/>
          </a:prstGeom>
          <a:solidFill>
            <a:srgbClr val="ADB4C3">
              <a:alpha val="69804"/>
            </a:srgb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web-worker-example.html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E2F8439-F72B-4D90-A31B-3E9DC0695349}"/>
              </a:ext>
            </a:extLst>
          </p:cNvPr>
          <p:cNvSpPr txBox="1">
            <a:spLocks/>
          </p:cNvSpPr>
          <p:nvPr/>
        </p:nvSpPr>
        <p:spPr>
          <a:xfrm>
            <a:off x="7353800" y="1854000"/>
            <a:ext cx="441656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let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setInterval(() =&gt;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  </a:t>
            </a:r>
            <a:r>
              <a:rPr lang="en-US" sz="2300" noProof="1">
                <a:solidFill>
                  <a:schemeClr val="bg1"/>
                </a:solidFill>
              </a:rPr>
              <a:t>postMessage</a:t>
            </a:r>
            <a:r>
              <a:rPr lang="en-US" sz="2300" noProof="1"/>
              <a:t>(++counter);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}, 1000);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5A3F357-F9D8-4F33-9CF7-B5D6C2CD4D2B}"/>
              </a:ext>
            </a:extLst>
          </p:cNvPr>
          <p:cNvSpPr txBox="1">
            <a:spLocks/>
          </p:cNvSpPr>
          <p:nvPr/>
        </p:nvSpPr>
        <p:spPr>
          <a:xfrm>
            <a:off x="7353800" y="1281068"/>
            <a:ext cx="4416560" cy="572052"/>
          </a:xfrm>
          <a:prstGeom prst="rect">
            <a:avLst/>
          </a:prstGeom>
          <a:solidFill>
            <a:srgbClr val="ADB4C3">
              <a:alpha val="69804"/>
            </a:srgb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300" noProof="1"/>
              <a:t>worker.js</a:t>
            </a:r>
          </a:p>
        </p:txBody>
      </p:sp>
    </p:spTree>
    <p:extLst>
      <p:ext uri="{BB962C8B-B14F-4D97-AF65-F5344CB8AC3E}">
        <p14:creationId xmlns:p14="http://schemas.microsoft.com/office/powerpoint/2010/main" val="17037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46953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61892" y="1269000"/>
            <a:ext cx="6624108" cy="1754333"/>
          </a:xfrm>
        </p:spPr>
        <p:txBody>
          <a:bodyPr/>
          <a:lstStyle/>
          <a:p>
            <a:r>
              <a:rPr lang="en-US" dirty="0"/>
              <a:t>Concurrent Execution using Web Workers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657D72-C300-4FAC-9D86-93EFC3BE3FB9}"/>
              </a:ext>
            </a:extLst>
          </p:cNvPr>
          <p:cNvSpPr/>
          <p:nvPr/>
        </p:nvSpPr>
        <p:spPr>
          <a:xfrm>
            <a:off x="5467857" y="3902224"/>
            <a:ext cx="561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https://repl.it/@nakov/webworker-js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8FD2D8-3A38-4616-B35C-2FCECC829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64" y="1584000"/>
            <a:ext cx="1884436" cy="24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1559-DE7B-4178-B6C6-B6716A10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promise</a:t>
            </a:r>
            <a:r>
              <a:rPr lang="en-US" dirty="0"/>
              <a:t> in JS holds an </a:t>
            </a:r>
            <a:r>
              <a:rPr lang="en-US" b="1" dirty="0"/>
              <a:t>operation</a:t>
            </a:r>
            <a:r>
              <a:rPr lang="en-US" dirty="0"/>
              <a:t> that runs </a:t>
            </a:r>
            <a:r>
              <a:rPr lang="en-US" b="1" dirty="0"/>
              <a:t>asynchronously</a:t>
            </a:r>
          </a:p>
          <a:p>
            <a:pPr lvl="1"/>
            <a:r>
              <a:rPr lang="en-US" dirty="0"/>
              <a:t>After </a:t>
            </a:r>
            <a:r>
              <a:rPr lang="en-US" b="1" dirty="0"/>
              <a:t>completion </a:t>
            </a:r>
            <a:r>
              <a:rPr lang="en-US" dirty="0"/>
              <a:t>or </a:t>
            </a:r>
            <a:r>
              <a:rPr lang="en-US" b="1" dirty="0"/>
              <a:t>failure </a:t>
            </a:r>
            <a:r>
              <a:rPr lang="en-US" dirty="0"/>
              <a:t>an </a:t>
            </a:r>
            <a:r>
              <a:rPr lang="en-US" b="1" dirty="0"/>
              <a:t>event </a:t>
            </a:r>
            <a:r>
              <a:rPr lang="en-US" dirty="0"/>
              <a:t>is called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6B5CCFB-49D4-4443-B1E6-909D773A9E8A}"/>
              </a:ext>
            </a:extLst>
          </p:cNvPr>
          <p:cNvSpPr txBox="1">
            <a:spLocks/>
          </p:cNvSpPr>
          <p:nvPr/>
        </p:nvSpPr>
        <p:spPr>
          <a:xfrm>
            <a:off x="720680" y="2652268"/>
            <a:ext cx="10710000" cy="3526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let request = fetch('</a:t>
            </a:r>
            <a:r>
              <a:rPr lang="en-US" sz="2500" noProof="1">
                <a:latin typeface="+mn-lt"/>
                <a:hlinkClick r:id="rId3"/>
              </a:rPr>
              <a:t>https://blog.softuni.org/wp-json/wp/v2/posts</a:t>
            </a:r>
            <a:r>
              <a:rPr lang="en-US" sz="2500" noProof="1">
                <a:latin typeface="+mn-lt"/>
              </a:rPr>
              <a:t>'</a:t>
            </a:r>
            <a:r>
              <a:rPr lang="en-US" sz="2500" noProof="1"/>
              <a:t>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request.</a:t>
            </a:r>
            <a:r>
              <a:rPr lang="en-US" sz="2500" noProof="1">
                <a:solidFill>
                  <a:schemeClr val="bg1"/>
                </a:solidFill>
              </a:rPr>
              <a:t>then</a:t>
            </a:r>
            <a:r>
              <a:rPr lang="en-US" sz="2500" noProof="1"/>
              <a:t>(function(response)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response.json().</a:t>
            </a:r>
            <a:r>
              <a:rPr lang="en-US" sz="2500" noProof="1">
                <a:solidFill>
                  <a:schemeClr val="bg1"/>
                </a:solidFill>
              </a:rPr>
              <a:t>then</a:t>
            </a:r>
            <a:r>
              <a:rPr lang="en-US" sz="2500" noProof="1"/>
              <a:t>(function(posts)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  console.log(JSON.stringify(posts));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  });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});</a:t>
            </a:r>
            <a:endParaRPr lang="bg-BG" sz="25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500" noProof="1"/>
              <a:t>request.</a:t>
            </a:r>
            <a:r>
              <a:rPr lang="en-US" sz="2500" noProof="1">
                <a:solidFill>
                  <a:schemeClr val="bg1"/>
                </a:solidFill>
              </a:rPr>
              <a:t>catch</a:t>
            </a:r>
            <a:r>
              <a:rPr lang="en-US" sz="2500" noProof="1"/>
              <a:t>((err) =&gt; console.log(err));</a:t>
            </a:r>
          </a:p>
        </p:txBody>
      </p:sp>
    </p:spTree>
    <p:extLst>
      <p:ext uri="{BB962C8B-B14F-4D97-AF65-F5344CB8AC3E}">
        <p14:creationId xmlns:p14="http://schemas.microsoft.com/office/powerpoint/2010/main" val="13112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E8C160-3C99-4760-90FC-9B0AA674C99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046387"/>
            <a:ext cx="6065892" cy="768084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0687E7-DA2B-4361-A6AE-44F632B89E1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937046" y="1314000"/>
            <a:ext cx="6672421" cy="1754187"/>
          </a:xfrm>
        </p:spPr>
        <p:txBody>
          <a:bodyPr/>
          <a:lstStyle/>
          <a:p>
            <a:r>
              <a:rPr lang="en-US" dirty="0"/>
              <a:t>Fetching Resources Asynchronously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CA57F4-7408-42F0-8227-1A112F47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71" y="1764000"/>
            <a:ext cx="2091109" cy="2103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795102-F272-421D-86A1-87D9EE4B2AB8}"/>
              </a:ext>
            </a:extLst>
          </p:cNvPr>
          <p:cNvSpPr/>
          <p:nvPr/>
        </p:nvSpPr>
        <p:spPr>
          <a:xfrm>
            <a:off x="5251242" y="3881067"/>
            <a:ext cx="6044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4"/>
              </a:rPr>
              <a:t>https://repl.it/@nakov/fetch-example-js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92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D8772-1696-4874-9EEB-70FAC096D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78125" y="4632898"/>
            <a:ext cx="8235750" cy="1811102"/>
          </a:xfrm>
        </p:spPr>
        <p:txBody>
          <a:bodyPr/>
          <a:lstStyle/>
          <a:p>
            <a:r>
              <a:rPr lang="en-US" dirty="0"/>
              <a:t>Software Architectures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3472C-B798-4AA7-AF24-3606DE7CD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1000" y="1481274"/>
            <a:ext cx="2266690" cy="22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systems consist of </a:t>
            </a:r>
            <a:r>
              <a:rPr lang="en-US" b="1" dirty="0"/>
              <a:t>interconnected components</a:t>
            </a:r>
            <a:r>
              <a:rPr lang="en-US" dirty="0"/>
              <a:t> organized in certain structure called </a:t>
            </a:r>
            <a:r>
              <a:rPr lang="en-US" b="1" dirty="0"/>
              <a:t>architecture</a:t>
            </a:r>
          </a:p>
          <a:p>
            <a:r>
              <a:rPr lang="en-US" dirty="0"/>
              <a:t>Concepts related to </a:t>
            </a:r>
            <a:r>
              <a:rPr lang="en-US" b="1" dirty="0"/>
              <a:t>software architectures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Monolith apps</a:t>
            </a:r>
          </a:p>
          <a:p>
            <a:pPr lvl="1"/>
            <a:r>
              <a:rPr lang="en-US" dirty="0"/>
              <a:t>Client-server model</a:t>
            </a:r>
          </a:p>
          <a:p>
            <a:pPr lvl="1"/>
            <a:r>
              <a:rPr lang="en-US" dirty="0"/>
              <a:t>Front-end and back-end</a:t>
            </a:r>
          </a:p>
          <a:p>
            <a:pPr lvl="1"/>
            <a:r>
              <a:rPr lang="en-US" dirty="0"/>
              <a:t>3-tier and multi-tier architecture</a:t>
            </a:r>
          </a:p>
          <a:p>
            <a:pPr lvl="1"/>
            <a:r>
              <a:rPr lang="en-US" dirty="0"/>
              <a:t>SOA and microservices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5F415-48A2-4DB2-8848-DB863C9F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2880" y="2169000"/>
            <a:ext cx="2330150" cy="232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6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Monolith </a:t>
            </a:r>
            <a:r>
              <a:rPr lang="en-US" dirty="0"/>
              <a:t>apps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single application </a:t>
            </a:r>
            <a:r>
              <a:rPr lang="en-US" dirty="0"/>
              <a:t>holds its data, logic and user interface (UI)</a:t>
            </a:r>
          </a:p>
          <a:p>
            <a:pPr lvl="1"/>
            <a:r>
              <a:rPr lang="en-US" b="1" dirty="0"/>
              <a:t>Single user </a:t>
            </a:r>
            <a:r>
              <a:rPr lang="en-US" dirty="0"/>
              <a:t>(no shared data access)</a:t>
            </a:r>
          </a:p>
          <a:p>
            <a:pPr lvl="1"/>
            <a:r>
              <a:rPr lang="en-US" b="1" dirty="0"/>
              <a:t>Disconnected</a:t>
            </a:r>
            <a:r>
              <a:rPr lang="en-US" dirty="0"/>
              <a:t> from Internet</a:t>
            </a:r>
          </a:p>
          <a:p>
            <a:pPr lvl="1"/>
            <a:r>
              <a:rPr lang="en-US" dirty="0"/>
              <a:t>App data is stored on the </a:t>
            </a:r>
            <a:r>
              <a:rPr lang="en-US" b="1" dirty="0"/>
              <a:t>local machine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 simple smartphone </a:t>
            </a:r>
            <a:r>
              <a:rPr lang="en-US" b="1" dirty="0"/>
              <a:t>game</a:t>
            </a:r>
          </a:p>
          <a:p>
            <a:pPr lvl="2"/>
            <a:r>
              <a:rPr lang="en-US" dirty="0"/>
              <a:t>The </a:t>
            </a:r>
            <a:r>
              <a:rPr lang="en-US" b="1" dirty="0"/>
              <a:t>Notepad </a:t>
            </a:r>
            <a:r>
              <a:rPr lang="en-US" dirty="0"/>
              <a:t>text editor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6F19A-565B-4402-A460-2F9E328A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00" y="2695731"/>
            <a:ext cx="3540963" cy="16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F3F36-520C-4823-A0F1-36B39540E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EFE2-7E4C-41E2-AD1F-6F8EDB9DD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8470599" cy="55287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client-server</a:t>
            </a:r>
            <a:r>
              <a:rPr lang="en-US" dirty="0"/>
              <a:t> architectural model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server</a:t>
            </a:r>
            <a:r>
              <a:rPr lang="en-US" dirty="0"/>
              <a:t> holds app data and</a:t>
            </a:r>
            <a:br>
              <a:rPr lang="en-US" dirty="0"/>
            </a:br>
            <a:r>
              <a:rPr lang="en-US" dirty="0"/>
              <a:t>logic and provides APIs to clients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clients</a:t>
            </a:r>
            <a:r>
              <a:rPr lang="en-US" dirty="0"/>
              <a:t> implement the UI (the </a:t>
            </a:r>
            <a:r>
              <a:rPr lang="en-US" b="1" dirty="0"/>
              <a:t>user</a:t>
            </a:r>
            <a:br>
              <a:rPr lang="en-US" b="1" dirty="0"/>
            </a:br>
            <a:r>
              <a:rPr lang="en-US" b="1" dirty="0"/>
              <a:t>interface</a:t>
            </a:r>
            <a:r>
              <a:rPr lang="en-US" dirty="0"/>
              <a:t>) and consume the server APIs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Web browser ↔ Web site</a:t>
            </a:r>
          </a:p>
          <a:p>
            <a:pPr lvl="1"/>
            <a:r>
              <a:rPr lang="en-US" dirty="0"/>
              <a:t>Email client ↔ Email server</a:t>
            </a:r>
          </a:p>
          <a:p>
            <a:pPr lvl="1"/>
            <a:r>
              <a:rPr lang="en-US" dirty="0"/>
              <a:t>Chat client ↔ Chat server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71F240-21D5-44BC-8F84-21EF328E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"Client-Server" Model</a:t>
            </a:r>
          </a:p>
        </p:txBody>
      </p:sp>
      <p:pic>
        <p:nvPicPr>
          <p:cNvPr id="6148" name="Picture 4" descr="Client–server model - Wikipedia">
            <a:extLst>
              <a:ext uri="{FF2B5EF4-FFF2-40B4-BE49-F238E27FC236}">
                <a16:creationId xmlns:a16="http://schemas.microsoft.com/office/drawing/2014/main" id="{86B42A6E-904E-48B3-B6F4-32D9EC1C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59000"/>
            <a:ext cx="4406759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0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B48EF-1D84-4E82-A1A8-EAAECFA8F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D9F84-BD4D-4BC8-93F6-FD605307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3-Tier Architecture / Multi Tier 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B973B6-75D1-433C-99C5-31AB582584D5}"/>
              </a:ext>
            </a:extLst>
          </p:cNvPr>
          <p:cNvCxnSpPr>
            <a:cxnSpLocks/>
          </p:cNvCxnSpPr>
          <p:nvPr/>
        </p:nvCxnSpPr>
        <p:spPr>
          <a:xfrm>
            <a:off x="3876480" y="1629000"/>
            <a:ext cx="0" cy="4785231"/>
          </a:xfrm>
          <a:prstGeom prst="line">
            <a:avLst/>
          </a:prstGeom>
          <a:ln w="28575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7D0D55-2436-4026-9E63-F0AD8DF6DD9B}"/>
              </a:ext>
            </a:extLst>
          </p:cNvPr>
          <p:cNvCxnSpPr>
            <a:cxnSpLocks/>
          </p:cNvCxnSpPr>
          <p:nvPr/>
        </p:nvCxnSpPr>
        <p:spPr>
          <a:xfrm>
            <a:off x="7521480" y="1629000"/>
            <a:ext cx="0" cy="4785231"/>
          </a:xfrm>
          <a:prstGeom prst="line">
            <a:avLst/>
          </a:prstGeom>
          <a:ln w="28575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BA17781-8151-42E6-BF39-CB1D1E20A2D3}"/>
              </a:ext>
            </a:extLst>
          </p:cNvPr>
          <p:cNvSpPr txBox="1">
            <a:spLocks/>
          </p:cNvSpPr>
          <p:nvPr/>
        </p:nvSpPr>
        <p:spPr>
          <a:xfrm>
            <a:off x="7661324" y="1264751"/>
            <a:ext cx="4284676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Data management </a:t>
            </a:r>
            <a:r>
              <a:rPr lang="en-US" dirty="0"/>
              <a:t>tier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1C3672-8CF8-487F-A5AF-98B8A99736CB}"/>
              </a:ext>
            </a:extLst>
          </p:cNvPr>
          <p:cNvSpPr txBox="1">
            <a:spLocks/>
          </p:cNvSpPr>
          <p:nvPr/>
        </p:nvSpPr>
        <p:spPr>
          <a:xfrm>
            <a:off x="8136400" y="4744901"/>
            <a:ext cx="3300080" cy="10089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Database server</a:t>
            </a:r>
            <a:br>
              <a:rPr lang="en-US" sz="2800" dirty="0"/>
            </a:br>
            <a:r>
              <a:rPr lang="en-US" sz="2800" dirty="0"/>
              <a:t>(e.g. MySQL)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BCE678A-D951-4F68-A829-A13665149B3E}"/>
              </a:ext>
            </a:extLst>
          </p:cNvPr>
          <p:cNvSpPr txBox="1">
            <a:spLocks/>
          </p:cNvSpPr>
          <p:nvPr/>
        </p:nvSpPr>
        <p:spPr>
          <a:xfrm>
            <a:off x="3969339" y="1264751"/>
            <a:ext cx="3448419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Business logic </a:t>
            </a:r>
            <a:r>
              <a:rPr lang="en-US" dirty="0"/>
              <a:t>tier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9FCCC6-2937-49C4-8853-2EA71EE04125}"/>
              </a:ext>
            </a:extLst>
          </p:cNvPr>
          <p:cNvGrpSpPr/>
          <p:nvPr/>
        </p:nvGrpSpPr>
        <p:grpSpPr>
          <a:xfrm>
            <a:off x="4786457" y="2267930"/>
            <a:ext cx="1899966" cy="2267305"/>
            <a:chOff x="3776320" y="2569134"/>
            <a:chExt cx="2298959" cy="27434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BC329E-0EC3-47F9-AB37-C4C40451E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6320" y="2569134"/>
              <a:ext cx="2011854" cy="274343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2F43B45-B4FF-4382-B72B-7D0BB3AC9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0571" y="4066052"/>
              <a:ext cx="1184708" cy="118470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D1DE54-B7F7-4DA6-83C5-7289B897DB27}"/>
              </a:ext>
            </a:extLst>
          </p:cNvPr>
          <p:cNvGrpSpPr/>
          <p:nvPr/>
        </p:nvGrpSpPr>
        <p:grpSpPr>
          <a:xfrm>
            <a:off x="8632582" y="2214000"/>
            <a:ext cx="2307716" cy="2365856"/>
            <a:chOff x="7533257" y="2569134"/>
            <a:chExt cx="2432743" cy="274343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D9B8204-287A-4847-8A28-4653B6B9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33257" y="2569134"/>
              <a:ext cx="2011854" cy="2743438"/>
            </a:xfrm>
            <a:prstGeom prst="rect">
              <a:avLst/>
            </a:prstGeom>
          </p:spPr>
        </p:pic>
        <p:pic>
          <p:nvPicPr>
            <p:cNvPr id="10246" name="Picture 6" descr="Database Png Icon #244764 - Free Icons Library">
              <a:extLst>
                <a:ext uri="{FF2B5EF4-FFF2-40B4-BE49-F238E27FC236}">
                  <a16:creationId xmlns:a16="http://schemas.microsoft.com/office/drawing/2014/main" id="{42E91324-EB06-4CA7-8F6B-64A35424BB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000" y="4011330"/>
              <a:ext cx="1170000" cy="117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A79E096-46F4-48A7-A0CB-47F4ADA459FA}"/>
              </a:ext>
            </a:extLst>
          </p:cNvPr>
          <p:cNvSpPr txBox="1">
            <a:spLocks/>
          </p:cNvSpPr>
          <p:nvPr/>
        </p:nvSpPr>
        <p:spPr>
          <a:xfrm>
            <a:off x="4086400" y="4744901"/>
            <a:ext cx="3300080" cy="10089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Web application</a:t>
            </a:r>
            <a:br>
              <a:rPr lang="en-US" sz="2800" dirty="0"/>
            </a:br>
            <a:r>
              <a:rPr lang="en-US" sz="2800" dirty="0"/>
              <a:t> server (e.g. JBoss)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0021CF1-5D71-4580-A7A5-1E99D70F7357}"/>
              </a:ext>
            </a:extLst>
          </p:cNvPr>
          <p:cNvSpPr txBox="1">
            <a:spLocks/>
          </p:cNvSpPr>
          <p:nvPr/>
        </p:nvSpPr>
        <p:spPr>
          <a:xfrm>
            <a:off x="324957" y="1264751"/>
            <a:ext cx="3448423" cy="6416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Presentation</a:t>
            </a:r>
            <a:r>
              <a:rPr lang="en-US" dirty="0"/>
              <a:t> tier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B736FB-C91C-4FB5-BBA5-28BD12140496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 flipV="1">
            <a:off x="6449146" y="3396928"/>
            <a:ext cx="2183436" cy="465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C5A5864-7F47-4A02-9C38-D48ED97966E2}"/>
              </a:ext>
            </a:extLst>
          </p:cNvPr>
          <p:cNvSpPr txBox="1">
            <a:spLocks/>
          </p:cNvSpPr>
          <p:nvPr/>
        </p:nvSpPr>
        <p:spPr>
          <a:xfrm>
            <a:off x="311022" y="5769000"/>
            <a:ext cx="3295458" cy="5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Client (mobile app)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FFE77AA3-E585-42D4-8D40-D96182335BC0}"/>
              </a:ext>
            </a:extLst>
          </p:cNvPr>
          <p:cNvSpPr txBox="1">
            <a:spLocks/>
          </p:cNvSpPr>
          <p:nvPr/>
        </p:nvSpPr>
        <p:spPr>
          <a:xfrm>
            <a:off x="311022" y="3662388"/>
            <a:ext cx="3295458" cy="5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/>
              <a:t>Client (Web browser)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8A33E9-4001-4D3B-997E-BE18DF0C4B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456806" y="3008828"/>
            <a:ext cx="2329651" cy="39275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4652B7-F86F-4B28-92A6-039B6791DDE7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286528" y="3607812"/>
            <a:ext cx="2517798" cy="153172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9B180-FA38-4BE9-B6DE-C64D31A5F1FE}"/>
              </a:ext>
            </a:extLst>
          </p:cNvPr>
          <p:cNvGrpSpPr/>
          <p:nvPr/>
        </p:nvGrpSpPr>
        <p:grpSpPr>
          <a:xfrm>
            <a:off x="1183437" y="2214000"/>
            <a:ext cx="1550629" cy="1454136"/>
            <a:chOff x="675369" y="2268059"/>
            <a:chExt cx="1876261" cy="175950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ED0A857-77A8-45E3-A8A2-AA6E0FD8B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5369" y="2432038"/>
              <a:ext cx="1540777" cy="1595526"/>
            </a:xfrm>
            <a:prstGeom prst="rect">
              <a:avLst/>
            </a:prstGeom>
          </p:spPr>
        </p:pic>
        <p:pic>
          <p:nvPicPr>
            <p:cNvPr id="10252" name="Picture 12" descr="Web Browser Icon - 2yamaha.com">
              <a:extLst>
                <a:ext uri="{FF2B5EF4-FFF2-40B4-BE49-F238E27FC236}">
                  <a16:creationId xmlns:a16="http://schemas.microsoft.com/office/drawing/2014/main" id="{EBECEFA5-207B-4E78-ABEB-8FBB6BC93B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464" r="50000" b="15107"/>
            <a:stretch/>
          </p:blipFill>
          <p:spPr bwMode="auto">
            <a:xfrm rot="1802069">
              <a:off x="1212874" y="2268059"/>
              <a:ext cx="1338756" cy="404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7469E1A-EF8C-4D9A-88CF-379950D074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0974" y="4509000"/>
            <a:ext cx="655554" cy="126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8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54" grpId="0"/>
      <p:bldP spid="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4CE324-6945-40E0-9CBB-F40A2CE00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5A0A70-EABA-4BB2-841E-152DA2F9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Architecture</a:t>
            </a:r>
            <a:r>
              <a:rPr lang="bg-BG" dirty="0"/>
              <a:t> </a:t>
            </a:r>
            <a:r>
              <a:rPr lang="en-US" dirty="0"/>
              <a:t>–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3EB72-5795-485A-9311-BD458715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000" y="922162"/>
            <a:ext cx="7650000" cy="57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D6F2B8A7-E168-4332-99EA-3133A517F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61DDD1-FF4F-45D1-8408-64A0C601F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219201"/>
            <a:ext cx="9009058" cy="5526683"/>
          </a:xfrm>
        </p:spPr>
        <p:txBody>
          <a:bodyPr>
            <a:normAutofit fontScale="92500"/>
          </a:bodyPr>
          <a:lstStyle/>
          <a:p>
            <a:r>
              <a:rPr lang="en-US" sz="3700" dirty="0"/>
              <a:t>The skill to </a:t>
            </a:r>
            <a:r>
              <a:rPr lang="en-US" sz="3700" b="1" dirty="0"/>
              <a:t>write code</a:t>
            </a:r>
            <a:endParaRPr lang="bg-BG" sz="3700" b="1" dirty="0"/>
          </a:p>
          <a:p>
            <a:pPr lvl="1"/>
            <a:r>
              <a:rPr lang="en-US" dirty="0"/>
              <a:t>Working with </a:t>
            </a:r>
            <a:r>
              <a:rPr lang="en-US" b="1" dirty="0"/>
              <a:t>commands</a:t>
            </a:r>
            <a:r>
              <a:rPr lang="en-US" dirty="0"/>
              <a:t>, IDE, variables, data</a:t>
            </a:r>
            <a:br>
              <a:rPr lang="en-US" dirty="0"/>
            </a:br>
            <a:r>
              <a:rPr lang="en-US" dirty="0"/>
              <a:t>and </a:t>
            </a:r>
            <a:r>
              <a:rPr lang="en-US" b="1" dirty="0"/>
              <a:t>calculations</a:t>
            </a:r>
            <a:r>
              <a:rPr lang="ru-RU" dirty="0"/>
              <a:t>, </a:t>
            </a:r>
            <a:r>
              <a:rPr lang="en-US" b="1" dirty="0"/>
              <a:t>conditional</a:t>
            </a:r>
            <a:r>
              <a:rPr lang="en-US" dirty="0"/>
              <a:t> statements</a:t>
            </a:r>
            <a:r>
              <a:rPr lang="ru-RU" dirty="0"/>
              <a:t>, </a:t>
            </a:r>
            <a:r>
              <a:rPr lang="en-US" b="1" dirty="0"/>
              <a:t>loops</a:t>
            </a:r>
            <a:endParaRPr lang="ru-RU" b="1" dirty="0"/>
          </a:p>
          <a:p>
            <a:pPr lvl="1"/>
            <a:r>
              <a:rPr lang="en-US" dirty="0"/>
              <a:t>Using </a:t>
            </a:r>
            <a:r>
              <a:rPr lang="en-US" b="1" dirty="0"/>
              <a:t>functions</a:t>
            </a:r>
            <a:r>
              <a:rPr lang="en-US" dirty="0"/>
              <a:t> (or methods) and</a:t>
            </a:r>
            <a:r>
              <a:rPr lang="ru-RU" dirty="0"/>
              <a:t> </a:t>
            </a:r>
            <a:r>
              <a:rPr lang="en-US" b="1" dirty="0"/>
              <a:t>objects</a:t>
            </a:r>
            <a:endParaRPr lang="ru-RU" b="1" dirty="0"/>
          </a:p>
          <a:p>
            <a:pPr lvl="1"/>
            <a:r>
              <a:rPr lang="en-US" dirty="0"/>
              <a:t>Working with </a:t>
            </a:r>
            <a:r>
              <a:rPr lang="en-US" b="1" dirty="0"/>
              <a:t>data structures </a:t>
            </a:r>
            <a:r>
              <a:rPr lang="en-US" dirty="0"/>
              <a:t>(arrays</a:t>
            </a:r>
            <a:r>
              <a:rPr lang="ru-RU" dirty="0"/>
              <a:t>, </a:t>
            </a:r>
            <a:r>
              <a:rPr lang="en-US" dirty="0"/>
              <a:t>lists</a:t>
            </a:r>
            <a:r>
              <a:rPr lang="ru-RU" dirty="0"/>
              <a:t>,</a:t>
            </a:r>
            <a:br>
              <a:rPr lang="ru-RU" dirty="0"/>
            </a:br>
            <a:r>
              <a:rPr lang="en-US" dirty="0"/>
              <a:t>maps</a:t>
            </a:r>
            <a:r>
              <a:rPr lang="bg-BG" dirty="0"/>
              <a:t> </a:t>
            </a:r>
            <a:r>
              <a:rPr lang="en-US" dirty="0"/>
              <a:t>and others), libraries and APIs</a:t>
            </a:r>
            <a:endParaRPr lang="bg-BG" dirty="0"/>
          </a:p>
          <a:p>
            <a:r>
              <a:rPr lang="en-US" sz="3700" b="1" dirty="0"/>
              <a:t>Courses</a:t>
            </a:r>
            <a:r>
              <a:rPr lang="bg-BG" sz="3700" dirty="0"/>
              <a:t> </a:t>
            </a:r>
            <a:r>
              <a:rPr lang="en-US" sz="3700" dirty="0"/>
              <a:t>at SoftUni</a:t>
            </a:r>
            <a:r>
              <a:rPr lang="bg-BG" sz="3700" dirty="0"/>
              <a:t>:</a:t>
            </a:r>
            <a:r>
              <a:rPr lang="en-US" sz="3700" dirty="0"/>
              <a:t> </a:t>
            </a:r>
            <a:r>
              <a:rPr lang="en-US" sz="3700" dirty="0">
                <a:hlinkClick r:id="rId3"/>
              </a:rPr>
              <a:t>softuni.bg/curriculum</a:t>
            </a:r>
            <a:r>
              <a:rPr lang="en-US" sz="3700" dirty="0"/>
              <a:t> </a:t>
            </a:r>
            <a:endParaRPr lang="bg-BG" sz="3700" dirty="0"/>
          </a:p>
          <a:p>
            <a:pPr lvl="1"/>
            <a:r>
              <a:rPr lang="en-US" dirty="0"/>
              <a:t>Programming Basics</a:t>
            </a:r>
            <a:r>
              <a:rPr lang="bg-BG" dirty="0"/>
              <a:t>, </a:t>
            </a:r>
            <a:r>
              <a:rPr lang="en-US" dirty="0"/>
              <a:t>Programming Fundamentals</a:t>
            </a:r>
          </a:p>
          <a:p>
            <a:r>
              <a:rPr lang="en-US" sz="3600" dirty="0"/>
              <a:t>The programming language doesn't matter</a:t>
            </a:r>
            <a:r>
              <a:rPr lang="bg-BG" sz="3600" dirty="0"/>
              <a:t>!</a:t>
            </a:r>
            <a:endParaRPr lang="ru-R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D727D4-CC20-4092-BF0B-ACCF5AAD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Skill</a:t>
            </a:r>
            <a:r>
              <a:rPr lang="ru-RU" sz="4400" dirty="0"/>
              <a:t> #1</a:t>
            </a:r>
            <a:r>
              <a:rPr lang="en-US" sz="4400" dirty="0"/>
              <a:t>: Coding </a:t>
            </a:r>
            <a:r>
              <a:rPr lang="ru-RU" sz="4400" dirty="0"/>
              <a:t>(20%)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FD4AE8-9006-4B66-94FB-C48F311C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1629000"/>
            <a:ext cx="2853175" cy="17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0C2CD-460C-49E5-879A-0CF719250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010F7-F2CD-4840-8583-1AD06BD56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en-US" b="1" dirty="0"/>
              <a:t>Front-end</a:t>
            </a:r>
            <a:r>
              <a:rPr lang="en-US" dirty="0"/>
              <a:t> and </a:t>
            </a:r>
            <a:r>
              <a:rPr lang="en-US" b="1" dirty="0"/>
              <a:t>back-end</a:t>
            </a:r>
            <a:r>
              <a:rPr lang="en-US" dirty="0"/>
              <a:t> separate the modern apps into </a:t>
            </a:r>
            <a:r>
              <a:rPr lang="en-US" b="1" dirty="0"/>
              <a:t>client-side</a:t>
            </a:r>
            <a:r>
              <a:rPr lang="en-US" dirty="0"/>
              <a:t> (UI) and </a:t>
            </a:r>
            <a:r>
              <a:rPr lang="en-US" b="1" dirty="0"/>
              <a:t>server-side</a:t>
            </a:r>
            <a:r>
              <a:rPr lang="en-US" dirty="0"/>
              <a:t> (data) components</a:t>
            </a:r>
          </a:p>
          <a:p>
            <a:r>
              <a:rPr lang="en-US" b="1" dirty="0"/>
              <a:t>Front-end</a:t>
            </a:r>
            <a:r>
              <a:rPr lang="en-US" dirty="0"/>
              <a:t> == client-side components (presentation layer)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 the </a:t>
            </a:r>
            <a:r>
              <a:rPr lang="en-US" b="1" dirty="0"/>
              <a:t>user interface</a:t>
            </a:r>
            <a:r>
              <a:rPr lang="en-US" dirty="0"/>
              <a:t> (UI)</a:t>
            </a:r>
          </a:p>
          <a:p>
            <a:r>
              <a:rPr lang="en-US" b="1" dirty="0"/>
              <a:t>Back-end </a:t>
            </a:r>
            <a:r>
              <a:rPr lang="en-US" dirty="0"/>
              <a:t>== server-side components (data and business logic APIs)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Implements </a:t>
            </a:r>
            <a:r>
              <a:rPr lang="en-US" b="1" dirty="0"/>
              <a:t>data storage and processing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FD19E3-94C5-40FF-A56C-F91E162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Front-End and Back-End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D0A7E-C4F3-47E2-AA97-3D6A15C4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96" y="1539000"/>
            <a:ext cx="3962743" cy="16308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910A2-BB52-4F64-B171-CA1311B08626}"/>
              </a:ext>
            </a:extLst>
          </p:cNvPr>
          <p:cNvSpPr/>
          <p:nvPr/>
        </p:nvSpPr>
        <p:spPr>
          <a:xfrm>
            <a:off x="7586100" y="3382542"/>
            <a:ext cx="4639800" cy="1717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lvl="0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 b="1" dirty="0">
                <a:solidFill>
                  <a:srgbClr val="234465"/>
                </a:solidFill>
              </a:rPr>
              <a:t>HTTP </a:t>
            </a:r>
            <a:r>
              <a:rPr lang="en-US" sz="3398" dirty="0">
                <a:solidFill>
                  <a:srgbClr val="234465"/>
                </a:solidFill>
              </a:rPr>
              <a:t>connects front-end with back-end</a:t>
            </a:r>
            <a:endParaRPr lang="en-US" sz="3198" dirty="0">
              <a:solidFill>
                <a:srgbClr val="2344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784C-A709-4F0C-8E20-AF37A1D2E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6CC8-E082-4AF7-8D6E-50B71BE4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Front-end </a:t>
            </a:r>
            <a:r>
              <a:rPr lang="en-US" b="1" dirty="0"/>
              <a:t>technologies</a:t>
            </a:r>
          </a:p>
          <a:p>
            <a:pPr lvl="1"/>
            <a:r>
              <a:rPr lang="en-US" b="1" dirty="0"/>
              <a:t>Web front-end</a:t>
            </a:r>
            <a:r>
              <a:rPr lang="en-US" dirty="0"/>
              <a:t>: HTML + CSS + JavaScript + JS libraries</a:t>
            </a:r>
            <a:endParaRPr lang="bg-BG" dirty="0"/>
          </a:p>
          <a:p>
            <a:pPr lvl="1"/>
            <a:r>
              <a:rPr lang="en-US" b="1" dirty="0"/>
              <a:t>Web front-end</a:t>
            </a:r>
            <a:r>
              <a:rPr lang="bg-BG" b="1" dirty="0"/>
              <a:t> </a:t>
            </a:r>
            <a:r>
              <a:rPr lang="en-US" b="1" dirty="0"/>
              <a:t>frameworks</a:t>
            </a:r>
            <a:r>
              <a:rPr lang="en-US" dirty="0"/>
              <a:t>: React, Angular, Vue, Flutter</a:t>
            </a:r>
          </a:p>
          <a:p>
            <a:pPr lvl="1"/>
            <a:r>
              <a:rPr lang="en-US" b="1" dirty="0"/>
              <a:t>Desktop front-end</a:t>
            </a:r>
            <a:r>
              <a:rPr lang="en-US" dirty="0"/>
              <a:t>: XAML (Microsoft), </a:t>
            </a:r>
            <a:r>
              <a:rPr lang="en-US" dirty="0" err="1"/>
              <a:t>UIKit</a:t>
            </a:r>
            <a:r>
              <a:rPr lang="en-US" dirty="0"/>
              <a:t> (Apple)</a:t>
            </a:r>
            <a:endParaRPr lang="bg-BG" dirty="0"/>
          </a:p>
          <a:p>
            <a:pPr lvl="1"/>
            <a:r>
              <a:rPr lang="en-US" b="1" dirty="0"/>
              <a:t>Mobile front-end</a:t>
            </a:r>
            <a:r>
              <a:rPr lang="en-US" dirty="0"/>
              <a:t>: Android UI, </a:t>
            </a:r>
            <a:r>
              <a:rPr lang="en-US" dirty="0" err="1"/>
              <a:t>SwiftUI</a:t>
            </a:r>
            <a:endParaRPr lang="en-US" dirty="0"/>
          </a:p>
          <a:p>
            <a:pPr lvl="1"/>
            <a:r>
              <a:rPr lang="en-US" b="1" dirty="0"/>
              <a:t>Hybrid mobile front-end</a:t>
            </a:r>
            <a:r>
              <a:rPr lang="en-US" dirty="0"/>
              <a:t>: React Native, Ionic</a:t>
            </a:r>
          </a:p>
          <a:p>
            <a:r>
              <a:rPr lang="en-US" b="1" dirty="0"/>
              <a:t>Front-end developers </a:t>
            </a:r>
            <a:r>
              <a:rPr lang="en-US" dirty="0"/>
              <a:t>deal with UI, UX and</a:t>
            </a:r>
            <a:br>
              <a:rPr lang="en-US" dirty="0"/>
            </a:br>
            <a:r>
              <a:rPr lang="en-US" dirty="0"/>
              <a:t>front-end technologies and frameworks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6B1C5-EE29-4CF5-A9A4-B03ADAB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AC44F-A1B7-427A-A025-E7EC163A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810" y="1363728"/>
            <a:ext cx="1262355" cy="154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C784C-A709-4F0C-8E20-AF37A1D2E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F6CC8-E082-4AF7-8D6E-50B71BE40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Back-end </a:t>
            </a:r>
            <a:r>
              <a:rPr lang="en-US" b="1" dirty="0"/>
              <a:t>technologies</a:t>
            </a:r>
            <a:r>
              <a:rPr lang="en-US" dirty="0"/>
              <a:t>: server-side frameworks and libraries</a:t>
            </a:r>
            <a:endParaRPr lang="en-US" b="1" dirty="0"/>
          </a:p>
          <a:p>
            <a:pPr lvl="1"/>
            <a:r>
              <a:rPr lang="en-US" b="1" dirty="0"/>
              <a:t>C# / .NET back-end</a:t>
            </a:r>
            <a:r>
              <a:rPr lang="en-US" dirty="0"/>
              <a:t>: ASP.NET MVC, Web API, Entity Framework, …</a:t>
            </a:r>
            <a:endParaRPr lang="bg-BG" dirty="0"/>
          </a:p>
          <a:p>
            <a:pPr lvl="1"/>
            <a:r>
              <a:rPr lang="en-US" b="1" dirty="0"/>
              <a:t>Java back-end</a:t>
            </a:r>
            <a:r>
              <a:rPr lang="en-US" dirty="0"/>
              <a:t>: Java EE, Spring MVC, Spring Data, Hibernate, …</a:t>
            </a:r>
          </a:p>
          <a:p>
            <a:pPr lvl="1"/>
            <a:r>
              <a:rPr lang="en-US" b="1" dirty="0"/>
              <a:t>JavaScript back-end</a:t>
            </a:r>
            <a:r>
              <a:rPr lang="en-US" dirty="0"/>
              <a:t>: Node.js, Express.js / Meteor, MongoDB, …</a:t>
            </a:r>
            <a:endParaRPr lang="bg-BG" dirty="0"/>
          </a:p>
          <a:p>
            <a:pPr lvl="1"/>
            <a:r>
              <a:rPr lang="en-US" b="1" dirty="0"/>
              <a:t>Python back-end</a:t>
            </a:r>
            <a:r>
              <a:rPr lang="en-US" dirty="0"/>
              <a:t>: Django / Flask, Django ORM / </a:t>
            </a:r>
            <a:r>
              <a:rPr lang="en-US" dirty="0" err="1"/>
              <a:t>SQLAlchemy</a:t>
            </a:r>
            <a:r>
              <a:rPr lang="bg-BG" dirty="0"/>
              <a:t>, …</a:t>
            </a:r>
            <a:endParaRPr lang="en-US" dirty="0"/>
          </a:p>
          <a:p>
            <a:pPr lvl="1"/>
            <a:r>
              <a:rPr lang="en-US" b="1" dirty="0"/>
              <a:t>PHP back-end</a:t>
            </a:r>
            <a:r>
              <a:rPr lang="en-US" dirty="0"/>
              <a:t>: Apache, Laravel / Symfony, </a:t>
            </a:r>
            <a:r>
              <a:rPr lang="bg-BG" dirty="0"/>
              <a:t>…</a:t>
            </a:r>
          </a:p>
          <a:p>
            <a:r>
              <a:rPr lang="en-US" b="1" dirty="0"/>
              <a:t>Back-end developers </a:t>
            </a:r>
            <a:r>
              <a:rPr lang="en-US" dirty="0"/>
              <a:t>deal with the business</a:t>
            </a:r>
            <a:br>
              <a:rPr lang="en-US" dirty="0"/>
            </a:br>
            <a:r>
              <a:rPr lang="en-US" dirty="0"/>
              <a:t>logic, data processing, data storage, APIs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6B1C5-EE29-4CF5-A9A4-B03ADAB5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Technologies</a:t>
            </a:r>
          </a:p>
        </p:txBody>
      </p:sp>
      <p:pic>
        <p:nvPicPr>
          <p:cNvPr id="1026" name="Picture 2" descr="Backend Icon at Vectorified.com | Collection of Backend Icon free ...">
            <a:extLst>
              <a:ext uri="{FF2B5EF4-FFF2-40B4-BE49-F238E27FC236}">
                <a16:creationId xmlns:a16="http://schemas.microsoft.com/office/drawing/2014/main" id="{A9A7D67B-D772-4D9A-9F23-AFF071E8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644000"/>
            <a:ext cx="1756920" cy="175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6E191-79C1-4E01-BDB8-55A69FD15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A112-E20B-4BE1-9B21-8293DCEBA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 stack development</a:t>
            </a:r>
          </a:p>
          <a:p>
            <a:pPr lvl="1"/>
            <a:r>
              <a:rPr lang="en-US" dirty="0"/>
              <a:t>Combines </a:t>
            </a:r>
            <a:r>
              <a:rPr lang="en-US" b="1" dirty="0"/>
              <a:t>back end + front-end</a:t>
            </a:r>
            <a:endParaRPr lang="en-US" dirty="0"/>
          </a:p>
          <a:p>
            <a:pPr lvl="1"/>
            <a:r>
              <a:rPr lang="en-US" dirty="0"/>
              <a:t>Requires end-to-end </a:t>
            </a:r>
            <a:r>
              <a:rPr lang="en-US" b="1" dirty="0"/>
              <a:t>architecture</a:t>
            </a:r>
            <a:r>
              <a:rPr lang="en-US" dirty="0"/>
              <a:t>, </a:t>
            </a:r>
            <a:r>
              <a:rPr lang="en-US" b="1" dirty="0"/>
              <a:t>design</a:t>
            </a:r>
            <a:r>
              <a:rPr lang="en-US" dirty="0"/>
              <a:t> and </a:t>
            </a:r>
            <a:r>
              <a:rPr lang="en-US" b="1" dirty="0"/>
              <a:t>implementation</a:t>
            </a:r>
          </a:p>
          <a:p>
            <a:r>
              <a:rPr lang="en-US" b="1" dirty="0"/>
              <a:t>Full stack developers</a:t>
            </a:r>
          </a:p>
          <a:p>
            <a:pPr lvl="1"/>
            <a:r>
              <a:rPr lang="en-US" dirty="0"/>
              <a:t>Build </a:t>
            </a:r>
            <a:r>
              <a:rPr lang="en-US" b="1" dirty="0"/>
              <a:t>back-end services</a:t>
            </a:r>
            <a:r>
              <a:rPr lang="bg-BG" dirty="0"/>
              <a:t>: </a:t>
            </a:r>
            <a:r>
              <a:rPr lang="en-US" dirty="0"/>
              <a:t>business logic, data processing, data storage, databases, server-side APIs, containers and cloud</a:t>
            </a:r>
            <a:endParaRPr lang="bg-BG" dirty="0"/>
          </a:p>
          <a:p>
            <a:pPr lvl="1"/>
            <a:r>
              <a:rPr lang="en-US" dirty="0"/>
              <a:t>Build </a:t>
            </a:r>
            <a:r>
              <a:rPr lang="en-US" b="1" dirty="0"/>
              <a:t>front-end apps</a:t>
            </a:r>
            <a:r>
              <a:rPr lang="en-US" dirty="0"/>
              <a:t>: Web, mobile and desktop UI</a:t>
            </a:r>
          </a:p>
          <a:p>
            <a:pPr lvl="1"/>
            <a:r>
              <a:rPr lang="en-US" dirty="0"/>
              <a:t>Connect and </a:t>
            </a:r>
            <a:r>
              <a:rPr lang="en-US" b="1" dirty="0"/>
              <a:t>integrate</a:t>
            </a:r>
            <a:r>
              <a:rPr lang="en-US" dirty="0"/>
              <a:t> the</a:t>
            </a:r>
            <a:r>
              <a:rPr lang="en-US" b="1" dirty="0"/>
              <a:t> front-end </a:t>
            </a:r>
            <a:r>
              <a:rPr lang="en-US" dirty="0"/>
              <a:t>with the</a:t>
            </a:r>
            <a:r>
              <a:rPr lang="en-US" b="1" dirty="0"/>
              <a:t> back-end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13CA56-CAC9-48A9-A208-6CDBB756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389658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55968" y="3418449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07864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0EFC5B8-6B43-43EE-9868-DBA5BF8B92D7}"/>
              </a:ext>
            </a:extLst>
          </p:cNvPr>
          <p:cNvSpPr txBox="1">
            <a:spLocks/>
          </p:cNvSpPr>
          <p:nvPr/>
        </p:nvSpPr>
        <p:spPr>
          <a:xfrm>
            <a:off x="11631000" y="6507000"/>
            <a:ext cx="48944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DA08BDD-AFCF-4A9E-9379-4EAEBB3471CE}"/>
              </a:ext>
            </a:extLst>
          </p:cNvPr>
          <p:cNvSpPr txBox="1">
            <a:spLocks/>
          </p:cNvSpPr>
          <p:nvPr/>
        </p:nvSpPr>
        <p:spPr>
          <a:xfrm>
            <a:off x="699285" y="1619694"/>
            <a:ext cx="7824768" cy="499138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skills </a:t>
            </a:r>
            <a:r>
              <a:rPr lang="en-US" sz="3200" dirty="0">
                <a:solidFill>
                  <a:schemeClr val="bg2"/>
                </a:solidFill>
              </a:rPr>
              <a:t>of the software engineers: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Coding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Problem Solving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Development Concepts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Software Technologies</a:t>
            </a:r>
          </a:p>
          <a:p>
            <a:r>
              <a:rPr lang="en-US" sz="3200" dirty="0">
                <a:solidFill>
                  <a:schemeClr val="bg2"/>
                </a:solidFill>
              </a:rPr>
              <a:t>OOP, FP, Async, Event-Driven Programming</a:t>
            </a:r>
          </a:p>
          <a:p>
            <a:r>
              <a:rPr lang="en-US" sz="3200" dirty="0">
                <a:solidFill>
                  <a:schemeClr val="bg2"/>
                </a:solidFill>
              </a:rPr>
              <a:t>Software Architectures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Front-End and Back-End</a:t>
            </a:r>
          </a:p>
        </p:txBody>
      </p:sp>
      <p:pic>
        <p:nvPicPr>
          <p:cNvPr id="2" name="Picture 2" descr="What Is Software Engineering And It's Importance In Our Daily life ...">
            <a:extLst>
              <a:ext uri="{FF2B5EF4-FFF2-40B4-BE49-F238E27FC236}">
                <a16:creationId xmlns:a16="http://schemas.microsoft.com/office/drawing/2014/main" id="{22F59BF2-0612-45FE-BAE3-793598DD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068" y="1419750"/>
            <a:ext cx="2657636" cy="1694250"/>
          </a:xfrm>
          <a:prstGeom prst="roundRect">
            <a:avLst>
              <a:gd name="adj" fmla="val 262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7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51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93682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3F00DAA-CA27-4F08-86EC-701BB76CB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502034-E12A-4584-9D1A-F2E862FD90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40782"/>
            <a:ext cx="11815018" cy="551646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Algorithmic</a:t>
            </a:r>
            <a:r>
              <a:rPr lang="bg-BG" sz="3600" dirty="0"/>
              <a:t> (</a:t>
            </a:r>
            <a:r>
              <a:rPr lang="en-US" sz="3600" dirty="0"/>
              <a:t>engineering</a:t>
            </a:r>
            <a:r>
              <a:rPr lang="bg-BG" sz="3600" dirty="0"/>
              <a:t>, </a:t>
            </a:r>
            <a:r>
              <a:rPr lang="en-US" sz="3600" dirty="0"/>
              <a:t>mathematical</a:t>
            </a:r>
            <a:r>
              <a:rPr lang="bg-BG" sz="3600" dirty="0"/>
              <a:t>) </a:t>
            </a:r>
            <a:r>
              <a:rPr lang="en-US" sz="3600" b="1" dirty="0"/>
              <a:t>thinking</a:t>
            </a:r>
            <a:endParaRPr lang="bg-BG" sz="3600" b="1" dirty="0"/>
          </a:p>
          <a:p>
            <a:pPr lvl="1"/>
            <a:r>
              <a:rPr lang="en-US" sz="3200" dirty="0"/>
              <a:t>The ability to analyze problems and find solutions</a:t>
            </a:r>
            <a:endParaRPr lang="bg-BG" sz="3200" dirty="0"/>
          </a:p>
          <a:p>
            <a:pPr lvl="1"/>
            <a:r>
              <a:rPr lang="en-US" sz="3200" dirty="0"/>
              <a:t>Breaking the problem down to steps</a:t>
            </a:r>
            <a:r>
              <a:rPr lang="bg-BG" sz="3200" dirty="0"/>
              <a:t> (</a:t>
            </a:r>
            <a:r>
              <a:rPr lang="en-US" sz="3200" dirty="0"/>
              <a:t>algorithm</a:t>
            </a:r>
            <a:r>
              <a:rPr lang="bg-BG" sz="3200" dirty="0"/>
              <a:t>)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600" b="1" dirty="0"/>
              <a:t>How </a:t>
            </a:r>
            <a:r>
              <a:rPr lang="en-US" sz="3600" dirty="0"/>
              <a:t>to develop algorithmic thinking</a:t>
            </a:r>
            <a:r>
              <a:rPr lang="bg-BG" sz="3600" dirty="0"/>
              <a:t>?</a:t>
            </a:r>
          </a:p>
          <a:p>
            <a:pPr lvl="1"/>
            <a:r>
              <a:rPr lang="en-US" sz="3200" dirty="0"/>
              <a:t>Solve </a:t>
            </a:r>
            <a:r>
              <a:rPr lang="bg-BG" sz="3200" b="1" dirty="0"/>
              <a:t>1000+ </a:t>
            </a:r>
            <a:r>
              <a:rPr lang="en-US" sz="3200" dirty="0"/>
              <a:t>programming </a:t>
            </a:r>
            <a:r>
              <a:rPr lang="en-US" sz="3200" b="1" dirty="0"/>
              <a:t>problems</a:t>
            </a:r>
            <a:endParaRPr lang="bg-BG" sz="3200" dirty="0"/>
          </a:p>
          <a:p>
            <a:pPr lvl="1"/>
            <a:r>
              <a:rPr lang="en-US" sz="3200" dirty="0"/>
              <a:t>It takes 6 to 12 months of coding every day</a:t>
            </a:r>
            <a:endParaRPr lang="bg-BG" sz="3200" dirty="0"/>
          </a:p>
          <a:p>
            <a:pPr>
              <a:lnSpc>
                <a:spcPct val="110000"/>
              </a:lnSpc>
            </a:pPr>
            <a:r>
              <a:rPr lang="en-US" sz="3700" b="1" dirty="0"/>
              <a:t>Courses</a:t>
            </a:r>
            <a:r>
              <a:rPr lang="bg-BG" sz="3700" dirty="0"/>
              <a:t> </a:t>
            </a:r>
            <a:r>
              <a:rPr lang="en-US" sz="3700" dirty="0"/>
              <a:t>in </a:t>
            </a:r>
            <a:r>
              <a:rPr lang="en-US" sz="3700" b="1" dirty="0">
                <a:hlinkClick r:id="rId3"/>
              </a:rPr>
              <a:t>SoftUni</a:t>
            </a:r>
            <a:r>
              <a:rPr lang="bg-BG" sz="3700" dirty="0"/>
              <a:t>: </a:t>
            </a:r>
            <a:r>
              <a:rPr lang="en-US" dirty="0"/>
              <a:t>Programming Basics</a:t>
            </a:r>
            <a:r>
              <a:rPr lang="bg-BG" dirty="0"/>
              <a:t>,</a:t>
            </a:r>
            <a:br>
              <a:rPr lang="bg-BG" dirty="0"/>
            </a:br>
            <a:r>
              <a:rPr lang="en-US" dirty="0"/>
              <a:t>Fundamentals and Advanced Modules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sz="3600" dirty="0"/>
              <a:t>The programming language doesn't matter</a:t>
            </a:r>
            <a:r>
              <a:rPr lang="bg-BG" sz="3600" dirty="0"/>
              <a:t>!</a:t>
            </a:r>
            <a:endParaRPr lang="ru-RU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078B7E-96A3-485C-A59D-9B2231FD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Skill</a:t>
            </a:r>
            <a:r>
              <a:rPr lang="ru-RU" sz="4400" dirty="0"/>
              <a:t> #2</a:t>
            </a:r>
            <a:r>
              <a:rPr lang="en-US" sz="4400" dirty="0"/>
              <a:t>: Algorithmic Thinking</a:t>
            </a:r>
            <a:r>
              <a:rPr lang="ru-RU" sz="4400" dirty="0"/>
              <a:t> (30%)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AD9A9-1912-41BA-8F6C-9012A4942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000" y="1679493"/>
            <a:ext cx="2005887" cy="224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BDB6D661-3748-4EB0-9ADA-4E6CDAB74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B0B3B7-7CC5-4B25-B080-7C302A797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Fundamental software development concepts</a:t>
            </a:r>
          </a:p>
          <a:p>
            <a:pPr lvl="1"/>
            <a:r>
              <a:rPr lang="en-US" sz="3000" b="1" dirty="0"/>
              <a:t>Object-oriented </a:t>
            </a:r>
            <a:r>
              <a:rPr lang="en-US" sz="3000" dirty="0"/>
              <a:t>programming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dirty="0"/>
              <a:t>OOP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Functional </a:t>
            </a:r>
            <a:r>
              <a:rPr lang="en-US" sz="3000" dirty="0"/>
              <a:t>programming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dirty="0"/>
              <a:t>FP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Asynchronous</a:t>
            </a:r>
            <a:r>
              <a:rPr lang="en-US" sz="3000" dirty="0"/>
              <a:t> programming and parallel execution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Databases</a:t>
            </a:r>
            <a:r>
              <a:rPr lang="en-US" sz="3000" dirty="0"/>
              <a:t>: relational DB, SQL, document DB, key-value model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Web technologies: </a:t>
            </a:r>
            <a:r>
              <a:rPr lang="en-US" sz="3000" dirty="0"/>
              <a:t>HTTP, JS, DOM, AJAX, REST, …</a:t>
            </a:r>
          </a:p>
          <a:p>
            <a:pPr lvl="1">
              <a:lnSpc>
                <a:spcPct val="110000"/>
              </a:lnSpc>
            </a:pPr>
            <a:r>
              <a:rPr lang="en-US" sz="3000" b="1" dirty="0"/>
              <a:t>Software engineering: </a:t>
            </a:r>
            <a:r>
              <a:rPr lang="en-US" sz="3000" dirty="0"/>
              <a:t>source control, agile, …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SoftUni</a:t>
            </a:r>
            <a:r>
              <a:rPr lang="en-US" dirty="0"/>
              <a:t> Curriculum</a:t>
            </a:r>
            <a:r>
              <a:rPr lang="en-US" sz="3300" dirty="0"/>
              <a:t>: </a:t>
            </a:r>
            <a:r>
              <a:rPr lang="en-US" sz="3300" dirty="0">
                <a:hlinkClick r:id="rId3"/>
              </a:rPr>
              <a:t>Professional Modules</a:t>
            </a:r>
            <a:endParaRPr lang="en-US" sz="3300" dirty="0"/>
          </a:p>
          <a:p>
            <a:r>
              <a:rPr lang="en-US" dirty="0"/>
              <a:t>The programming language doesn't matter!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01F94-1F41-4586-AD67-9C2C74BA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Skill</a:t>
            </a:r>
            <a:r>
              <a:rPr lang="ru-RU" sz="4400" dirty="0"/>
              <a:t> #3</a:t>
            </a:r>
            <a:r>
              <a:rPr lang="en-US" sz="4400" dirty="0"/>
              <a:t>:</a:t>
            </a:r>
            <a:r>
              <a:rPr lang="ru-RU" sz="4400" dirty="0"/>
              <a:t> </a:t>
            </a:r>
            <a:r>
              <a:rPr lang="en-US" sz="4400" dirty="0"/>
              <a:t>Fundamental Concepts </a:t>
            </a:r>
            <a:r>
              <a:rPr lang="ru-RU" sz="4400" dirty="0"/>
              <a:t>(25%)</a:t>
            </a:r>
            <a:endParaRPr lang="en-US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EE4880-71D5-4F2B-ACC9-499B5AE18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6000" y="1542058"/>
            <a:ext cx="1989526" cy="18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2CECBE92-4417-457E-91CF-E696AC4CB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FB810-277F-4618-95DC-55178FA81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15789"/>
            <a:ext cx="11755599" cy="552876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</a:pPr>
            <a:r>
              <a:rPr lang="en-US" sz="3800" b="1" dirty="0"/>
              <a:t>Programming language and technologies</a:t>
            </a:r>
            <a:endParaRPr lang="bg-BG" sz="3800" b="1" dirty="0"/>
          </a:p>
          <a:p>
            <a:pPr lvl="1">
              <a:lnSpc>
                <a:spcPct val="107000"/>
              </a:lnSpc>
            </a:pPr>
            <a:r>
              <a:rPr lang="en-US" sz="3500" dirty="0"/>
              <a:t>They only form</a:t>
            </a:r>
            <a:r>
              <a:rPr lang="bg-BG" sz="3500" dirty="0"/>
              <a:t> </a:t>
            </a:r>
            <a:r>
              <a:rPr lang="bg-BG" sz="3500" b="1" dirty="0"/>
              <a:t>25% </a:t>
            </a:r>
            <a:r>
              <a:rPr lang="en-US" sz="3500" b="1" dirty="0"/>
              <a:t>of the skills</a:t>
            </a:r>
            <a:r>
              <a:rPr lang="bg-BG" sz="3500" b="1" dirty="0"/>
              <a:t> </a:t>
            </a:r>
            <a:r>
              <a:rPr lang="en-US" sz="3500" dirty="0"/>
              <a:t>of a programmer</a:t>
            </a:r>
            <a:r>
              <a:rPr lang="bg-BG" sz="3500" dirty="0"/>
              <a:t>!</a:t>
            </a:r>
          </a:p>
          <a:p>
            <a:pPr>
              <a:lnSpc>
                <a:spcPct val="107000"/>
              </a:lnSpc>
            </a:pPr>
            <a:r>
              <a:rPr lang="en-US" sz="3800" dirty="0"/>
              <a:t>The programming languages and technologies</a:t>
            </a:r>
            <a:br>
              <a:rPr lang="en-US" sz="3800" dirty="0"/>
            </a:br>
            <a:r>
              <a:rPr lang="en-US" sz="3800" dirty="0"/>
              <a:t>come always together</a:t>
            </a:r>
            <a:r>
              <a:rPr lang="bg-BG" sz="3800" dirty="0"/>
              <a:t> (</a:t>
            </a:r>
            <a:r>
              <a:rPr lang="en-US" sz="3800" dirty="0"/>
              <a:t>as a </a:t>
            </a:r>
            <a:r>
              <a:rPr lang="en-US" sz="3800" b="1" dirty="0"/>
              <a:t>technology stack</a:t>
            </a:r>
            <a:r>
              <a:rPr lang="bg-BG" sz="3800" dirty="0"/>
              <a:t>)!</a:t>
            </a:r>
            <a:endParaRPr lang="en-US" sz="3800" dirty="0"/>
          </a:p>
          <a:p>
            <a:pPr>
              <a:lnSpc>
                <a:spcPct val="107000"/>
              </a:lnSpc>
            </a:pPr>
            <a:r>
              <a:rPr lang="en-US" sz="3800" dirty="0"/>
              <a:t>Example of skills required for a</a:t>
            </a:r>
            <a:r>
              <a:rPr lang="bg-BG" sz="3800" dirty="0"/>
              <a:t> </a:t>
            </a:r>
            <a:r>
              <a:rPr lang="en-US" sz="3800" b="1" dirty="0"/>
              <a:t>Junior C# / .NET Developer</a:t>
            </a:r>
            <a:r>
              <a:rPr lang="en-US" sz="3800" dirty="0"/>
              <a:t>:</a:t>
            </a:r>
          </a:p>
          <a:p>
            <a:pPr lvl="1">
              <a:lnSpc>
                <a:spcPct val="107000"/>
              </a:lnSpc>
            </a:pPr>
            <a:r>
              <a:rPr lang="en-US" sz="3500" dirty="0"/>
              <a:t>C# + .NET Core + Visual Studio + databases</a:t>
            </a:r>
            <a:r>
              <a:rPr lang="bg-BG" sz="3500" dirty="0"/>
              <a:t> + </a:t>
            </a:r>
            <a:r>
              <a:rPr lang="en-US" sz="3500" dirty="0"/>
              <a:t>SQL Server + SQL + EF</a:t>
            </a:r>
            <a:br>
              <a:rPr lang="en-US" sz="3500" dirty="0"/>
            </a:br>
            <a:r>
              <a:rPr lang="en-US" sz="3500" dirty="0"/>
              <a:t>+ ASP.NET MVC + HTML + CSS + JS + AJAX + REST +</a:t>
            </a:r>
            <a:br>
              <a:rPr lang="en-US" sz="3500" dirty="0"/>
            </a:br>
            <a:r>
              <a:rPr lang="en-US" sz="3500" dirty="0"/>
              <a:t>JSON + OOP</a:t>
            </a:r>
            <a:r>
              <a:rPr lang="bg-BG" sz="3500" dirty="0"/>
              <a:t> + </a:t>
            </a:r>
            <a:r>
              <a:rPr lang="en-US" sz="3500" dirty="0"/>
              <a:t>FP</a:t>
            </a:r>
            <a:r>
              <a:rPr lang="bg-BG" sz="3500" dirty="0"/>
              <a:t> + </a:t>
            </a:r>
            <a:r>
              <a:rPr lang="en-US" sz="3500" dirty="0"/>
              <a:t>algorithmic thinking </a:t>
            </a:r>
            <a:r>
              <a:rPr lang="bg-BG" sz="3500" dirty="0"/>
              <a:t>+ </a:t>
            </a:r>
            <a:r>
              <a:rPr lang="en-US" sz="3500" dirty="0"/>
              <a:t>Git +</a:t>
            </a:r>
            <a:br>
              <a:rPr lang="en-US" sz="3500" dirty="0"/>
            </a:br>
            <a:r>
              <a:rPr lang="en-US" sz="3500" dirty="0"/>
              <a:t>software engineering</a:t>
            </a:r>
            <a:r>
              <a:rPr lang="bg-BG" sz="3500" dirty="0"/>
              <a:t> </a:t>
            </a:r>
            <a:r>
              <a:rPr lang="en-US" sz="3500" dirty="0"/>
              <a:t>+ English</a:t>
            </a:r>
            <a:r>
              <a:rPr lang="bg-BG" sz="3500" dirty="0"/>
              <a:t> + </a:t>
            </a:r>
            <a:r>
              <a:rPr lang="en-US" sz="3500" dirty="0"/>
              <a:t>teamwork skills</a:t>
            </a:r>
          </a:p>
          <a:p>
            <a:pPr>
              <a:lnSpc>
                <a:spcPct val="107000"/>
              </a:lnSpc>
            </a:pPr>
            <a:r>
              <a:rPr lang="en-US" sz="3800" dirty="0"/>
              <a:t>Software technologies </a:t>
            </a:r>
            <a:r>
              <a:rPr lang="en-US" sz="3800" b="1" dirty="0"/>
              <a:t>change very fast</a:t>
            </a:r>
            <a:r>
              <a:rPr lang="en-US" sz="3800" dirty="0"/>
              <a:t>!</a:t>
            </a:r>
            <a:endParaRPr lang="bg-BG" sz="3800" dirty="0"/>
          </a:p>
          <a:p>
            <a:pPr>
              <a:lnSpc>
                <a:spcPct val="107000"/>
              </a:lnSpc>
            </a:pPr>
            <a:r>
              <a:rPr lang="en-US" sz="3800" b="1" dirty="0"/>
              <a:t>SoftUni</a:t>
            </a:r>
            <a:r>
              <a:rPr lang="en-US" sz="3800" dirty="0"/>
              <a:t> Curriculum</a:t>
            </a:r>
            <a:r>
              <a:rPr lang="bg-BG" sz="3800" dirty="0"/>
              <a:t>: </a:t>
            </a:r>
            <a:r>
              <a:rPr lang="en-US" sz="3800" dirty="0">
                <a:hlinkClick r:id="rId3"/>
              </a:rPr>
              <a:t>Professional Modules</a:t>
            </a:r>
            <a:endParaRPr lang="bg-BG" sz="3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05F516-0972-4DCE-86BC-6089DC14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Skill</a:t>
            </a:r>
            <a:r>
              <a:rPr lang="ru-RU" sz="4300" dirty="0"/>
              <a:t> #4</a:t>
            </a:r>
            <a:r>
              <a:rPr lang="en-US" sz="4300" dirty="0"/>
              <a:t>:</a:t>
            </a:r>
            <a:r>
              <a:rPr lang="ru-RU" sz="4300" dirty="0"/>
              <a:t> </a:t>
            </a:r>
            <a:r>
              <a:rPr lang="en-US" sz="4300" dirty="0"/>
              <a:t>Languages &amp; Technologies</a:t>
            </a:r>
            <a:r>
              <a:rPr lang="ru-RU" sz="4300" dirty="0"/>
              <a:t> (25%)</a:t>
            </a:r>
            <a:endParaRPr lang="en-US" sz="4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ECC7E-0F25-453A-A825-CEFC9A007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86000" y="1339950"/>
            <a:ext cx="1873719" cy="18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49837</TotalTime>
  <Words>4832</Words>
  <Application>Microsoft Office PowerPoint</Application>
  <PresentationFormat>Widescreen</PresentationFormat>
  <Paragraphs>694</Paragraphs>
  <Slides>67</Slides>
  <Notes>60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Consolas</vt:lpstr>
      <vt:lpstr>Wingdings</vt:lpstr>
      <vt:lpstr>Wingdings 2</vt:lpstr>
      <vt:lpstr>1_SoftUni</vt:lpstr>
      <vt:lpstr>Software Development Concepts</vt:lpstr>
      <vt:lpstr>Table of Contents</vt:lpstr>
      <vt:lpstr>Have a Question?</vt:lpstr>
      <vt:lpstr>The 4 Skills of Software Engineers</vt:lpstr>
      <vt:lpstr>Skills of the Software Engineers</vt:lpstr>
      <vt:lpstr>Skill #1: Coding (20%)</vt:lpstr>
      <vt:lpstr>Skill #2: Algorithmic Thinking (30%)</vt:lpstr>
      <vt:lpstr>Skill #3: Fundamental Concepts (25%)</vt:lpstr>
      <vt:lpstr>Skill #4: Languages &amp; Technologies (25%)</vt:lpstr>
      <vt:lpstr>Fundamental Software Engineering Concepts</vt:lpstr>
      <vt:lpstr>Math Concepts in Software Development</vt:lpstr>
      <vt:lpstr>Coordinate System and SVG – Example</vt:lpstr>
      <vt:lpstr>SVG and the Coordinate System</vt:lpstr>
      <vt:lpstr>Object-Oriented Programming (OOP)</vt:lpstr>
      <vt:lpstr>Object-Oriented Programming (OOP)</vt:lpstr>
      <vt:lpstr>Inheritance and Interfaces</vt:lpstr>
      <vt:lpstr>Inheritance and Interfaces – Example </vt:lpstr>
      <vt:lpstr>Inheritance in OOP</vt:lpstr>
      <vt:lpstr>Functional Programming</vt:lpstr>
      <vt:lpstr>Functional Programming Languages</vt:lpstr>
      <vt:lpstr>Functional Programming – Examples</vt:lpstr>
      <vt:lpstr>Functional Programming (FP)</vt:lpstr>
      <vt:lpstr>Lambda and First-Class Functions</vt:lpstr>
      <vt:lpstr>First-Class Functions</vt:lpstr>
      <vt:lpstr>Higher Order Functions – Examples</vt:lpstr>
      <vt:lpstr>Higher-Order Functions</vt:lpstr>
      <vt:lpstr>Data Structures</vt:lpstr>
      <vt:lpstr>List of Numbers – Example</vt:lpstr>
      <vt:lpstr>List of Numbers</vt:lpstr>
      <vt:lpstr>Data Structures and Algorithms</vt:lpstr>
      <vt:lpstr>Recursive Traversal of the File System</vt:lpstr>
      <vt:lpstr>Component-Based Software Development</vt:lpstr>
      <vt:lpstr>Example of Software Component</vt:lpstr>
      <vt:lpstr>jQuery UI Date Picker – Example</vt:lpstr>
      <vt:lpstr>jQuery UI Date Picker</vt:lpstr>
      <vt:lpstr>Event-Driven Programming</vt:lpstr>
      <vt:lpstr>Inversion of Control (IoC)</vt:lpstr>
      <vt:lpstr>Example of IoC and Event-Driven Programming</vt:lpstr>
      <vt:lpstr>Event-Driven Programming – Example</vt:lpstr>
      <vt:lpstr>Event-Driven Programming – Example (2)</vt:lpstr>
      <vt:lpstr>Event-Driven Programming</vt:lpstr>
      <vt:lpstr>Networking and Internet Protocols</vt:lpstr>
      <vt:lpstr>HTTP and Socket Communication</vt:lpstr>
      <vt:lpstr>Real-World Example of Socket Communication</vt:lpstr>
      <vt:lpstr>Example of Web Socket Communication</vt:lpstr>
      <vt:lpstr>The WebSocket API in HTML5: Server </vt:lpstr>
      <vt:lpstr>The WebSocket API in HTML5: Client </vt:lpstr>
      <vt:lpstr>WebSocket</vt:lpstr>
      <vt:lpstr>Asynchronous Programming</vt:lpstr>
      <vt:lpstr>Web Worker – Example</vt:lpstr>
      <vt:lpstr>Concurrent Execution using Web Workers</vt:lpstr>
      <vt:lpstr>Promises</vt:lpstr>
      <vt:lpstr>Fetching Resources Asynchronously</vt:lpstr>
      <vt:lpstr>Software Architectures</vt:lpstr>
      <vt:lpstr>Software Architectures</vt:lpstr>
      <vt:lpstr>Monolith Apps</vt:lpstr>
      <vt:lpstr>The "Client-Server" Model</vt:lpstr>
      <vt:lpstr>3-Tier Architecture / Multi Tier Architecture</vt:lpstr>
      <vt:lpstr>Software Architecture – Example</vt:lpstr>
      <vt:lpstr>Front-End and Back-End</vt:lpstr>
      <vt:lpstr>Front-End Technologies</vt:lpstr>
      <vt:lpstr>Back-End Technologies</vt:lpstr>
      <vt:lpstr>Full Stack Development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Software Development Concepts</dc:title>
  <dc:subject>Software Development</dc:subject>
  <dc:creator>Software University</dc:creator>
  <cp:keywords>programming; education; software development; coding</cp:keywords>
  <dc:description>© SoftUni – https://softuni.org_x000d_
© Software University – https://softuni.bg_x000d_
_x000d_
Copyrighted document. Unauthorized copy, reproduction or use is not permitted.</dc:description>
  <cp:lastModifiedBy>Darina Beneva</cp:lastModifiedBy>
  <cp:revision>1564</cp:revision>
  <dcterms:created xsi:type="dcterms:W3CDTF">2018-05-23T13:08:44Z</dcterms:created>
  <dcterms:modified xsi:type="dcterms:W3CDTF">2021-04-12T07:02:27Z</dcterms:modified>
  <cp:category>programming;education;software development</cp:category>
</cp:coreProperties>
</file>