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79" r:id="rId5"/>
    <p:sldId id="283" r:id="rId6"/>
    <p:sldId id="280" r:id="rId7"/>
    <p:sldId id="281" r:id="rId8"/>
    <p:sldId id="282" r:id="rId9"/>
    <p:sldId id="285" r:id="rId10"/>
    <p:sldId id="287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D299-7834-8ABD-ED1C-626936162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53BA-42D2-3CBB-FAF0-582FA54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57AF-F722-2358-53C4-9DCD536A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A456-F939-3FF5-0588-B067754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D398-2E1F-563C-7B8E-AD885A6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18C8-C59E-14E6-5609-9A7F1CB4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CFE4-97EC-67B4-6131-995BE743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1E03-21B7-A4E8-71C0-C80109D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772A-7AEC-C92E-6860-7FACCA7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3294-48F9-DAB4-7663-CCA29987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37578-2716-32F3-10EB-7208402B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3A49-8C4D-C0E5-BAE2-998EAE9F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78C9-85C7-F08C-A22F-2BA4024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6285-E866-49B3-5EBD-EB193E6E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ED11-752B-E034-FF1D-0E3A2DC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C66A-E6DB-9911-CEFB-BA955712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C57-022E-65D3-D8B6-83212CF6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E232-8DB9-23E9-BC0B-8778BFC8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9B83-C66E-C28B-D34D-EDF2740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9C42-96AA-BA9E-CCA6-AA9447F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7C9-82A0-14EF-029D-EBB408A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4A8B-30E0-5946-F666-98F7246D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CA48-D6C6-E454-9209-BA98E9E10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C98F-817B-911C-2E9C-56B77184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A4F9-B9E3-7E88-C91D-0D225A5D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F397-6705-7F61-8221-B2FD6330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E2F2-5DAB-8AF3-DDB1-8F2F1C0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48E0-F9C0-CFC2-AF38-56BCF57C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C9D3-3FE9-0F7C-617A-EA79F137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A5600-61E7-FD20-939D-F3D521BC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81569-9D69-991E-641F-25EFCB8BC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98E02-F8E2-98FF-AF2A-FB9C21E0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70A11-D6F7-D527-61EF-EEDE10C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04AE-0941-DB10-D084-7D91679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E3EA-77A7-2B32-405B-FEC60F3E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DA18-A729-341F-1D0B-9AE800FF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BC72-207B-CCA9-D76A-6AAB9DF5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2F0B7-6402-3643-2607-DFE83948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1E89C-A527-A9F2-F530-724BF6B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46AC-0F8E-C472-AF5C-AC7575F9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8EF0-AAF7-FEDB-A6CC-13481F21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7ED4-CE20-2DAE-55BA-E9C906BA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BA8C-E06A-A0AD-2CDB-6E016730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F8F70-3A17-9D7D-3DF2-823089F6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E2DB-909E-E974-E924-C6FF849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938A-BD25-70C0-D2D9-45CF0010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6CD4-65B0-5331-D7A2-A6029C8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A127-A067-A634-7A93-9B949839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9FBF-AD3C-E318-21DF-AE8A5855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5BB81-F098-63CE-48D6-C0A3B1AB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368F-AE90-9BF3-B40C-0B03099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C24D1-7136-E403-0E71-F1444FB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D29B-5EFE-6432-6389-379A8F7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E8663-EAF5-BA1E-02BC-CC34B7F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2685-745B-E26E-8980-E4A0C3E4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5573-2E9A-2C02-03D2-11667AAD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3DC1-AB27-4363-9845-555972D7C4F0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514F-DCB3-DF6E-D570-EE14742D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49ED-5420-EE19-4721-D5E1C2D6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4807-C3E0-356E-C530-5B062293E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16" y="1280493"/>
            <a:ext cx="5165558" cy="23876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A2FF5-7B9E-ED89-61BC-13471689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16" y="3760168"/>
            <a:ext cx="5165558" cy="1655762"/>
          </a:xfrm>
        </p:spPr>
        <p:txBody>
          <a:bodyPr/>
          <a:lstStyle/>
          <a:p>
            <a:r>
              <a:rPr lang="en-US" dirty="0"/>
              <a:t>Code/Astro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6D899-731B-CA2A-E0B5-85F9EFD0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65" y="270597"/>
            <a:ext cx="6265588" cy="63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E6F6-2783-3670-1B02-57C096A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save my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C66-94E8-9C72-3F1F-AA95AADC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filename </a:t>
            </a:r>
          </a:p>
          <a:p>
            <a:pPr lvl="1"/>
            <a:r>
              <a:rPr lang="en-US" dirty="0"/>
              <a:t>Reverts the file back to the version from the latest commit, removing any </a:t>
            </a:r>
            <a:r>
              <a:rPr lang="en-US" dirty="0" err="1"/>
              <a:t>uncommited</a:t>
            </a:r>
            <a:r>
              <a:rPr lang="en-US" dirty="0"/>
              <a:t> stages</a:t>
            </a:r>
          </a:p>
          <a:p>
            <a:r>
              <a:rPr lang="en-US" dirty="0"/>
              <a:t>Undo changes and then update your local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myfile.py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r>
              <a:rPr lang="en-US" dirty="0">
                <a:cs typeface="Courier New" panose="02070309020205020404" pitchFamily="49" charset="0"/>
              </a:rPr>
              <a:t>Demo: make change locally and undo it</a:t>
            </a:r>
          </a:p>
        </p:txBody>
      </p:sp>
    </p:spTree>
    <p:extLst>
      <p:ext uri="{BB962C8B-B14F-4D97-AF65-F5344CB8AC3E}">
        <p14:creationId xmlns:p14="http://schemas.microsoft.com/office/powerpoint/2010/main" val="50367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CAAF-EAC1-722F-EC75-4920D4B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I like my changes but I don’t want to commit my changes just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34E2-981F-A909-5CED-93461A41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/>
              <a:t>Saves all edits of a file, stashes them away elsewhere, and reverts files to version from last commit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pPr lvl="1"/>
            <a:r>
              <a:rPr lang="en-US" dirty="0"/>
              <a:t>Reapplies the most recently stashed changes to your current repo</a:t>
            </a:r>
          </a:p>
          <a:p>
            <a:pPr lvl="1"/>
            <a:r>
              <a:rPr lang="en-US" dirty="0"/>
              <a:t>[IMPORTANT]: If there are conflicts, will create merge conflicts</a:t>
            </a:r>
          </a:p>
          <a:p>
            <a:r>
              <a:rPr lang="en-US" dirty="0"/>
              <a:t>Preserve your </a:t>
            </a:r>
            <a:r>
              <a:rPr lang="en-US" dirty="0" err="1"/>
              <a:t>uncommited</a:t>
            </a:r>
            <a:r>
              <a:rPr lang="en-US" dirty="0"/>
              <a:t> changes but also updating your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r>
              <a:rPr lang="en-US" dirty="0">
                <a:cs typeface="Courier New" panose="02070309020205020404" pitchFamily="49" charset="0"/>
              </a:rPr>
              <a:t>Demo: stashing and </a:t>
            </a:r>
            <a:r>
              <a:rPr lang="en-US" dirty="0" err="1">
                <a:cs typeface="Courier New" panose="02070309020205020404" pitchFamily="49" charset="0"/>
              </a:rPr>
              <a:t>unstashing</a:t>
            </a:r>
            <a:r>
              <a:rPr lang="en-US" dirty="0">
                <a:cs typeface="Courier New" panose="02070309020205020404" pitchFamily="49" charset="0"/>
              </a:rPr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5901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5145-A8A7-41A5-9AF1-8FEB371D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226-A26F-40E7-8645-E0CC9332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for tracking manages in files</a:t>
            </a:r>
          </a:p>
          <a:p>
            <a:r>
              <a:rPr lang="en-US" dirty="0"/>
              <a:t>Why use source control?</a:t>
            </a:r>
          </a:p>
          <a:p>
            <a:pPr lvl="1"/>
            <a:r>
              <a:rPr lang="en-US" dirty="0"/>
              <a:t>Legacy versions of the code</a:t>
            </a:r>
          </a:p>
          <a:p>
            <a:pPr lvl="1"/>
            <a:r>
              <a:rPr lang="en-US" dirty="0"/>
              <a:t>Revert to old versions</a:t>
            </a:r>
          </a:p>
          <a:p>
            <a:pPr lvl="1"/>
            <a:r>
              <a:rPr lang="en-US" dirty="0"/>
              <a:t>Why was it working before?</a:t>
            </a:r>
          </a:p>
          <a:p>
            <a:pPr lvl="1"/>
            <a:r>
              <a:rPr lang="en-US" dirty="0"/>
              <a:t>Collaborative work </a:t>
            </a:r>
          </a:p>
          <a:p>
            <a:r>
              <a:rPr lang="en-US" dirty="0"/>
              <a:t>My recommendation: Use source control any time you are programming, even if it is just for yourself (and not just code!) </a:t>
            </a:r>
          </a:p>
        </p:txBody>
      </p:sp>
    </p:spTree>
    <p:extLst>
      <p:ext uri="{BB962C8B-B14F-4D97-AF65-F5344CB8AC3E}">
        <p14:creationId xmlns:p14="http://schemas.microsoft.com/office/powerpoint/2010/main" val="322136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64AA-AA60-6931-7F7C-7E9C9B6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Flavors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82A0-CA53-2160-8E26-542204CC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source control: copy the entire folder and name it “OLD_v3”</a:t>
            </a:r>
          </a:p>
          <a:p>
            <a:r>
              <a:rPr lang="en-US" dirty="0"/>
              <a:t>File synchronization software: Dropbox, Google drive, other cloud storage, etc..</a:t>
            </a:r>
          </a:p>
          <a:p>
            <a:pPr lvl="1"/>
            <a:r>
              <a:rPr lang="en-US" dirty="0"/>
              <a:t>Good for tracking a mix of different file types</a:t>
            </a:r>
          </a:p>
          <a:p>
            <a:r>
              <a:rPr lang="en-US" dirty="0"/>
              <a:t>Specific for code development: git, </a:t>
            </a:r>
            <a:r>
              <a:rPr lang="en-US" dirty="0" err="1"/>
              <a:t>svn</a:t>
            </a:r>
            <a:r>
              <a:rPr lang="en-US" dirty="0"/>
              <a:t>, mercurial, team foundation</a:t>
            </a:r>
          </a:p>
          <a:p>
            <a:pPr lvl="1"/>
            <a:r>
              <a:rPr lang="en-US" dirty="0"/>
              <a:t>Git is the most popular in astronomy software development (and nearly everywhere)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5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5CA-6EB0-AE24-029C-24DBECC4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Jason’s philosophy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5562-DE4B-0364-8749-3854063A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has a lot of features; I use a very small subset</a:t>
            </a:r>
          </a:p>
          <a:p>
            <a:r>
              <a:rPr lang="en-US" dirty="0"/>
              <a:t>I try to develop straightforward workflows as to minimize the amount of git I need to understand</a:t>
            </a:r>
          </a:p>
          <a:p>
            <a:r>
              <a:rPr lang="en-US" dirty="0"/>
              <a:t>I found it helpful to develop a mental model of git to reason through what I need git to do in various cases (later today)</a:t>
            </a:r>
          </a:p>
        </p:txBody>
      </p:sp>
    </p:spTree>
    <p:extLst>
      <p:ext uri="{BB962C8B-B14F-4D97-AF65-F5344CB8AC3E}">
        <p14:creationId xmlns:p14="http://schemas.microsoft.com/office/powerpoint/2010/main" val="173686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git to keep track of changes</a:t>
            </a:r>
          </a:p>
          <a:p>
            <a:r>
              <a:rPr lang="en-US" dirty="0"/>
              <a:t>Sync changes to a remote repository</a:t>
            </a:r>
          </a:p>
          <a:p>
            <a:endParaRPr lang="en-US" dirty="0"/>
          </a:p>
          <a:p>
            <a:r>
              <a:rPr lang="en-US" dirty="0"/>
              <a:t>We’ll use git commands from the command line today because all git GUIs will just replicate a subset of these commands</a:t>
            </a:r>
          </a:p>
        </p:txBody>
      </p:sp>
    </p:spTree>
    <p:extLst>
      <p:ext uri="{BB962C8B-B14F-4D97-AF65-F5344CB8AC3E}">
        <p14:creationId xmlns:p14="http://schemas.microsoft.com/office/powerpoint/2010/main" val="167965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95A0-7D81-8A77-527A-26682F18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69"/>
            <a:ext cx="10515600" cy="1325563"/>
          </a:xfrm>
        </p:spPr>
        <p:txBody>
          <a:bodyPr/>
          <a:lstStyle/>
          <a:p>
            <a:r>
              <a:rPr lang="en-US" dirty="0"/>
              <a:t>Making a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6EF4-1769-E832-8F8F-80BD24D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repo: any folder with a .git folder inside of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Turns the folder you are in into a git repo (by making the .git folder) with zero commits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Downloads a repository from a </a:t>
            </a:r>
            <a:r>
              <a:rPr lang="en-US" dirty="0" err="1"/>
              <a:t>url</a:t>
            </a:r>
            <a:r>
              <a:rPr lang="en-US" dirty="0"/>
              <a:t> (e.g., the one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Generally, I do this: I make a new repo on </a:t>
            </a:r>
            <a:r>
              <a:rPr lang="en-US" dirty="0" err="1"/>
              <a:t>Github</a:t>
            </a:r>
            <a:r>
              <a:rPr lang="en-US" dirty="0"/>
              <a:t> and then download it</a:t>
            </a:r>
          </a:p>
          <a:p>
            <a:pPr lvl="1"/>
            <a:r>
              <a:rPr lang="en-US" dirty="0"/>
              <a:t>I recommend always to use the HTTPS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/>
              <a:t>Gives you the state of your current repository</a:t>
            </a:r>
          </a:p>
          <a:p>
            <a:r>
              <a:rPr lang="en-US" dirty="0"/>
              <a:t>Demo: download ASTRON441 repo </a:t>
            </a:r>
          </a:p>
        </p:txBody>
      </p:sp>
    </p:spTree>
    <p:extLst>
      <p:ext uri="{BB962C8B-B14F-4D97-AF65-F5344CB8AC3E}">
        <p14:creationId xmlns:p14="http://schemas.microsoft.com/office/powerpoint/2010/main" val="231261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59F-77E5-493A-E297-F8BB5212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set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D279-0326-8F4D-724A-7652DD7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commit is a set of changes made to the repository</a:t>
            </a:r>
          </a:p>
          <a:p>
            <a:r>
              <a:rPr lang="en-US" dirty="0"/>
              <a:t>A history of changes is defined by the sequence of commits</a:t>
            </a:r>
          </a:p>
          <a:p>
            <a:r>
              <a:rPr lang="en-US" dirty="0"/>
              <a:t>How to make a commit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[file]</a:t>
            </a:r>
          </a:p>
          <a:p>
            <a:pPr lvl="2"/>
            <a:r>
              <a:rPr lang="en-US" dirty="0"/>
              <a:t>Adds any new changes from [file] to the next commit</a:t>
            </a:r>
          </a:p>
          <a:p>
            <a:pPr lvl="2"/>
            <a:r>
              <a:rPr lang="en-US" dirty="0"/>
              <a:t>Can be run multiple times (even on the same 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“[description]”</a:t>
            </a:r>
          </a:p>
          <a:p>
            <a:pPr lvl="2"/>
            <a:r>
              <a:rPr lang="en-US" dirty="0"/>
              <a:t>Makes a new commit that consists of all the added changes </a:t>
            </a:r>
          </a:p>
          <a:p>
            <a:pPr lvl="2"/>
            <a:r>
              <a:rPr lang="en-US" dirty="0"/>
              <a:t>Description should be a short phrase that summarizes the commits changes</a:t>
            </a:r>
          </a:p>
          <a:p>
            <a:pPr lvl="2"/>
            <a:r>
              <a:rPr lang="en-US" dirty="0"/>
              <a:t>Commits are free, so try to make commits small and modular</a:t>
            </a:r>
          </a:p>
          <a:p>
            <a:r>
              <a:rPr lang="en-US" dirty="0"/>
              <a:t>Demo: make change to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62245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DEBA-3090-105B-C3EB-130C091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Changes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EE17-DFCA-823A-3E8C-0098933F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a service like </a:t>
            </a:r>
            <a:r>
              <a:rPr lang="en-US" dirty="0" err="1"/>
              <a:t>Github</a:t>
            </a:r>
            <a:r>
              <a:rPr lang="en-US" dirty="0"/>
              <a:t>, Bitbucket, </a:t>
            </a:r>
            <a:r>
              <a:rPr lang="en-US" dirty="0" err="1"/>
              <a:t>etc</a:t>
            </a:r>
            <a:r>
              <a:rPr lang="en-US" dirty="0"/>
              <a:t> to store your Git repo (remote repo)</a:t>
            </a:r>
          </a:p>
          <a:p>
            <a:r>
              <a:rPr lang="en-US" dirty="0"/>
              <a:t>Goal: your laptop and remote repo are consistent with commits</a:t>
            </a:r>
          </a:p>
          <a:p>
            <a:pPr lvl="1"/>
            <a:r>
              <a:rPr lang="en-US" dirty="0"/>
              <a:t>Git has ways of resolving conflicts, but don’t make it hard on yourself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lvl="1"/>
            <a:r>
              <a:rPr lang="en-US" dirty="0"/>
              <a:t>Sends new commits you made to online repo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/>
              <a:t>Grabs new commits from remote repo onto your machine (i.e. updates your download of the code)</a:t>
            </a:r>
          </a:p>
          <a:p>
            <a:r>
              <a:rPr lang="en-US" dirty="0"/>
              <a:t>Demo push, edit code on </a:t>
            </a:r>
            <a:r>
              <a:rPr lang="en-US" dirty="0" err="1"/>
              <a:t>Github</a:t>
            </a:r>
            <a:r>
              <a:rPr lang="en-US" dirty="0"/>
              <a:t>, and pull</a:t>
            </a:r>
          </a:p>
        </p:txBody>
      </p:sp>
    </p:spTree>
    <p:extLst>
      <p:ext uri="{BB962C8B-B14F-4D97-AF65-F5344CB8AC3E}">
        <p14:creationId xmlns:p14="http://schemas.microsoft.com/office/powerpoint/2010/main" val="183324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CED-74EF-CDDB-F4DD-A43B484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🦇👻🕸️🎃🐈‍⬛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4D35-15FD-B246-E34D-51E345E4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two commits edit the same parts of the code</a:t>
            </a:r>
          </a:p>
          <a:p>
            <a:pPr lvl="1"/>
            <a:r>
              <a:rPr lang="en-US" dirty="0"/>
              <a:t>Git doesn’t know how to code, can only merge commits when non-overlapping</a:t>
            </a:r>
          </a:p>
          <a:p>
            <a:r>
              <a:rPr lang="en-US" dirty="0"/>
              <a:t>Git push will not work if it creates a conflict – you must pull and fix</a:t>
            </a:r>
          </a:p>
          <a:p>
            <a:r>
              <a:rPr lang="en-US" dirty="0"/>
              <a:t>Git pull will not work if you edited a file (but have not made a commit with those new changes) and try to pull commits that also edit the same file</a:t>
            </a:r>
          </a:p>
          <a:p>
            <a:r>
              <a:rPr lang="en-US" dirty="0"/>
              <a:t>General system to follow: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commits for those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Fix any conflicts if needed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push</a:t>
            </a:r>
          </a:p>
          <a:p>
            <a:r>
              <a:rPr lang="en-US" dirty="0"/>
              <a:t>Demo: conflict in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239833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masis MT Pro Medium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775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Amasis MT Pro</vt:lpstr>
      <vt:lpstr>Amasis MT Pro Medium</vt:lpstr>
      <vt:lpstr>Arial</vt:lpstr>
      <vt:lpstr>Courier New</vt:lpstr>
      <vt:lpstr>Office Theme</vt:lpstr>
      <vt:lpstr>Git</vt:lpstr>
      <vt:lpstr>Source Control</vt:lpstr>
      <vt:lpstr>Source Control Flavors</vt:lpstr>
      <vt:lpstr>Jason’s philosophy with Git</vt:lpstr>
      <vt:lpstr>The basics of git</vt:lpstr>
      <vt:lpstr>Making a git repository</vt:lpstr>
      <vt:lpstr>Making a set of changes</vt:lpstr>
      <vt:lpstr>Synchronize Changes Online</vt:lpstr>
      <vt:lpstr>Conflicts 🦇👻🕸️🎃🐈‍⬛</vt:lpstr>
      <vt:lpstr>What if I don’t want to save my changes?</vt:lpstr>
      <vt:lpstr>But what if I like my changes but I don’t want to commit my changes just yet?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Jason Wang</dc:creator>
  <cp:lastModifiedBy>Microsoft Office User</cp:lastModifiedBy>
  <cp:revision>2</cp:revision>
  <dcterms:created xsi:type="dcterms:W3CDTF">2022-10-03T18:49:17Z</dcterms:created>
  <dcterms:modified xsi:type="dcterms:W3CDTF">2023-06-27T22:11:28Z</dcterms:modified>
</cp:coreProperties>
</file>