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13716000" cx="2438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hACr3GF+oaOhhGKWHfbSq2XX1c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47d530a7d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47d530a7d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47d530a7d_1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1347d530a7d_1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47d530a7d_2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commits are places in the code you can revisit.</a:t>
            </a:r>
            <a:endParaRPr/>
          </a:p>
        </p:txBody>
      </p:sp>
      <p:sp>
        <p:nvSpPr>
          <p:cNvPr id="86" name="Google Shape;86;g1347d530a7d_2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47d530a7d_2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47d530a7d_2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47d530a7d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47d530a7d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 zoom: use stack.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IRL: raise hand.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Alternate btwn zoom &amp; irl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idx="1" type="body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i="1" sz="3200"/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2" type="body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1475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/>
          <p:nvPr>
            <p:ph idx="2" type="pic"/>
          </p:nvPr>
        </p:nvSpPr>
        <p:spPr>
          <a:xfrm>
            <a:off x="0" y="0"/>
            <a:ext cx="24384000" cy="16264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9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/>
          <p:nvPr>
            <p:ph idx="2" type="pic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21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  <a:defRPr sz="54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/>
          <p:nvPr>
            <p:ph idx="2" type="pic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3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530225" lvl="0" marL="4572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1pPr>
            <a:lvl2pPr indent="-530225" lvl="1" marL="9144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2pPr>
            <a:lvl3pPr indent="-530225" lvl="2" marL="13716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3pPr>
            <a:lvl4pPr indent="-530225" lvl="3" marL="18288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4pPr>
            <a:lvl5pPr indent="-530225" lvl="4" marL="228600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750"/>
              <a:buFont typeface="Helvetica Neue"/>
              <a:buChar char="•"/>
              <a:defRPr sz="3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09600" lvl="0" marL="457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1pPr>
            <a:lvl2pPr indent="-609600" lvl="1" marL="914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2pPr>
            <a:lvl3pPr indent="-609600" lvl="2" marL="1371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3pPr>
            <a:lvl4pPr indent="-609600" lvl="3" marL="1828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4pPr>
            <a:lvl5pPr indent="-609600" lvl="4" marL="22860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/>
            </a:lvl5pPr>
            <a:lvl6pPr indent="-371475" lvl="5" marL="27432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/>
          <p:nvPr>
            <p:ph idx="2" type="pic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5"/>
          <p:cNvSpPr/>
          <p:nvPr>
            <p:ph idx="3" type="pic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5"/>
          <p:cNvSpPr/>
          <p:nvPr>
            <p:ph idx="4" type="pic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64135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4135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4135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4135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41350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41350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41350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41350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41350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Helvetica Neue"/>
              <a:buChar char="•"/>
              <a:defRPr b="0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b="0" i="0" sz="24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idx="4294967295" type="ctr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i="0" lang="en-US" sz="1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Gitflow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64"/>
              <a:buFont typeface="Helvetica Neue"/>
              <a:buNone/>
            </a:pPr>
            <a:r>
              <a:rPr lang="en-US" sz="8064"/>
              <a:t>On your computer, create a develop branch.</a:t>
            </a:r>
            <a:endParaRPr/>
          </a:p>
        </p:txBody>
      </p:sp>
      <p:pic>
        <p:nvPicPr>
          <p:cNvPr descr="Screen Shot 2020-06-05 at 12.19.16 PM.png"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2636" y="3366673"/>
            <a:ext cx="19478728" cy="876065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6935687" y="6531057"/>
            <a:ext cx="14868002" cy="55268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3595591" y="428954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117225" y="12973550"/>
            <a:ext cx="1209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commiting code | commit demo | </a:t>
            </a:r>
            <a:r>
              <a:rPr b="1"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gitflow conceptual walkthrough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gitflow demo</a:t>
            </a:r>
            <a:endParaRPr sz="25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20-06-05 12.22.34.png"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743" y="2084199"/>
            <a:ext cx="19250514" cy="1107563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7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feature branch.</a:t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6730290" y="4386949"/>
            <a:ext cx="15073500" cy="8560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12530609" y="2316470"/>
            <a:ext cx="2730000" cy="1712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3506109" y="2822194"/>
            <a:ext cx="1264800" cy="564300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117225" y="12973550"/>
            <a:ext cx="1209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commiting code | commit demo | </a:t>
            </a:r>
            <a:r>
              <a:rPr b="1"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gitflow conceptual walkthrough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gitflow demo</a:t>
            </a:r>
            <a:endParaRPr sz="25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20-06-05 12.22.34.png"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743" y="2160399"/>
            <a:ext cx="19250514" cy="110756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8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some changes.</a:t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6752966" y="4970966"/>
            <a:ext cx="14864100" cy="6675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12530609" y="2240270"/>
            <a:ext cx="2730000" cy="17121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3506109" y="2898394"/>
            <a:ext cx="1264800" cy="564300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117225" y="12973550"/>
            <a:ext cx="1209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commiting code | commit demo | </a:t>
            </a:r>
            <a:r>
              <a:rPr b="1"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gitflow conceptual walkthrough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gitflow demo</a:t>
            </a:r>
            <a:endParaRPr sz="25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20-06-05 12.22.34.png"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743" y="2541399"/>
            <a:ext cx="19250514" cy="110756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7951"/>
              <a:t>Create another feature branch from develop.</a:t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>
            <a:off x="10670323" y="5351966"/>
            <a:ext cx="10946755" cy="667540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8806515" y="5869144"/>
            <a:ext cx="2729938" cy="460874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8990474" y="3366673"/>
            <a:ext cx="13478997" cy="8760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Another developer might do the same on another feature branch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3506109" y="32031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117225" y="12973550"/>
            <a:ext cx="1209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commiting code | commit demo | </a:t>
            </a:r>
            <a:r>
              <a:rPr b="1"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gitflow conceptual walkthrough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gitflow demo</a:t>
            </a:r>
            <a:endParaRPr sz="25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/>
          </a:p>
        </p:txBody>
      </p:sp>
      <p:pic>
        <p:nvPicPr>
          <p:cNvPr descr="Screen Shot 2020-06-05 at 12.42.44 PM.png"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669" y="3092919"/>
            <a:ext cx="18554662" cy="1024410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 txBox="1"/>
          <p:nvPr/>
        </p:nvSpPr>
        <p:spPr>
          <a:xfrm>
            <a:off x="117225" y="12973550"/>
            <a:ext cx="1209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commiting code | commit demo | </a:t>
            </a:r>
            <a:r>
              <a:rPr b="1"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gitflow conceptual walkthrough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gitflow demo</a:t>
            </a:r>
            <a:endParaRPr sz="25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/>
          </a:p>
        </p:txBody>
      </p:sp>
      <p:sp>
        <p:nvSpPr>
          <p:cNvPr id="182" name="Google Shape;182;p11"/>
          <p:cNvSpPr txBox="1"/>
          <p:nvPr>
            <p:ph idx="1" type="body"/>
          </p:nvPr>
        </p:nvSpPr>
        <p:spPr>
          <a:xfrm>
            <a:off x="14305322" y="3294162"/>
            <a:ext cx="9606841" cy="9450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615950" lvl="0" marL="615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Differences between your feature branch and develop will be highlighted</a:t>
            </a:r>
            <a:endParaRPr/>
          </a:p>
          <a:p>
            <a:pPr indent="-615950" lvl="0" marL="615950" rtl="0" algn="l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Be descriptive with your changes</a:t>
            </a:r>
            <a:endParaRPr/>
          </a:p>
          <a:p>
            <a:pPr indent="-615950" lvl="0" marL="615950" rtl="0" algn="l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Usually an admin or senior developer will review and merge into develop after approval</a:t>
            </a:r>
            <a:endParaRPr/>
          </a:p>
          <a:p>
            <a:pPr indent="-615950" lvl="0" marL="615950" rtl="0" algn="l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Automated checks may also run</a:t>
            </a:r>
            <a:endParaRPr/>
          </a:p>
          <a:p>
            <a:pPr indent="-615950" lvl="0" marL="615950" rtl="0" algn="l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Delete feature branch after merge</a:t>
            </a:r>
            <a:endParaRPr/>
          </a:p>
        </p:txBody>
      </p:sp>
      <p:pic>
        <p:nvPicPr>
          <p:cNvPr descr="Screen Shot 2020-06-05 at 12.49.29 PM.png" id="183" name="Google Shape;1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845" y="2446423"/>
            <a:ext cx="13423627" cy="1060115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1"/>
          <p:cNvSpPr txBox="1"/>
          <p:nvPr/>
        </p:nvSpPr>
        <p:spPr>
          <a:xfrm>
            <a:off x="117225" y="12973550"/>
            <a:ext cx="1209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commiting code | commit demo | </a:t>
            </a:r>
            <a:r>
              <a:rPr b="1"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gitflow conceptual walkthrough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gitflow demo</a:t>
            </a:r>
            <a:endParaRPr sz="25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Feature done: Pull Request</a:t>
            </a:r>
            <a:endParaRPr/>
          </a:p>
        </p:txBody>
      </p:sp>
      <p:sp>
        <p:nvSpPr>
          <p:cNvPr id="190" name="Google Shape;190;p12"/>
          <p:cNvSpPr txBox="1"/>
          <p:nvPr>
            <p:ph idx="1" type="body"/>
          </p:nvPr>
        </p:nvSpPr>
        <p:spPr>
          <a:xfrm>
            <a:off x="14305322" y="3294162"/>
            <a:ext cx="9606841" cy="9450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615950" lvl="0" marL="615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Differences between your feature branch and develop will be highlighted</a:t>
            </a:r>
            <a:endParaRPr/>
          </a:p>
          <a:p>
            <a:pPr indent="-615950" lvl="0" marL="615950" rtl="0" algn="l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Be descriptive with your changes</a:t>
            </a:r>
            <a:endParaRPr/>
          </a:p>
          <a:p>
            <a:pPr indent="-615950" lvl="0" marL="615950" rtl="0" algn="l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Usually an admin or senior developer will review and merge into develop after approval</a:t>
            </a:r>
            <a:endParaRPr/>
          </a:p>
          <a:p>
            <a:pPr indent="-615950" lvl="0" marL="615950" rtl="0" algn="l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Automated checks may also run</a:t>
            </a:r>
            <a:endParaRPr/>
          </a:p>
          <a:p>
            <a:pPr indent="-615950" lvl="0" marL="615950" rtl="0" algn="l">
              <a:lnSpc>
                <a:spcPct val="100000"/>
              </a:lnSpc>
              <a:spcBef>
                <a:spcPts val="5700"/>
              </a:spcBef>
              <a:spcAft>
                <a:spcPts val="0"/>
              </a:spcAft>
              <a:buClr>
                <a:srgbClr val="000000"/>
              </a:buClr>
              <a:buSzPts val="5820"/>
              <a:buFont typeface="Helvetica Neue"/>
              <a:buChar char="•"/>
            </a:pPr>
            <a:r>
              <a:rPr lang="en-US" sz="4656"/>
              <a:t>Delete feature branch after merge</a:t>
            </a:r>
            <a:endParaRPr/>
          </a:p>
        </p:txBody>
      </p:sp>
      <p:pic>
        <p:nvPicPr>
          <p:cNvPr descr="Screen Shot 2020-06-05 at 12.50.47 PM.png" id="191" name="Google Shape;1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672" y="2862993"/>
            <a:ext cx="12992101" cy="1031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2"/>
          <p:cNvSpPr txBox="1"/>
          <p:nvPr/>
        </p:nvSpPr>
        <p:spPr>
          <a:xfrm>
            <a:off x="117225" y="12973550"/>
            <a:ext cx="1209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commiting code | commit demo | </a:t>
            </a:r>
            <a:r>
              <a:rPr b="1"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gitflow conceptual walkthrough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gitflow demo</a:t>
            </a:r>
            <a:endParaRPr sz="25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2020-06-05 12.22.34.png" id="197" name="Google Shape;1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743" y="2541399"/>
            <a:ext cx="19250514" cy="1107563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Merge into main</a:t>
            </a:r>
            <a:endParaRPr/>
          </a:p>
        </p:txBody>
      </p:sp>
      <p:sp>
        <p:nvSpPr>
          <p:cNvPr id="199" name="Google Shape;199;p13"/>
          <p:cNvSpPr/>
          <p:nvPr/>
        </p:nvSpPr>
        <p:spPr>
          <a:xfrm>
            <a:off x="14670332" y="9328103"/>
            <a:ext cx="6849715" cy="315738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3"/>
          <p:cNvSpPr/>
          <p:nvPr/>
        </p:nvSpPr>
        <p:spPr>
          <a:xfrm>
            <a:off x="8956802" y="5734935"/>
            <a:ext cx="2729938" cy="224613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5577692" y="3609030"/>
            <a:ext cx="13228616" cy="527764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After enough features have merged into develop its time to merge into main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At that time we will usually make a new version release as well</a:t>
            </a:r>
            <a:endParaRPr/>
          </a:p>
        </p:txBody>
      </p:sp>
      <p:cxnSp>
        <p:nvCxnSpPr>
          <p:cNvPr id="202" name="Google Shape;202;p13"/>
          <p:cNvCxnSpPr/>
          <p:nvPr/>
        </p:nvCxnSpPr>
        <p:spPr>
          <a:xfrm flipH="1" rot="10800000">
            <a:off x="14656660" y="8857558"/>
            <a:ext cx="2970925" cy="1096385"/>
          </a:xfrm>
          <a:prstGeom prst="straightConnector1">
            <a:avLst/>
          </a:prstGeom>
          <a:noFill/>
          <a:ln cap="flat" cmpd="sng" w="889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3" name="Google Shape;203;p13"/>
          <p:cNvSpPr txBox="1"/>
          <p:nvPr/>
        </p:nvSpPr>
        <p:spPr>
          <a:xfrm>
            <a:off x="3506109" y="3215894"/>
            <a:ext cx="1264921" cy="548134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204" name="Google Shape;204;p13"/>
          <p:cNvSpPr txBox="1"/>
          <p:nvPr/>
        </p:nvSpPr>
        <p:spPr>
          <a:xfrm>
            <a:off x="117225" y="12973550"/>
            <a:ext cx="1209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commiting code | commit demo | </a:t>
            </a:r>
            <a:r>
              <a:rPr b="1"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gitflow conceptual walkthrough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gitflow demo</a:t>
            </a:r>
            <a:endParaRPr sz="25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47d530a7d_1_6"/>
          <p:cNvSpPr txBox="1"/>
          <p:nvPr>
            <p:ph idx="1" type="body"/>
          </p:nvPr>
        </p:nvSpPr>
        <p:spPr>
          <a:xfrm>
            <a:off x="1689100" y="3149600"/>
            <a:ext cx="21005700" cy="92964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5900"/>
              </a:spcBef>
              <a:spcAft>
                <a:spcPts val="0"/>
              </a:spcAft>
              <a:buNone/>
            </a:pPr>
            <a:r>
              <a:rPr lang="en-US"/>
              <a:t>DEMO!</a:t>
            </a:r>
            <a:endParaRPr/>
          </a:p>
        </p:txBody>
      </p:sp>
      <p:sp>
        <p:nvSpPr>
          <p:cNvPr id="210" name="Google Shape;210;g1347d530a7d_1_6"/>
          <p:cNvSpPr txBox="1"/>
          <p:nvPr/>
        </p:nvSpPr>
        <p:spPr>
          <a:xfrm>
            <a:off x="117225" y="12973550"/>
            <a:ext cx="1209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commiting code | commit demo | 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gitflow conceptual walkthrough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</a:t>
            </a:r>
            <a:r>
              <a:rPr b="1"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gitflow demo</a:t>
            </a:r>
            <a:endParaRPr b="1" sz="25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20"/>
              <a:buFont typeface="Helvetica Neue"/>
              <a:buNone/>
            </a:pPr>
            <a:r>
              <a:rPr lang="en-US" sz="9520"/>
              <a:t>Summary of process to add a feature</a:t>
            </a:r>
            <a:endParaRPr/>
          </a:p>
        </p:txBody>
      </p:sp>
      <p:sp>
        <p:nvSpPr>
          <p:cNvPr id="216" name="Google Shape;216;p14"/>
          <p:cNvSpPr txBox="1"/>
          <p:nvPr>
            <p:ph idx="1" type="body"/>
          </p:nvPr>
        </p:nvSpPr>
        <p:spPr>
          <a:xfrm>
            <a:off x="1689100" y="30988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5181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/>
              <a:t>Pull latest code from develop branch.</a:t>
            </a:r>
            <a:endParaRPr/>
          </a:p>
          <a:p>
            <a:pPr indent="-5181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/>
              <a:t>Create feature branch from develop branch.</a:t>
            </a:r>
            <a:endParaRPr sz="4560"/>
          </a:p>
          <a:p>
            <a:pPr indent="-5181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/>
              <a:t>Make your changes, stage, commit, then push to GitHub.</a:t>
            </a:r>
            <a:endParaRPr sz="4560"/>
          </a:p>
          <a:p>
            <a:pPr indent="-5181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/>
              <a:t>Submit pull request on GitHub &amp; merge into develop.</a:t>
            </a:r>
            <a:endParaRPr sz="4560"/>
          </a:p>
          <a:p>
            <a:pPr indent="-5181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60"/>
              <a:buAutoNum type="arabicPeriod"/>
            </a:pPr>
            <a:r>
              <a:rPr lang="en-US" sz="4560"/>
              <a:t>Repeat until enough features have been merged into develop, then make a pull request from develop -&gt; main.</a:t>
            </a:r>
            <a:endParaRPr sz="45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51"/>
              <a:buFont typeface="Helvetica Neue"/>
              <a:buNone/>
            </a:pPr>
            <a:r>
              <a:rPr lang="en-US" sz="7951"/>
              <a:t>By the end of this lesson, you will be able to: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1689100" y="2675664"/>
            <a:ext cx="21005800" cy="9296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Create a git repository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Make a pull request consi</a:t>
            </a:r>
            <a:r>
              <a:rPr lang="en-US"/>
              <a:t>sting of multiple commits</a:t>
            </a:r>
            <a:endParaRPr/>
          </a:p>
          <a:p>
            <a:pPr indent="-635000" lvl="0" marL="635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>
                <a:solidFill>
                  <a:schemeClr val="dk1"/>
                </a:solidFill>
              </a:rPr>
              <a:t>Define gitflow &amp; give examples of its advantages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117225" y="12973550"/>
            <a:ext cx="1209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commiting code | commit demo | gitflow conceptual walkthrough | gitflow demo</a:t>
            </a:r>
            <a:endParaRPr sz="25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47d530a7d_1_11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</a:t>
            </a:r>
            <a:r>
              <a:rPr lang="en-US"/>
              <a:t>Git</a:t>
            </a: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Works (</a:t>
            </a:r>
            <a:r>
              <a:rPr lang="en-US"/>
              <a:t>two</a:t>
            </a: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analog</a:t>
            </a:r>
            <a:r>
              <a:rPr lang="en-US"/>
              <a:t>ies</a:t>
            </a: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</p:txBody>
      </p:sp>
      <p:sp>
        <p:nvSpPr>
          <p:cNvPr id="72" name="Google Shape;72;g1347d530a7d_1_11"/>
          <p:cNvSpPr txBox="1"/>
          <p:nvPr/>
        </p:nvSpPr>
        <p:spPr>
          <a:xfrm>
            <a:off x="0" y="78175"/>
            <a:ext cx="1277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Analogy stolen from: </a:t>
            </a:r>
            <a:r>
              <a:rPr lang="en-US" sz="1900"/>
              <a:t>https://www.freecodecamp.org/news/git-the-laymans-guide-to-understanding-the-core-concepts/</a:t>
            </a:r>
            <a:endParaRPr sz="1900"/>
          </a:p>
        </p:txBody>
      </p:sp>
      <p:sp>
        <p:nvSpPr>
          <p:cNvPr id="73" name="Google Shape;73;g1347d530a7d_1_11"/>
          <p:cNvSpPr txBox="1"/>
          <p:nvPr/>
        </p:nvSpPr>
        <p:spPr>
          <a:xfrm>
            <a:off x="9046300" y="6584450"/>
            <a:ext cx="717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Helvetica Neue"/>
              <a:buAutoNum type="arabicPeriod"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Take pictures.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g1347d530a7d_1_11"/>
          <p:cNvSpPr txBox="1"/>
          <p:nvPr/>
        </p:nvSpPr>
        <p:spPr>
          <a:xfrm>
            <a:off x="9046300" y="8651625"/>
            <a:ext cx="717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2. Lay them out in a scrapbook.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g1347d530a7d_1_11"/>
          <p:cNvSpPr txBox="1"/>
          <p:nvPr/>
        </p:nvSpPr>
        <p:spPr>
          <a:xfrm>
            <a:off x="9046300" y="11011875"/>
            <a:ext cx="717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3. Glue them down.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g1347d530a7d_1_11"/>
          <p:cNvSpPr txBox="1"/>
          <p:nvPr/>
        </p:nvSpPr>
        <p:spPr>
          <a:xfrm>
            <a:off x="9896275" y="7459775"/>
            <a:ext cx="717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Make changes to code.</a:t>
            </a:r>
            <a:endParaRPr sz="30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g1347d530a7d_1_11"/>
          <p:cNvSpPr txBox="1"/>
          <p:nvPr/>
        </p:nvSpPr>
        <p:spPr>
          <a:xfrm>
            <a:off x="10009600" y="9831750"/>
            <a:ext cx="717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Stage the changes.</a:t>
            </a:r>
            <a:endParaRPr sz="30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g1347d530a7d_1_11"/>
          <p:cNvSpPr txBox="1"/>
          <p:nvPr/>
        </p:nvSpPr>
        <p:spPr>
          <a:xfrm>
            <a:off x="10009600" y="12035675"/>
            <a:ext cx="717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Commit the changes.</a:t>
            </a:r>
            <a:endParaRPr sz="30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g1347d530a7d_1_11"/>
          <p:cNvSpPr txBox="1"/>
          <p:nvPr/>
        </p:nvSpPr>
        <p:spPr>
          <a:xfrm>
            <a:off x="320400" y="3619325"/>
            <a:ext cx="15986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Helvetica Neue"/>
                <a:ea typeface="Helvetica Neue"/>
                <a:cs typeface="Helvetica Neue"/>
                <a:sym typeface="Helvetica Neue"/>
              </a:rPr>
              <a:t>Commits are points in the code you can revisit. Commiting your code is like creating a time capsule. </a:t>
            </a:r>
            <a:endParaRPr sz="3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0" name="Google Shape;80;g1347d530a7d_1_11"/>
          <p:cNvPicPr preferRelativeResize="0"/>
          <p:nvPr/>
        </p:nvPicPr>
        <p:blipFill rotWithShape="1">
          <a:blip r:embed="rId3">
            <a:alphaModFix/>
          </a:blip>
          <a:srcRect b="0" l="0" r="0" t="34912"/>
          <a:stretch/>
        </p:blipFill>
        <p:spPr>
          <a:xfrm>
            <a:off x="16015075" y="7557475"/>
            <a:ext cx="6679726" cy="559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347d530a7d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250" y="2354150"/>
            <a:ext cx="8024676" cy="802467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347d530a7d_1_11"/>
          <p:cNvSpPr txBox="1"/>
          <p:nvPr/>
        </p:nvSpPr>
        <p:spPr>
          <a:xfrm>
            <a:off x="117225" y="12973550"/>
            <a:ext cx="1209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commiting code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commit demo | gitflow conceptual walkthrough | gitflow demo</a:t>
            </a:r>
            <a:endParaRPr sz="25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g1347d530a7d_1_11"/>
          <p:cNvSpPr txBox="1"/>
          <p:nvPr/>
        </p:nvSpPr>
        <p:spPr>
          <a:xfrm>
            <a:off x="8397600" y="5437175"/>
            <a:ext cx="15986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Helvetica Neue"/>
                <a:ea typeface="Helvetica Neue"/>
                <a:cs typeface="Helvetica Neue"/>
                <a:sym typeface="Helvetica Neue"/>
              </a:rPr>
              <a:t>The process of commiting your code is like the process of making a scrapbook.</a:t>
            </a:r>
            <a:endParaRPr sz="3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47d530a7d_2_34"/>
          <p:cNvSpPr txBox="1"/>
          <p:nvPr/>
        </p:nvSpPr>
        <p:spPr>
          <a:xfrm>
            <a:off x="117225" y="12973550"/>
            <a:ext cx="1209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commiting code | </a:t>
            </a:r>
            <a:r>
              <a:rPr b="1"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demo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gitflow conceptual walkthrough | gitflow demo</a:t>
            </a:r>
            <a:endParaRPr sz="25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g1347d530a7d_2_34"/>
          <p:cNvSpPr txBox="1"/>
          <p:nvPr/>
        </p:nvSpPr>
        <p:spPr>
          <a:xfrm>
            <a:off x="5617350" y="5643150"/>
            <a:ext cx="13149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latin typeface="Helvetica Neue"/>
                <a:ea typeface="Helvetica Neue"/>
                <a:cs typeface="Helvetica Neue"/>
                <a:sym typeface="Helvetica Neue"/>
              </a:rPr>
              <a:t>Commiting Code Demo</a:t>
            </a:r>
            <a:endParaRPr sz="5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47d530a7d_2_69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now know how to commit code, why do we need anything else?</a:t>
            </a:r>
            <a:endParaRPr/>
          </a:p>
        </p:txBody>
      </p:sp>
      <p:sp>
        <p:nvSpPr>
          <p:cNvPr id="95" name="Google Shape;95;g1347d530a7d_2_69"/>
          <p:cNvSpPr txBox="1"/>
          <p:nvPr>
            <p:ph idx="1" type="body"/>
          </p:nvPr>
        </p:nvSpPr>
        <p:spPr>
          <a:xfrm>
            <a:off x="1689100" y="3149600"/>
            <a:ext cx="21005700" cy="92964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5900"/>
              </a:spcBef>
              <a:spcAft>
                <a:spcPts val="0"/>
              </a:spcAft>
              <a:buNone/>
            </a:pPr>
            <a:r>
              <a:rPr lang="en-US"/>
              <a:t>When you’re working on big projects, many people are commiting at once. Source control allows people to edit the same code base at the same time, using different </a:t>
            </a:r>
            <a:r>
              <a:rPr b="1" lang="en-US"/>
              <a:t>branches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8"/>
              <a:buFont typeface="Helvetica Neue"/>
              <a:buNone/>
            </a:pPr>
            <a:r>
              <a:rPr lang="en-US" sz="8848"/>
              <a:t>Gitflow is a way of using Git and GitHub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Allows for multi-user development and testing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“Protects” the main code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Easy to go back to a stable point if something breaks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Work is performed in parallel on one or more feature branches.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117225" y="12973550"/>
            <a:ext cx="1209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commiting code | commit demo | </a:t>
            </a:r>
            <a:r>
              <a:rPr b="1"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gitflow conceptual walkthrough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gitflow demo</a:t>
            </a:r>
            <a:endParaRPr sz="25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47d530a7d_1_0"/>
          <p:cNvSpPr txBox="1"/>
          <p:nvPr>
            <p:ph type="title"/>
          </p:nvPr>
        </p:nvSpPr>
        <p:spPr>
          <a:xfrm>
            <a:off x="1689100" y="355600"/>
            <a:ext cx="21005700" cy="22860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Class-sourced Vocabulary List</a:t>
            </a:r>
            <a:endParaRPr/>
          </a:p>
        </p:txBody>
      </p:sp>
      <p:sp>
        <p:nvSpPr>
          <p:cNvPr id="108" name="Google Shape;108;g1347d530a7d_1_0"/>
          <p:cNvSpPr txBox="1"/>
          <p:nvPr>
            <p:ph idx="1" type="body"/>
          </p:nvPr>
        </p:nvSpPr>
        <p:spPr>
          <a:xfrm>
            <a:off x="1689150" y="2641600"/>
            <a:ext cx="21005700" cy="92964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 lnSpcReduction="20000"/>
          </a:bodyPr>
          <a:lstStyle/>
          <a:p>
            <a:pPr indent="-609600" lvl="0" marL="457200" rtl="0" algn="l">
              <a:spcBef>
                <a:spcPts val="590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Git: version control system (mercurial)</a:t>
            </a:r>
            <a:endParaRPr/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GitHub: one choice for remote host for source-</a:t>
            </a:r>
            <a:r>
              <a:rPr lang="en-US"/>
              <a:t>control</a:t>
            </a:r>
            <a:r>
              <a:rPr lang="en-US"/>
              <a:t> projects (also see Gitlab/bitbucket</a:t>
            </a:r>
            <a:endParaRPr/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>
                <a:solidFill>
                  <a:schemeClr val="dk1"/>
                </a:solidFill>
              </a:rPr>
              <a:t>source control: act of keeping track of history of code</a:t>
            </a:r>
            <a:endParaRPr/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repo (short for “repository”): version-</a:t>
            </a:r>
            <a:r>
              <a:rPr lang="en-US"/>
              <a:t>controlled</a:t>
            </a:r>
            <a:r>
              <a:rPr lang="en-US"/>
              <a:t> project, keeps track of changes</a:t>
            </a:r>
            <a:endParaRPr/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pull request: way to notify developers of particular changes, and stages the changes in one branch to be pulled into another</a:t>
            </a:r>
            <a:endParaRPr/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Char char="•"/>
            </a:pPr>
            <a:r>
              <a:rPr lang="en-US">
                <a:solidFill>
                  <a:schemeClr val="dk1"/>
                </a:solidFill>
              </a:rPr>
              <a:t>commit: a change that adds a new “note” to current branch, like an object that holds iformatio about who made commit, changes involved</a:t>
            </a:r>
            <a:endParaRPr/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branch: way to add new feature to code, might have  changes added relative to main/other branchs</a:t>
            </a:r>
            <a:endParaRPr/>
          </a:p>
          <a:p>
            <a:pPr indent="-609600" lvl="0" marL="457200" rtl="0" algn="l">
              <a:spcBef>
                <a:spcPts val="0"/>
              </a:spcBef>
              <a:spcAft>
                <a:spcPts val="0"/>
              </a:spcAft>
              <a:buSzPts val="6000"/>
              <a:buChar char="•"/>
            </a:pPr>
            <a:r>
              <a:rPr lang="en-US"/>
              <a:t>clone: local repo copy linked to remote </a:t>
            </a:r>
            <a:endParaRPr/>
          </a:p>
        </p:txBody>
      </p:sp>
      <p:sp>
        <p:nvSpPr>
          <p:cNvPr id="109" name="Google Shape;109;g1347d530a7d_1_0"/>
          <p:cNvSpPr txBox="1"/>
          <p:nvPr/>
        </p:nvSpPr>
        <p:spPr>
          <a:xfrm>
            <a:off x="117225" y="12973550"/>
            <a:ext cx="1209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commiting code | 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demo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</a:t>
            </a:r>
            <a:r>
              <a:rPr b="1"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gitflow conceptual walkthrough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gitflow demo</a:t>
            </a:r>
            <a:endParaRPr sz="25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g1347d530a7d_1_0"/>
          <p:cNvSpPr txBox="1"/>
          <p:nvPr/>
        </p:nvSpPr>
        <p:spPr>
          <a:xfrm>
            <a:off x="12934475" y="11234600"/>
            <a:ext cx="11254200" cy="240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latin typeface="Helvetica Neue"/>
                <a:ea typeface="Helvetica Neue"/>
                <a:cs typeface="Helvetica Neue"/>
                <a:sym typeface="Helvetica Neue"/>
              </a:rPr>
              <a:t>Code/Astro vocab list</a:t>
            </a: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: https://docs.google.com/document/d/1HuzcZbUOdDht9Q2Y5RB7d7THucwVZrZAPkskCw9u9XE/edit?usp=sharing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</a:pPr>
            <a:r>
              <a:rPr b="0" i="0" lang="en-US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it Works: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254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</a:pPr>
            <a:r>
              <a:t/>
            </a:r>
            <a:endParaRPr sz="4800"/>
          </a:p>
        </p:txBody>
      </p:sp>
      <p:pic>
        <p:nvPicPr>
          <p:cNvPr descr="Screenshot 2020-06-05 12.22.34.png"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865" y="2259981"/>
            <a:ext cx="19250515" cy="1107563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3276536" y="3009918"/>
            <a:ext cx="1264921" cy="548133"/>
          </a:xfrm>
          <a:prstGeom prst="rect">
            <a:avLst/>
          </a:prstGeom>
          <a:solidFill>
            <a:srgbClr val="B3E3FF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  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6521564" y="5937962"/>
            <a:ext cx="2762632" cy="56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request -&gt;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14278931" y="5937962"/>
            <a:ext cx="2762632" cy="56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request -&gt;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10810684" y="9189162"/>
            <a:ext cx="2762632" cy="560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request -&gt;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117225" y="12973550"/>
            <a:ext cx="1209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commiting code | commit demo | </a:t>
            </a:r>
            <a:r>
              <a:rPr b="1"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gitflow conceptual walkthrough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gitflow demo</a:t>
            </a:r>
            <a:endParaRPr sz="25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96608" y="355600"/>
            <a:ext cx="2100580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68"/>
              <a:buFont typeface="Helvetica Neue"/>
              <a:buNone/>
            </a:pPr>
            <a:r>
              <a:rPr lang="en-US" sz="9968"/>
              <a:t>Start on GitHub. Create a new repo.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689100" y="2675664"/>
            <a:ext cx="21005800" cy="9296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635000" lvl="0" marL="635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Create a new repository on GitHub</a:t>
            </a:r>
            <a:endParaRPr/>
          </a:p>
          <a:p>
            <a:pPr indent="-635000" lvl="0" marL="63500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</a:pPr>
            <a:r>
              <a:rPr lang="en-US" sz="4800"/>
              <a:t>Clone it to your local computer.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17225" y="12973550"/>
            <a:ext cx="1209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commiting code | commit demo | </a:t>
            </a:r>
            <a:r>
              <a:rPr b="1"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gitflow conceptual walkthrough</a:t>
            </a:r>
            <a:r>
              <a:rPr lang="en-US" sz="2500">
                <a:solidFill>
                  <a:srgbClr val="99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gitflow demo</a:t>
            </a:r>
            <a:endParaRPr sz="2500">
              <a:solidFill>
                <a:srgbClr val="99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