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79" r:id="rId5"/>
    <p:sldId id="283" r:id="rId6"/>
    <p:sldId id="280" r:id="rId7"/>
    <p:sldId id="281" r:id="rId8"/>
    <p:sldId id="282" r:id="rId9"/>
    <p:sldId id="285" r:id="rId10"/>
    <p:sldId id="287" r:id="rId11"/>
    <p:sldId id="286" r:id="rId12"/>
    <p:sldId id="288" r:id="rId13"/>
    <p:sldId id="289" r:id="rId14"/>
    <p:sldId id="295" r:id="rId15"/>
    <p:sldId id="258" r:id="rId16"/>
    <p:sldId id="291" r:id="rId17"/>
    <p:sldId id="260" r:id="rId18"/>
    <p:sldId id="262" r:id="rId19"/>
    <p:sldId id="263" r:id="rId20"/>
    <p:sldId id="264" r:id="rId21"/>
    <p:sldId id="265" r:id="rId22"/>
    <p:sldId id="267" r:id="rId23"/>
    <p:sldId id="268" r:id="rId24"/>
    <p:sldId id="270" r:id="rId25"/>
    <p:sldId id="269" r:id="rId26"/>
    <p:sldId id="292" r:id="rId27"/>
    <p:sldId id="293" r:id="rId28"/>
    <p:sldId id="294" r:id="rId29"/>
    <p:sldId id="273" r:id="rId30"/>
    <p:sldId id="275" r:id="rId31"/>
    <p:sldId id="272" r:id="rId32"/>
    <p:sldId id="2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D299-7834-8ABD-ED1C-626936162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253BA-42D2-3CBB-FAF0-582FA549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E57AF-F722-2358-53C4-9DCD536A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9A456-F939-3FF5-0588-B0677541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D398-2E1F-563C-7B8E-AD885A63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18C8-C59E-14E6-5609-9A7F1CB4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CFE4-97EC-67B4-6131-995BE743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F1E03-21B7-A4E8-71C0-C80109D6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2772A-7AEC-C92E-6860-7FACCA79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63294-48F9-DAB4-7663-CCA29987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8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37578-2716-32F3-10EB-7208402BC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13A49-8C4D-C0E5-BAE2-998EAE9FC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F78C9-85C7-F08C-A22F-2BA4024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6285-E866-49B3-5EBD-EB193E6E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4ED11-752B-E034-FF1D-0E3A2DC5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5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800F-EF7E-C0B7-90D8-91D23B33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F62-3E9D-9AF4-C221-B9C4A159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0C2C-8F7C-190E-A6EA-B4978815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1E6D-AA2B-B8DE-911B-B7CD021A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AA4D-6C86-5973-8499-D2E39620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C66A-E6DB-9911-CEFB-BA955712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C57-022E-65D3-D8B6-83212CF63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0E232-8DB9-23E9-BC0B-8778BFC8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9B83-C66E-C28B-D34D-EDF27401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A9C42-96AA-BA9E-CCA6-AA9447FE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7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F7C9-82A0-14EF-029D-EBB408AC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4A8B-30E0-5946-F666-98F7246DF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0CA48-D6C6-E454-9209-BA98E9E10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BC98F-817B-911C-2E9C-56B77184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BA4F9-B9E3-7E88-C91D-0D225A5D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CF397-6705-7F61-8221-B2FD6330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E2F2-5DAB-8AF3-DDB1-8F2F1C01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048E0-F9C0-CFC2-AF38-56BCF57C6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DC9D3-3FE9-0F7C-617A-EA79F137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A5600-61E7-FD20-939D-F3D521BCD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81569-9D69-991E-641F-25EFCB8BC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98E02-F8E2-98FF-AF2A-FB9C21E0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70A11-D6F7-D527-61EF-EEDE10C9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704AE-0941-DB10-D084-7D916792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0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E3EA-77A7-2B32-405B-FEC60F3E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1DA18-A729-341F-1D0B-9AE800FF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2BC72-207B-CCA9-D76A-6AAB9DF5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2F0B7-6402-3643-2607-DFE83948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1E89C-A527-A9F2-F530-724BF6B5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046AC-0F8E-C472-AF5C-AC7575F9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78EF0-AAF7-FEDB-A6CC-13481F21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3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7ED4-CE20-2DAE-55BA-E9C906BA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BA8C-E06A-A0AD-2CDB-6E016730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F8F70-3A17-9D7D-3DF2-823089F6A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5E2DB-909E-E974-E924-C6FF8491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2938A-BD25-70C0-D2D9-45CF0010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26CD4-65B0-5331-D7A2-A6029C8E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7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A127-A067-A634-7A93-9B949839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99FBF-AD3C-E318-21DF-AE8A58553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5BB81-F098-63CE-48D6-C0A3B1AB0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6368F-AE90-9BF3-B40C-0B03099F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C24D1-7136-E403-0E71-F1444FB3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AD29B-5EFE-6432-6389-379A8F75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7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E8663-EAF5-BA1E-02BC-CC34B7F1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C2685-745B-E26E-8980-E4A0C3E43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5573-2E9A-2C02-03D2-11667AADA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3DC1-AB27-4363-9845-555972D7C4F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514F-DCB3-DF6E-D570-EE14742D8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949ED-5420-EE19-4721-D5E1C2D6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4807-C3E0-356E-C530-5B062293E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216" y="1280493"/>
            <a:ext cx="5165558" cy="2387600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A2FF5-7B9E-ED89-61BC-134716893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216" y="3760168"/>
            <a:ext cx="5165558" cy="1655762"/>
          </a:xfrm>
        </p:spPr>
        <p:txBody>
          <a:bodyPr/>
          <a:lstStyle/>
          <a:p>
            <a:r>
              <a:rPr lang="en-US" dirty="0"/>
              <a:t>ASTRON 441: 10/4/2022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6D899-731B-CA2A-E0B5-85F9EFD0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65" y="270597"/>
            <a:ext cx="6265588" cy="63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E6F6-2783-3670-1B02-57C096A2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don’t want to save my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0C66-94E8-9C72-3F1F-AA95AADC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filename </a:t>
            </a:r>
          </a:p>
          <a:p>
            <a:pPr lvl="1"/>
            <a:r>
              <a:rPr lang="en-US" dirty="0"/>
              <a:t>Reverts the file back to the version from the latest commit, removing any </a:t>
            </a:r>
            <a:r>
              <a:rPr lang="en-US" dirty="0" err="1"/>
              <a:t>uncommited</a:t>
            </a:r>
            <a:r>
              <a:rPr lang="en-US" dirty="0"/>
              <a:t> stages</a:t>
            </a:r>
          </a:p>
          <a:p>
            <a:r>
              <a:rPr lang="en-US" dirty="0"/>
              <a:t>Undo changes and then update your local repo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myfile.py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r>
              <a:rPr lang="en-US" dirty="0">
                <a:cs typeface="Courier New" panose="02070309020205020404" pitchFamily="49" charset="0"/>
              </a:rPr>
              <a:t>Demo: make change locally and undo it</a:t>
            </a:r>
          </a:p>
        </p:txBody>
      </p:sp>
    </p:spTree>
    <p:extLst>
      <p:ext uri="{BB962C8B-B14F-4D97-AF65-F5344CB8AC3E}">
        <p14:creationId xmlns:p14="http://schemas.microsoft.com/office/powerpoint/2010/main" val="50367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CAAF-EAC1-722F-EC75-4920D4B8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if I like my changes but I don’t want to commit my changes just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34E2-981F-A909-5CED-93461A418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</a:t>
            </a:r>
          </a:p>
          <a:p>
            <a:pPr lvl="1"/>
            <a:r>
              <a:rPr lang="en-US" dirty="0"/>
              <a:t>Saves all edits of a file, stashes them away elsewhere, and reverts files to version from last commit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apply</a:t>
            </a:r>
          </a:p>
          <a:p>
            <a:pPr lvl="1"/>
            <a:r>
              <a:rPr lang="en-US" dirty="0"/>
              <a:t>Reapplies the most recently stashed changes to your current repo</a:t>
            </a:r>
          </a:p>
          <a:p>
            <a:pPr lvl="1"/>
            <a:r>
              <a:rPr lang="en-US" dirty="0"/>
              <a:t>[IMPORTANT]: If there are conflicts, will create merge conflicts</a:t>
            </a:r>
          </a:p>
          <a:p>
            <a:r>
              <a:rPr lang="en-US" dirty="0"/>
              <a:t>Preserve your </a:t>
            </a:r>
            <a:r>
              <a:rPr lang="en-US" dirty="0" err="1"/>
              <a:t>uncommited</a:t>
            </a:r>
            <a:r>
              <a:rPr lang="en-US" dirty="0"/>
              <a:t> changes but also updating your repo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apply</a:t>
            </a:r>
          </a:p>
          <a:p>
            <a:r>
              <a:rPr lang="en-US" dirty="0">
                <a:cs typeface="Courier New" panose="02070309020205020404" pitchFamily="49" charset="0"/>
              </a:rPr>
              <a:t>Demo: stashing and </a:t>
            </a:r>
            <a:r>
              <a:rPr lang="en-US" dirty="0" err="1">
                <a:cs typeface="Courier New" panose="02070309020205020404" pitchFamily="49" charset="0"/>
              </a:rPr>
              <a:t>unstashing</a:t>
            </a:r>
            <a:r>
              <a:rPr lang="en-US" dirty="0">
                <a:cs typeface="Courier New" panose="02070309020205020404" pitchFamily="49" charset="0"/>
              </a:rPr>
              <a:t> changes</a:t>
            </a:r>
          </a:p>
        </p:txBody>
      </p:sp>
    </p:spTree>
    <p:extLst>
      <p:ext uri="{BB962C8B-B14F-4D97-AF65-F5344CB8AC3E}">
        <p14:creationId xmlns:p14="http://schemas.microsoft.com/office/powerpoint/2010/main" val="259011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9F45-4AC2-E991-820F-553A44A0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1816-4C2A-2163-5BEA-CEF66E79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your git commits form a timeline, git branches are alternative timelines</a:t>
            </a:r>
          </a:p>
          <a:p>
            <a:r>
              <a:rPr lang="en-US" dirty="0"/>
              <a:t>However, we generally want have branches eventually converge with the main branch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name</a:t>
            </a:r>
          </a:p>
          <a:p>
            <a:pPr lvl="1"/>
            <a:r>
              <a:rPr lang="en-US" dirty="0"/>
              <a:t>Makes a new branch with that name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name_of_branch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Switches to that branch</a:t>
            </a:r>
          </a:p>
          <a:p>
            <a:pPr lvl="1"/>
            <a:r>
              <a:rPr lang="en-US" dirty="0"/>
              <a:t>Very similar syntax to undoing changes on your current branch!!</a:t>
            </a:r>
          </a:p>
          <a:p>
            <a:r>
              <a:rPr lang="en-US" dirty="0"/>
              <a:t>Demo: make new branch and make a commit</a:t>
            </a:r>
          </a:p>
        </p:txBody>
      </p:sp>
    </p:spTree>
    <p:extLst>
      <p:ext uri="{BB962C8B-B14F-4D97-AF65-F5344CB8AC3E}">
        <p14:creationId xmlns:p14="http://schemas.microsoft.com/office/powerpoint/2010/main" val="319985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BEDE-9311-9D5B-F8A1-0073CC4B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FD7A-B800-D998-719B-69CC6B7E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branch</a:t>
            </a:r>
          </a:p>
          <a:p>
            <a:pPr lvl="1"/>
            <a:r>
              <a:rPr lang="en-US" dirty="0"/>
              <a:t>Merges all changes from branch onto your current branch</a:t>
            </a:r>
          </a:p>
          <a:p>
            <a:pPr lvl="1"/>
            <a:r>
              <a:rPr lang="en-US" dirty="0"/>
              <a:t>Conflicts could arise!</a:t>
            </a:r>
          </a:p>
          <a:p>
            <a:pPr lvl="1"/>
            <a:r>
              <a:rPr lang="en-US" dirty="0"/>
              <a:t>I prefer merging branches using the Pull Request tool on </a:t>
            </a:r>
            <a:r>
              <a:rPr lang="en-US" dirty="0" err="1"/>
              <a:t>Github</a:t>
            </a:r>
            <a:r>
              <a:rPr lang="en-US" dirty="0"/>
              <a:t>/bitbucket/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Demo: Pull request merge branch</a:t>
            </a:r>
          </a:p>
        </p:txBody>
      </p:sp>
    </p:spTree>
    <p:extLst>
      <p:ext uri="{BB962C8B-B14F-4D97-AF65-F5344CB8AC3E}">
        <p14:creationId xmlns:p14="http://schemas.microsoft.com/office/powerpoint/2010/main" val="295345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F98514-DB2C-DEFC-423B-2C8415A91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Mechanics of Git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50E47E-C558-529E-7DCD-1A73B2F6E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ASTRON 441: 10/4/2022</a:t>
            </a:r>
          </a:p>
        </p:txBody>
      </p:sp>
    </p:spTree>
    <p:extLst>
      <p:ext uri="{BB962C8B-B14F-4D97-AF65-F5344CB8AC3E}">
        <p14:creationId xmlns:p14="http://schemas.microsoft.com/office/powerpoint/2010/main" val="97921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821CFE-B1E7-4B02-BE6B-4DAF5BC9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3869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following oversimplifies the underlying git implementation but is a useful abstraction for thinking about what is happening under the hood.</a:t>
            </a:r>
          </a:p>
        </p:txBody>
      </p:sp>
    </p:spTree>
    <p:extLst>
      <p:ext uri="{BB962C8B-B14F-4D97-AF65-F5344CB8AC3E}">
        <p14:creationId xmlns:p14="http://schemas.microsoft.com/office/powerpoint/2010/main" val="134103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61C6-A10A-454F-9C43-F6E519D0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C6EF9-8B6C-4F55-87BD-CBCA42C0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241" cy="4351338"/>
          </a:xfrm>
        </p:spPr>
        <p:txBody>
          <a:bodyPr/>
          <a:lstStyle/>
          <a:p>
            <a:r>
              <a:rPr lang="en-US" dirty="0"/>
              <a:t>Think of it as an object</a:t>
            </a:r>
          </a:p>
          <a:p>
            <a:r>
              <a:rPr lang="en-US" dirty="0"/>
              <a:t>Contains a list of changes compared to a previous git commit</a:t>
            </a:r>
          </a:p>
          <a:p>
            <a:r>
              <a:rPr lang="en-US" dirty="0"/>
              <a:t>This is the atomic unit of our model</a:t>
            </a:r>
          </a:p>
          <a:p>
            <a:r>
              <a:rPr lang="en-US" dirty="0"/>
              <a:t>A git repo will consist of chains of git commits. 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A2A95-D637-48C4-BEEA-E7EFE043F70C}"/>
              </a:ext>
            </a:extLst>
          </p:cNvPr>
          <p:cNvSpPr/>
          <p:nvPr/>
        </p:nvSpPr>
        <p:spPr>
          <a:xfrm>
            <a:off x="6304280" y="1765617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338A55-A3DA-4373-A87E-50C21742F44A}"/>
              </a:ext>
            </a:extLst>
          </p:cNvPr>
          <p:cNvSpPr/>
          <p:nvPr/>
        </p:nvSpPr>
        <p:spPr>
          <a:xfrm>
            <a:off x="7670800" y="1569720"/>
            <a:ext cx="447040" cy="4841240"/>
          </a:xfrm>
          <a:prstGeom prst="leftBrace">
            <a:avLst>
              <a:gd name="adj1" fmla="val 8333"/>
              <a:gd name="adj2" fmla="val 1463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CBA9F-C4AD-4651-9683-2AE83C56D569}"/>
              </a:ext>
            </a:extLst>
          </p:cNvPr>
          <p:cNvSpPr txBox="1"/>
          <p:nvPr/>
        </p:nvSpPr>
        <p:spPr>
          <a:xfrm>
            <a:off x="8117840" y="1650167"/>
            <a:ext cx="37287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876ab12f0c8..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Parent 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10f3a8cb..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input.py: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add [TEXT] line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MODIFIED plot.py: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add [TEXT] line 12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[TEXT] line 36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Made some changes to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Jason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Jason@abc.com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1/1/2020, 4:30pm</a:t>
            </a:r>
          </a:p>
        </p:txBody>
      </p:sp>
    </p:spTree>
    <p:extLst>
      <p:ext uri="{BB962C8B-B14F-4D97-AF65-F5344CB8AC3E}">
        <p14:creationId xmlns:p14="http://schemas.microsoft.com/office/powerpoint/2010/main" val="3654602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1F92-0230-4F77-A845-3673E623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 tree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FCD9AE-A4FE-4416-A236-78864A646D48}"/>
              </a:ext>
            </a:extLst>
          </p:cNvPr>
          <p:cNvSpPr/>
          <p:nvPr/>
        </p:nvSpPr>
        <p:spPr>
          <a:xfrm>
            <a:off x="6350000" y="622617"/>
            <a:ext cx="1107440" cy="1107440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B26631-59BD-44DE-AF30-40F21292347B}"/>
              </a:ext>
            </a:extLst>
          </p:cNvPr>
          <p:cNvSpPr txBox="1"/>
          <p:nvPr/>
        </p:nvSpPr>
        <p:spPr>
          <a:xfrm>
            <a:off x="6535670" y="9693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309f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3466A-59B1-4524-9A64-5F964841A055}"/>
              </a:ext>
            </a:extLst>
          </p:cNvPr>
          <p:cNvSpPr txBox="1"/>
          <p:nvPr/>
        </p:nvSpPr>
        <p:spPr>
          <a:xfrm>
            <a:off x="543561" y="1730057"/>
            <a:ext cx="4749800" cy="4524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Let’s make a package that makes color images and plots them!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Initialize git for this folder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and add code to color.py to generate color images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add color.py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commit –m “initial commit”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[main 309f] initial commit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files changed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color.py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1BFD523-A4A7-4EB7-868B-3122B889E086}"/>
              </a:ext>
            </a:extLst>
          </p:cNvPr>
          <p:cNvSpPr/>
          <p:nvPr/>
        </p:nvSpPr>
        <p:spPr>
          <a:xfrm>
            <a:off x="7749790" y="680720"/>
            <a:ext cx="447040" cy="2438400"/>
          </a:xfrm>
          <a:prstGeom prst="leftBrace">
            <a:avLst>
              <a:gd name="adj1" fmla="val 8333"/>
              <a:gd name="adj2" fmla="val 1917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4E0F46-EDB4-4CAF-A084-62A1A8CFACC4}"/>
              </a:ext>
            </a:extLst>
          </p:cNvPr>
          <p:cNvSpPr txBox="1"/>
          <p:nvPr/>
        </p:nvSpPr>
        <p:spPr>
          <a:xfrm>
            <a:off x="8135371" y="745758"/>
            <a:ext cx="364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309f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Parent 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None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CREATED color.py: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add [TEXT] line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“Initial Commit”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716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1F92-0230-4F77-A845-3673E623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 tree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FCD9AE-A4FE-4416-A236-78864A646D48}"/>
              </a:ext>
            </a:extLst>
          </p:cNvPr>
          <p:cNvSpPr/>
          <p:nvPr/>
        </p:nvSpPr>
        <p:spPr>
          <a:xfrm>
            <a:off x="6350000" y="622617"/>
            <a:ext cx="1160274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740DEC-9805-4991-9712-7F8C0FE2CE01}"/>
              </a:ext>
            </a:extLst>
          </p:cNvPr>
          <p:cNvSpPr/>
          <p:nvPr/>
        </p:nvSpPr>
        <p:spPr>
          <a:xfrm>
            <a:off x="6355080" y="2735897"/>
            <a:ext cx="1160274" cy="1107440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EA4E5A-C0C9-4FB7-827D-F8FB33DAB43D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6930137" y="1730057"/>
            <a:ext cx="5080" cy="100584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B26631-59BD-44DE-AF30-40F21292347B}"/>
              </a:ext>
            </a:extLst>
          </p:cNvPr>
          <p:cNvSpPr txBox="1"/>
          <p:nvPr/>
        </p:nvSpPr>
        <p:spPr>
          <a:xfrm>
            <a:off x="6535670" y="969328"/>
            <a:ext cx="77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309f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AF00B2-E505-4D73-81D2-E022109B5042}"/>
              </a:ext>
            </a:extLst>
          </p:cNvPr>
          <p:cNvSpPr txBox="1"/>
          <p:nvPr/>
        </p:nvSpPr>
        <p:spPr>
          <a:xfrm>
            <a:off x="6558279" y="3125825"/>
            <a:ext cx="77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8a6c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1BFD523-A4A7-4EB7-868B-3122B889E086}"/>
              </a:ext>
            </a:extLst>
          </p:cNvPr>
          <p:cNvSpPr/>
          <p:nvPr/>
        </p:nvSpPr>
        <p:spPr>
          <a:xfrm>
            <a:off x="7800589" y="2144762"/>
            <a:ext cx="468367" cy="2986038"/>
          </a:xfrm>
          <a:prstGeom prst="leftBrace">
            <a:avLst>
              <a:gd name="adj1" fmla="val 8333"/>
              <a:gd name="adj2" fmla="val 4667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2EF84-59F6-4EF2-8FAF-925B3ECCA9E2}"/>
              </a:ext>
            </a:extLst>
          </p:cNvPr>
          <p:cNvSpPr txBox="1"/>
          <p:nvPr/>
        </p:nvSpPr>
        <p:spPr>
          <a:xfrm>
            <a:off x="543560" y="2016043"/>
            <a:ext cx="5009705" cy="2585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Edit the code in color.py to fix a red color bug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add color.py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commit –m “Fix red color bug”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[main 8a6c] Fix red color bug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files changed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5DC9F3-6593-426D-9964-D430208E7253}"/>
              </a:ext>
            </a:extLst>
          </p:cNvPr>
          <p:cNvSpPr txBox="1"/>
          <p:nvPr/>
        </p:nvSpPr>
        <p:spPr>
          <a:xfrm>
            <a:off x="8186168" y="2232977"/>
            <a:ext cx="4127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8a6c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Parent 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309f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MODIFIED color.py: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add [TEXT] line 12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[TEXT] line 36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“Fix red color bug”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52154-F096-45ED-864F-B4FD1F86A41C}"/>
              </a:ext>
            </a:extLst>
          </p:cNvPr>
          <p:cNvSpPr txBox="1"/>
          <p:nvPr/>
        </p:nvSpPr>
        <p:spPr>
          <a:xfrm>
            <a:off x="6350001" y="5755640"/>
            <a:ext cx="553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We will drop the arrow moving forwards, but keep in mind that each commit only know about its parent commit. </a:t>
            </a:r>
          </a:p>
        </p:txBody>
      </p:sp>
    </p:spTree>
    <p:extLst>
      <p:ext uri="{BB962C8B-B14F-4D97-AF65-F5344CB8AC3E}">
        <p14:creationId xmlns:p14="http://schemas.microsoft.com/office/powerpoint/2010/main" val="745705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EA4E5A-C0C9-4FB7-827D-F8FB33DAB43D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H="1" flipV="1">
            <a:off x="6903720" y="1730057"/>
            <a:ext cx="5080" cy="100584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DEA242-EE02-4571-8872-6E13B1096C16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903720" y="3859529"/>
            <a:ext cx="0" cy="903288"/>
          </a:xfrm>
          <a:prstGeom prst="straightConnector1">
            <a:avLst/>
          </a:prstGeom>
          <a:ln w="571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B0F1F92-0230-4F77-A845-3673E623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 tree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FCD9AE-A4FE-4416-A236-78864A646D48}"/>
              </a:ext>
            </a:extLst>
          </p:cNvPr>
          <p:cNvSpPr/>
          <p:nvPr/>
        </p:nvSpPr>
        <p:spPr>
          <a:xfrm>
            <a:off x="6350000" y="622617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740DEC-9805-4991-9712-7F8C0FE2CE01}"/>
              </a:ext>
            </a:extLst>
          </p:cNvPr>
          <p:cNvSpPr/>
          <p:nvPr/>
        </p:nvSpPr>
        <p:spPr>
          <a:xfrm>
            <a:off x="6355080" y="2735897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B26631-59BD-44DE-AF30-40F21292347B}"/>
              </a:ext>
            </a:extLst>
          </p:cNvPr>
          <p:cNvSpPr txBox="1"/>
          <p:nvPr/>
        </p:nvSpPr>
        <p:spPr>
          <a:xfrm>
            <a:off x="6535670" y="9693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309f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AF00B2-E505-4D73-81D2-E022109B5042}"/>
              </a:ext>
            </a:extLst>
          </p:cNvPr>
          <p:cNvSpPr txBox="1"/>
          <p:nvPr/>
        </p:nvSpPr>
        <p:spPr>
          <a:xfrm>
            <a:off x="6558279" y="31258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8a6c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756F32-C511-4A37-AB42-F942BD02F26F}"/>
              </a:ext>
            </a:extLst>
          </p:cNvPr>
          <p:cNvSpPr/>
          <p:nvPr/>
        </p:nvSpPr>
        <p:spPr>
          <a:xfrm>
            <a:off x="6350000" y="4762817"/>
            <a:ext cx="1107440" cy="1107440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3FF80B-EB8F-4D4E-AFB9-9DBC5C583FD6}"/>
              </a:ext>
            </a:extLst>
          </p:cNvPr>
          <p:cNvSpPr txBox="1"/>
          <p:nvPr/>
        </p:nvSpPr>
        <p:spPr>
          <a:xfrm>
            <a:off x="6558279" y="5101391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91e1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3466A-59B1-4524-9A64-5F964841A055}"/>
              </a:ext>
            </a:extLst>
          </p:cNvPr>
          <p:cNvSpPr txBox="1"/>
          <p:nvPr/>
        </p:nvSpPr>
        <p:spPr>
          <a:xfrm>
            <a:off x="431609" y="2063996"/>
            <a:ext cx="5102801" cy="2862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Wrote plot.py module that displays the color image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add plot.py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commit –m “added plotting”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[main 91e1] added plotting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files changed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plot.py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1BFD523-A4A7-4EB7-868B-3122B889E086}"/>
              </a:ext>
            </a:extLst>
          </p:cNvPr>
          <p:cNvSpPr/>
          <p:nvPr/>
        </p:nvSpPr>
        <p:spPr>
          <a:xfrm>
            <a:off x="7912350" y="3931920"/>
            <a:ext cx="447040" cy="2438400"/>
          </a:xfrm>
          <a:prstGeom prst="leftBrace">
            <a:avLst>
              <a:gd name="adj1" fmla="val 8333"/>
              <a:gd name="adj2" fmla="val 587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11C280-860E-4AD1-8641-6FC3846BBDE5}"/>
              </a:ext>
            </a:extLst>
          </p:cNvPr>
          <p:cNvSpPr txBox="1"/>
          <p:nvPr/>
        </p:nvSpPr>
        <p:spPr>
          <a:xfrm>
            <a:off x="8297928" y="4061996"/>
            <a:ext cx="3894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91e1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Parent 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8a6c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plot.py: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add [TEXT] line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“Added plotting”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606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5145-A8A7-41A5-9AF1-8FEB371D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1226-A26F-40E7-8645-E0CC9332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for tracking manages in files</a:t>
            </a:r>
          </a:p>
          <a:p>
            <a:r>
              <a:rPr lang="en-US" dirty="0"/>
              <a:t>Why use source control?</a:t>
            </a:r>
          </a:p>
          <a:p>
            <a:pPr lvl="1"/>
            <a:r>
              <a:rPr lang="en-US" dirty="0"/>
              <a:t>Legacy versions of the code</a:t>
            </a:r>
          </a:p>
          <a:p>
            <a:pPr lvl="1"/>
            <a:r>
              <a:rPr lang="en-US" dirty="0"/>
              <a:t>Revert to old versions</a:t>
            </a:r>
          </a:p>
          <a:p>
            <a:pPr lvl="1"/>
            <a:r>
              <a:rPr lang="en-US" dirty="0"/>
              <a:t>Why was it working before?</a:t>
            </a:r>
          </a:p>
          <a:p>
            <a:pPr lvl="1"/>
            <a:r>
              <a:rPr lang="en-US" dirty="0"/>
              <a:t>Collaborative work </a:t>
            </a:r>
          </a:p>
          <a:p>
            <a:r>
              <a:rPr lang="en-US" dirty="0"/>
              <a:t>My recommendation: Use source control any time you are programming, even if it is just for yourself (and not just code!) </a:t>
            </a:r>
          </a:p>
        </p:txBody>
      </p:sp>
    </p:spTree>
    <p:extLst>
      <p:ext uri="{BB962C8B-B14F-4D97-AF65-F5344CB8AC3E}">
        <p14:creationId xmlns:p14="http://schemas.microsoft.com/office/powerpoint/2010/main" val="3221367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46FB-DBDA-4703-9EE5-4F98C76D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9AB58-E537-4A32-B67A-F98237ED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888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Branches allow working on separate features in parallel</a:t>
            </a:r>
          </a:p>
          <a:p>
            <a:r>
              <a:rPr lang="en-US" dirty="0"/>
              <a:t>Base branch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</a:t>
            </a:r>
          </a:p>
          <a:p>
            <a:r>
              <a:rPr lang="en-US" dirty="0"/>
              <a:t>Git branches are essentially just pointers to the most recent commit</a:t>
            </a:r>
          </a:p>
          <a:p>
            <a:pPr lvl="1"/>
            <a:r>
              <a:rPr lang="en-US" dirty="0"/>
              <a:t>Pointers: doesn’t contain information, just points where the data is</a:t>
            </a:r>
          </a:p>
          <a:p>
            <a:pPr lvl="1"/>
            <a:r>
              <a:rPr lang="en-US" dirty="0"/>
              <a:t>Commits do not think about which branch they are part of</a:t>
            </a:r>
          </a:p>
          <a:p>
            <a:r>
              <a:rPr lang="en-US" dirty="0"/>
              <a:t>Follow the arrows back for the full branch history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points to where you currently are right now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DCB6A3-D902-46EE-A5D3-9152C6E756CF}"/>
              </a:ext>
            </a:extLst>
          </p:cNvPr>
          <p:cNvSpPr/>
          <p:nvPr/>
        </p:nvSpPr>
        <p:spPr>
          <a:xfrm>
            <a:off x="6350000" y="622617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029605-A708-4844-8F4E-2A1BD6FDFBCC}"/>
              </a:ext>
            </a:extLst>
          </p:cNvPr>
          <p:cNvSpPr/>
          <p:nvPr/>
        </p:nvSpPr>
        <p:spPr>
          <a:xfrm>
            <a:off x="6355080" y="2735897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ACA9EB-1E8C-4C77-AE2C-45E2D8E86907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H="1" flipV="1">
            <a:off x="6903720" y="1730057"/>
            <a:ext cx="5080" cy="100584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A8CC57-6C8E-42EA-AB37-A6265B0973BE}"/>
              </a:ext>
            </a:extLst>
          </p:cNvPr>
          <p:cNvSpPr txBox="1"/>
          <p:nvPr/>
        </p:nvSpPr>
        <p:spPr>
          <a:xfrm>
            <a:off x="6535670" y="9693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309f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539B9-6139-40B0-9AA5-437E6E9C271B}"/>
              </a:ext>
            </a:extLst>
          </p:cNvPr>
          <p:cNvSpPr txBox="1"/>
          <p:nvPr/>
        </p:nvSpPr>
        <p:spPr>
          <a:xfrm>
            <a:off x="6558279" y="31258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8a6c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FEC360-9285-4E05-A4B3-9CAA21749A40}"/>
              </a:ext>
            </a:extLst>
          </p:cNvPr>
          <p:cNvSpPr/>
          <p:nvPr/>
        </p:nvSpPr>
        <p:spPr>
          <a:xfrm>
            <a:off x="6350000" y="4762817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23B91B-BF1F-4D99-A1AB-C214B186AD70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903720" y="3859529"/>
            <a:ext cx="0" cy="903288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DCA9C1-4DE6-420C-AC1A-BC391DFD7825}"/>
              </a:ext>
            </a:extLst>
          </p:cNvPr>
          <p:cNvSpPr txBox="1"/>
          <p:nvPr/>
        </p:nvSpPr>
        <p:spPr>
          <a:xfrm>
            <a:off x="6558279" y="5101391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91e1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3616A-DA8F-4989-B325-B028B1BD7FB5}"/>
              </a:ext>
            </a:extLst>
          </p:cNvPr>
          <p:cNvSpPr txBox="1"/>
          <p:nvPr/>
        </p:nvSpPr>
        <p:spPr>
          <a:xfrm>
            <a:off x="8072120" y="822394"/>
            <a:ext cx="3467350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Branches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main: 91e1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HEAD: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(main)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91e1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E1C961-44CB-4037-94FC-017A0A95DEEB}"/>
              </a:ext>
            </a:extLst>
          </p:cNvPr>
          <p:cNvSpPr txBox="1"/>
          <p:nvPr/>
        </p:nvSpPr>
        <p:spPr>
          <a:xfrm>
            <a:off x="8361679" y="5131871"/>
            <a:ext cx="17011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(HEAD)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DDC766-803E-4A09-B894-0A1EE3948E7B}"/>
              </a:ext>
            </a:extLst>
          </p:cNvPr>
          <p:cNvCxnSpPr>
            <a:cxnSpLocks/>
          </p:cNvCxnSpPr>
          <p:nvPr/>
        </p:nvCxnSpPr>
        <p:spPr>
          <a:xfrm flipH="1">
            <a:off x="7691120" y="5316537"/>
            <a:ext cx="523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39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74B7-1EDC-4B6C-822B-81898B69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DA074-71A6-45B3-A8AA-C47C469AC6D8}"/>
              </a:ext>
            </a:extLst>
          </p:cNvPr>
          <p:cNvSpPr txBox="1"/>
          <p:nvPr/>
        </p:nvSpPr>
        <p:spPr>
          <a:xfrm>
            <a:off x="431609" y="2063996"/>
            <a:ext cx="4790631" cy="2862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 want to make the plotting interactive, so that we can adjust the coloring of the images by eye. Let’s make a new branch to work on this so we don’t break the current working code.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branch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plot_upgrade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8CAC42-B062-4820-9B97-DB67FDF632D5}"/>
              </a:ext>
            </a:extLst>
          </p:cNvPr>
          <p:cNvSpPr/>
          <p:nvPr/>
        </p:nvSpPr>
        <p:spPr>
          <a:xfrm>
            <a:off x="5831840" y="373697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DCDF71-7BCD-4A6C-901A-EC809E4FEB2E}"/>
              </a:ext>
            </a:extLst>
          </p:cNvPr>
          <p:cNvSpPr/>
          <p:nvPr/>
        </p:nvSpPr>
        <p:spPr>
          <a:xfrm>
            <a:off x="5831840" y="1974849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F6D68D-C406-419E-A789-8DEB333C0E1C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6385560" y="1481137"/>
            <a:ext cx="0" cy="45434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9718B6-C138-4053-AC5C-9880DAA3E311}"/>
              </a:ext>
            </a:extLst>
          </p:cNvPr>
          <p:cNvSpPr txBox="1"/>
          <p:nvPr/>
        </p:nvSpPr>
        <p:spPr>
          <a:xfrm>
            <a:off x="6017510" y="72040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309f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B538A-AD28-4A37-9A42-A344C97FB4DE}"/>
              </a:ext>
            </a:extLst>
          </p:cNvPr>
          <p:cNvSpPr txBox="1"/>
          <p:nvPr/>
        </p:nvSpPr>
        <p:spPr>
          <a:xfrm>
            <a:off x="6035039" y="236477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8a6c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FD4E75-1AE8-4613-832E-2BB05343BD48}"/>
              </a:ext>
            </a:extLst>
          </p:cNvPr>
          <p:cNvSpPr/>
          <p:nvPr/>
        </p:nvSpPr>
        <p:spPr>
          <a:xfrm>
            <a:off x="5831840" y="3642360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BB5C04-175A-45DA-A3EE-07A547BD8843}"/>
              </a:ext>
            </a:extLst>
          </p:cNvPr>
          <p:cNvCxnSpPr>
            <a:cxnSpLocks/>
          </p:cNvCxnSpPr>
          <p:nvPr/>
        </p:nvCxnSpPr>
        <p:spPr>
          <a:xfrm flipV="1">
            <a:off x="6385560" y="3082289"/>
            <a:ext cx="0" cy="560071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EA4F7-8DBC-4F92-BEC4-BA7BF7CFABD2}"/>
              </a:ext>
            </a:extLst>
          </p:cNvPr>
          <p:cNvSpPr txBox="1"/>
          <p:nvPr/>
        </p:nvSpPr>
        <p:spPr>
          <a:xfrm>
            <a:off x="6040119" y="3980934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91e1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5BA6E-4BD3-445E-9500-08507CE08BDC}"/>
              </a:ext>
            </a:extLst>
          </p:cNvPr>
          <p:cNvSpPr txBox="1"/>
          <p:nvPr/>
        </p:nvSpPr>
        <p:spPr>
          <a:xfrm>
            <a:off x="7686039" y="822394"/>
            <a:ext cx="3530599" cy="163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Branches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main: 91e1</a:t>
            </a:r>
          </a:p>
          <a:p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plot_upgrade : 91e1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HEAD: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(main) 91e1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8E1EE-4BE6-406E-AA77-AEDB51400A5E}"/>
              </a:ext>
            </a:extLst>
          </p:cNvPr>
          <p:cNvSpPr txBox="1"/>
          <p:nvPr/>
        </p:nvSpPr>
        <p:spPr>
          <a:xfrm>
            <a:off x="7711439" y="4019351"/>
            <a:ext cx="17011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(HEAD)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65ADE7-CEB2-4AAB-BE95-278C0B3C97C0}"/>
              </a:ext>
            </a:extLst>
          </p:cNvPr>
          <p:cNvCxnSpPr>
            <a:cxnSpLocks/>
          </p:cNvCxnSpPr>
          <p:nvPr/>
        </p:nvCxnSpPr>
        <p:spPr>
          <a:xfrm flipH="1">
            <a:off x="7040880" y="4204017"/>
            <a:ext cx="523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F448B4-4ABA-43D5-B754-7A67FF301E6F}"/>
              </a:ext>
            </a:extLst>
          </p:cNvPr>
          <p:cNvSpPr txBox="1"/>
          <p:nvPr/>
        </p:nvSpPr>
        <p:spPr>
          <a:xfrm>
            <a:off x="9559865" y="4011414"/>
            <a:ext cx="182372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plot_upgrade</a:t>
            </a:r>
          </a:p>
        </p:txBody>
      </p:sp>
    </p:spTree>
    <p:extLst>
      <p:ext uri="{BB962C8B-B14F-4D97-AF65-F5344CB8AC3E}">
        <p14:creationId xmlns:p14="http://schemas.microsoft.com/office/powerpoint/2010/main" val="3949864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74B7-1EDC-4B6C-822B-81898B69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DA074-71A6-45B3-A8AA-C47C469AC6D8}"/>
              </a:ext>
            </a:extLst>
          </p:cNvPr>
          <p:cNvSpPr txBox="1"/>
          <p:nvPr/>
        </p:nvSpPr>
        <p:spPr>
          <a:xfrm>
            <a:off x="431609" y="2063996"/>
            <a:ext cx="4790631" cy="2862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New interactive plotting branch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git branch plot_upgrade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git status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checkout plot_upgrade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plot_upgrade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8CAC42-B062-4820-9B97-DB67FDF632D5}"/>
              </a:ext>
            </a:extLst>
          </p:cNvPr>
          <p:cNvSpPr/>
          <p:nvPr/>
        </p:nvSpPr>
        <p:spPr>
          <a:xfrm>
            <a:off x="5831840" y="373697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DCDF71-7BCD-4A6C-901A-EC809E4FEB2E}"/>
              </a:ext>
            </a:extLst>
          </p:cNvPr>
          <p:cNvSpPr/>
          <p:nvPr/>
        </p:nvSpPr>
        <p:spPr>
          <a:xfrm>
            <a:off x="5831840" y="1974849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F6D68D-C406-419E-A789-8DEB333C0E1C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6385560" y="1481137"/>
            <a:ext cx="0" cy="45434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9718B6-C138-4053-AC5C-9880DAA3E311}"/>
              </a:ext>
            </a:extLst>
          </p:cNvPr>
          <p:cNvSpPr txBox="1"/>
          <p:nvPr/>
        </p:nvSpPr>
        <p:spPr>
          <a:xfrm>
            <a:off x="6017510" y="72040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309f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B538A-AD28-4A37-9A42-A344C97FB4DE}"/>
              </a:ext>
            </a:extLst>
          </p:cNvPr>
          <p:cNvSpPr txBox="1"/>
          <p:nvPr/>
        </p:nvSpPr>
        <p:spPr>
          <a:xfrm>
            <a:off x="6035039" y="236477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8a6c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FD4E75-1AE8-4613-832E-2BB05343BD48}"/>
              </a:ext>
            </a:extLst>
          </p:cNvPr>
          <p:cNvSpPr/>
          <p:nvPr/>
        </p:nvSpPr>
        <p:spPr>
          <a:xfrm>
            <a:off x="5831840" y="3642360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BB5C04-175A-45DA-A3EE-07A547BD8843}"/>
              </a:ext>
            </a:extLst>
          </p:cNvPr>
          <p:cNvCxnSpPr>
            <a:cxnSpLocks/>
          </p:cNvCxnSpPr>
          <p:nvPr/>
        </p:nvCxnSpPr>
        <p:spPr>
          <a:xfrm flipV="1">
            <a:off x="6385560" y="3082289"/>
            <a:ext cx="0" cy="560071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EA4F7-8DBC-4F92-BEC4-BA7BF7CFABD2}"/>
              </a:ext>
            </a:extLst>
          </p:cNvPr>
          <p:cNvSpPr txBox="1"/>
          <p:nvPr/>
        </p:nvSpPr>
        <p:spPr>
          <a:xfrm>
            <a:off x="6040119" y="3980934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91e1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5BA6E-4BD3-445E-9500-08507CE08BDC}"/>
              </a:ext>
            </a:extLst>
          </p:cNvPr>
          <p:cNvSpPr txBox="1"/>
          <p:nvPr/>
        </p:nvSpPr>
        <p:spPr>
          <a:xfrm>
            <a:off x="7686039" y="822394"/>
            <a:ext cx="4312921" cy="163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Branches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main: 91e1</a:t>
            </a:r>
          </a:p>
          <a:p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plot_upgrade: 91e1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HEAD: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(plot_upgrade) 91e1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8E1EE-4BE6-406E-AA77-AEDB51400A5E}"/>
              </a:ext>
            </a:extLst>
          </p:cNvPr>
          <p:cNvSpPr txBox="1"/>
          <p:nvPr/>
        </p:nvSpPr>
        <p:spPr>
          <a:xfrm>
            <a:off x="7711439" y="4019351"/>
            <a:ext cx="736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65ADE7-CEB2-4AAB-BE95-278C0B3C97C0}"/>
              </a:ext>
            </a:extLst>
          </p:cNvPr>
          <p:cNvCxnSpPr>
            <a:cxnSpLocks/>
          </p:cNvCxnSpPr>
          <p:nvPr/>
        </p:nvCxnSpPr>
        <p:spPr>
          <a:xfrm flipH="1">
            <a:off x="7040880" y="4204017"/>
            <a:ext cx="523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F448B4-4ABA-43D5-B754-7A67FF301E6F}"/>
              </a:ext>
            </a:extLst>
          </p:cNvPr>
          <p:cNvSpPr txBox="1"/>
          <p:nvPr/>
        </p:nvSpPr>
        <p:spPr>
          <a:xfrm>
            <a:off x="8594857" y="4011414"/>
            <a:ext cx="283464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plot_upgrade (HEAD)</a:t>
            </a:r>
          </a:p>
        </p:txBody>
      </p:sp>
    </p:spTree>
    <p:extLst>
      <p:ext uri="{BB962C8B-B14F-4D97-AF65-F5344CB8AC3E}">
        <p14:creationId xmlns:p14="http://schemas.microsoft.com/office/powerpoint/2010/main" val="201595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74B7-1EDC-4B6C-822B-81898B69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DA074-71A6-45B3-A8AA-C47C469AC6D8}"/>
              </a:ext>
            </a:extLst>
          </p:cNvPr>
          <p:cNvSpPr txBox="1"/>
          <p:nvPr/>
        </p:nvSpPr>
        <p:spPr>
          <a:xfrm>
            <a:off x="347344" y="1341695"/>
            <a:ext cx="4790631" cy="507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New interactive plotting branch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git branch plot_upgrade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git status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git checkout plot_upgrade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git status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branch plot_upgrade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Make edits to turn the plotting interactive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add color.py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add plot.py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commit –m “interactive!”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[plot_upgrade 353b] interactive!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files changed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8CAC42-B062-4820-9B97-DB67FDF632D5}"/>
              </a:ext>
            </a:extLst>
          </p:cNvPr>
          <p:cNvSpPr/>
          <p:nvPr/>
        </p:nvSpPr>
        <p:spPr>
          <a:xfrm>
            <a:off x="5831840" y="373697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DCDF71-7BCD-4A6C-901A-EC809E4FEB2E}"/>
              </a:ext>
            </a:extLst>
          </p:cNvPr>
          <p:cNvSpPr/>
          <p:nvPr/>
        </p:nvSpPr>
        <p:spPr>
          <a:xfrm>
            <a:off x="5831840" y="1974849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F6D68D-C406-419E-A789-8DEB333C0E1C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6385560" y="1481137"/>
            <a:ext cx="0" cy="45434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9718B6-C138-4053-AC5C-9880DAA3E311}"/>
              </a:ext>
            </a:extLst>
          </p:cNvPr>
          <p:cNvSpPr txBox="1"/>
          <p:nvPr/>
        </p:nvSpPr>
        <p:spPr>
          <a:xfrm>
            <a:off x="6017510" y="72040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309f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B538A-AD28-4A37-9A42-A344C97FB4DE}"/>
              </a:ext>
            </a:extLst>
          </p:cNvPr>
          <p:cNvSpPr txBox="1"/>
          <p:nvPr/>
        </p:nvSpPr>
        <p:spPr>
          <a:xfrm>
            <a:off x="6035039" y="236477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8a6c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FD4E75-1AE8-4613-832E-2BB05343BD48}"/>
              </a:ext>
            </a:extLst>
          </p:cNvPr>
          <p:cNvSpPr/>
          <p:nvPr/>
        </p:nvSpPr>
        <p:spPr>
          <a:xfrm>
            <a:off x="5831840" y="3642360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BB5C04-175A-45DA-A3EE-07A547BD8843}"/>
              </a:ext>
            </a:extLst>
          </p:cNvPr>
          <p:cNvCxnSpPr>
            <a:cxnSpLocks/>
          </p:cNvCxnSpPr>
          <p:nvPr/>
        </p:nvCxnSpPr>
        <p:spPr>
          <a:xfrm flipV="1">
            <a:off x="6385560" y="3082289"/>
            <a:ext cx="0" cy="560071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EA4F7-8DBC-4F92-BEC4-BA7BF7CFABD2}"/>
              </a:ext>
            </a:extLst>
          </p:cNvPr>
          <p:cNvSpPr txBox="1"/>
          <p:nvPr/>
        </p:nvSpPr>
        <p:spPr>
          <a:xfrm>
            <a:off x="6040119" y="3980934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91e1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5BA6E-4BD3-445E-9500-08507CE08BDC}"/>
              </a:ext>
            </a:extLst>
          </p:cNvPr>
          <p:cNvSpPr txBox="1"/>
          <p:nvPr/>
        </p:nvSpPr>
        <p:spPr>
          <a:xfrm>
            <a:off x="7686039" y="822394"/>
            <a:ext cx="3911601" cy="163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Branches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main: 91e1</a:t>
            </a:r>
          </a:p>
          <a:p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plot_upgrade: 353b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HEAD: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(plot_upgrade) 353b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65ADE7-CEB2-4AAB-BE95-278C0B3C97C0}"/>
              </a:ext>
            </a:extLst>
          </p:cNvPr>
          <p:cNvCxnSpPr>
            <a:cxnSpLocks/>
          </p:cNvCxnSpPr>
          <p:nvPr/>
        </p:nvCxnSpPr>
        <p:spPr>
          <a:xfrm flipH="1">
            <a:off x="7040880" y="4204017"/>
            <a:ext cx="52324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A1EE323-E98B-48AB-9D10-E72EBAAF5826}"/>
              </a:ext>
            </a:extLst>
          </p:cNvPr>
          <p:cNvSpPr/>
          <p:nvPr/>
        </p:nvSpPr>
        <p:spPr>
          <a:xfrm>
            <a:off x="7054026" y="4866440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E9154A-1A58-4E00-9A1D-660190209E84}"/>
              </a:ext>
            </a:extLst>
          </p:cNvPr>
          <p:cNvCxnSpPr>
            <a:cxnSpLocks/>
          </p:cNvCxnSpPr>
          <p:nvPr/>
        </p:nvCxnSpPr>
        <p:spPr>
          <a:xfrm flipH="1" flipV="1">
            <a:off x="6751320" y="4579738"/>
            <a:ext cx="441960" cy="464702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0D7E170-C245-4673-A6C5-9E06A4F572B4}"/>
              </a:ext>
            </a:extLst>
          </p:cNvPr>
          <p:cNvSpPr txBox="1"/>
          <p:nvPr/>
        </p:nvSpPr>
        <p:spPr>
          <a:xfrm>
            <a:off x="7262305" y="5205014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353b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2864-6715-477C-88DD-635C338BA73E}"/>
              </a:ext>
            </a:extLst>
          </p:cNvPr>
          <p:cNvCxnSpPr>
            <a:cxnSpLocks/>
          </p:cNvCxnSpPr>
          <p:nvPr/>
        </p:nvCxnSpPr>
        <p:spPr>
          <a:xfrm flipH="1">
            <a:off x="8326120" y="5301297"/>
            <a:ext cx="5232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AEAC64-E04F-426D-900C-60472F7AF3B2}"/>
              </a:ext>
            </a:extLst>
          </p:cNvPr>
          <p:cNvSpPr txBox="1"/>
          <p:nvPr/>
        </p:nvSpPr>
        <p:spPr>
          <a:xfrm>
            <a:off x="9014014" y="5116631"/>
            <a:ext cx="283464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plot_upgrade (HEAD)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62DCD9-DAC8-48EA-A5CF-8AD8CA543146}"/>
              </a:ext>
            </a:extLst>
          </p:cNvPr>
          <p:cNvSpPr txBox="1"/>
          <p:nvPr/>
        </p:nvSpPr>
        <p:spPr>
          <a:xfrm>
            <a:off x="7686039" y="4011414"/>
            <a:ext cx="7360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17298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74B7-1EDC-4B6C-822B-81898B69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DA074-71A6-45B3-A8AA-C47C469AC6D8}"/>
              </a:ext>
            </a:extLst>
          </p:cNvPr>
          <p:cNvSpPr txBox="1"/>
          <p:nvPr/>
        </p:nvSpPr>
        <p:spPr>
          <a:xfrm>
            <a:off x="389612" y="1532618"/>
            <a:ext cx="3992220" cy="4247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Oops, we messed up colorings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r>
              <a:rPr lang="en-US" dirty="0">
                <a:cs typeface="Courier New" panose="02070309020205020404" pitchFamily="49" charset="0"/>
              </a:rPr>
              <a:t> pixels. We should fix that.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checkout main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Make edits to color.py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add color.py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commit –m “fix nans”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[main a329] fix nans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files changed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8CAC42-B062-4820-9B97-DB67FDF632D5}"/>
              </a:ext>
            </a:extLst>
          </p:cNvPr>
          <p:cNvSpPr/>
          <p:nvPr/>
        </p:nvSpPr>
        <p:spPr>
          <a:xfrm>
            <a:off x="5831840" y="373697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DCDF71-7BCD-4A6C-901A-EC809E4FEB2E}"/>
              </a:ext>
            </a:extLst>
          </p:cNvPr>
          <p:cNvSpPr/>
          <p:nvPr/>
        </p:nvSpPr>
        <p:spPr>
          <a:xfrm>
            <a:off x="5831840" y="1974849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F6D68D-C406-419E-A789-8DEB333C0E1C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6385560" y="1481137"/>
            <a:ext cx="0" cy="45434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9718B6-C138-4053-AC5C-9880DAA3E311}"/>
              </a:ext>
            </a:extLst>
          </p:cNvPr>
          <p:cNvSpPr txBox="1"/>
          <p:nvPr/>
        </p:nvSpPr>
        <p:spPr>
          <a:xfrm>
            <a:off x="6017510" y="72040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309f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B538A-AD28-4A37-9A42-A344C97FB4DE}"/>
              </a:ext>
            </a:extLst>
          </p:cNvPr>
          <p:cNvSpPr txBox="1"/>
          <p:nvPr/>
        </p:nvSpPr>
        <p:spPr>
          <a:xfrm>
            <a:off x="6035039" y="236477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8a6c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FD4E75-1AE8-4613-832E-2BB05343BD48}"/>
              </a:ext>
            </a:extLst>
          </p:cNvPr>
          <p:cNvSpPr/>
          <p:nvPr/>
        </p:nvSpPr>
        <p:spPr>
          <a:xfrm>
            <a:off x="5831840" y="3642360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BB5C04-175A-45DA-A3EE-07A547BD8843}"/>
              </a:ext>
            </a:extLst>
          </p:cNvPr>
          <p:cNvCxnSpPr>
            <a:cxnSpLocks/>
          </p:cNvCxnSpPr>
          <p:nvPr/>
        </p:nvCxnSpPr>
        <p:spPr>
          <a:xfrm flipV="1">
            <a:off x="6385560" y="3082289"/>
            <a:ext cx="0" cy="560071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EA4F7-8DBC-4F92-BEC4-BA7BF7CFABD2}"/>
              </a:ext>
            </a:extLst>
          </p:cNvPr>
          <p:cNvSpPr txBox="1"/>
          <p:nvPr/>
        </p:nvSpPr>
        <p:spPr>
          <a:xfrm>
            <a:off x="6040119" y="3980934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91e1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5BA6E-4BD3-445E-9500-08507CE08BDC}"/>
              </a:ext>
            </a:extLst>
          </p:cNvPr>
          <p:cNvSpPr txBox="1"/>
          <p:nvPr/>
        </p:nvSpPr>
        <p:spPr>
          <a:xfrm>
            <a:off x="7686039" y="822394"/>
            <a:ext cx="3911601" cy="163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Branches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main: a329</a:t>
            </a:r>
          </a:p>
          <a:p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plot_upgrade: 353b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HEAD: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(main) a329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8E1EE-4BE6-406E-AA77-AEDB51400A5E}"/>
              </a:ext>
            </a:extLst>
          </p:cNvPr>
          <p:cNvSpPr txBox="1"/>
          <p:nvPr/>
        </p:nvSpPr>
        <p:spPr>
          <a:xfrm>
            <a:off x="3522683" y="6308209"/>
            <a:ext cx="17011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(HEAD)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65ADE7-CEB2-4AAB-BE95-278C0B3C97C0}"/>
              </a:ext>
            </a:extLst>
          </p:cNvPr>
          <p:cNvCxnSpPr>
            <a:cxnSpLocks/>
          </p:cNvCxnSpPr>
          <p:nvPr/>
        </p:nvCxnSpPr>
        <p:spPr>
          <a:xfrm flipV="1">
            <a:off x="5354749" y="6241992"/>
            <a:ext cx="363660" cy="16558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F448B4-4ABA-43D5-B754-7A67FF301E6F}"/>
              </a:ext>
            </a:extLst>
          </p:cNvPr>
          <p:cNvSpPr txBox="1"/>
          <p:nvPr/>
        </p:nvSpPr>
        <p:spPr>
          <a:xfrm>
            <a:off x="9501694" y="5850940"/>
            <a:ext cx="189782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plot_upgrade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1EE323-E98B-48AB-9D10-E72EBAAF5826}"/>
              </a:ext>
            </a:extLst>
          </p:cNvPr>
          <p:cNvSpPr/>
          <p:nvPr/>
        </p:nvSpPr>
        <p:spPr>
          <a:xfrm>
            <a:off x="7547234" y="5426510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E9154A-1A58-4E00-9A1D-660190209E84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751321" y="4579739"/>
            <a:ext cx="958094" cy="1008952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0D7E170-C245-4673-A6C5-9E06A4F572B4}"/>
              </a:ext>
            </a:extLst>
          </p:cNvPr>
          <p:cNvSpPr txBox="1"/>
          <p:nvPr/>
        </p:nvSpPr>
        <p:spPr>
          <a:xfrm>
            <a:off x="7755513" y="5765084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353b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2864-6715-477C-88DD-635C338BA73E}"/>
              </a:ext>
            </a:extLst>
          </p:cNvPr>
          <p:cNvCxnSpPr>
            <a:cxnSpLocks/>
          </p:cNvCxnSpPr>
          <p:nvPr/>
        </p:nvCxnSpPr>
        <p:spPr>
          <a:xfrm flipH="1">
            <a:off x="8813800" y="6035606"/>
            <a:ext cx="5232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4D0074C-D927-487B-BF4A-C2D9755D39CD}"/>
              </a:ext>
            </a:extLst>
          </p:cNvPr>
          <p:cNvSpPr/>
          <p:nvPr/>
        </p:nvSpPr>
        <p:spPr>
          <a:xfrm>
            <a:off x="5849368" y="5423970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40464E-11C5-4A20-9959-E7112C4F5F10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385560" y="4757420"/>
            <a:ext cx="17528" cy="66655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95B869-C745-42E9-ABCA-D69A67DCB252}"/>
              </a:ext>
            </a:extLst>
          </p:cNvPr>
          <p:cNvSpPr txBox="1"/>
          <p:nvPr/>
        </p:nvSpPr>
        <p:spPr>
          <a:xfrm>
            <a:off x="6035039" y="5793659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a329</a:t>
            </a:r>
          </a:p>
        </p:txBody>
      </p:sp>
    </p:spTree>
    <p:extLst>
      <p:ext uri="{BB962C8B-B14F-4D97-AF65-F5344CB8AC3E}">
        <p14:creationId xmlns:p14="http://schemas.microsoft.com/office/powerpoint/2010/main" val="1558603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7D87-E51E-4A8C-A9BC-FB02A1A5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EF8D31-EBB1-4711-94A2-29FFF892A9F8}"/>
              </a:ext>
            </a:extLst>
          </p:cNvPr>
          <p:cNvSpPr/>
          <p:nvPr/>
        </p:nvSpPr>
        <p:spPr>
          <a:xfrm>
            <a:off x="6197600" y="1048962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2172A-8244-4D5E-B41B-C5E2160F4B24}"/>
              </a:ext>
            </a:extLst>
          </p:cNvPr>
          <p:cNvSpPr txBox="1"/>
          <p:nvPr/>
        </p:nvSpPr>
        <p:spPr>
          <a:xfrm>
            <a:off x="6405879" y="1387536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91e1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AFEBC-50D8-4E74-B557-7086F7D74373}"/>
              </a:ext>
            </a:extLst>
          </p:cNvPr>
          <p:cNvSpPr txBox="1"/>
          <p:nvPr/>
        </p:nvSpPr>
        <p:spPr>
          <a:xfrm>
            <a:off x="3721059" y="5090227"/>
            <a:ext cx="17011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(HEAD)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A74A8-0029-45FF-9304-1EE0840B8F84}"/>
              </a:ext>
            </a:extLst>
          </p:cNvPr>
          <p:cNvSpPr txBox="1"/>
          <p:nvPr/>
        </p:nvSpPr>
        <p:spPr>
          <a:xfrm>
            <a:off x="9776054" y="3200134"/>
            <a:ext cx="189270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plot_upgrade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15C2FE-2036-442F-9FE4-E1275CFC2E0A}"/>
              </a:ext>
            </a:extLst>
          </p:cNvPr>
          <p:cNvSpPr/>
          <p:nvPr/>
        </p:nvSpPr>
        <p:spPr>
          <a:xfrm>
            <a:off x="7912994" y="2833112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A8BE7A-8F96-4BA8-B4BE-03D00DD32D4E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117081" y="1986341"/>
            <a:ext cx="958094" cy="1008952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DBDC7C-BCD7-4393-88B1-D807E6C123B1}"/>
              </a:ext>
            </a:extLst>
          </p:cNvPr>
          <p:cNvSpPr txBox="1"/>
          <p:nvPr/>
        </p:nvSpPr>
        <p:spPr>
          <a:xfrm>
            <a:off x="8121273" y="3171686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353b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EBA49A-A28F-4CFA-BB0D-EEAD5BFDE377}"/>
              </a:ext>
            </a:extLst>
          </p:cNvPr>
          <p:cNvCxnSpPr>
            <a:cxnSpLocks/>
          </p:cNvCxnSpPr>
          <p:nvPr/>
        </p:nvCxnSpPr>
        <p:spPr>
          <a:xfrm>
            <a:off x="5577840" y="5274893"/>
            <a:ext cx="51816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A4820E4-76CB-4496-B550-CB74F78ED99D}"/>
              </a:ext>
            </a:extLst>
          </p:cNvPr>
          <p:cNvSpPr/>
          <p:nvPr/>
        </p:nvSpPr>
        <p:spPr>
          <a:xfrm>
            <a:off x="6215128" y="2830572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67F354-2772-467B-A487-69170F674C43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751320" y="2164022"/>
            <a:ext cx="17528" cy="66655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E9E2FA-AE5A-4A52-B002-AB1F747A8277}"/>
              </a:ext>
            </a:extLst>
          </p:cNvPr>
          <p:cNvSpPr txBox="1"/>
          <p:nvPr/>
        </p:nvSpPr>
        <p:spPr>
          <a:xfrm>
            <a:off x="6400799" y="3200261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a329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B3683-245B-4CF6-9DDF-49DC104BA57A}"/>
              </a:ext>
            </a:extLst>
          </p:cNvPr>
          <p:cNvSpPr txBox="1"/>
          <p:nvPr/>
        </p:nvSpPr>
        <p:spPr>
          <a:xfrm>
            <a:off x="402602" y="1353474"/>
            <a:ext cx="3992220" cy="36933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Ok, we tested it and the interactive plotting works. Let’s merge in these change to 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checkout main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merge plot_upgrade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If there are no conflicts, git will automatically make a merge commit.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2E3963-8CBA-4062-923D-C4096758543D}"/>
              </a:ext>
            </a:extLst>
          </p:cNvPr>
          <p:cNvSpPr/>
          <p:nvPr/>
        </p:nvSpPr>
        <p:spPr>
          <a:xfrm>
            <a:off x="6256914" y="4621272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000DD-A7B3-4B46-8EEF-B4E138C8DE21}"/>
              </a:ext>
            </a:extLst>
          </p:cNvPr>
          <p:cNvSpPr txBox="1"/>
          <p:nvPr/>
        </p:nvSpPr>
        <p:spPr>
          <a:xfrm>
            <a:off x="6465193" y="4959846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8443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BA73B6-4D4B-4D95-8A75-25A622EA151D}"/>
              </a:ext>
            </a:extLst>
          </p:cNvPr>
          <p:cNvCxnSpPr>
            <a:cxnSpLocks/>
          </p:cNvCxnSpPr>
          <p:nvPr/>
        </p:nvCxnSpPr>
        <p:spPr>
          <a:xfrm flipH="1" flipV="1">
            <a:off x="6768848" y="3937914"/>
            <a:ext cx="17528" cy="66655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80BB9B-5B2D-43F2-B7BE-C3E68A625C32}"/>
              </a:ext>
            </a:extLst>
          </p:cNvPr>
          <p:cNvCxnSpPr>
            <a:cxnSpLocks/>
            <a:stCxn id="18" idx="7"/>
            <a:endCxn id="8" idx="3"/>
          </p:cNvCxnSpPr>
          <p:nvPr/>
        </p:nvCxnSpPr>
        <p:spPr>
          <a:xfrm flipV="1">
            <a:off x="7202173" y="3778371"/>
            <a:ext cx="873002" cy="1005082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A43A69-86A6-41A4-902B-B0B949F15589}"/>
              </a:ext>
            </a:extLst>
          </p:cNvPr>
          <p:cNvSpPr txBox="1"/>
          <p:nvPr/>
        </p:nvSpPr>
        <p:spPr>
          <a:xfrm>
            <a:off x="7978391" y="178780"/>
            <a:ext cx="3911601" cy="163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Branches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main: 8443</a:t>
            </a:r>
          </a:p>
          <a:p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plot_upgrade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353b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HEAD: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(main) 8443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058C95-F3D4-44A1-93FD-488E1EA23BF1}"/>
              </a:ext>
            </a:extLst>
          </p:cNvPr>
          <p:cNvCxnSpPr>
            <a:cxnSpLocks/>
          </p:cNvCxnSpPr>
          <p:nvPr/>
        </p:nvCxnSpPr>
        <p:spPr>
          <a:xfrm flipH="1">
            <a:off x="9141711" y="3373378"/>
            <a:ext cx="5232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E19430CC-2EAC-4410-8A98-1301E971E45C}"/>
              </a:ext>
            </a:extLst>
          </p:cNvPr>
          <p:cNvSpPr/>
          <p:nvPr/>
        </p:nvSpPr>
        <p:spPr>
          <a:xfrm>
            <a:off x="7912350" y="4229633"/>
            <a:ext cx="447040" cy="2585323"/>
          </a:xfrm>
          <a:prstGeom prst="leftBrace">
            <a:avLst>
              <a:gd name="adj1" fmla="val 8333"/>
              <a:gd name="adj2" fmla="val 3772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44DAA7-1B0A-4AC6-A215-EF7D2427D983}"/>
              </a:ext>
            </a:extLst>
          </p:cNvPr>
          <p:cNvSpPr txBox="1"/>
          <p:nvPr/>
        </p:nvSpPr>
        <p:spPr>
          <a:xfrm>
            <a:off x="8223697" y="4271189"/>
            <a:ext cx="38940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8443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Merge 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353b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Merge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a329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MODIFIED color.py: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“Merged branch plot_upgrade”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E7E5FD-2F0B-4622-B91E-8C1972791BBA}"/>
              </a:ext>
            </a:extLst>
          </p:cNvPr>
          <p:cNvCxnSpPr>
            <a:cxnSpLocks/>
          </p:cNvCxnSpPr>
          <p:nvPr/>
        </p:nvCxnSpPr>
        <p:spPr>
          <a:xfrm flipV="1">
            <a:off x="6746240" y="488891"/>
            <a:ext cx="0" cy="560071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106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7D87-E51E-4A8C-A9BC-FB02A1A5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EF8D31-EBB1-4711-94A2-29FFF892A9F8}"/>
              </a:ext>
            </a:extLst>
          </p:cNvPr>
          <p:cNvSpPr/>
          <p:nvPr/>
        </p:nvSpPr>
        <p:spPr>
          <a:xfrm>
            <a:off x="6197600" y="1048962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2172A-8244-4D5E-B41B-C5E2160F4B24}"/>
              </a:ext>
            </a:extLst>
          </p:cNvPr>
          <p:cNvSpPr txBox="1"/>
          <p:nvPr/>
        </p:nvSpPr>
        <p:spPr>
          <a:xfrm>
            <a:off x="6405879" y="1387536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91e1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AFEBC-50D8-4E74-B557-7086F7D74373}"/>
              </a:ext>
            </a:extLst>
          </p:cNvPr>
          <p:cNvSpPr txBox="1"/>
          <p:nvPr/>
        </p:nvSpPr>
        <p:spPr>
          <a:xfrm>
            <a:off x="4525839" y="4223995"/>
            <a:ext cx="17011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(HEAD)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A74A8-0029-45FF-9304-1EE0840B8F84}"/>
              </a:ext>
            </a:extLst>
          </p:cNvPr>
          <p:cNvSpPr txBox="1"/>
          <p:nvPr/>
        </p:nvSpPr>
        <p:spPr>
          <a:xfrm>
            <a:off x="9776054" y="3200134"/>
            <a:ext cx="187746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plot_upgrade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15C2FE-2036-442F-9FE4-E1275CFC2E0A}"/>
              </a:ext>
            </a:extLst>
          </p:cNvPr>
          <p:cNvSpPr/>
          <p:nvPr/>
        </p:nvSpPr>
        <p:spPr>
          <a:xfrm>
            <a:off x="7912994" y="2833112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A8BE7A-8F96-4BA8-B4BE-03D00DD32D4E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117081" y="1986341"/>
            <a:ext cx="958094" cy="1008952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DBDC7C-BCD7-4393-88B1-D807E6C123B1}"/>
              </a:ext>
            </a:extLst>
          </p:cNvPr>
          <p:cNvSpPr txBox="1"/>
          <p:nvPr/>
        </p:nvSpPr>
        <p:spPr>
          <a:xfrm>
            <a:off x="8121273" y="3171686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353b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EBA49A-A28F-4CFA-BB0D-EEAD5BFDE377}"/>
              </a:ext>
            </a:extLst>
          </p:cNvPr>
          <p:cNvCxnSpPr>
            <a:cxnSpLocks/>
          </p:cNvCxnSpPr>
          <p:nvPr/>
        </p:nvCxnSpPr>
        <p:spPr>
          <a:xfrm flipV="1">
            <a:off x="5823589" y="3965956"/>
            <a:ext cx="470794" cy="1975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A4820E4-76CB-4496-B550-CB74F78ED99D}"/>
              </a:ext>
            </a:extLst>
          </p:cNvPr>
          <p:cNvSpPr/>
          <p:nvPr/>
        </p:nvSpPr>
        <p:spPr>
          <a:xfrm>
            <a:off x="6215128" y="2830572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67F354-2772-467B-A487-69170F674C43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751320" y="2164022"/>
            <a:ext cx="17528" cy="66655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E9E2FA-AE5A-4A52-B002-AB1F747A8277}"/>
              </a:ext>
            </a:extLst>
          </p:cNvPr>
          <p:cNvSpPr txBox="1"/>
          <p:nvPr/>
        </p:nvSpPr>
        <p:spPr>
          <a:xfrm>
            <a:off x="6400799" y="3200261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a329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B3683-245B-4CF6-9DDF-49DC104BA57A}"/>
              </a:ext>
            </a:extLst>
          </p:cNvPr>
          <p:cNvSpPr txBox="1"/>
          <p:nvPr/>
        </p:nvSpPr>
        <p:spPr>
          <a:xfrm>
            <a:off x="387113" y="1387536"/>
            <a:ext cx="3992220" cy="36933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Merge plot_upgrade back into 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checkout main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merge plot_upgrade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CONFLICT: Merge conflict in color.py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Our edits to color.py conflict. Manually fix conflicting changes, and then make the commit ourselves.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A43A69-86A6-41A4-902B-B0B949F15589}"/>
              </a:ext>
            </a:extLst>
          </p:cNvPr>
          <p:cNvSpPr txBox="1"/>
          <p:nvPr/>
        </p:nvSpPr>
        <p:spPr>
          <a:xfrm>
            <a:off x="7978391" y="178780"/>
            <a:ext cx="3911601" cy="163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Branches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main: a329</a:t>
            </a:r>
          </a:p>
          <a:p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plot_upgrade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353b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HEAD: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(main) a329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058C95-F3D4-44A1-93FD-488E1EA23BF1}"/>
              </a:ext>
            </a:extLst>
          </p:cNvPr>
          <p:cNvCxnSpPr>
            <a:cxnSpLocks/>
          </p:cNvCxnSpPr>
          <p:nvPr/>
        </p:nvCxnSpPr>
        <p:spPr>
          <a:xfrm flipH="1">
            <a:off x="9141711" y="3373378"/>
            <a:ext cx="5232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9D0212-E084-40DD-ADAA-EFD569A2AC7F}"/>
              </a:ext>
            </a:extLst>
          </p:cNvPr>
          <p:cNvCxnSpPr>
            <a:cxnSpLocks/>
          </p:cNvCxnSpPr>
          <p:nvPr/>
        </p:nvCxnSpPr>
        <p:spPr>
          <a:xfrm flipV="1">
            <a:off x="6746240" y="488891"/>
            <a:ext cx="0" cy="560071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381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A634-38FF-4BDB-87D0-3FFEB567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110E7-59B1-412B-88CA-25887DE1992A}"/>
              </a:ext>
            </a:extLst>
          </p:cNvPr>
          <p:cNvSpPr txBox="1"/>
          <p:nvPr/>
        </p:nvSpPr>
        <p:spPr>
          <a:xfrm>
            <a:off x="1797432" y="1432627"/>
            <a:ext cx="17011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(HEAD)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BCAA5-604C-42F1-A335-2D26E2D9F6D4}"/>
              </a:ext>
            </a:extLst>
          </p:cNvPr>
          <p:cNvSpPr txBox="1"/>
          <p:nvPr/>
        </p:nvSpPr>
        <p:spPr>
          <a:xfrm>
            <a:off x="8137097" y="1432627"/>
            <a:ext cx="189270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plot_upgrade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FB327-9121-4293-872A-E45C0B071A56}"/>
              </a:ext>
            </a:extLst>
          </p:cNvPr>
          <p:cNvSpPr txBox="1"/>
          <p:nvPr/>
        </p:nvSpPr>
        <p:spPr>
          <a:xfrm>
            <a:off x="111350" y="1983395"/>
            <a:ext cx="5849185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color.py</a:t>
            </a:r>
          </a:p>
          <a:p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cs typeface="Courier New" panose="02070309020205020404" pitchFamily="49" charset="0"/>
              </a:rPr>
              <a:t>99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to_png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mask_nans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=False):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FBCD9-48D0-48BE-A99B-60EB055F70EB}"/>
              </a:ext>
            </a:extLst>
          </p:cNvPr>
          <p:cNvSpPr txBox="1"/>
          <p:nvPr/>
        </p:nvSpPr>
        <p:spPr>
          <a:xfrm>
            <a:off x="6099797" y="1976879"/>
            <a:ext cx="596730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color.py</a:t>
            </a:r>
          </a:p>
          <a:p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cs typeface="Courier New" panose="02070309020205020404" pitchFamily="49" charset="0"/>
              </a:rPr>
              <a:t>99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to_png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interactive=False):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2C4A3-D725-4979-A408-0CA363268B02}"/>
              </a:ext>
            </a:extLst>
          </p:cNvPr>
          <p:cNvSpPr txBox="1"/>
          <p:nvPr/>
        </p:nvSpPr>
        <p:spPr>
          <a:xfrm>
            <a:off x="4240107" y="3787894"/>
            <a:ext cx="32308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plot_upgrade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42517-63E2-44F2-8DC0-35AA5B6F7063}"/>
              </a:ext>
            </a:extLst>
          </p:cNvPr>
          <p:cNvCxnSpPr/>
          <p:nvPr/>
        </p:nvCxnSpPr>
        <p:spPr>
          <a:xfrm>
            <a:off x="3035942" y="3358644"/>
            <a:ext cx="1000965" cy="481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0A0B08-70E7-48FE-9AE1-DA9C1E3FB0F7}"/>
              </a:ext>
            </a:extLst>
          </p:cNvPr>
          <p:cNvCxnSpPr>
            <a:cxnSpLocks/>
          </p:cNvCxnSpPr>
          <p:nvPr/>
        </p:nvCxnSpPr>
        <p:spPr>
          <a:xfrm flipH="1">
            <a:off x="7626659" y="3321442"/>
            <a:ext cx="1020876" cy="55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DF2F43-2B30-47F3-9733-5E90D28E7EC1}"/>
              </a:ext>
            </a:extLst>
          </p:cNvPr>
          <p:cNvSpPr txBox="1"/>
          <p:nvPr/>
        </p:nvSpPr>
        <p:spPr>
          <a:xfrm>
            <a:off x="2444784" y="4254302"/>
            <a:ext cx="7193669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color.py</a:t>
            </a:r>
          </a:p>
          <a:p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cs typeface="Courier New" panose="02070309020205020404" pitchFamily="49" charset="0"/>
              </a:rPr>
              <a:t>99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&lt;&lt;&lt;&lt;&lt;&lt;&lt; HEAD</a:t>
            </a:r>
          </a:p>
          <a:p>
            <a:r>
              <a:rPr lang="en-US" dirty="0">
                <a:cs typeface="Courier New" panose="02070309020205020404" pitchFamily="49" charset="0"/>
              </a:rPr>
              <a:t>100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to_png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mask_nans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=False):</a:t>
            </a:r>
          </a:p>
          <a:p>
            <a:r>
              <a:rPr lang="en-US" dirty="0">
                <a:cs typeface="Courier New" panose="02070309020205020404" pitchFamily="49" charset="0"/>
              </a:rPr>
              <a:t>101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=======</a:t>
            </a:r>
          </a:p>
          <a:p>
            <a:r>
              <a:rPr lang="en-US" dirty="0">
                <a:cs typeface="Courier New" panose="02070309020205020404" pitchFamily="49" charset="0"/>
              </a:rPr>
              <a:t>102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to_png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interactive=False):</a:t>
            </a:r>
          </a:p>
          <a:p>
            <a:r>
              <a:rPr lang="en-US" dirty="0">
                <a:cs typeface="Courier New" panose="02070309020205020404" pitchFamily="49" charset="0"/>
              </a:rPr>
              <a:t>103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&gt;&gt;&gt;&gt;&gt;&gt;&gt;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plot_upgrade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74CA53-5294-40B7-A645-43CC74861F50}"/>
              </a:ext>
            </a:extLst>
          </p:cNvPr>
          <p:cNvSpPr txBox="1"/>
          <p:nvPr/>
        </p:nvSpPr>
        <p:spPr>
          <a:xfrm>
            <a:off x="9747216" y="5799052"/>
            <a:ext cx="2294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 Code has cool syntax highlighting for git conflicts!</a:t>
            </a:r>
          </a:p>
        </p:txBody>
      </p:sp>
    </p:spTree>
    <p:extLst>
      <p:ext uri="{BB962C8B-B14F-4D97-AF65-F5344CB8AC3E}">
        <p14:creationId xmlns:p14="http://schemas.microsoft.com/office/powerpoint/2010/main" val="1613566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A634-38FF-4BDB-87D0-3FFEB567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110E7-59B1-412B-88CA-25887DE1992A}"/>
              </a:ext>
            </a:extLst>
          </p:cNvPr>
          <p:cNvSpPr txBox="1"/>
          <p:nvPr/>
        </p:nvSpPr>
        <p:spPr>
          <a:xfrm>
            <a:off x="1797432" y="1432627"/>
            <a:ext cx="17011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(HEAD)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BCAA5-604C-42F1-A335-2D26E2D9F6D4}"/>
              </a:ext>
            </a:extLst>
          </p:cNvPr>
          <p:cNvSpPr txBox="1"/>
          <p:nvPr/>
        </p:nvSpPr>
        <p:spPr>
          <a:xfrm>
            <a:off x="8137097" y="1432627"/>
            <a:ext cx="189270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plot_upgrade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FB327-9121-4293-872A-E45C0B071A56}"/>
              </a:ext>
            </a:extLst>
          </p:cNvPr>
          <p:cNvSpPr txBox="1"/>
          <p:nvPr/>
        </p:nvSpPr>
        <p:spPr>
          <a:xfrm>
            <a:off x="111350" y="1983395"/>
            <a:ext cx="5849185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color.py</a:t>
            </a:r>
          </a:p>
          <a:p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cs typeface="Courier New" panose="02070309020205020404" pitchFamily="49" charset="0"/>
              </a:rPr>
              <a:t>99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to_png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mask_nans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=False):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FBCD9-48D0-48BE-A99B-60EB055F70EB}"/>
              </a:ext>
            </a:extLst>
          </p:cNvPr>
          <p:cNvSpPr txBox="1"/>
          <p:nvPr/>
        </p:nvSpPr>
        <p:spPr>
          <a:xfrm>
            <a:off x="6099797" y="1976879"/>
            <a:ext cx="596730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color.py</a:t>
            </a:r>
          </a:p>
          <a:p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cs typeface="Courier New" panose="02070309020205020404" pitchFamily="49" charset="0"/>
              </a:rPr>
              <a:t>99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to_png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interactive=False):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2C4A3-D725-4979-A408-0CA363268B02}"/>
              </a:ext>
            </a:extLst>
          </p:cNvPr>
          <p:cNvSpPr txBox="1"/>
          <p:nvPr/>
        </p:nvSpPr>
        <p:spPr>
          <a:xfrm>
            <a:off x="4240107" y="3787894"/>
            <a:ext cx="32308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plot_upgrade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42517-63E2-44F2-8DC0-35AA5B6F7063}"/>
              </a:ext>
            </a:extLst>
          </p:cNvPr>
          <p:cNvCxnSpPr/>
          <p:nvPr/>
        </p:nvCxnSpPr>
        <p:spPr>
          <a:xfrm>
            <a:off x="3035942" y="3358644"/>
            <a:ext cx="1000965" cy="481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0A0B08-70E7-48FE-9AE1-DA9C1E3FB0F7}"/>
              </a:ext>
            </a:extLst>
          </p:cNvPr>
          <p:cNvCxnSpPr>
            <a:cxnSpLocks/>
          </p:cNvCxnSpPr>
          <p:nvPr/>
        </p:nvCxnSpPr>
        <p:spPr>
          <a:xfrm flipH="1">
            <a:off x="7626659" y="3321442"/>
            <a:ext cx="1020876" cy="55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9D0538-C9C3-49D7-B11E-B6751E777D27}"/>
              </a:ext>
            </a:extLst>
          </p:cNvPr>
          <p:cNvSpPr txBox="1"/>
          <p:nvPr/>
        </p:nvSpPr>
        <p:spPr>
          <a:xfrm>
            <a:off x="1797432" y="4972823"/>
            <a:ext cx="856867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color.py</a:t>
            </a:r>
          </a:p>
          <a:p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cs typeface="Courier New" panose="02070309020205020404" pitchFamily="49" charset="0"/>
              </a:rPr>
              <a:t>99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to_png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mask_nans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=False, interactive=False):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BFDA7-9B4A-430A-9DC4-21212803A348}"/>
              </a:ext>
            </a:extLst>
          </p:cNvPr>
          <p:cNvSpPr txBox="1"/>
          <p:nvPr/>
        </p:nvSpPr>
        <p:spPr>
          <a:xfrm>
            <a:off x="4713407" y="4420998"/>
            <a:ext cx="22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 code editing…</a:t>
            </a:r>
          </a:p>
        </p:txBody>
      </p:sp>
    </p:spTree>
    <p:extLst>
      <p:ext uri="{BB962C8B-B14F-4D97-AF65-F5344CB8AC3E}">
        <p14:creationId xmlns:p14="http://schemas.microsoft.com/office/powerpoint/2010/main" val="1013798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7D87-E51E-4A8C-A9BC-FB02A1A5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EF8D31-EBB1-4711-94A2-29FFF892A9F8}"/>
              </a:ext>
            </a:extLst>
          </p:cNvPr>
          <p:cNvSpPr/>
          <p:nvPr/>
        </p:nvSpPr>
        <p:spPr>
          <a:xfrm>
            <a:off x="6197600" y="1048962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2172A-8244-4D5E-B41B-C5E2160F4B24}"/>
              </a:ext>
            </a:extLst>
          </p:cNvPr>
          <p:cNvSpPr txBox="1"/>
          <p:nvPr/>
        </p:nvSpPr>
        <p:spPr>
          <a:xfrm>
            <a:off x="6405879" y="1387536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91e1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AFEBC-50D8-4E74-B557-7086F7D74373}"/>
              </a:ext>
            </a:extLst>
          </p:cNvPr>
          <p:cNvSpPr txBox="1"/>
          <p:nvPr/>
        </p:nvSpPr>
        <p:spPr>
          <a:xfrm>
            <a:off x="4488370" y="5624372"/>
            <a:ext cx="17011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(HEAD)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A74A8-0029-45FF-9304-1EE0840B8F84}"/>
              </a:ext>
            </a:extLst>
          </p:cNvPr>
          <p:cNvSpPr txBox="1"/>
          <p:nvPr/>
        </p:nvSpPr>
        <p:spPr>
          <a:xfrm>
            <a:off x="9776054" y="3200134"/>
            <a:ext cx="187746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plot_upgrade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15C2FE-2036-442F-9FE4-E1275CFC2E0A}"/>
              </a:ext>
            </a:extLst>
          </p:cNvPr>
          <p:cNvSpPr/>
          <p:nvPr/>
        </p:nvSpPr>
        <p:spPr>
          <a:xfrm>
            <a:off x="7912994" y="2833112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A8BE7A-8F96-4BA8-B4BE-03D00DD32D4E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117081" y="1986341"/>
            <a:ext cx="958094" cy="1008952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DBDC7C-BCD7-4393-88B1-D807E6C123B1}"/>
              </a:ext>
            </a:extLst>
          </p:cNvPr>
          <p:cNvSpPr txBox="1"/>
          <p:nvPr/>
        </p:nvSpPr>
        <p:spPr>
          <a:xfrm>
            <a:off x="8121273" y="3171686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353b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EBA49A-A28F-4CFA-BB0D-EEAD5BFDE377}"/>
              </a:ext>
            </a:extLst>
          </p:cNvPr>
          <p:cNvCxnSpPr>
            <a:cxnSpLocks/>
          </p:cNvCxnSpPr>
          <p:nvPr/>
        </p:nvCxnSpPr>
        <p:spPr>
          <a:xfrm flipV="1">
            <a:off x="5786120" y="5366333"/>
            <a:ext cx="470794" cy="1975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A4820E4-76CB-4496-B550-CB74F78ED99D}"/>
              </a:ext>
            </a:extLst>
          </p:cNvPr>
          <p:cNvSpPr/>
          <p:nvPr/>
        </p:nvSpPr>
        <p:spPr>
          <a:xfrm>
            <a:off x="6215128" y="2830572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67F354-2772-467B-A487-69170F674C43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751320" y="2164022"/>
            <a:ext cx="17528" cy="66655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E9E2FA-AE5A-4A52-B002-AB1F747A8277}"/>
              </a:ext>
            </a:extLst>
          </p:cNvPr>
          <p:cNvSpPr txBox="1"/>
          <p:nvPr/>
        </p:nvSpPr>
        <p:spPr>
          <a:xfrm>
            <a:off x="6400799" y="3200261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a329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B3683-245B-4CF6-9DDF-49DC104BA57A}"/>
              </a:ext>
            </a:extLst>
          </p:cNvPr>
          <p:cNvSpPr txBox="1"/>
          <p:nvPr/>
        </p:nvSpPr>
        <p:spPr>
          <a:xfrm>
            <a:off x="387113" y="1387536"/>
            <a:ext cx="3992220" cy="53553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Merge plot_upgrade back into 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checkout main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merge plot_upgrade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CONFLICT: Merge conflict in color.py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Our edits to color.py conflict. Manually fix conflicting changes, and then make the commit ourselves.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add color.py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commit –m “Merged branch plot_upgrade”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[main 8443] Merged branch plot_upgrade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files changed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2E3963-8CBA-4062-923D-C4096758543D}"/>
              </a:ext>
            </a:extLst>
          </p:cNvPr>
          <p:cNvSpPr/>
          <p:nvPr/>
        </p:nvSpPr>
        <p:spPr>
          <a:xfrm>
            <a:off x="6256914" y="4621272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000DD-A7B3-4B46-8EEF-B4E138C8DE21}"/>
              </a:ext>
            </a:extLst>
          </p:cNvPr>
          <p:cNvSpPr txBox="1"/>
          <p:nvPr/>
        </p:nvSpPr>
        <p:spPr>
          <a:xfrm>
            <a:off x="6465193" y="4959846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8443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BA73B6-4D4B-4D95-8A75-25A622EA151D}"/>
              </a:ext>
            </a:extLst>
          </p:cNvPr>
          <p:cNvCxnSpPr>
            <a:cxnSpLocks/>
          </p:cNvCxnSpPr>
          <p:nvPr/>
        </p:nvCxnSpPr>
        <p:spPr>
          <a:xfrm flipH="1" flipV="1">
            <a:off x="6768848" y="3937914"/>
            <a:ext cx="17528" cy="66655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80BB9B-5B2D-43F2-B7BE-C3E68A625C32}"/>
              </a:ext>
            </a:extLst>
          </p:cNvPr>
          <p:cNvCxnSpPr>
            <a:cxnSpLocks/>
            <a:stCxn id="18" idx="7"/>
            <a:endCxn id="8" idx="3"/>
          </p:cNvCxnSpPr>
          <p:nvPr/>
        </p:nvCxnSpPr>
        <p:spPr>
          <a:xfrm flipV="1">
            <a:off x="7202173" y="3778371"/>
            <a:ext cx="873002" cy="1005082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A43A69-86A6-41A4-902B-B0B949F15589}"/>
              </a:ext>
            </a:extLst>
          </p:cNvPr>
          <p:cNvSpPr txBox="1"/>
          <p:nvPr/>
        </p:nvSpPr>
        <p:spPr>
          <a:xfrm>
            <a:off x="7978391" y="178780"/>
            <a:ext cx="3911601" cy="163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Branches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main: 8443</a:t>
            </a:r>
          </a:p>
          <a:p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plot_upgrade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353b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HEAD: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(main) 8443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058C95-F3D4-44A1-93FD-488E1EA23BF1}"/>
              </a:ext>
            </a:extLst>
          </p:cNvPr>
          <p:cNvCxnSpPr>
            <a:cxnSpLocks/>
          </p:cNvCxnSpPr>
          <p:nvPr/>
        </p:nvCxnSpPr>
        <p:spPr>
          <a:xfrm flipH="1">
            <a:off x="9141711" y="3373378"/>
            <a:ext cx="5232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E19430CC-2EAC-4410-8A98-1301E971E45C}"/>
              </a:ext>
            </a:extLst>
          </p:cNvPr>
          <p:cNvSpPr/>
          <p:nvPr/>
        </p:nvSpPr>
        <p:spPr>
          <a:xfrm>
            <a:off x="7912350" y="4099561"/>
            <a:ext cx="447040" cy="2715396"/>
          </a:xfrm>
          <a:prstGeom prst="leftBrace">
            <a:avLst>
              <a:gd name="adj1" fmla="val 8333"/>
              <a:gd name="adj2" fmla="val 3772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44DAA7-1B0A-4AC6-A215-EF7D2427D983}"/>
              </a:ext>
            </a:extLst>
          </p:cNvPr>
          <p:cNvSpPr txBox="1"/>
          <p:nvPr/>
        </p:nvSpPr>
        <p:spPr>
          <a:xfrm>
            <a:off x="8188337" y="4033930"/>
            <a:ext cx="38940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8443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Merge 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353b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Merge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a329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MODIFIED color.py: (including manual changes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“Merged branch plot_upgrade”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9D0212-E084-40DD-ADAA-EFD569A2AC7F}"/>
              </a:ext>
            </a:extLst>
          </p:cNvPr>
          <p:cNvCxnSpPr>
            <a:cxnSpLocks/>
          </p:cNvCxnSpPr>
          <p:nvPr/>
        </p:nvCxnSpPr>
        <p:spPr>
          <a:xfrm flipV="1">
            <a:off x="6746240" y="488891"/>
            <a:ext cx="0" cy="560071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72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64AA-AA60-6931-7F7C-7E9C9B60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Flavors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82A0-CA53-2160-8E26-542204CC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source control: copy the entire folder and name it “OLD_v3”</a:t>
            </a:r>
          </a:p>
          <a:p>
            <a:r>
              <a:rPr lang="en-US" dirty="0"/>
              <a:t>File synchronization software: Dropbox, Google drive, other cloud storage, etc..</a:t>
            </a:r>
          </a:p>
          <a:p>
            <a:pPr lvl="1"/>
            <a:r>
              <a:rPr lang="en-US" dirty="0"/>
              <a:t>Good for tracking a mix of different file types</a:t>
            </a:r>
          </a:p>
          <a:p>
            <a:r>
              <a:rPr lang="en-US" dirty="0"/>
              <a:t>Specific for code development: git, </a:t>
            </a:r>
            <a:r>
              <a:rPr lang="en-US" dirty="0" err="1"/>
              <a:t>svn</a:t>
            </a:r>
            <a:r>
              <a:rPr lang="en-US" dirty="0"/>
              <a:t>, mercurial, team foundation</a:t>
            </a:r>
          </a:p>
          <a:p>
            <a:pPr lvl="1"/>
            <a:r>
              <a:rPr lang="en-US" dirty="0"/>
              <a:t>Git is the most popular in astronomy software development (and nearly everywhere)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25EE7-521A-D234-3BCB-532D1ACA8497}"/>
              </a:ext>
            </a:extLst>
          </p:cNvPr>
          <p:cNvSpPr txBox="1"/>
          <p:nvPr/>
        </p:nvSpPr>
        <p:spPr>
          <a:xfrm>
            <a:off x="3047427" y="3246053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https://doodle.com/meeting/participate/id/bD9nPVqd</a:t>
            </a:r>
          </a:p>
        </p:txBody>
      </p:sp>
    </p:spTree>
    <p:extLst>
      <p:ext uri="{BB962C8B-B14F-4D97-AF65-F5344CB8AC3E}">
        <p14:creationId xmlns:p14="http://schemas.microsoft.com/office/powerpoint/2010/main" val="2938757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6B87-4E63-4EC5-8BF3-FC778CA0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ABA04-CE08-4E6D-BF49-E8F748B6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520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say this is the current state of the branch on our computer (91e1 is the latest commit). We run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  <a:r>
              <a:rPr lang="en-US" dirty="0">
                <a:cs typeface="Courier New" panose="02070309020205020404" pitchFamily="49" charset="0"/>
              </a:rPr>
              <a:t> to pull updates from remote (e.g., </a:t>
            </a:r>
            <a:r>
              <a:rPr lang="en-US" dirty="0" err="1">
                <a:cs typeface="Courier New" panose="02070309020205020404" pitchFamily="49" charset="0"/>
              </a:rPr>
              <a:t>Github</a:t>
            </a:r>
            <a:r>
              <a:rPr lang="en-US" dirty="0">
                <a:cs typeface="Courier New" panose="02070309020205020404" pitchFamily="49" charset="0"/>
              </a:rPr>
              <a:t>). Draw out what happens to our local Git commit tree in each of the following scenarios:</a:t>
            </a:r>
          </a:p>
          <a:p>
            <a:pPr lvl="1"/>
            <a:r>
              <a:rPr lang="en-US" dirty="0"/>
              <a:t>Remote branch is ahead by an extra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832e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remote branch also has three commits, but the third commit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832e</a:t>
            </a:r>
            <a:r>
              <a:rPr lang="en-US" dirty="0"/>
              <a:t> instead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91e1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Hint: make a test repo and try these scenarios out if you get confused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5D5FAE-9D7C-4EFB-9EA1-971CDEB07CDC}"/>
              </a:ext>
            </a:extLst>
          </p:cNvPr>
          <p:cNvSpPr/>
          <p:nvPr/>
        </p:nvSpPr>
        <p:spPr>
          <a:xfrm>
            <a:off x="9418320" y="1318577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6D3356-1940-4719-B165-71B70A3FD057}"/>
              </a:ext>
            </a:extLst>
          </p:cNvPr>
          <p:cNvSpPr/>
          <p:nvPr/>
        </p:nvSpPr>
        <p:spPr>
          <a:xfrm>
            <a:off x="9418320" y="2919729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3DA2F4-2FE8-4B66-9FCB-689C20412481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9972040" y="2426017"/>
            <a:ext cx="0" cy="45434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6364C9-886F-4B20-8109-F8823747DCCB}"/>
              </a:ext>
            </a:extLst>
          </p:cNvPr>
          <p:cNvSpPr txBox="1"/>
          <p:nvPr/>
        </p:nvSpPr>
        <p:spPr>
          <a:xfrm>
            <a:off x="9603990" y="166528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309f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76B73-EE12-4BBB-9653-2A8AE3484635}"/>
              </a:ext>
            </a:extLst>
          </p:cNvPr>
          <p:cNvSpPr txBox="1"/>
          <p:nvPr/>
        </p:nvSpPr>
        <p:spPr>
          <a:xfrm>
            <a:off x="9621519" y="330965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8a6c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5AF13D-71EA-4FE2-B4FF-46D41657DB58}"/>
              </a:ext>
            </a:extLst>
          </p:cNvPr>
          <p:cNvSpPr/>
          <p:nvPr/>
        </p:nvSpPr>
        <p:spPr>
          <a:xfrm>
            <a:off x="9418320" y="4587240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95806B-D35F-47A5-9313-B6BE09DBE904}"/>
              </a:ext>
            </a:extLst>
          </p:cNvPr>
          <p:cNvCxnSpPr>
            <a:cxnSpLocks/>
          </p:cNvCxnSpPr>
          <p:nvPr/>
        </p:nvCxnSpPr>
        <p:spPr>
          <a:xfrm flipV="1">
            <a:off x="9972040" y="4027169"/>
            <a:ext cx="0" cy="560071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1253CC-FE46-440F-AD7B-FC353AA58FC5}"/>
              </a:ext>
            </a:extLst>
          </p:cNvPr>
          <p:cNvSpPr txBox="1"/>
          <p:nvPr/>
        </p:nvSpPr>
        <p:spPr>
          <a:xfrm>
            <a:off x="9626599" y="4925814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91e1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ACB722-40B1-4D98-95C3-8C127C920702}"/>
              </a:ext>
            </a:extLst>
          </p:cNvPr>
          <p:cNvSpPr txBox="1"/>
          <p:nvPr/>
        </p:nvSpPr>
        <p:spPr>
          <a:xfrm>
            <a:off x="7872658" y="5865037"/>
            <a:ext cx="10118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16D7CA-62B5-44D6-94A0-E04A97BFA5D4}"/>
              </a:ext>
            </a:extLst>
          </p:cNvPr>
          <p:cNvCxnSpPr>
            <a:cxnSpLocks/>
          </p:cNvCxnSpPr>
          <p:nvPr/>
        </p:nvCxnSpPr>
        <p:spPr>
          <a:xfrm flipV="1">
            <a:off x="8982990" y="5524322"/>
            <a:ext cx="379450" cy="34071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944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4D75-BDFB-4101-B74D-7059DC76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8378-A482-4E8E-9AA5-1B78D2A5C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8800" cy="4351338"/>
          </a:xfrm>
        </p:spPr>
        <p:txBody>
          <a:bodyPr/>
          <a:lstStyle/>
          <a:p>
            <a:r>
              <a:rPr lang="en-US" dirty="0"/>
              <a:t>Oops, I just committed something, and it’s totally wrong in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91e1</a:t>
            </a:r>
            <a:r>
              <a:rPr lang="en-US" dirty="0"/>
              <a:t>. Here are two ways to revert those changes.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revert 91e1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--hard 8a6c</a:t>
            </a:r>
          </a:p>
          <a:p>
            <a:r>
              <a:rPr lang="en-US" dirty="0">
                <a:cs typeface="Courier New" panose="02070309020205020404" pitchFamily="49" charset="0"/>
              </a:rPr>
              <a:t>Learn about these two commands online. Draw what happens to the git commit tree.</a:t>
            </a:r>
          </a:p>
          <a:p>
            <a:r>
              <a:rPr lang="en-US" dirty="0">
                <a:cs typeface="Courier New" panose="02070309020205020404" pitchFamily="49" charset="0"/>
              </a:rPr>
              <a:t>Assess when is the right time to use these commands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1C8D15-A53A-4204-8CAF-E7C8F6FE66B7}"/>
              </a:ext>
            </a:extLst>
          </p:cNvPr>
          <p:cNvSpPr/>
          <p:nvPr/>
        </p:nvSpPr>
        <p:spPr>
          <a:xfrm>
            <a:off x="9418320" y="1318577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989F03-5130-45E1-B378-918F94A43E6F}"/>
              </a:ext>
            </a:extLst>
          </p:cNvPr>
          <p:cNvSpPr/>
          <p:nvPr/>
        </p:nvSpPr>
        <p:spPr>
          <a:xfrm>
            <a:off x="9418320" y="2919729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856FA1-11AD-4E42-9A61-F0710D216F25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9972040" y="2426017"/>
            <a:ext cx="0" cy="45434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0BE672-BF0F-4635-96F0-E3DB25FA3719}"/>
              </a:ext>
            </a:extLst>
          </p:cNvPr>
          <p:cNvSpPr txBox="1"/>
          <p:nvPr/>
        </p:nvSpPr>
        <p:spPr>
          <a:xfrm>
            <a:off x="9603990" y="166528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309f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A7FE4-992E-4976-86F4-C1BF592A02E3}"/>
              </a:ext>
            </a:extLst>
          </p:cNvPr>
          <p:cNvSpPr txBox="1"/>
          <p:nvPr/>
        </p:nvSpPr>
        <p:spPr>
          <a:xfrm>
            <a:off x="9621519" y="330965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8a6c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1C236E-9A48-44CC-8F96-CA8E8EB3BCBA}"/>
              </a:ext>
            </a:extLst>
          </p:cNvPr>
          <p:cNvSpPr/>
          <p:nvPr/>
        </p:nvSpPr>
        <p:spPr>
          <a:xfrm>
            <a:off x="9418320" y="4587240"/>
            <a:ext cx="1107440" cy="110744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220BA8-6F60-416B-A711-3CA25AAF1143}"/>
              </a:ext>
            </a:extLst>
          </p:cNvPr>
          <p:cNvCxnSpPr>
            <a:cxnSpLocks/>
          </p:cNvCxnSpPr>
          <p:nvPr/>
        </p:nvCxnSpPr>
        <p:spPr>
          <a:xfrm flipV="1">
            <a:off x="9972040" y="4027169"/>
            <a:ext cx="0" cy="560071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E259A9-BC02-4674-813A-E4408F1703D1}"/>
              </a:ext>
            </a:extLst>
          </p:cNvPr>
          <p:cNvSpPr txBox="1"/>
          <p:nvPr/>
        </p:nvSpPr>
        <p:spPr>
          <a:xfrm>
            <a:off x="9626599" y="4925814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91e1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E58C6-41D1-438A-8989-C16E2D9C0410}"/>
              </a:ext>
            </a:extLst>
          </p:cNvPr>
          <p:cNvSpPr txBox="1"/>
          <p:nvPr/>
        </p:nvSpPr>
        <p:spPr>
          <a:xfrm>
            <a:off x="7872658" y="5865037"/>
            <a:ext cx="10118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A9D2C7-855A-4975-BF65-6C163627272D}"/>
              </a:ext>
            </a:extLst>
          </p:cNvPr>
          <p:cNvCxnSpPr>
            <a:cxnSpLocks/>
          </p:cNvCxnSpPr>
          <p:nvPr/>
        </p:nvCxnSpPr>
        <p:spPr>
          <a:xfrm flipV="1">
            <a:off x="8982990" y="5524322"/>
            <a:ext cx="379450" cy="34071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285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5172-4509-462C-9ECA-65D1B7E4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conceptual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1365-E927-4A25-BFB8-6BD9D05BF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should never be editing the underlying commit objects yourself</a:t>
            </a:r>
          </a:p>
          <a:p>
            <a:pPr lvl="1"/>
            <a:r>
              <a:rPr lang="en-US" dirty="0"/>
              <a:t>Ruins the point of source control</a:t>
            </a:r>
          </a:p>
          <a:p>
            <a:pPr lvl="1"/>
            <a:r>
              <a:rPr lang="en-US" dirty="0"/>
              <a:t>Can break the repo!</a:t>
            </a:r>
          </a:p>
          <a:p>
            <a:r>
              <a:rPr lang="en-US" dirty="0"/>
              <a:t>Git is meant to be distributed </a:t>
            </a:r>
          </a:p>
          <a:p>
            <a:pPr lvl="1"/>
            <a:r>
              <a:rPr lang="en-US" dirty="0"/>
              <a:t>You do not need a central repository</a:t>
            </a:r>
          </a:p>
          <a:p>
            <a:pPr lvl="1"/>
            <a:r>
              <a:rPr lang="en-US" dirty="0"/>
              <a:t>Can pass git repo between machines. Use it for version tracking code on your machine without ever pushing it anywhere. </a:t>
            </a:r>
          </a:p>
          <a:p>
            <a:r>
              <a:rPr lang="en-US" dirty="0"/>
              <a:t>In practice, we use services like </a:t>
            </a:r>
            <a:r>
              <a:rPr lang="en-US" dirty="0" err="1"/>
              <a:t>Github</a:t>
            </a:r>
            <a:r>
              <a:rPr lang="en-US" dirty="0"/>
              <a:t> to centralize the code to make is easy to collaborate and share code</a:t>
            </a:r>
          </a:p>
          <a:p>
            <a:pPr lvl="1"/>
            <a:r>
              <a:rPr lang="en-US" dirty="0"/>
              <a:t>Built on top of git are git workflows to standardize how we work together using git</a:t>
            </a:r>
          </a:p>
        </p:txBody>
      </p:sp>
    </p:spTree>
    <p:extLst>
      <p:ext uri="{BB962C8B-B14F-4D97-AF65-F5344CB8AC3E}">
        <p14:creationId xmlns:p14="http://schemas.microsoft.com/office/powerpoint/2010/main" val="9649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5CA-6EB0-AE24-029C-24DBECC4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Jason’s philosophy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5562-DE4B-0364-8749-3854063A4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has a lot of features; I use a very small subset</a:t>
            </a:r>
          </a:p>
          <a:p>
            <a:r>
              <a:rPr lang="en-US" dirty="0"/>
              <a:t>I try to develop straightforward workflows as to minimize the amount of git I need to understand</a:t>
            </a:r>
          </a:p>
          <a:p>
            <a:r>
              <a:rPr lang="en-US" dirty="0"/>
              <a:t>I found it helpful to develop a mental model of git to reason through what I need git to do in various cases (later today)</a:t>
            </a:r>
          </a:p>
        </p:txBody>
      </p:sp>
    </p:spTree>
    <p:extLst>
      <p:ext uri="{BB962C8B-B14F-4D97-AF65-F5344CB8AC3E}">
        <p14:creationId xmlns:p14="http://schemas.microsoft.com/office/powerpoint/2010/main" val="173686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65CB-CE34-7921-710D-43A849AF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C4B5-3F2C-9124-5614-B88120BB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git to keep track of changes</a:t>
            </a:r>
          </a:p>
          <a:p>
            <a:r>
              <a:rPr lang="en-US" dirty="0"/>
              <a:t>Sync changes to a remote repository</a:t>
            </a:r>
          </a:p>
          <a:p>
            <a:endParaRPr lang="en-US" dirty="0"/>
          </a:p>
          <a:p>
            <a:r>
              <a:rPr lang="en-US" dirty="0"/>
              <a:t>We’ll use git commands from the command line today because all git GUIs will just replicate a subset of these commands</a:t>
            </a:r>
          </a:p>
        </p:txBody>
      </p:sp>
    </p:spTree>
    <p:extLst>
      <p:ext uri="{BB962C8B-B14F-4D97-AF65-F5344CB8AC3E}">
        <p14:creationId xmlns:p14="http://schemas.microsoft.com/office/powerpoint/2010/main" val="167965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95A0-7D81-8A77-527A-26682F18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6EF4-1769-E832-8F8F-80BD24D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 repo: any folder with a .git folder inside of 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Turns the folder you are in into a git repo (by making the .git folder) with zero commits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Downloads a repository from a </a:t>
            </a:r>
            <a:r>
              <a:rPr lang="en-US" dirty="0" err="1"/>
              <a:t>url</a:t>
            </a:r>
            <a:r>
              <a:rPr lang="en-US" dirty="0"/>
              <a:t> (e.g., the one from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Generally, I do this: I make a new repo on </a:t>
            </a:r>
            <a:r>
              <a:rPr lang="en-US" dirty="0" err="1"/>
              <a:t>Github</a:t>
            </a:r>
            <a:r>
              <a:rPr lang="en-US" dirty="0"/>
              <a:t> and then download it</a:t>
            </a:r>
          </a:p>
          <a:p>
            <a:pPr lvl="1"/>
            <a:r>
              <a:rPr lang="en-US" dirty="0"/>
              <a:t>I recommend always to use the HTTPS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lvl="1"/>
            <a:r>
              <a:rPr lang="en-US" dirty="0"/>
              <a:t>Gives you the state of your current repository</a:t>
            </a:r>
          </a:p>
          <a:p>
            <a:r>
              <a:rPr lang="en-US" dirty="0"/>
              <a:t>Demo: download ASTRON441 repo </a:t>
            </a:r>
          </a:p>
        </p:txBody>
      </p:sp>
    </p:spTree>
    <p:extLst>
      <p:ext uri="{BB962C8B-B14F-4D97-AF65-F5344CB8AC3E}">
        <p14:creationId xmlns:p14="http://schemas.microsoft.com/office/powerpoint/2010/main" val="231261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159F-77E5-493A-E297-F8BB5212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set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D279-0326-8F4D-724A-7652DD7E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commit is a set of changes made to the repository</a:t>
            </a:r>
          </a:p>
          <a:p>
            <a:r>
              <a:rPr lang="en-US" dirty="0"/>
              <a:t>A history of changes is defined by the sequence of commits</a:t>
            </a:r>
          </a:p>
          <a:p>
            <a:r>
              <a:rPr lang="en-US" dirty="0"/>
              <a:t>How to make a commit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[file]</a:t>
            </a:r>
          </a:p>
          <a:p>
            <a:pPr lvl="2"/>
            <a:r>
              <a:rPr lang="en-US" dirty="0"/>
              <a:t>Adds any new changes from [file] to the next commit</a:t>
            </a:r>
          </a:p>
          <a:p>
            <a:pPr lvl="2"/>
            <a:r>
              <a:rPr lang="en-US" dirty="0"/>
              <a:t>Can be run multiple times (even on the same 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“[description]”</a:t>
            </a:r>
          </a:p>
          <a:p>
            <a:pPr lvl="2"/>
            <a:r>
              <a:rPr lang="en-US" dirty="0"/>
              <a:t>Makes a new commit that consists of all the added changes </a:t>
            </a:r>
          </a:p>
          <a:p>
            <a:pPr lvl="2"/>
            <a:r>
              <a:rPr lang="en-US" dirty="0"/>
              <a:t>Description should be a short phrase that summarizes the commits changes</a:t>
            </a:r>
          </a:p>
          <a:p>
            <a:pPr lvl="2"/>
            <a:r>
              <a:rPr lang="en-US" dirty="0"/>
              <a:t>Commits are free, so try to make commits small and modular</a:t>
            </a:r>
          </a:p>
          <a:p>
            <a:r>
              <a:rPr lang="en-US" dirty="0"/>
              <a:t>Demo: make change to ASTRON 441 repo</a:t>
            </a:r>
          </a:p>
        </p:txBody>
      </p:sp>
    </p:spTree>
    <p:extLst>
      <p:ext uri="{BB962C8B-B14F-4D97-AF65-F5344CB8AC3E}">
        <p14:creationId xmlns:p14="http://schemas.microsoft.com/office/powerpoint/2010/main" val="62245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DEBA-3090-105B-C3EB-130C091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 Changes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EE17-DFCA-823A-3E8C-0098933F3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a service like </a:t>
            </a:r>
            <a:r>
              <a:rPr lang="en-US" dirty="0" err="1"/>
              <a:t>Github</a:t>
            </a:r>
            <a:r>
              <a:rPr lang="en-US" dirty="0"/>
              <a:t>, Bitbucket, </a:t>
            </a:r>
            <a:r>
              <a:rPr lang="en-US" dirty="0" err="1"/>
              <a:t>etc</a:t>
            </a:r>
            <a:r>
              <a:rPr lang="en-US" dirty="0"/>
              <a:t> to store your Git repo (remote repo)</a:t>
            </a:r>
          </a:p>
          <a:p>
            <a:r>
              <a:rPr lang="en-US" dirty="0"/>
              <a:t>Goal: your laptop and remote repo are consistent with commits</a:t>
            </a:r>
          </a:p>
          <a:p>
            <a:pPr lvl="1"/>
            <a:r>
              <a:rPr lang="en-US" dirty="0"/>
              <a:t>Git has ways of resolving conflicts, but don’t make it hard on yourself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lvl="1"/>
            <a:r>
              <a:rPr lang="en-US" dirty="0"/>
              <a:t>Sends new commits you made to online repo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lvl="1"/>
            <a:r>
              <a:rPr lang="en-US" dirty="0"/>
              <a:t>Grabs new commits from remote repo onto your machine (i.e. updates your download of the code)</a:t>
            </a:r>
          </a:p>
          <a:p>
            <a:r>
              <a:rPr lang="en-US" dirty="0"/>
              <a:t>Demo push, edit code on </a:t>
            </a:r>
            <a:r>
              <a:rPr lang="en-US" dirty="0" err="1"/>
              <a:t>Github</a:t>
            </a:r>
            <a:r>
              <a:rPr lang="en-US" dirty="0"/>
              <a:t>, and pull</a:t>
            </a:r>
          </a:p>
        </p:txBody>
      </p:sp>
    </p:spTree>
    <p:extLst>
      <p:ext uri="{BB962C8B-B14F-4D97-AF65-F5344CB8AC3E}">
        <p14:creationId xmlns:p14="http://schemas.microsoft.com/office/powerpoint/2010/main" val="183324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4CED-74EF-CDDB-F4DD-A43B4848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🦇👻🕸️🎃🐈‍⬛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94D35-15FD-B246-E34D-51E345E4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two commits edit the same parts of the code</a:t>
            </a:r>
          </a:p>
          <a:p>
            <a:pPr lvl="1"/>
            <a:r>
              <a:rPr lang="en-US" dirty="0"/>
              <a:t>Git doesn’t know how to code, can only merge commits when non-overlapping</a:t>
            </a:r>
          </a:p>
          <a:p>
            <a:r>
              <a:rPr lang="en-US" dirty="0"/>
              <a:t>Git push will not work if it creates a conflict – you must pull and fix</a:t>
            </a:r>
          </a:p>
          <a:p>
            <a:r>
              <a:rPr lang="en-US" dirty="0"/>
              <a:t>Git pull will not work if you edited a file (but have not made a commit with those new changes) and try to pull commits that also edit the same file</a:t>
            </a:r>
          </a:p>
          <a:p>
            <a:r>
              <a:rPr lang="en-US" dirty="0"/>
              <a:t>General system to follow: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changes to your 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commits for those changes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pull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Fix any conflicts if needed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push</a:t>
            </a:r>
          </a:p>
          <a:p>
            <a:r>
              <a:rPr lang="en-US" dirty="0"/>
              <a:t>Demo: conflict in ASTRON 441 repo</a:t>
            </a:r>
          </a:p>
        </p:txBody>
      </p:sp>
    </p:spTree>
    <p:extLst>
      <p:ext uri="{BB962C8B-B14F-4D97-AF65-F5344CB8AC3E}">
        <p14:creationId xmlns:p14="http://schemas.microsoft.com/office/powerpoint/2010/main" val="239833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masis MT Pro Medium"/>
        <a:ea typeface=""/>
        <a:cs typeface=""/>
      </a:majorFont>
      <a:minorFont>
        <a:latin typeface="Amasis M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2492</Words>
  <Application>Microsoft Office PowerPoint</Application>
  <PresentationFormat>Widescreen</PresentationFormat>
  <Paragraphs>460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Amasis MT Pro</vt:lpstr>
      <vt:lpstr>Amasis MT Pro Medium</vt:lpstr>
      <vt:lpstr>Arial</vt:lpstr>
      <vt:lpstr>Courier New</vt:lpstr>
      <vt:lpstr>Office Theme</vt:lpstr>
      <vt:lpstr>Git</vt:lpstr>
      <vt:lpstr>Source Control</vt:lpstr>
      <vt:lpstr>Source Control Flavors</vt:lpstr>
      <vt:lpstr>Jason’s philosophy with Git</vt:lpstr>
      <vt:lpstr>The basics of git</vt:lpstr>
      <vt:lpstr>Making a git repository</vt:lpstr>
      <vt:lpstr>Making a set of changes</vt:lpstr>
      <vt:lpstr>Synchronize Changes Online</vt:lpstr>
      <vt:lpstr>Conflicts 🦇👻🕸️🎃🐈‍⬛</vt:lpstr>
      <vt:lpstr>What if I don’t want to save my changes?</vt:lpstr>
      <vt:lpstr>But what if I like my changes but I don’t want to commit my changes just yet?</vt:lpstr>
      <vt:lpstr>Git branches</vt:lpstr>
      <vt:lpstr>Merging branches</vt:lpstr>
      <vt:lpstr>Mechanics of Git</vt:lpstr>
      <vt:lpstr>The following oversimplifies the underlying git implementation but is a useful abstraction for thinking about what is happening under the hood.</vt:lpstr>
      <vt:lpstr>Git commit</vt:lpstr>
      <vt:lpstr>Git commit tree</vt:lpstr>
      <vt:lpstr>Git commit tree</vt:lpstr>
      <vt:lpstr>Git commit tree</vt:lpstr>
      <vt:lpstr>Git branches</vt:lpstr>
      <vt:lpstr>Git branches</vt:lpstr>
      <vt:lpstr>Git branches</vt:lpstr>
      <vt:lpstr>Git branches</vt:lpstr>
      <vt:lpstr>Git branches</vt:lpstr>
      <vt:lpstr>Git merge</vt:lpstr>
      <vt:lpstr>Git merge</vt:lpstr>
      <vt:lpstr>Merge conflict</vt:lpstr>
      <vt:lpstr>Merge conflict</vt:lpstr>
      <vt:lpstr>Git merge</vt:lpstr>
      <vt:lpstr>Activity 1</vt:lpstr>
      <vt:lpstr>Activity 2</vt:lpstr>
      <vt:lpstr>Last conceptual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Jason Wang</dc:creator>
  <cp:lastModifiedBy>Jason Wang</cp:lastModifiedBy>
  <cp:revision>1</cp:revision>
  <dcterms:created xsi:type="dcterms:W3CDTF">2022-10-03T18:49:17Z</dcterms:created>
  <dcterms:modified xsi:type="dcterms:W3CDTF">2022-10-03T21:47:30Z</dcterms:modified>
</cp:coreProperties>
</file>