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8" r:id="rId3"/>
    <p:sldId id="257" r:id="rId4"/>
    <p:sldId id="283" r:id="rId5"/>
    <p:sldId id="290" r:id="rId6"/>
    <p:sldId id="258" r:id="rId7"/>
    <p:sldId id="291" r:id="rId8"/>
    <p:sldId id="289" r:id="rId9"/>
    <p:sldId id="280" r:id="rId10"/>
    <p:sldId id="281" r:id="rId11"/>
    <p:sldId id="282" r:id="rId12"/>
    <p:sldId id="285" r:id="rId13"/>
    <p:sldId id="287"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BB16D-6A3A-0143-BE35-4D7955F2C534}" type="datetimeFigureOut">
              <a:rPr lang="en-US" smtClean="0"/>
              <a:t>7/6/23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69B50-3307-884D-BB8E-972900184673}" type="slidenum">
              <a:rPr lang="en-US" smtClean="0"/>
              <a:t>‹#›</a:t>
            </a:fld>
            <a:endParaRPr lang="en-US"/>
          </a:p>
        </p:txBody>
      </p:sp>
    </p:spTree>
    <p:extLst>
      <p:ext uri="{BB962C8B-B14F-4D97-AF65-F5344CB8AC3E}">
        <p14:creationId xmlns:p14="http://schemas.microsoft.com/office/powerpoint/2010/main" val="54022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7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D299-7834-8ABD-ED1C-626936162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9253BA-42D2-3CBB-FAF0-582FA549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E57AF-F722-2358-53C4-9DCD536A3D51}"/>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F619A456-F939-3FF5-0588-B06775418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7D398-2E1F-563C-7B8E-AD885A6323B1}"/>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34205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18C8-C59E-14E6-5609-9A7F1CB446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6CFE4-97EC-67B4-6131-995BE743D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F1E03-21B7-A4E8-71C0-C80109D6FDCF}"/>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B132772A-7AEC-C92E-6860-7FACCA792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63294-48F9-DAB4-7663-CCA299870479}"/>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104478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37578-2716-32F3-10EB-7208402BC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613A49-8C4D-C0E5-BAE2-998EAE9FC7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F78C9-85C7-F08C-A22F-2BA40243ED73}"/>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93276285-E866-49B3-5EBD-EB193E6EE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4ED11-752B-E034-FF1D-0E3A2DC596C5}"/>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52145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800F-EF7E-C0B7-90D8-91D23B334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3FF62-3E9D-9AF4-C221-B9C4A1591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60C2C-8F7C-190E-A6EA-B4978815EC83}"/>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95741E6D-AA2B-B8DE-911B-B7CD021AF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CAA4D-6C86-5973-8499-D2E3962012E8}"/>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7677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C66A-E6DB-9911-CEFB-BA955712F1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58EC57-022E-65D3-D8B6-83212CF63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90E232-8DB9-23E9-BC0B-8778BFC87C58}"/>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0D469B83-C66E-C28B-D34D-EDF274010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A9C42-96AA-BA9E-CCA6-AA9447FED99F}"/>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64137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F7C9-82A0-14EF-029D-EBB408ACA8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34A8B-30E0-5946-F666-98F7246DF3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20CA48-D6C6-E454-9209-BA98E9E10F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1BC98F-817B-911C-2E9C-56B771847D90}"/>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6" name="Footer Placeholder 5">
            <a:extLst>
              <a:ext uri="{FF2B5EF4-FFF2-40B4-BE49-F238E27FC236}">
                <a16:creationId xmlns:a16="http://schemas.microsoft.com/office/drawing/2014/main" id="{B33BA4F9-B9E3-7E88-C91D-0D225A5D9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CF397-6705-7F61-8221-B2FD6330C8E3}"/>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44339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E2F2-5DAB-8AF3-DDB1-8F2F1C01FD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D048E0-F9C0-CFC2-AF38-56BCF57C6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2DC9D3-3FE9-0F7C-617A-EA79F1377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AA5600-61E7-FD20-939D-F3D521BCD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81569-9D69-991E-641F-25EFCB8BC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B98E02-F8E2-98FF-AF2A-FB9C21E0B4C5}"/>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8" name="Footer Placeholder 7">
            <a:extLst>
              <a:ext uri="{FF2B5EF4-FFF2-40B4-BE49-F238E27FC236}">
                <a16:creationId xmlns:a16="http://schemas.microsoft.com/office/drawing/2014/main" id="{9A070A11-D6F7-D527-61EF-EEDE10C940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E704AE-0941-DB10-D084-7D9167926A59}"/>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64090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E3EA-77A7-2B32-405B-FEC60F3E58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1DA18-A729-341F-1D0B-9AE800FF7523}"/>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4" name="Footer Placeholder 3">
            <a:extLst>
              <a:ext uri="{FF2B5EF4-FFF2-40B4-BE49-F238E27FC236}">
                <a16:creationId xmlns:a16="http://schemas.microsoft.com/office/drawing/2014/main" id="{E812BC72-207B-CCA9-D76A-6AAB9DF5F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82F0B7-6402-3643-2607-DFE83948A8E3}"/>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05926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1E89C-A527-A9F2-F530-724BF6B5CE1D}"/>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3" name="Footer Placeholder 2">
            <a:extLst>
              <a:ext uri="{FF2B5EF4-FFF2-40B4-BE49-F238E27FC236}">
                <a16:creationId xmlns:a16="http://schemas.microsoft.com/office/drawing/2014/main" id="{F85046AC-0F8E-C472-AF5C-AC7575F96D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78EF0-AAF7-FEDB-A6CC-13481F21DB1F}"/>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38963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7ED4-CE20-2DAE-55BA-E9C906BA8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F7BA8C-E06A-A0AD-2CDB-6E0167308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0F8F70-3A17-9D7D-3DF2-823089F6A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5E2DB-909E-E974-E924-C6FF8491D82C}"/>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6" name="Footer Placeholder 5">
            <a:extLst>
              <a:ext uri="{FF2B5EF4-FFF2-40B4-BE49-F238E27FC236}">
                <a16:creationId xmlns:a16="http://schemas.microsoft.com/office/drawing/2014/main" id="{7142938A-BD25-70C0-D2D9-45CF0010B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26CD4-65B0-5331-D7A2-A6029C8EBC43}"/>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25527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A127-A067-A634-7A93-9B9498399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199FBF-AD3C-E318-21DF-AE8A58553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5BB81-F098-63CE-48D6-C0A3B1AB0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6368F-AE90-9BF3-B40C-0B03099F52B7}"/>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6" name="Footer Placeholder 5">
            <a:extLst>
              <a:ext uri="{FF2B5EF4-FFF2-40B4-BE49-F238E27FC236}">
                <a16:creationId xmlns:a16="http://schemas.microsoft.com/office/drawing/2014/main" id="{A16C24D1-7136-E403-0E71-F1444FB31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AD29B-5EFE-6432-6389-379A8F754561}"/>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40897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E8663-EAF5-BA1E-02BC-CC34B7F1DB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1C2685-745B-E26E-8980-E4A0C3E43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05573-2E9A-2C02-03D2-11667AADA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EA45514F-DCB3-DF6E-D570-EE14742D8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1949ED-5420-EE19-4721-D5E1C2D68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83812-F976-4A69-B15F-2AA3C7108F9F}" type="slidenum">
              <a:rPr lang="en-US" smtClean="0"/>
              <a:t>‹#›</a:t>
            </a:fld>
            <a:endParaRPr lang="en-US"/>
          </a:p>
        </p:txBody>
      </p:sp>
    </p:spTree>
    <p:extLst>
      <p:ext uri="{BB962C8B-B14F-4D97-AF65-F5344CB8AC3E}">
        <p14:creationId xmlns:p14="http://schemas.microsoft.com/office/powerpoint/2010/main" val="160465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4807-C3E0-356E-C530-5B062293E136}"/>
              </a:ext>
            </a:extLst>
          </p:cNvPr>
          <p:cNvSpPr>
            <a:spLocks noGrp="1"/>
          </p:cNvSpPr>
          <p:nvPr>
            <p:ph type="ctrTitle"/>
          </p:nvPr>
        </p:nvSpPr>
        <p:spPr>
          <a:xfrm>
            <a:off x="300216" y="1280493"/>
            <a:ext cx="5165558" cy="2387600"/>
          </a:xfrm>
        </p:spPr>
        <p:txBody>
          <a:bodyPr/>
          <a:lstStyle/>
          <a:p>
            <a:r>
              <a:rPr lang="en-US" dirty="0"/>
              <a:t>Git</a:t>
            </a:r>
          </a:p>
        </p:txBody>
      </p:sp>
      <p:sp>
        <p:nvSpPr>
          <p:cNvPr id="3" name="Subtitle 2">
            <a:extLst>
              <a:ext uri="{FF2B5EF4-FFF2-40B4-BE49-F238E27FC236}">
                <a16:creationId xmlns:a16="http://schemas.microsoft.com/office/drawing/2014/main" id="{41EA2FF5-7B9E-ED89-61BC-1347168936F9}"/>
              </a:ext>
            </a:extLst>
          </p:cNvPr>
          <p:cNvSpPr>
            <a:spLocks noGrp="1"/>
          </p:cNvSpPr>
          <p:nvPr>
            <p:ph type="subTitle" idx="1"/>
          </p:nvPr>
        </p:nvSpPr>
        <p:spPr>
          <a:xfrm>
            <a:off x="300216" y="3760168"/>
            <a:ext cx="5165558" cy="1655762"/>
          </a:xfrm>
        </p:spPr>
        <p:txBody>
          <a:bodyPr/>
          <a:lstStyle/>
          <a:p>
            <a:r>
              <a:rPr lang="en-US" dirty="0"/>
              <a:t>Code/Astro 2023</a:t>
            </a:r>
          </a:p>
        </p:txBody>
      </p:sp>
      <p:pic>
        <p:nvPicPr>
          <p:cNvPr id="4" name="Picture 3">
            <a:extLst>
              <a:ext uri="{FF2B5EF4-FFF2-40B4-BE49-F238E27FC236}">
                <a16:creationId xmlns:a16="http://schemas.microsoft.com/office/drawing/2014/main" id="{7386D899-731B-CA2A-E0B5-85F9EFD04C55}"/>
              </a:ext>
            </a:extLst>
          </p:cNvPr>
          <p:cNvPicPr>
            <a:picLocks noChangeAspect="1"/>
          </p:cNvPicPr>
          <p:nvPr/>
        </p:nvPicPr>
        <p:blipFill>
          <a:blip r:embed="rId2"/>
          <a:stretch>
            <a:fillRect/>
          </a:stretch>
        </p:blipFill>
        <p:spPr>
          <a:xfrm>
            <a:off x="5745365" y="270597"/>
            <a:ext cx="6265588" cy="6316805"/>
          </a:xfrm>
          <a:prstGeom prst="rect">
            <a:avLst/>
          </a:prstGeom>
        </p:spPr>
      </p:pic>
    </p:spTree>
    <p:extLst>
      <p:ext uri="{BB962C8B-B14F-4D97-AF65-F5344CB8AC3E}">
        <p14:creationId xmlns:p14="http://schemas.microsoft.com/office/powerpoint/2010/main" val="287145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159F-77E5-493A-E297-F8BB52122654}"/>
              </a:ext>
            </a:extLst>
          </p:cNvPr>
          <p:cNvSpPr>
            <a:spLocks noGrp="1"/>
          </p:cNvSpPr>
          <p:nvPr>
            <p:ph type="title"/>
          </p:nvPr>
        </p:nvSpPr>
        <p:spPr/>
        <p:txBody>
          <a:bodyPr/>
          <a:lstStyle/>
          <a:p>
            <a:r>
              <a:rPr lang="en-US" dirty="0"/>
              <a:t>Making a set of changes</a:t>
            </a:r>
          </a:p>
        </p:txBody>
      </p:sp>
      <p:sp>
        <p:nvSpPr>
          <p:cNvPr id="3" name="Content Placeholder 2">
            <a:extLst>
              <a:ext uri="{FF2B5EF4-FFF2-40B4-BE49-F238E27FC236}">
                <a16:creationId xmlns:a16="http://schemas.microsoft.com/office/drawing/2014/main" id="{0E4FD279-0326-8F4D-724A-7652DD7E8F28}"/>
              </a:ext>
            </a:extLst>
          </p:cNvPr>
          <p:cNvSpPr>
            <a:spLocks noGrp="1"/>
          </p:cNvSpPr>
          <p:nvPr>
            <p:ph idx="1"/>
          </p:nvPr>
        </p:nvSpPr>
        <p:spPr/>
        <p:txBody>
          <a:bodyPr>
            <a:normAutofit lnSpcReduction="10000"/>
          </a:bodyPr>
          <a:lstStyle/>
          <a:p>
            <a:r>
              <a:rPr lang="en-US" dirty="0"/>
              <a:t>A commit is a set of changes made to the repository</a:t>
            </a:r>
          </a:p>
          <a:p>
            <a:r>
              <a:rPr lang="en-US" dirty="0"/>
              <a:t>A history of changes is defined by the sequence of commits</a:t>
            </a:r>
          </a:p>
          <a:p>
            <a:r>
              <a:rPr lang="en-US" dirty="0"/>
              <a:t>How to make a commit</a:t>
            </a:r>
          </a:p>
          <a:p>
            <a:pPr lvl="1"/>
            <a:r>
              <a:rPr lang="en-US" dirty="0">
                <a:latin typeface="Courier New" panose="02070309020205020404" pitchFamily="49" charset="0"/>
                <a:cs typeface="Courier New" panose="02070309020205020404" pitchFamily="49" charset="0"/>
              </a:rPr>
              <a:t>git add [file]</a:t>
            </a:r>
          </a:p>
          <a:p>
            <a:pPr lvl="2"/>
            <a:r>
              <a:rPr lang="en-US" dirty="0"/>
              <a:t>Adds any new changes from [file] to the next commit</a:t>
            </a:r>
          </a:p>
          <a:p>
            <a:pPr lvl="2"/>
            <a:r>
              <a:rPr lang="en-US" dirty="0"/>
              <a:t>Can be run multiple times (even on the same file)</a:t>
            </a:r>
          </a:p>
          <a:p>
            <a:pPr lvl="1"/>
            <a:r>
              <a:rPr lang="en-US" dirty="0">
                <a:latin typeface="Courier New" panose="02070309020205020404" pitchFamily="49" charset="0"/>
                <a:cs typeface="Courier New" panose="02070309020205020404" pitchFamily="49" charset="0"/>
              </a:rPr>
              <a:t>git commit –m “[description]”</a:t>
            </a:r>
          </a:p>
          <a:p>
            <a:pPr lvl="2"/>
            <a:r>
              <a:rPr lang="en-US" dirty="0"/>
              <a:t>Makes a new commit that consists of all the added changes </a:t>
            </a:r>
          </a:p>
          <a:p>
            <a:pPr lvl="2"/>
            <a:r>
              <a:rPr lang="en-US" dirty="0"/>
              <a:t>Description should be a short phrase that summarizes the commits changes</a:t>
            </a:r>
          </a:p>
          <a:p>
            <a:pPr lvl="2"/>
            <a:r>
              <a:rPr lang="en-US" dirty="0"/>
              <a:t>Commits are free, so try to make commits small and modular</a:t>
            </a:r>
          </a:p>
          <a:p>
            <a:r>
              <a:rPr lang="en-US" dirty="0"/>
              <a:t>Demo: make change to ASTRON 441 repo</a:t>
            </a:r>
          </a:p>
        </p:txBody>
      </p:sp>
    </p:spTree>
    <p:extLst>
      <p:ext uri="{BB962C8B-B14F-4D97-AF65-F5344CB8AC3E}">
        <p14:creationId xmlns:p14="http://schemas.microsoft.com/office/powerpoint/2010/main" val="62245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DEBA-3090-105B-C3EB-130C091F1868}"/>
              </a:ext>
            </a:extLst>
          </p:cNvPr>
          <p:cNvSpPr>
            <a:spLocks noGrp="1"/>
          </p:cNvSpPr>
          <p:nvPr>
            <p:ph type="title"/>
          </p:nvPr>
        </p:nvSpPr>
        <p:spPr/>
        <p:txBody>
          <a:bodyPr/>
          <a:lstStyle/>
          <a:p>
            <a:r>
              <a:rPr lang="en-US" dirty="0"/>
              <a:t>Synchronize Changes Online</a:t>
            </a:r>
          </a:p>
        </p:txBody>
      </p:sp>
      <p:sp>
        <p:nvSpPr>
          <p:cNvPr id="3" name="Content Placeholder 2">
            <a:extLst>
              <a:ext uri="{FF2B5EF4-FFF2-40B4-BE49-F238E27FC236}">
                <a16:creationId xmlns:a16="http://schemas.microsoft.com/office/drawing/2014/main" id="{B7D9EE17-DFCA-823A-3E8C-0098933F3901}"/>
              </a:ext>
            </a:extLst>
          </p:cNvPr>
          <p:cNvSpPr>
            <a:spLocks noGrp="1"/>
          </p:cNvSpPr>
          <p:nvPr>
            <p:ph idx="1"/>
          </p:nvPr>
        </p:nvSpPr>
        <p:spPr/>
        <p:txBody>
          <a:bodyPr>
            <a:normAutofit lnSpcReduction="10000"/>
          </a:bodyPr>
          <a:lstStyle/>
          <a:p>
            <a:r>
              <a:rPr lang="en-US" dirty="0"/>
              <a:t>Need a service like </a:t>
            </a:r>
            <a:r>
              <a:rPr lang="en-US" dirty="0" err="1"/>
              <a:t>Github</a:t>
            </a:r>
            <a:r>
              <a:rPr lang="en-US" dirty="0"/>
              <a:t>, Bitbucket, </a:t>
            </a:r>
            <a:r>
              <a:rPr lang="en-US" dirty="0" err="1"/>
              <a:t>etc</a:t>
            </a:r>
            <a:r>
              <a:rPr lang="en-US" dirty="0"/>
              <a:t> to store your Git repo (remote repo)</a:t>
            </a:r>
          </a:p>
          <a:p>
            <a:r>
              <a:rPr lang="en-US" dirty="0"/>
              <a:t>Goal: your laptop and remote repo are consistent with commits</a:t>
            </a:r>
          </a:p>
          <a:p>
            <a:pPr lvl="1"/>
            <a:r>
              <a:rPr lang="en-US" dirty="0"/>
              <a:t>Git has ways of resolving conflicts, but don’t make it hard on yourself</a:t>
            </a:r>
          </a:p>
          <a:p>
            <a:r>
              <a:rPr lang="en-US" dirty="0">
                <a:latin typeface="Courier New" panose="02070309020205020404" pitchFamily="49" charset="0"/>
                <a:cs typeface="Courier New" panose="02070309020205020404" pitchFamily="49" charset="0"/>
              </a:rPr>
              <a:t>git push</a:t>
            </a:r>
          </a:p>
          <a:p>
            <a:pPr lvl="1"/>
            <a:r>
              <a:rPr lang="en-US" dirty="0"/>
              <a:t>Sends new commits you made to online repo</a:t>
            </a:r>
          </a:p>
          <a:p>
            <a:r>
              <a:rPr lang="en-US" dirty="0">
                <a:latin typeface="Courier New" panose="02070309020205020404" pitchFamily="49" charset="0"/>
                <a:cs typeface="Courier New" panose="02070309020205020404" pitchFamily="49" charset="0"/>
              </a:rPr>
              <a:t>git pull</a:t>
            </a:r>
          </a:p>
          <a:p>
            <a:pPr lvl="1"/>
            <a:r>
              <a:rPr lang="en-US" dirty="0"/>
              <a:t>Grabs new commits from remote repo onto your machine (i.e. updates your download of the code)</a:t>
            </a:r>
          </a:p>
          <a:p>
            <a:r>
              <a:rPr lang="en-US" dirty="0"/>
              <a:t>Demo push, edit code on </a:t>
            </a:r>
            <a:r>
              <a:rPr lang="en-US" dirty="0" err="1"/>
              <a:t>Github</a:t>
            </a:r>
            <a:r>
              <a:rPr lang="en-US" dirty="0"/>
              <a:t>, and pull</a:t>
            </a:r>
          </a:p>
        </p:txBody>
      </p:sp>
    </p:spTree>
    <p:extLst>
      <p:ext uri="{BB962C8B-B14F-4D97-AF65-F5344CB8AC3E}">
        <p14:creationId xmlns:p14="http://schemas.microsoft.com/office/powerpoint/2010/main" val="183324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4CED-74EF-CDDB-F4DD-A43B484847CE}"/>
              </a:ext>
            </a:extLst>
          </p:cNvPr>
          <p:cNvSpPr>
            <a:spLocks noGrp="1"/>
          </p:cNvSpPr>
          <p:nvPr>
            <p:ph type="title"/>
          </p:nvPr>
        </p:nvSpPr>
        <p:spPr/>
        <p:txBody>
          <a:bodyPr/>
          <a:lstStyle/>
          <a:p>
            <a:r>
              <a:rPr lang="en-US" dirty="0"/>
              <a:t>Conflicts 🦇👻🕸️🎃🐈‍⬛</a:t>
            </a:r>
          </a:p>
        </p:txBody>
      </p:sp>
      <p:sp>
        <p:nvSpPr>
          <p:cNvPr id="3" name="Content Placeholder 2">
            <a:extLst>
              <a:ext uri="{FF2B5EF4-FFF2-40B4-BE49-F238E27FC236}">
                <a16:creationId xmlns:a16="http://schemas.microsoft.com/office/drawing/2014/main" id="{73D94D35-15FD-B246-E34D-51E345E449A3}"/>
              </a:ext>
            </a:extLst>
          </p:cNvPr>
          <p:cNvSpPr>
            <a:spLocks noGrp="1"/>
          </p:cNvSpPr>
          <p:nvPr>
            <p:ph idx="1"/>
          </p:nvPr>
        </p:nvSpPr>
        <p:spPr/>
        <p:txBody>
          <a:bodyPr>
            <a:normAutofit fontScale="92500" lnSpcReduction="20000"/>
          </a:bodyPr>
          <a:lstStyle/>
          <a:p>
            <a:r>
              <a:rPr lang="en-US" dirty="0"/>
              <a:t>When two commits edit the same parts of the code</a:t>
            </a:r>
          </a:p>
          <a:p>
            <a:pPr lvl="1"/>
            <a:r>
              <a:rPr lang="en-US" dirty="0"/>
              <a:t>Git doesn’t know how to code, can only merge commits when non-overlapping</a:t>
            </a:r>
          </a:p>
          <a:p>
            <a:r>
              <a:rPr lang="en-US" dirty="0"/>
              <a:t>Git push will not work if it creates a conflict – you must pull and fix</a:t>
            </a:r>
          </a:p>
          <a:p>
            <a:r>
              <a:rPr lang="en-US" dirty="0"/>
              <a:t>Git pull will not work if you edited a file (but have not made a commit with those new changes) and try to pull commits that also edit the same file</a:t>
            </a:r>
          </a:p>
          <a:p>
            <a:r>
              <a:rPr lang="en-US" dirty="0"/>
              <a:t>General system to follow:</a:t>
            </a:r>
          </a:p>
          <a:p>
            <a:pPr marL="914400" lvl="1" indent="-457200">
              <a:buFont typeface="+mj-lt"/>
              <a:buAutoNum type="arabicPeriod"/>
            </a:pPr>
            <a:r>
              <a:rPr lang="en-US" dirty="0"/>
              <a:t>Make changes to your files</a:t>
            </a:r>
          </a:p>
          <a:p>
            <a:pPr marL="914400" lvl="1" indent="-457200">
              <a:buFont typeface="+mj-lt"/>
              <a:buAutoNum type="arabicPeriod"/>
            </a:pPr>
            <a:r>
              <a:rPr lang="en-US" dirty="0"/>
              <a:t>Make commits for those changes</a:t>
            </a:r>
          </a:p>
          <a:p>
            <a:pPr marL="914400" lvl="1" indent="-457200">
              <a:buFont typeface="+mj-lt"/>
              <a:buAutoNum type="arabicPeriod"/>
            </a:pPr>
            <a:r>
              <a:rPr lang="en-US" dirty="0"/>
              <a:t>git pull</a:t>
            </a:r>
          </a:p>
          <a:p>
            <a:pPr marL="914400" lvl="1" indent="-457200">
              <a:buFont typeface="+mj-lt"/>
              <a:buAutoNum type="arabicPeriod"/>
            </a:pPr>
            <a:r>
              <a:rPr lang="en-US" dirty="0"/>
              <a:t>Fix any conflicts if needed</a:t>
            </a:r>
          </a:p>
          <a:p>
            <a:pPr marL="914400" lvl="1" indent="-457200">
              <a:buFont typeface="+mj-lt"/>
              <a:buAutoNum type="arabicPeriod"/>
            </a:pPr>
            <a:r>
              <a:rPr lang="en-US" dirty="0"/>
              <a:t>git push</a:t>
            </a:r>
          </a:p>
          <a:p>
            <a:r>
              <a:rPr lang="en-US" dirty="0"/>
              <a:t>Demo: conflict in ASTRON 441 repo</a:t>
            </a:r>
          </a:p>
        </p:txBody>
      </p:sp>
    </p:spTree>
    <p:extLst>
      <p:ext uri="{BB962C8B-B14F-4D97-AF65-F5344CB8AC3E}">
        <p14:creationId xmlns:p14="http://schemas.microsoft.com/office/powerpoint/2010/main" val="239833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E6F6-2783-3670-1B02-57C096A21F27}"/>
              </a:ext>
            </a:extLst>
          </p:cNvPr>
          <p:cNvSpPr>
            <a:spLocks noGrp="1"/>
          </p:cNvSpPr>
          <p:nvPr>
            <p:ph type="title"/>
          </p:nvPr>
        </p:nvSpPr>
        <p:spPr/>
        <p:txBody>
          <a:bodyPr/>
          <a:lstStyle/>
          <a:p>
            <a:r>
              <a:rPr lang="en-US" dirty="0"/>
              <a:t>What if I don’t want to save my changes?</a:t>
            </a:r>
          </a:p>
        </p:txBody>
      </p:sp>
      <p:sp>
        <p:nvSpPr>
          <p:cNvPr id="3" name="Content Placeholder 2">
            <a:extLst>
              <a:ext uri="{FF2B5EF4-FFF2-40B4-BE49-F238E27FC236}">
                <a16:creationId xmlns:a16="http://schemas.microsoft.com/office/drawing/2014/main" id="{00290C66-94E8-9C72-3F1F-AA95AADC286C}"/>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checkout filename </a:t>
            </a:r>
          </a:p>
          <a:p>
            <a:pPr lvl="1"/>
            <a:r>
              <a:rPr lang="en-US" dirty="0"/>
              <a:t>Reverts the file back to the version from the latest commit, removing any </a:t>
            </a:r>
            <a:r>
              <a:rPr lang="en-US" dirty="0" err="1"/>
              <a:t>uncommited</a:t>
            </a:r>
            <a:r>
              <a:rPr lang="en-US" dirty="0"/>
              <a:t> stages</a:t>
            </a:r>
          </a:p>
          <a:p>
            <a:r>
              <a:rPr lang="en-US" dirty="0"/>
              <a:t>Undo changes and then update your local repo</a:t>
            </a:r>
          </a:p>
          <a:p>
            <a:pPr lvl="1"/>
            <a:r>
              <a:rPr lang="en-US" dirty="0">
                <a:latin typeface="Courier New" panose="02070309020205020404" pitchFamily="49" charset="0"/>
                <a:cs typeface="Courier New" panose="02070309020205020404" pitchFamily="49" charset="0"/>
              </a:rPr>
              <a:t>git checkout myfile.py</a:t>
            </a:r>
          </a:p>
          <a:p>
            <a:pPr lvl="1"/>
            <a:r>
              <a:rPr lang="en-US" dirty="0">
                <a:latin typeface="Courier New" panose="02070309020205020404" pitchFamily="49" charset="0"/>
                <a:cs typeface="Courier New" panose="02070309020205020404" pitchFamily="49" charset="0"/>
              </a:rPr>
              <a:t>git pull</a:t>
            </a:r>
          </a:p>
          <a:p>
            <a:r>
              <a:rPr lang="en-US" dirty="0">
                <a:cs typeface="Courier New" panose="02070309020205020404" pitchFamily="49" charset="0"/>
              </a:rPr>
              <a:t>Demo: make change locally and undo it</a:t>
            </a:r>
          </a:p>
        </p:txBody>
      </p:sp>
    </p:spTree>
    <p:extLst>
      <p:ext uri="{BB962C8B-B14F-4D97-AF65-F5344CB8AC3E}">
        <p14:creationId xmlns:p14="http://schemas.microsoft.com/office/powerpoint/2010/main" val="503675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CAAF-EAC1-722F-EC75-4920D4B84494}"/>
              </a:ext>
            </a:extLst>
          </p:cNvPr>
          <p:cNvSpPr>
            <a:spLocks noGrp="1"/>
          </p:cNvSpPr>
          <p:nvPr>
            <p:ph type="title"/>
          </p:nvPr>
        </p:nvSpPr>
        <p:spPr/>
        <p:txBody>
          <a:bodyPr/>
          <a:lstStyle/>
          <a:p>
            <a:r>
              <a:rPr lang="en-US" dirty="0"/>
              <a:t>But what if I like my changes but I don’t want to commit my changes just yet?</a:t>
            </a:r>
          </a:p>
        </p:txBody>
      </p:sp>
      <p:sp>
        <p:nvSpPr>
          <p:cNvPr id="3" name="Content Placeholder 2">
            <a:extLst>
              <a:ext uri="{FF2B5EF4-FFF2-40B4-BE49-F238E27FC236}">
                <a16:creationId xmlns:a16="http://schemas.microsoft.com/office/drawing/2014/main" id="{2D5B34E2-981F-A909-5CED-93461A4186CB}"/>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git stash</a:t>
            </a:r>
          </a:p>
          <a:p>
            <a:pPr lvl="1"/>
            <a:r>
              <a:rPr lang="en-US" dirty="0"/>
              <a:t>Saves all edits of a file, stashes them away elsewhere, and reverts files to version from last commit</a:t>
            </a:r>
          </a:p>
          <a:p>
            <a:r>
              <a:rPr lang="en-US" dirty="0">
                <a:latin typeface="Courier New" panose="02070309020205020404" pitchFamily="49" charset="0"/>
                <a:cs typeface="Courier New" panose="02070309020205020404" pitchFamily="49" charset="0"/>
              </a:rPr>
              <a:t>git stash apply</a:t>
            </a:r>
          </a:p>
          <a:p>
            <a:pPr lvl="1"/>
            <a:r>
              <a:rPr lang="en-US" dirty="0"/>
              <a:t>Reapplies the most recently stashed changes to your current repo</a:t>
            </a:r>
          </a:p>
          <a:p>
            <a:pPr lvl="1"/>
            <a:r>
              <a:rPr lang="en-US" dirty="0"/>
              <a:t>[IMPORTANT]: If there are conflicts, will create merge conflicts</a:t>
            </a:r>
          </a:p>
          <a:p>
            <a:r>
              <a:rPr lang="en-US" dirty="0"/>
              <a:t>Preserve your </a:t>
            </a:r>
            <a:r>
              <a:rPr lang="en-US" dirty="0" err="1"/>
              <a:t>uncommited</a:t>
            </a:r>
            <a:r>
              <a:rPr lang="en-US" dirty="0"/>
              <a:t> changes but also updating your repo</a:t>
            </a:r>
          </a:p>
          <a:p>
            <a:pPr lvl="1"/>
            <a:r>
              <a:rPr lang="en-US" dirty="0">
                <a:latin typeface="Courier New" panose="02070309020205020404" pitchFamily="49" charset="0"/>
                <a:cs typeface="Courier New" panose="02070309020205020404" pitchFamily="49" charset="0"/>
              </a:rPr>
              <a:t>git stash</a:t>
            </a:r>
          </a:p>
          <a:p>
            <a:pPr lvl="1"/>
            <a:r>
              <a:rPr lang="en-US" dirty="0">
                <a:latin typeface="Courier New" panose="02070309020205020404" pitchFamily="49" charset="0"/>
                <a:cs typeface="Courier New" panose="02070309020205020404" pitchFamily="49" charset="0"/>
              </a:rPr>
              <a:t>git pull</a:t>
            </a:r>
          </a:p>
          <a:p>
            <a:pPr lvl="1"/>
            <a:r>
              <a:rPr lang="en-US" dirty="0">
                <a:latin typeface="Courier New" panose="02070309020205020404" pitchFamily="49" charset="0"/>
                <a:cs typeface="Courier New" panose="02070309020205020404" pitchFamily="49" charset="0"/>
              </a:rPr>
              <a:t>git stash apply</a:t>
            </a:r>
          </a:p>
          <a:p>
            <a:r>
              <a:rPr lang="en-US" dirty="0">
                <a:cs typeface="Courier New" panose="02070309020205020404" pitchFamily="49" charset="0"/>
              </a:rPr>
              <a:t>Demo: stashing and </a:t>
            </a:r>
            <a:r>
              <a:rPr lang="en-US" dirty="0" err="1">
                <a:cs typeface="Courier New" panose="02070309020205020404" pitchFamily="49" charset="0"/>
              </a:rPr>
              <a:t>unstashing</a:t>
            </a:r>
            <a:r>
              <a:rPr lang="en-US" dirty="0">
                <a:cs typeface="Courier New" panose="02070309020205020404" pitchFamily="49" charset="0"/>
              </a:rPr>
              <a:t> changes</a:t>
            </a:r>
          </a:p>
        </p:txBody>
      </p:sp>
    </p:spTree>
    <p:extLst>
      <p:ext uri="{BB962C8B-B14F-4D97-AF65-F5344CB8AC3E}">
        <p14:creationId xmlns:p14="http://schemas.microsoft.com/office/powerpoint/2010/main" val="259011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5145-A8A7-41A5-9AF1-8FEB371D7B4A}"/>
              </a:ext>
            </a:extLst>
          </p:cNvPr>
          <p:cNvSpPr>
            <a:spLocks noGrp="1"/>
          </p:cNvSpPr>
          <p:nvPr>
            <p:ph type="title"/>
          </p:nvPr>
        </p:nvSpPr>
        <p:spPr/>
        <p:txBody>
          <a:bodyPr/>
          <a:lstStyle/>
          <a:p>
            <a:r>
              <a:rPr lang="en-US" dirty="0"/>
              <a:t>Source Control</a:t>
            </a:r>
          </a:p>
        </p:txBody>
      </p:sp>
      <p:sp>
        <p:nvSpPr>
          <p:cNvPr id="3" name="Content Placeholder 2">
            <a:extLst>
              <a:ext uri="{FF2B5EF4-FFF2-40B4-BE49-F238E27FC236}">
                <a16:creationId xmlns:a16="http://schemas.microsoft.com/office/drawing/2014/main" id="{3DF61226-A26F-40E7-8645-E0CC93329D88}"/>
              </a:ext>
            </a:extLst>
          </p:cNvPr>
          <p:cNvSpPr>
            <a:spLocks noGrp="1"/>
          </p:cNvSpPr>
          <p:nvPr>
            <p:ph idx="1"/>
          </p:nvPr>
        </p:nvSpPr>
        <p:spPr/>
        <p:txBody>
          <a:bodyPr>
            <a:normAutofit/>
          </a:bodyPr>
          <a:lstStyle/>
          <a:p>
            <a:r>
              <a:rPr lang="en-US" dirty="0"/>
              <a:t>System for tracking changes in files</a:t>
            </a:r>
          </a:p>
          <a:p>
            <a:r>
              <a:rPr lang="en-US" dirty="0"/>
              <a:t>Why use source control?</a:t>
            </a:r>
          </a:p>
          <a:p>
            <a:pPr lvl="1"/>
            <a:r>
              <a:rPr lang="en-US" dirty="0"/>
              <a:t>Legacy versions of the code</a:t>
            </a:r>
          </a:p>
          <a:p>
            <a:pPr lvl="1"/>
            <a:r>
              <a:rPr lang="en-US" dirty="0"/>
              <a:t>Revert to old versions</a:t>
            </a:r>
          </a:p>
          <a:p>
            <a:pPr lvl="1"/>
            <a:r>
              <a:rPr lang="en-US" dirty="0"/>
              <a:t>Why was it working before?</a:t>
            </a:r>
          </a:p>
          <a:p>
            <a:pPr lvl="1"/>
            <a:r>
              <a:rPr lang="en-US" dirty="0"/>
              <a:t>Collaborative work </a:t>
            </a:r>
          </a:p>
          <a:p>
            <a:r>
              <a:rPr lang="en-US" dirty="0"/>
              <a:t>Our recommendation: Use source control any time you are programming, even if it is just for yourself (and not just code!) </a:t>
            </a:r>
          </a:p>
        </p:txBody>
      </p:sp>
    </p:spTree>
    <p:extLst>
      <p:ext uri="{BB962C8B-B14F-4D97-AF65-F5344CB8AC3E}">
        <p14:creationId xmlns:p14="http://schemas.microsoft.com/office/powerpoint/2010/main" val="322136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64AA-AA60-6931-7F7C-7E9C9B60F299}"/>
              </a:ext>
            </a:extLst>
          </p:cNvPr>
          <p:cNvSpPr>
            <a:spLocks noGrp="1"/>
          </p:cNvSpPr>
          <p:nvPr>
            <p:ph type="title"/>
          </p:nvPr>
        </p:nvSpPr>
        <p:spPr/>
        <p:txBody>
          <a:bodyPr/>
          <a:lstStyle/>
          <a:p>
            <a:r>
              <a:rPr lang="en-US" dirty="0"/>
              <a:t>Source Control Flavors</a:t>
            </a:r>
          </a:p>
        </p:txBody>
      </p:sp>
      <p:sp>
        <p:nvSpPr>
          <p:cNvPr id="3" name="Content Placeholder 2">
            <a:extLst>
              <a:ext uri="{FF2B5EF4-FFF2-40B4-BE49-F238E27FC236}">
                <a16:creationId xmlns:a16="http://schemas.microsoft.com/office/drawing/2014/main" id="{6F3182A0-CA53-2160-8E26-542204CCABD6}"/>
              </a:ext>
            </a:extLst>
          </p:cNvPr>
          <p:cNvSpPr>
            <a:spLocks noGrp="1"/>
          </p:cNvSpPr>
          <p:nvPr>
            <p:ph idx="1"/>
          </p:nvPr>
        </p:nvSpPr>
        <p:spPr/>
        <p:txBody>
          <a:bodyPr/>
          <a:lstStyle/>
          <a:p>
            <a:r>
              <a:rPr lang="en-US" dirty="0"/>
              <a:t>Primitive source control: copy the entire folder and name it “OLD_v3”</a:t>
            </a:r>
          </a:p>
          <a:p>
            <a:r>
              <a:rPr lang="en-US" dirty="0"/>
              <a:t>File synchronization software: Dropbox, Google drive, other cloud storage, etc..</a:t>
            </a:r>
          </a:p>
          <a:p>
            <a:pPr lvl="1"/>
            <a:r>
              <a:rPr lang="en-US" dirty="0"/>
              <a:t>Good for tracking a mix of different file types</a:t>
            </a:r>
          </a:p>
          <a:p>
            <a:r>
              <a:rPr lang="en-US" dirty="0"/>
              <a:t>Specific for code development: git, </a:t>
            </a:r>
            <a:r>
              <a:rPr lang="en-US" dirty="0" err="1"/>
              <a:t>svn</a:t>
            </a:r>
            <a:r>
              <a:rPr lang="en-US" dirty="0"/>
              <a:t>, mercurial, team foundation</a:t>
            </a:r>
          </a:p>
          <a:p>
            <a:pPr lvl="1"/>
            <a:r>
              <a:rPr lang="en-US" dirty="0"/>
              <a:t>Git is the most popular in astronomy software development (and nearly everywhere)</a:t>
            </a:r>
          </a:p>
          <a:p>
            <a:endParaRPr lang="en-US" dirty="0"/>
          </a:p>
        </p:txBody>
      </p:sp>
    </p:spTree>
    <p:extLst>
      <p:ext uri="{BB962C8B-B14F-4D97-AF65-F5344CB8AC3E}">
        <p14:creationId xmlns:p14="http://schemas.microsoft.com/office/powerpoint/2010/main" val="293875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Demo: Introduction to Git</a:t>
            </a:r>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lstStyle/>
          <a:p>
            <a:pPr marL="0" indent="0">
              <a:buNone/>
            </a:pPr>
            <a:r>
              <a:rPr lang="en-US" dirty="0"/>
              <a:t>In the demo, you will learn how to:</a:t>
            </a:r>
          </a:p>
          <a:p>
            <a:pPr lvl="1"/>
            <a:r>
              <a:rPr lang="en-US" dirty="0"/>
              <a:t>Make a git repository in </a:t>
            </a:r>
            <a:r>
              <a:rPr lang="en-US" dirty="0" err="1"/>
              <a:t>Github</a:t>
            </a:r>
            <a:r>
              <a:rPr lang="en-US" dirty="0"/>
              <a:t> and “copy” it to your local machine</a:t>
            </a:r>
          </a:p>
          <a:p>
            <a:pPr lvl="1"/>
            <a:r>
              <a:rPr lang="en-US" dirty="0"/>
              <a:t>Add and edit files in the repo</a:t>
            </a:r>
          </a:p>
          <a:p>
            <a:pPr lvl="1"/>
            <a:r>
              <a:rPr lang="en-US" dirty="0"/>
              <a:t>Resolve conflicts between the remote version and local version of your files</a:t>
            </a:r>
          </a:p>
          <a:p>
            <a:pPr lvl="1"/>
            <a:r>
              <a:rPr lang="en-US" dirty="0"/>
              <a:t>Remove changes you don’t want to keep</a:t>
            </a:r>
          </a:p>
          <a:p>
            <a:pPr lvl="1"/>
            <a:endParaRPr lang="en-US" dirty="0"/>
          </a:p>
          <a:p>
            <a:pPr marL="0" indent="0">
              <a:buNone/>
            </a:pPr>
            <a:r>
              <a:rPr lang="en-US" dirty="0"/>
              <a:t>Try to type along with me as we walk through the demo. However, don’t worry if you get stuck! We’ll have time at the end to work on the demo in groups. </a:t>
            </a:r>
          </a:p>
          <a:p>
            <a:pPr lvl="1"/>
            <a:endParaRPr lang="en-US" dirty="0"/>
          </a:p>
        </p:txBody>
      </p:sp>
    </p:spTree>
    <p:extLst>
      <p:ext uri="{BB962C8B-B14F-4D97-AF65-F5344CB8AC3E}">
        <p14:creationId xmlns:p14="http://schemas.microsoft.com/office/powerpoint/2010/main" val="167965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Group Activity (10 mins)</a:t>
            </a:r>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lstStyle/>
          <a:p>
            <a:pPr marL="0" indent="0">
              <a:buNone/>
            </a:pPr>
            <a:r>
              <a:rPr lang="en-US" dirty="0"/>
              <a:t>Break up into groups </a:t>
            </a:r>
          </a:p>
          <a:p>
            <a:r>
              <a:rPr lang="en-US" sz="2200" dirty="0"/>
              <a:t>Any problems reproducing the commands we discussed in the demo? Work together to see if you can resolve any issues as a group. Otherwise, ask for help.</a:t>
            </a:r>
          </a:p>
          <a:p>
            <a:pPr marL="0" indent="0">
              <a:buNone/>
            </a:pPr>
            <a:endParaRPr lang="en-US" dirty="0"/>
          </a:p>
          <a:p>
            <a:pPr marL="0" indent="0">
              <a:buNone/>
            </a:pPr>
            <a:r>
              <a:rPr lang="en-US" dirty="0"/>
              <a:t>If time:</a:t>
            </a:r>
          </a:p>
          <a:p>
            <a:r>
              <a:rPr lang="en-US" sz="2200" dirty="0"/>
              <a:t>Choose a group member. Everyone clone the demo repo of that member, and then try to edit the same file and push to the repo. Can you resolve any conflicts that arise?</a:t>
            </a:r>
          </a:p>
        </p:txBody>
      </p:sp>
    </p:spTree>
    <p:extLst>
      <p:ext uri="{BB962C8B-B14F-4D97-AF65-F5344CB8AC3E}">
        <p14:creationId xmlns:p14="http://schemas.microsoft.com/office/powerpoint/2010/main" val="175406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dirty="0"/>
              <a:t>Git Commands</a:t>
            </a:r>
            <a:endParaRPr dirty="0"/>
          </a:p>
        </p:txBody>
      </p:sp>
      <p:sp>
        <p:nvSpPr>
          <p:cNvPr id="97" name="Google Shape;97;p3"/>
          <p:cNvSpPr txBox="1">
            <a:spLocks noGrp="1"/>
          </p:cNvSpPr>
          <p:nvPr>
            <p:ph type="body" idx="1"/>
          </p:nvPr>
        </p:nvSpPr>
        <p:spPr>
          <a:xfrm>
            <a:off x="838200" y="1825625"/>
            <a:ext cx="5121584"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dirty="0">
                <a:latin typeface="Courier New"/>
                <a:ea typeface="Courier New"/>
                <a:cs typeface="Courier New"/>
                <a:sym typeface="Courier New"/>
              </a:rPr>
              <a:t>&gt; git clone [URL]</a:t>
            </a:r>
            <a:endParaRPr dirty="0"/>
          </a:p>
          <a:p>
            <a:pPr marL="228600" lvl="0" indent="-228600" algn="l" rtl="0">
              <a:lnSpc>
                <a:spcPct val="90000"/>
              </a:lnSpc>
              <a:spcBef>
                <a:spcPts val="1000"/>
              </a:spcBef>
              <a:spcAft>
                <a:spcPts val="0"/>
              </a:spcAft>
              <a:buClr>
                <a:schemeClr val="dk1"/>
              </a:buClr>
              <a:buSzPct val="100000"/>
              <a:buChar char="•"/>
            </a:pPr>
            <a:r>
              <a:rPr lang="en-US" dirty="0"/>
              <a:t>Clones repo to your computer</a:t>
            </a:r>
            <a:endParaRPr dirty="0"/>
          </a:p>
          <a:p>
            <a:pPr marL="0" lvl="0" indent="0" algn="l" rtl="0">
              <a:lnSpc>
                <a:spcPct val="90000"/>
              </a:lnSpc>
              <a:spcBef>
                <a:spcPts val="1000"/>
              </a:spcBef>
              <a:spcAft>
                <a:spcPts val="0"/>
              </a:spcAft>
              <a:buClr>
                <a:schemeClr val="dk1"/>
              </a:buClr>
              <a:buSzPct val="100000"/>
              <a:buNone/>
            </a:pPr>
            <a:r>
              <a:rPr lang="en-US" dirty="0">
                <a:latin typeface="Courier New"/>
                <a:ea typeface="Courier New"/>
                <a:cs typeface="Courier New"/>
                <a:sym typeface="Courier New"/>
              </a:rPr>
              <a:t>&gt; git status</a:t>
            </a:r>
          </a:p>
          <a:p>
            <a:pPr marL="228600" lvl="0" indent="-228600" algn="l" rtl="0">
              <a:lnSpc>
                <a:spcPct val="90000"/>
              </a:lnSpc>
              <a:spcBef>
                <a:spcPts val="1000"/>
              </a:spcBef>
              <a:spcAft>
                <a:spcPts val="0"/>
              </a:spcAft>
              <a:buClr>
                <a:schemeClr val="dk1"/>
              </a:buClr>
              <a:buSzPct val="100000"/>
              <a:buChar char="•"/>
            </a:pPr>
            <a:r>
              <a:rPr lang="en-US" dirty="0"/>
              <a:t>Notes file changes in local repo and/or differences between local and remote repos</a:t>
            </a:r>
          </a:p>
          <a:p>
            <a:pPr marL="0" lvl="0" indent="0" algn="l" rtl="0">
              <a:lnSpc>
                <a:spcPct val="90000"/>
              </a:lnSpc>
              <a:spcBef>
                <a:spcPts val="1000"/>
              </a:spcBef>
              <a:spcAft>
                <a:spcPts val="0"/>
              </a:spcAft>
              <a:buClr>
                <a:schemeClr val="dk1"/>
              </a:buClr>
              <a:buSzPct val="100000"/>
              <a:buNone/>
            </a:pPr>
            <a:r>
              <a:rPr lang="en-US" dirty="0">
                <a:latin typeface="Courier New"/>
                <a:ea typeface="Courier New"/>
                <a:cs typeface="Courier New"/>
                <a:sym typeface="Courier New"/>
              </a:rPr>
              <a:t>&gt; git add [file]</a:t>
            </a:r>
            <a:endParaRPr dirty="0"/>
          </a:p>
          <a:p>
            <a:pPr marL="228600" lvl="0" indent="-228600" algn="l" rtl="0">
              <a:lnSpc>
                <a:spcPct val="90000"/>
              </a:lnSpc>
              <a:spcBef>
                <a:spcPts val="1000"/>
              </a:spcBef>
              <a:spcAft>
                <a:spcPts val="0"/>
              </a:spcAft>
              <a:buClr>
                <a:schemeClr val="dk1"/>
              </a:buClr>
              <a:buSzPct val="100000"/>
              <a:buChar char="•"/>
            </a:pPr>
            <a:r>
              <a:rPr lang="en-US" dirty="0"/>
              <a:t>Adds changes from file to next commit</a:t>
            </a:r>
            <a:endParaRPr dirty="0"/>
          </a:p>
          <a:p>
            <a:pPr marL="0" lvl="0" indent="0" algn="l" rtl="0">
              <a:lnSpc>
                <a:spcPct val="90000"/>
              </a:lnSpc>
              <a:spcBef>
                <a:spcPts val="1000"/>
              </a:spcBef>
              <a:spcAft>
                <a:spcPts val="0"/>
              </a:spcAft>
              <a:buClr>
                <a:schemeClr val="dk1"/>
              </a:buClr>
              <a:buSzPct val="100000"/>
              <a:buNone/>
            </a:pPr>
            <a:r>
              <a:rPr lang="en-US" dirty="0">
                <a:latin typeface="Courier New"/>
                <a:ea typeface="Courier New"/>
                <a:cs typeface="Courier New"/>
                <a:sym typeface="Courier New"/>
              </a:rPr>
              <a:t>&gt; git commit</a:t>
            </a:r>
            <a:endParaRPr dirty="0"/>
          </a:p>
          <a:p>
            <a:pPr marL="228600" lvl="0" indent="-228600" algn="l" rtl="0">
              <a:lnSpc>
                <a:spcPct val="90000"/>
              </a:lnSpc>
              <a:spcBef>
                <a:spcPts val="1000"/>
              </a:spcBef>
              <a:spcAft>
                <a:spcPts val="0"/>
              </a:spcAft>
              <a:buClr>
                <a:schemeClr val="dk1"/>
              </a:buClr>
              <a:buSzPct val="100000"/>
              <a:buChar char="•"/>
            </a:pPr>
            <a:r>
              <a:rPr lang="en-US" dirty="0"/>
              <a:t>Creates commit from staged changes</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latin typeface="Courier New"/>
              <a:ea typeface="Courier New"/>
              <a:cs typeface="Courier New"/>
              <a:sym typeface="Courier New"/>
            </a:endParaRPr>
          </a:p>
        </p:txBody>
      </p:sp>
      <p:sp>
        <p:nvSpPr>
          <p:cNvPr id="98" name="Google Shape;98;p3"/>
          <p:cNvSpPr txBox="1"/>
          <p:nvPr/>
        </p:nvSpPr>
        <p:spPr>
          <a:xfrm>
            <a:off x="5708257" y="681037"/>
            <a:ext cx="5121584" cy="5499494"/>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l" rtl="0">
              <a:lnSpc>
                <a:spcPct val="90000"/>
              </a:lnSpc>
              <a:spcBef>
                <a:spcPts val="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push</a:t>
            </a:r>
            <a:endParaRPr dirty="0"/>
          </a:p>
          <a:p>
            <a:pPr marL="228600" indent="-228600">
              <a:lnSpc>
                <a:spcPct val="90000"/>
              </a:lnSpc>
              <a:spcBef>
                <a:spcPts val="1000"/>
              </a:spcBef>
              <a:buClr>
                <a:schemeClr val="dk1"/>
              </a:buClr>
              <a:buSzPct val="100000"/>
              <a:buFont typeface="Arial"/>
              <a:buChar char="•"/>
            </a:pPr>
            <a:r>
              <a:rPr lang="en-US" sz="2800" dirty="0">
                <a:solidFill>
                  <a:schemeClr val="dk1"/>
                </a:solidFill>
                <a:latin typeface="Calibri"/>
                <a:ea typeface="Calibri"/>
                <a:cs typeface="Calibri"/>
                <a:sym typeface="Calibri"/>
              </a:rPr>
              <a:t>Sends new commits to remote repo</a:t>
            </a:r>
            <a:endParaRPr lang="en-US" sz="2800" dirty="0"/>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pu</a:t>
            </a:r>
            <a:r>
              <a:rPr lang="en-US" sz="2800" dirty="0">
                <a:solidFill>
                  <a:schemeClr val="dk1"/>
                </a:solidFill>
                <a:latin typeface="Courier New"/>
                <a:ea typeface="Courier New"/>
                <a:cs typeface="Courier New"/>
                <a:sym typeface="Courier New"/>
              </a:rPr>
              <a:t>ll</a:t>
            </a:r>
          </a:p>
          <a:p>
            <a:pPr marL="285750" indent="-285750">
              <a:lnSpc>
                <a:spcPct val="90000"/>
              </a:lnSpc>
              <a:spcBef>
                <a:spcPts val="1000"/>
              </a:spcBef>
              <a:buClr>
                <a:schemeClr val="dk1"/>
              </a:buClr>
              <a:buSzPct val="100000"/>
              <a:buFont typeface="Arial" panose="020B0604020202020204" pitchFamily="34" charset="0"/>
              <a:buChar char="•"/>
            </a:pPr>
            <a:r>
              <a:rPr lang="en-US" sz="2800" dirty="0">
                <a:solidFill>
                  <a:schemeClr val="dk1"/>
                </a:solidFill>
                <a:latin typeface="Calibri"/>
                <a:ea typeface="Calibri"/>
                <a:cs typeface="Calibri"/>
                <a:sym typeface="Calibri"/>
              </a:rPr>
              <a:t>Grabs new commits from remote repo</a:t>
            </a:r>
            <a:endParaRPr dirty="0"/>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diff [file]</a:t>
            </a: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dirty="0">
                <a:solidFill>
                  <a:schemeClr val="dk1"/>
                </a:solidFill>
                <a:latin typeface="Calibri"/>
                <a:cs typeface="Calibri"/>
                <a:sym typeface="Calibri"/>
              </a:rPr>
              <a:t>Print difference between local and remote version of file</a:t>
            </a:r>
            <a:endParaRPr dirty="0"/>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checkout [</a:t>
            </a:r>
            <a:r>
              <a:rPr lang="en-US" sz="2800" dirty="0">
                <a:solidFill>
                  <a:schemeClr val="dk1"/>
                </a:solidFill>
                <a:latin typeface="Courier New"/>
                <a:ea typeface="Courier New"/>
                <a:cs typeface="Courier New"/>
                <a:sym typeface="Courier New"/>
              </a:rPr>
              <a:t>file</a:t>
            </a:r>
            <a:r>
              <a:rPr lang="en-US" sz="2800" b="0" i="0" u="none" strike="noStrike" cap="none" dirty="0">
                <a:solidFill>
                  <a:schemeClr val="dk1"/>
                </a:solidFill>
                <a:latin typeface="Courier New"/>
                <a:ea typeface="Courier New"/>
                <a:cs typeface="Courier New"/>
                <a:sym typeface="Courier New"/>
              </a:rPr>
              <a:t>]</a:t>
            </a: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dirty="0">
                <a:solidFill>
                  <a:schemeClr val="dk1"/>
                </a:solidFill>
                <a:latin typeface="Calibri"/>
                <a:cs typeface="Calibri"/>
                <a:sym typeface="Calibri"/>
              </a:rPr>
              <a:t>Get most recent commit version of file, overwrite any local changes</a:t>
            </a:r>
            <a:endParaRPr dirty="0"/>
          </a:p>
          <a:p>
            <a:pPr marR="0" lvl="0" algn="l" rtl="0">
              <a:lnSpc>
                <a:spcPct val="90000"/>
              </a:lnSpc>
              <a:spcBef>
                <a:spcPts val="1000"/>
              </a:spcBef>
              <a:spcAft>
                <a:spcPts val="0"/>
              </a:spcAft>
              <a:buClr>
                <a:schemeClr val="dk1"/>
              </a:buClr>
              <a:buSzPct val="100000"/>
            </a:pPr>
            <a:r>
              <a:rPr lang="en-US" sz="2800" b="0" i="0" u="none" strike="noStrike" cap="none" dirty="0">
                <a:solidFill>
                  <a:schemeClr val="dk1"/>
                </a:solidFill>
                <a:latin typeface="Courier New"/>
                <a:ea typeface="Courier New"/>
                <a:cs typeface="Courier New"/>
                <a:sym typeface="Courier New"/>
              </a:rPr>
              <a:t>&gt; git stash</a:t>
            </a: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Save a copy of local changes, but not as a commit (allows you to update loca</a:t>
            </a:r>
            <a:r>
              <a:rPr lang="en-US" sz="2800" dirty="0">
                <a:solidFill>
                  <a:schemeClr val="dk1"/>
                </a:solidFill>
                <a:latin typeface="Calibri"/>
                <a:ea typeface="Calibri"/>
                <a:cs typeface="Calibri"/>
                <a:sym typeface="Calibri"/>
              </a:rPr>
              <a:t>l repo from remote)</a:t>
            </a:r>
          </a:p>
          <a:p>
            <a:pPr>
              <a:lnSpc>
                <a:spcPct val="90000"/>
              </a:lnSpc>
              <a:spcBef>
                <a:spcPts val="1000"/>
              </a:spcBef>
              <a:buClr>
                <a:schemeClr val="dk1"/>
              </a:buClr>
              <a:buSzPct val="100000"/>
            </a:pPr>
            <a:r>
              <a:rPr lang="en-US" sz="2800" dirty="0">
                <a:solidFill>
                  <a:schemeClr val="dk1"/>
                </a:solidFill>
                <a:latin typeface="Courier New"/>
                <a:ea typeface="Courier New"/>
                <a:cs typeface="Courier New"/>
                <a:sym typeface="Courier New"/>
              </a:rPr>
              <a:t>&gt; git stash apply</a:t>
            </a:r>
          </a:p>
          <a:p>
            <a:pPr marL="457200" indent="-457200">
              <a:lnSpc>
                <a:spcPct val="90000"/>
              </a:lnSpc>
              <a:spcBef>
                <a:spcPts val="1000"/>
              </a:spcBef>
              <a:buClr>
                <a:schemeClr val="dk1"/>
              </a:buClr>
              <a:buSzPct val="100000"/>
              <a:buFont typeface="Arial" panose="020B0604020202020204" pitchFamily="34" charset="0"/>
              <a:buChar char="•"/>
            </a:pPr>
            <a:r>
              <a:rPr lang="en-US" sz="2800" dirty="0">
                <a:solidFill>
                  <a:schemeClr val="dk1"/>
                </a:solidFill>
                <a:latin typeface="Calibri"/>
                <a:ea typeface="Calibri"/>
                <a:cs typeface="Calibri"/>
                <a:sym typeface="Calibri"/>
              </a:rPr>
              <a:t>Add back local changes to files that were previously stashed away</a:t>
            </a:r>
          </a:p>
          <a:p>
            <a:pPr>
              <a:lnSpc>
                <a:spcPct val="90000"/>
              </a:lnSpc>
              <a:spcBef>
                <a:spcPts val="1000"/>
              </a:spcBef>
              <a:buClr>
                <a:schemeClr val="dk1"/>
              </a:buClr>
              <a:buSzPct val="100000"/>
            </a:pPr>
            <a:endParaRPr lang="en-US" sz="2800" dirty="0">
              <a:solidFill>
                <a:schemeClr val="dk1"/>
              </a:solidFill>
              <a:latin typeface="Courier New"/>
              <a:ea typeface="Courier New"/>
              <a:cs typeface="Courier New"/>
              <a:sym typeface="Courier New"/>
            </a:endParaRPr>
          </a:p>
          <a:p>
            <a:pPr>
              <a:lnSpc>
                <a:spcPct val="90000"/>
              </a:lnSpc>
              <a:spcBef>
                <a:spcPts val="1000"/>
              </a:spcBef>
              <a:buClr>
                <a:schemeClr val="dk1"/>
              </a:buClr>
              <a:buSzPct val="100000"/>
            </a:pPr>
            <a:endParaRPr lang="en-US" sz="2800" dirty="0"/>
          </a:p>
          <a:p>
            <a:pPr marR="0" lvl="0" algn="l" rtl="0">
              <a:lnSpc>
                <a:spcPct val="90000"/>
              </a:lnSpc>
              <a:spcBef>
                <a:spcPts val="1000"/>
              </a:spcBef>
              <a:spcAft>
                <a:spcPts val="0"/>
              </a:spcAft>
              <a:buClr>
                <a:schemeClr val="dk1"/>
              </a:buClr>
              <a:buSzPct val="100000"/>
            </a:pPr>
            <a:endParaRPr sz="2800" b="0" i="0" u="none" strike="noStrike" cap="none" dirty="0">
              <a:solidFill>
                <a:schemeClr val="dk1"/>
              </a:solidFill>
              <a:latin typeface="Courier New"/>
              <a:ea typeface="Courier New"/>
              <a:cs typeface="Courier New"/>
              <a:sym typeface="Courier New"/>
            </a:endParaRPr>
          </a:p>
          <a:p>
            <a:pPr marL="228600" marR="0" lvl="0" indent="-64135"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ourier New"/>
              <a:ea typeface="Courier New"/>
              <a:cs typeface="Courier New"/>
              <a:sym typeface="Courier New"/>
            </a:endParaRPr>
          </a:p>
          <a:p>
            <a:pPr marL="228600" marR="0" lvl="0" indent="-64135"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a:p>
            <a:pPr marL="228600" marR="0" lvl="0" indent="-64135"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ourier New"/>
              <a:ea typeface="Courier New"/>
              <a:cs typeface="Courier New"/>
              <a:sym typeface="Courier New"/>
            </a:endParaRPr>
          </a:p>
        </p:txBody>
      </p:sp>
      <p:sp>
        <p:nvSpPr>
          <p:cNvPr id="99" name="Google Shape;99;p3"/>
          <p:cNvSpPr txBox="1"/>
          <p:nvPr/>
        </p:nvSpPr>
        <p:spPr>
          <a:xfrm>
            <a:off x="1215492" y="6321628"/>
            <a:ext cx="976101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cs typeface="Calibri"/>
                <a:sym typeface="Calibri"/>
              </a:rPr>
              <a:t>A README of the demo can be found on the </a:t>
            </a:r>
            <a:r>
              <a:rPr lang="en-US" sz="2000" dirty="0" err="1">
                <a:solidFill>
                  <a:schemeClr val="dk1"/>
                </a:solidFill>
                <a:latin typeface="Calibri"/>
                <a:cs typeface="Calibri"/>
                <a:sym typeface="Calibri"/>
              </a:rPr>
              <a:t>codeastro</a:t>
            </a:r>
            <a:r>
              <a:rPr lang="en-US" sz="2000" dirty="0">
                <a:solidFill>
                  <a:schemeClr val="dk1"/>
                </a:solidFill>
                <a:latin typeface="Calibri"/>
                <a:cs typeface="Calibri"/>
                <a:sym typeface="Calibri"/>
              </a:rPr>
              <a:t> </a:t>
            </a:r>
            <a:r>
              <a:rPr lang="en-US" sz="2000" dirty="0" err="1">
                <a:solidFill>
                  <a:schemeClr val="dk1"/>
                </a:solidFill>
                <a:latin typeface="Calibri"/>
                <a:cs typeface="Calibri"/>
                <a:sym typeface="Calibri"/>
              </a:rPr>
              <a:t>github</a:t>
            </a:r>
            <a:r>
              <a:rPr lang="en-US" sz="2000" dirty="0">
                <a:solidFill>
                  <a:schemeClr val="dk1"/>
                </a:solidFill>
                <a:latin typeface="Calibri"/>
                <a:cs typeface="Calibri"/>
                <a:sym typeface="Calibri"/>
              </a:rPr>
              <a:t> page under Day1/</a:t>
            </a:r>
            <a:r>
              <a:rPr lang="en-US" sz="2000" dirty="0" err="1">
                <a:solidFill>
                  <a:schemeClr val="dk1"/>
                </a:solidFill>
                <a:latin typeface="Calibri"/>
                <a:cs typeface="Calibri"/>
                <a:sym typeface="Calibri"/>
              </a:rPr>
              <a:t>git_intro</a:t>
            </a:r>
            <a:endParaRPr sz="2000" dirty="0"/>
          </a:p>
        </p:txBody>
      </p:sp>
    </p:spTree>
    <p:extLst>
      <p:ext uri="{BB962C8B-B14F-4D97-AF65-F5344CB8AC3E}">
        <p14:creationId xmlns:p14="http://schemas.microsoft.com/office/powerpoint/2010/main" val="419390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Helpful Practices To Avoid Merge Conflicts</a:t>
            </a:r>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lstStyle/>
          <a:p>
            <a:r>
              <a:rPr lang="en-US" dirty="0"/>
              <a:t>Always “git pull” from origin before working on a code</a:t>
            </a:r>
          </a:p>
          <a:p>
            <a:endParaRPr lang="en-US" dirty="0"/>
          </a:p>
          <a:p>
            <a:r>
              <a:rPr lang="en-US" dirty="0"/>
              <a:t>”git commit” and “git push” changes early and often! The smaller units these changes are, the easier they are to work with</a:t>
            </a:r>
          </a:p>
          <a:p>
            <a:endParaRPr lang="en-US" dirty="0"/>
          </a:p>
          <a:p>
            <a:r>
              <a:rPr lang="en-US" dirty="0"/>
              <a:t>If applicable: coordinate with collaborators as to what section of code you are working on, to avoid multiple folks working on the same area at the same time</a:t>
            </a:r>
          </a:p>
        </p:txBody>
      </p:sp>
    </p:spTree>
    <p:extLst>
      <p:ext uri="{BB962C8B-B14F-4D97-AF65-F5344CB8AC3E}">
        <p14:creationId xmlns:p14="http://schemas.microsoft.com/office/powerpoint/2010/main" val="325342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5F78F2-9940-2C4A-BABD-92D65F58BC9F}"/>
              </a:ext>
            </a:extLst>
          </p:cNvPr>
          <p:cNvSpPr>
            <a:spLocks noGrp="1"/>
          </p:cNvSpPr>
          <p:nvPr>
            <p:ph type="subTitle" idx="1"/>
          </p:nvPr>
        </p:nvSpPr>
        <p:spPr>
          <a:xfrm>
            <a:off x="1524000" y="3018378"/>
            <a:ext cx="9144000" cy="590583"/>
          </a:xfrm>
        </p:spPr>
        <p:txBody>
          <a:bodyPr>
            <a:noAutofit/>
          </a:bodyPr>
          <a:lstStyle/>
          <a:p>
            <a:r>
              <a:rPr lang="en-US" sz="4400" dirty="0"/>
              <a:t>Extra Slides</a:t>
            </a:r>
          </a:p>
        </p:txBody>
      </p:sp>
    </p:spTree>
    <p:extLst>
      <p:ext uri="{BB962C8B-B14F-4D97-AF65-F5344CB8AC3E}">
        <p14:creationId xmlns:p14="http://schemas.microsoft.com/office/powerpoint/2010/main" val="269399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95A0-7D81-8A77-527A-26682F18C71E}"/>
              </a:ext>
            </a:extLst>
          </p:cNvPr>
          <p:cNvSpPr>
            <a:spLocks noGrp="1"/>
          </p:cNvSpPr>
          <p:nvPr>
            <p:ph type="title"/>
          </p:nvPr>
        </p:nvSpPr>
        <p:spPr>
          <a:xfrm>
            <a:off x="838200" y="345669"/>
            <a:ext cx="10515600" cy="1325563"/>
          </a:xfrm>
        </p:spPr>
        <p:txBody>
          <a:bodyPr/>
          <a:lstStyle/>
          <a:p>
            <a:r>
              <a:rPr lang="en-US" dirty="0"/>
              <a:t>Making a git repository</a:t>
            </a:r>
          </a:p>
        </p:txBody>
      </p:sp>
      <p:sp>
        <p:nvSpPr>
          <p:cNvPr id="3" name="Content Placeholder 2">
            <a:extLst>
              <a:ext uri="{FF2B5EF4-FFF2-40B4-BE49-F238E27FC236}">
                <a16:creationId xmlns:a16="http://schemas.microsoft.com/office/drawing/2014/main" id="{34766EF4-1769-E832-8F8F-80BD24DEFDD1}"/>
              </a:ext>
            </a:extLst>
          </p:cNvPr>
          <p:cNvSpPr>
            <a:spLocks noGrp="1"/>
          </p:cNvSpPr>
          <p:nvPr>
            <p:ph idx="1"/>
          </p:nvPr>
        </p:nvSpPr>
        <p:spPr/>
        <p:txBody>
          <a:bodyPr>
            <a:normAutofit fontScale="92500" lnSpcReduction="10000"/>
          </a:bodyPr>
          <a:lstStyle/>
          <a:p>
            <a:r>
              <a:rPr lang="en-US" dirty="0"/>
              <a:t>Git repo: any folder with a .git folder inside of it</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a:p>
            <a:pPr lvl="1"/>
            <a:r>
              <a:rPr lang="en-US" dirty="0"/>
              <a:t>Turns the folder you are in into a git repo (by making the .git folder) with zero commits</a:t>
            </a:r>
          </a:p>
          <a:p>
            <a:r>
              <a:rPr lang="en-US" dirty="0">
                <a:latin typeface="Courier New" panose="02070309020205020404" pitchFamily="49" charset="0"/>
                <a:cs typeface="Courier New" panose="02070309020205020404" pitchFamily="49" charset="0"/>
              </a:rPr>
              <a:t>git clone </a:t>
            </a:r>
            <a:r>
              <a:rPr lang="en-US" dirty="0" err="1">
                <a:latin typeface="Courier New" panose="02070309020205020404" pitchFamily="49" charset="0"/>
                <a:cs typeface="Courier New" panose="02070309020205020404" pitchFamily="49" charset="0"/>
              </a:rPr>
              <a:t>url</a:t>
            </a:r>
            <a:endParaRPr lang="en-US" dirty="0">
              <a:latin typeface="Courier New" panose="02070309020205020404" pitchFamily="49" charset="0"/>
              <a:cs typeface="Courier New" panose="02070309020205020404" pitchFamily="49" charset="0"/>
            </a:endParaRPr>
          </a:p>
          <a:p>
            <a:pPr lvl="1"/>
            <a:r>
              <a:rPr lang="en-US" dirty="0"/>
              <a:t>Downloads a repository from a </a:t>
            </a:r>
            <a:r>
              <a:rPr lang="en-US" dirty="0" err="1"/>
              <a:t>url</a:t>
            </a:r>
            <a:r>
              <a:rPr lang="en-US" dirty="0"/>
              <a:t> (e.g., the one from </a:t>
            </a:r>
            <a:r>
              <a:rPr lang="en-US" dirty="0" err="1"/>
              <a:t>Github</a:t>
            </a:r>
            <a:r>
              <a:rPr lang="en-US" dirty="0"/>
              <a:t>)</a:t>
            </a:r>
          </a:p>
          <a:p>
            <a:pPr lvl="1"/>
            <a:r>
              <a:rPr lang="en-US" dirty="0"/>
              <a:t>Generally, I do this: I make a new repo on </a:t>
            </a:r>
            <a:r>
              <a:rPr lang="en-US" dirty="0" err="1"/>
              <a:t>Github</a:t>
            </a:r>
            <a:r>
              <a:rPr lang="en-US" dirty="0"/>
              <a:t> and then download it</a:t>
            </a:r>
          </a:p>
          <a:p>
            <a:pPr lvl="1"/>
            <a:r>
              <a:rPr lang="en-US" dirty="0"/>
              <a:t>I recommend always to use the HTTPS </a:t>
            </a:r>
            <a:r>
              <a:rPr lang="en-US" dirty="0" err="1"/>
              <a:t>url</a:t>
            </a:r>
            <a:endParaRPr lang="en-US" dirty="0"/>
          </a:p>
          <a:p>
            <a:r>
              <a:rPr lang="en-US" dirty="0">
                <a:latin typeface="Courier New" panose="02070309020205020404" pitchFamily="49" charset="0"/>
                <a:cs typeface="Courier New" panose="02070309020205020404" pitchFamily="49" charset="0"/>
              </a:rPr>
              <a:t>git status</a:t>
            </a:r>
          </a:p>
          <a:p>
            <a:pPr lvl="1"/>
            <a:r>
              <a:rPr lang="en-US" dirty="0"/>
              <a:t>Gives you the state of your current repository</a:t>
            </a:r>
          </a:p>
          <a:p>
            <a:r>
              <a:rPr lang="en-US" dirty="0"/>
              <a:t>Demo: download ASTRON441 repo </a:t>
            </a:r>
          </a:p>
        </p:txBody>
      </p:sp>
    </p:spTree>
    <p:extLst>
      <p:ext uri="{BB962C8B-B14F-4D97-AF65-F5344CB8AC3E}">
        <p14:creationId xmlns:p14="http://schemas.microsoft.com/office/powerpoint/2010/main" val="2312617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masis MT Pro Medium"/>
        <a:ea typeface=""/>
        <a:cs typeface=""/>
      </a:majorFont>
      <a:minorFont>
        <a:latin typeface="Amasis M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1088</Words>
  <Application>Microsoft Macintosh PowerPoint</Application>
  <PresentationFormat>Widescreen</PresentationFormat>
  <Paragraphs>126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Amasis MT Pro</vt:lpstr>
      <vt:lpstr>Amasis MT Pro Medium</vt:lpstr>
      <vt:lpstr>Arial</vt:lpstr>
      <vt:lpstr>Calibri</vt:lpstr>
      <vt:lpstr>Courier New</vt:lpstr>
      <vt:lpstr>Office Theme</vt:lpstr>
      <vt:lpstr>Git</vt:lpstr>
      <vt:lpstr>Source Control</vt:lpstr>
      <vt:lpstr>Source Control Flavors</vt:lpstr>
      <vt:lpstr>Demo: Introduction to Git</vt:lpstr>
      <vt:lpstr>Group Activity (10 mins)</vt:lpstr>
      <vt:lpstr>Git Commands</vt:lpstr>
      <vt:lpstr>Helpful Practices To Avoid Merge Conflicts</vt:lpstr>
      <vt:lpstr>PowerPoint Presentation</vt:lpstr>
      <vt:lpstr>Making a git repository</vt:lpstr>
      <vt:lpstr>Making a set of changes</vt:lpstr>
      <vt:lpstr>Synchronize Changes Online</vt:lpstr>
      <vt:lpstr>Conflicts 🦇👻🕸️🎃🐈‍⬛</vt:lpstr>
      <vt:lpstr>What if I don’t want to save my changes?</vt:lpstr>
      <vt:lpstr>But what if I like my changes but I don’t want to commit my changes just yet?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Jason Wang</dc:creator>
  <cp:lastModifiedBy>Microsoft Office User</cp:lastModifiedBy>
  <cp:revision>24</cp:revision>
  <dcterms:created xsi:type="dcterms:W3CDTF">2022-10-03T18:49:17Z</dcterms:created>
  <dcterms:modified xsi:type="dcterms:W3CDTF">2023-07-07T17:26:12Z</dcterms:modified>
</cp:coreProperties>
</file>