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5" r:id="rId5"/>
    <p:sldId id="268" r:id="rId6"/>
    <p:sldId id="290" r:id="rId7"/>
    <p:sldId id="272" r:id="rId8"/>
    <p:sldId id="292" r:id="rId9"/>
    <p:sldId id="293" r:id="rId10"/>
    <p:sldId id="274" r:id="rId11"/>
    <p:sldId id="291" r:id="rId12"/>
    <p:sldId id="294" r:id="rId13"/>
    <p:sldId id="289" r:id="rId14"/>
    <p:sldId id="262" r:id="rId15"/>
    <p:sldId id="269" r:id="rId16"/>
    <p:sldId id="270" r:id="rId17"/>
    <p:sldId id="271" r:id="rId18"/>
    <p:sldId id="257" r:id="rId19"/>
  </p:sldIdLst>
  <p:sldSz cx="24384000" cy="13716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 panose="02000503000000020004" pitchFamily="2" charset="0"/>
      <p:regular r:id="rId25"/>
      <p:bold r:id="rId26"/>
      <p:italic r:id="rId27"/>
      <p:boldItalic r:id="rId28"/>
    </p:embeddedFont>
    <p:embeddedFont>
      <p:font typeface="Helvetica Neue Light" panose="020004030000000200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/>
    <p:restoredTop sz="94607"/>
  </p:normalViewPr>
  <p:slideViewPr>
    <p:cSldViewPr snapToGrid="0" snapToObjects="1">
      <p:cViewPr varScale="1">
        <p:scale>
          <a:sx n="62" d="100"/>
          <a:sy n="62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333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06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zoom: use stack.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IRL: raise hand.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btwn zoom &amp; irl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79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80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59031" y="13081000"/>
            <a:ext cx="453238" cy="471924"/>
          </a:xfrm>
        </p:spPr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 idx="4294967295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AF78CB-57D8-B44B-B6F1-4CDBD56AD7FE}"/>
              </a:ext>
            </a:extLst>
          </p:cNvPr>
          <p:cNvSpPr txBox="1">
            <a:spLocks/>
          </p:cNvSpPr>
          <p:nvPr/>
        </p:nvSpPr>
        <p:spPr>
          <a:xfrm>
            <a:off x="8536227" y="7566049"/>
            <a:ext cx="7311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147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Code/Astro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8000" dirty="0"/>
              <a:t>Summary of process to add a feature</a:t>
            </a:r>
            <a:endParaRPr sz="8000" dirty="0"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Pull latest code from develop branch.</a:t>
            </a:r>
            <a:endParaRPr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Create feature branch from develop branch.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Make your changes, stage, commit, then push to feature branch</a:t>
            </a:r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Submit pull request on GitHub &amp; merge feature into develop.</a:t>
            </a:r>
            <a:endParaRPr sz="4560" dirty="0"/>
          </a:p>
          <a:p>
            <a:pPr marL="457200" lvl="0" indent="-518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 dirty="0"/>
              <a:t>Repeat until enough features have been merged into develop, then make a pull request from develop -&gt; main.</a:t>
            </a:r>
            <a:endParaRPr sz="45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1887681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–b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new_branch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orig_branch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dirty="0"/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Make a new branch off of &lt;</a:t>
            </a:r>
            <a:r>
              <a:rPr lang="en-US" sz="4500" dirty="0" err="1"/>
              <a:t>orig_branch</a:t>
            </a:r>
            <a:r>
              <a:rPr lang="en-US" sz="4500" dirty="0"/>
              <a:t>&gt; (default: main)</a:t>
            </a:r>
            <a:endParaRPr sz="4500"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checkout &lt;branch&gt;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Switch to desired branch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branch -a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List all the branches available on your local repo, highlighting the one you are currently on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branch –d &lt;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branch_name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685800" indent="-6858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sz="4500" dirty="0"/>
              <a:t>Delete a branch from your local repo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552403" y="12623800"/>
            <a:ext cx="1801287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03106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rmAutofit/>
          </a:bodyPr>
          <a:lstStyle/>
          <a:p>
            <a:pPr algn="l">
              <a:lnSpc>
                <a:spcPct val="90000"/>
              </a:lnSpc>
              <a:buClr>
                <a:schemeClr val="dk1"/>
              </a:buClr>
              <a:buSzPts val="4000"/>
            </a:pPr>
            <a:r>
              <a:rPr lang="en-US" sz="8000" dirty="0"/>
              <a:t>Short “Homework” activity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1676399" y="3651250"/>
            <a:ext cx="1887681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dirty="0"/>
              <a:t>Make sure you can “git pull” the most recent version of the </a:t>
            </a:r>
            <a:r>
              <a:rPr lang="en-US" dirty="0" err="1"/>
              <a:t>codeastro</a:t>
            </a:r>
            <a:r>
              <a:rPr lang="en-US" dirty="0"/>
              <a:t> repo (main branch)</a:t>
            </a:r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endParaRPr lang="en-US" dirty="0"/>
          </a:p>
          <a:p>
            <a:pPr indent="-45720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</a:pPr>
            <a:r>
              <a:rPr lang="en-US" dirty="0"/>
              <a:t>If you have local changes that you could like to save, you can do the following: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pull origin main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&gt; git stash apply</a:t>
            </a:r>
          </a:p>
          <a:p>
            <a:pPr marL="0" indent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896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6036757"/>
            <a:ext cx="18288000" cy="1181166"/>
          </a:xfrm>
        </p:spPr>
        <p:txBody>
          <a:bodyPr>
            <a:noAutofit/>
          </a:bodyPr>
          <a:lstStyle/>
          <a:p>
            <a:r>
              <a:rPr lang="en-US" sz="88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20114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Class-sourced Vocabulary List</a:t>
            </a:r>
            <a:endParaRPr/>
          </a:p>
        </p:txBody>
      </p:sp>
      <p:sp>
        <p:nvSpPr>
          <p:cNvPr id="108" name="Google Shape;108;g1347d530a7d_1_0"/>
          <p:cNvSpPr txBox="1">
            <a:spLocks noGrp="1"/>
          </p:cNvSpPr>
          <p:nvPr>
            <p:ph type="body" idx="1"/>
          </p:nvPr>
        </p:nvSpPr>
        <p:spPr>
          <a:xfrm>
            <a:off x="1689150" y="264160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 fontScale="92500"/>
          </a:bodyPr>
          <a:lstStyle/>
          <a:p>
            <a:pPr marL="457200" lvl="0" indent="-609600" algn="l" rtl="0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Git: version control system (mercurial)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GitHub: one choice for remote host for source-control projects (also see Gitlab/bitbucket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source control: act of keeping track of history of code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repo (short for “repository”): version-controlled project, keeps track of changes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pull request: way to notify developers of particular changes, and stages the changes in one branch to be pulled into another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commit: a change that adds a new “note” to current branch, like an object that holds iformatio about who made commit, changes involved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branch: way to add new feature to code, might have  changes added relative to main/other branchs</a:t>
            </a:r>
            <a:endParaRPr/>
          </a:p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clone: local repo copy linked to remote </a:t>
            </a:r>
            <a:endParaRPr/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2934475" y="11234600"/>
            <a:ext cx="11254200" cy="2401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latin typeface="Helvetica Neue"/>
                <a:ea typeface="Helvetica Neue"/>
                <a:cs typeface="Helvetica Neue"/>
                <a:sym typeface="Helvetica Neue"/>
              </a:rPr>
              <a:t>Code/Astro vocab list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: https://docs.google.com/document/d/1HuzcZbUOdDht9Q2Y5RB7d7THucwVZrZAPkskCw9u9XE/edit?usp=sharing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pic>
        <p:nvPicPr>
          <p:cNvPr id="175" name="Google Shape;175;p10" descr="Screen Shot 2020-06-05 at 12.42.4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669" y="3092919"/>
            <a:ext cx="18554662" cy="1024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83" name="Google Shape;183;p11" descr="Screen Shot 2020-06-05 at 12.49.2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845" y="2446423"/>
            <a:ext cx="13423627" cy="1060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 sz="80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615950" lvl="0" indent="-615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marL="615950" lvl="0" indent="-615950" algn="l" rtl="0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id="191" name="Google Shape;191;p12" descr="Screen Shot 2020-06-05 at 12.50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72" y="2862993"/>
            <a:ext cx="12992101" cy="103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8000" dirty="0"/>
              <a:t>By the end of this lesson, you will be able to:</a:t>
            </a:r>
            <a:endParaRPr sz="8000" dirty="0"/>
          </a:p>
        </p:txBody>
      </p:sp>
      <p:sp>
        <p:nvSpPr>
          <p:cNvPr id="65" name="Google Shape;65;p2"/>
          <p:cNvSpPr txBox="1">
            <a:spLocks noGrp="1"/>
          </p:cNvSpPr>
          <p:nvPr>
            <p:ph type="body" idx="1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Create multiple branches within a git repository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/>
              <a:t>Make a pull request from one branch into another</a:t>
            </a:r>
          </a:p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5200" dirty="0">
                <a:solidFill>
                  <a:schemeClr val="dk1"/>
                </a:solidFill>
              </a:rPr>
              <a:t>Describe the basic git workflow (”</a:t>
            </a:r>
            <a:r>
              <a:rPr lang="en-US" sz="5200" dirty="0" err="1">
                <a:solidFill>
                  <a:schemeClr val="dk1"/>
                </a:solidFill>
              </a:rPr>
              <a:t>gitflow</a:t>
            </a:r>
            <a:r>
              <a:rPr lang="en-US" sz="5200" dirty="0">
                <a:solidFill>
                  <a:schemeClr val="dk1"/>
                </a:solidFill>
              </a:rPr>
              <a:t>”)</a:t>
            </a:r>
            <a:endParaRPr sz="5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>
            <a:spLocks noGrp="1"/>
          </p:cNvSpPr>
          <p:nvPr>
            <p:ph type="title"/>
          </p:nvPr>
        </p:nvSpPr>
        <p:spPr>
          <a:xfrm>
            <a:off x="1689100" y="405028"/>
            <a:ext cx="21005700" cy="22860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Why do we Need </a:t>
            </a:r>
            <a:r>
              <a:rPr lang="en-US" sz="8000" dirty="0" err="1"/>
              <a:t>Gitflow</a:t>
            </a:r>
            <a:r>
              <a:rPr lang="en-US" sz="8000" dirty="0"/>
              <a:t>?</a:t>
            </a:r>
            <a:endParaRPr sz="8000" dirty="0"/>
          </a:p>
        </p:txBody>
      </p:sp>
      <p:sp>
        <p:nvSpPr>
          <p:cNvPr id="95" name="Google Shape;95;g1347d530a7d_2_69"/>
          <p:cNvSpPr txBox="1">
            <a:spLocks noGrp="1"/>
          </p:cNvSpPr>
          <p:nvPr>
            <p:ph type="body" idx="1"/>
          </p:nvPr>
        </p:nvSpPr>
        <p:spPr>
          <a:xfrm>
            <a:off x="1689100" y="3026030"/>
            <a:ext cx="21005700" cy="92964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spcBef>
                <a:spcPts val="5900"/>
              </a:spcBef>
              <a:spcAft>
                <a:spcPts val="0"/>
              </a:spcAft>
              <a:buNone/>
            </a:pPr>
            <a:r>
              <a:rPr lang="en-US" dirty="0"/>
              <a:t>When you’re working on big projects, many people are committing at once. Source control allows people to edit the same code base at the same time, using different </a:t>
            </a:r>
            <a:r>
              <a:rPr lang="en-US" b="1" dirty="0"/>
              <a:t>branches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 err="1"/>
              <a:t>Gitflow</a:t>
            </a:r>
            <a:r>
              <a:rPr lang="en-US" sz="8000" dirty="0"/>
              <a:t> is a way of using Git and GitHub</a:t>
            </a:r>
            <a:endParaRPr sz="8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635000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Allows for multi-user development and testing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“Protects” the main code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Easy to go back to a stable point if something breaks</a:t>
            </a:r>
            <a:endParaRPr/>
          </a:p>
          <a:p>
            <a:pPr marL="635000" lvl="0" indent="-6350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Work is performed in parallel on one or more feature branches.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00" dirty="0"/>
              <a:t>How It Works</a:t>
            </a:r>
            <a:endParaRPr sz="8000" dirty="0"/>
          </a:p>
        </p:txBody>
      </p:sp>
      <p:pic>
        <p:nvPicPr>
          <p:cNvPr id="135" name="Google Shape;135;p6" descr="Screen Shot 2020-06-05 at 12.19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72B3A-26D8-9246-8742-C40513FDC6B4}"/>
              </a:ext>
            </a:extLst>
          </p:cNvPr>
          <p:cNvSpPr txBox="1"/>
          <p:nvPr/>
        </p:nvSpPr>
        <p:spPr>
          <a:xfrm>
            <a:off x="3900616" y="2306782"/>
            <a:ext cx="1658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1: Make a development branch off 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200" dirty="0"/>
              <a:t>2. Create a feature branch from develop</a:t>
            </a:r>
            <a:endParaRPr sz="7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EA7BBD-13C9-FD44-9F76-A470F456498A}"/>
              </a:ext>
            </a:extLst>
          </p:cNvPr>
          <p:cNvGrpSpPr/>
          <p:nvPr/>
        </p:nvGrpSpPr>
        <p:grpSpPr>
          <a:xfrm>
            <a:off x="2566743" y="2541399"/>
            <a:ext cx="19250514" cy="9765931"/>
            <a:chOff x="2566743" y="2541399"/>
            <a:chExt cx="19250514" cy="9765931"/>
          </a:xfrm>
        </p:grpSpPr>
        <p:pic>
          <p:nvPicPr>
            <p:cNvPr id="163" name="Google Shape;163;p9" descr="Screenshot 2020-06-05 12.22.34.png"/>
            <p:cNvPicPr preferRelativeResize="0"/>
            <p:nvPr/>
          </p:nvPicPr>
          <p:blipFill rotWithShape="1">
            <a:blip r:embed="rId3">
              <a:alphaModFix/>
            </a:blip>
            <a:srcRect b="11825"/>
            <a:stretch/>
          </p:blipFill>
          <p:spPr>
            <a:xfrm>
              <a:off x="2566743" y="2541399"/>
              <a:ext cx="19250514" cy="976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9"/>
            <p:cNvSpPr/>
            <p:nvPr/>
          </p:nvSpPr>
          <p:spPr>
            <a:xfrm>
              <a:off x="10670323" y="5351966"/>
              <a:ext cx="10946755" cy="667540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8806515" y="5869144"/>
              <a:ext cx="2729938" cy="460874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3506109" y="3203194"/>
              <a:ext cx="1264921" cy="548134"/>
            </a:xfrm>
            <a:prstGeom prst="rect">
              <a:avLst/>
            </a:prstGeom>
            <a:solidFill>
              <a:srgbClr val="B3E3F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Helvetica Neue"/>
                <a:buNone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  </a:t>
              </a:r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4FE318-5E34-B740-A85D-A8F1BCEA1592}"/>
                </a:ext>
              </a:extLst>
            </p:cNvPr>
            <p:cNvSpPr/>
            <p:nvPr/>
          </p:nvSpPr>
          <p:spPr>
            <a:xfrm>
              <a:off x="12385964" y="2641600"/>
              <a:ext cx="3532909" cy="2221345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51FEA-561E-EE44-A750-03B925266AE7}"/>
                </a:ext>
              </a:extLst>
            </p:cNvPr>
            <p:cNvSpPr/>
            <p:nvPr/>
          </p:nvSpPr>
          <p:spPr>
            <a:xfrm>
              <a:off x="3004575" y="10512807"/>
              <a:ext cx="1766455" cy="151456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66B21-C369-9B44-A643-272DC09DD1E5}"/>
                </a:ext>
              </a:extLst>
            </p:cNvPr>
            <p:cNvSpPr/>
            <p:nvPr/>
          </p:nvSpPr>
          <p:spPr>
            <a:xfrm>
              <a:off x="3029288" y="10428456"/>
              <a:ext cx="5601761" cy="1874519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FF42D-C6FC-6946-B739-23E2F1F8E479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081554-E78D-7F42-823C-A42EE2A69F78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Merge into Develop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4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9AD46-DA39-1F45-8E12-B024E1534203}"/>
              </a:ext>
            </a:extLst>
          </p:cNvPr>
          <p:cNvSpPr/>
          <p:nvPr/>
        </p:nvSpPr>
        <p:spPr>
          <a:xfrm>
            <a:off x="12385964" y="2641600"/>
            <a:ext cx="3532909" cy="16832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Google Shape;199;p13">
            <a:extLst>
              <a:ext uri="{FF2B5EF4-FFF2-40B4-BE49-F238E27FC236}">
                <a16:creationId xmlns:a16="http://schemas.microsoft.com/office/drawing/2014/main" id="{DF2F608F-BFDC-7A44-A535-281B57AF2965}"/>
              </a:ext>
            </a:extLst>
          </p:cNvPr>
          <p:cNvSpPr/>
          <p:nvPr/>
        </p:nvSpPr>
        <p:spPr>
          <a:xfrm>
            <a:off x="14818937" y="7824125"/>
            <a:ext cx="6849715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199;p13">
            <a:extLst>
              <a:ext uri="{FF2B5EF4-FFF2-40B4-BE49-F238E27FC236}">
                <a16:creationId xmlns:a16="http://schemas.microsoft.com/office/drawing/2014/main" id="{5B4DEB7F-31F3-FC4B-B137-42AA80946ADF}"/>
              </a:ext>
            </a:extLst>
          </p:cNvPr>
          <p:cNvSpPr/>
          <p:nvPr/>
        </p:nvSpPr>
        <p:spPr>
          <a:xfrm>
            <a:off x="17174695" y="4996259"/>
            <a:ext cx="2632824" cy="29748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DE99-B83C-D84D-8195-DB70D9EB9531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</p:spTree>
    <p:extLst>
      <p:ext uri="{BB962C8B-B14F-4D97-AF65-F5344CB8AC3E}">
        <p14:creationId xmlns:p14="http://schemas.microsoft.com/office/powerpoint/2010/main" val="38048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2708494" y="10630047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  <p:sp>
        <p:nvSpPr>
          <p:cNvPr id="21" name="Google Shape;199;p13">
            <a:extLst>
              <a:ext uri="{FF2B5EF4-FFF2-40B4-BE49-F238E27FC236}">
                <a16:creationId xmlns:a16="http://schemas.microsoft.com/office/drawing/2014/main" id="{9BC44007-4E89-9C4D-B447-1561F1AB97B2}"/>
              </a:ext>
            </a:extLst>
          </p:cNvPr>
          <p:cNvSpPr/>
          <p:nvPr/>
        </p:nvSpPr>
        <p:spPr>
          <a:xfrm>
            <a:off x="19997020" y="9425510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99;p13">
            <a:extLst>
              <a:ext uri="{FF2B5EF4-FFF2-40B4-BE49-F238E27FC236}">
                <a16:creationId xmlns:a16="http://schemas.microsoft.com/office/drawing/2014/main" id="{3DC17FAF-C005-B44D-B3BA-3149D0B8CF30}"/>
              </a:ext>
            </a:extLst>
          </p:cNvPr>
          <p:cNvSpPr/>
          <p:nvPr/>
        </p:nvSpPr>
        <p:spPr>
          <a:xfrm>
            <a:off x="14740293" y="9888970"/>
            <a:ext cx="6718819" cy="8101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199;p13">
            <a:extLst>
              <a:ext uri="{FF2B5EF4-FFF2-40B4-BE49-F238E27FC236}">
                <a16:creationId xmlns:a16="http://schemas.microsoft.com/office/drawing/2014/main" id="{092CD0F6-BE09-2C41-BF04-1D74EAEC5B93}"/>
              </a:ext>
            </a:extLst>
          </p:cNvPr>
          <p:cNvSpPr/>
          <p:nvPr/>
        </p:nvSpPr>
        <p:spPr>
          <a:xfrm>
            <a:off x="19983164" y="10014332"/>
            <a:ext cx="1582693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199;p13">
            <a:extLst>
              <a:ext uri="{FF2B5EF4-FFF2-40B4-BE49-F238E27FC236}">
                <a16:creationId xmlns:a16="http://schemas.microsoft.com/office/drawing/2014/main" id="{24B332C4-F9C7-1744-897A-A168B479FCDA}"/>
              </a:ext>
            </a:extLst>
          </p:cNvPr>
          <p:cNvSpPr/>
          <p:nvPr/>
        </p:nvSpPr>
        <p:spPr>
          <a:xfrm>
            <a:off x="18808396" y="7361692"/>
            <a:ext cx="2771318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3" descr="Screenshot 2020-06-05 12.22.34.png"/>
          <p:cNvPicPr preferRelativeResize="0"/>
          <p:nvPr/>
        </p:nvPicPr>
        <p:blipFill rotWithShape="1">
          <a:blip r:embed="rId3">
            <a:alphaModFix/>
          </a:blip>
          <a:srcRect b="11825"/>
          <a:stretch/>
        </p:blipFill>
        <p:spPr>
          <a:xfrm>
            <a:off x="2566743" y="2541399"/>
            <a:ext cx="19250514" cy="976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lang="en-US" sz="7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Merge into main</a:t>
            </a:r>
            <a:endParaRPr sz="7200" dirty="0"/>
          </a:p>
        </p:txBody>
      </p:sp>
      <p:sp>
        <p:nvSpPr>
          <p:cNvPr id="199" name="Google Shape;199;p13"/>
          <p:cNvSpPr/>
          <p:nvPr/>
        </p:nvSpPr>
        <p:spPr>
          <a:xfrm>
            <a:off x="14670332" y="10583134"/>
            <a:ext cx="7146925" cy="171984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4AA09-C08B-5848-8FB7-C74D7A5FCF27}"/>
              </a:ext>
            </a:extLst>
          </p:cNvPr>
          <p:cNvSpPr/>
          <p:nvPr/>
        </p:nvSpPr>
        <p:spPr>
          <a:xfrm>
            <a:off x="3029288" y="10428456"/>
            <a:ext cx="5601761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407B6-8D8F-F747-98F5-D43EB86F87CE}"/>
              </a:ext>
            </a:extLst>
          </p:cNvPr>
          <p:cNvSpPr/>
          <p:nvPr/>
        </p:nvSpPr>
        <p:spPr>
          <a:xfrm>
            <a:off x="6806307" y="8896942"/>
            <a:ext cx="1266745" cy="182944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A23E5E-0B14-7B4F-8E65-0E8DEAF3CF45}"/>
              </a:ext>
            </a:extLst>
          </p:cNvPr>
          <p:cNvCxnSpPr>
            <a:cxnSpLocks/>
          </p:cNvCxnSpPr>
          <p:nvPr/>
        </p:nvCxnSpPr>
        <p:spPr>
          <a:xfrm flipH="1">
            <a:off x="6732165" y="9984662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77297-76D3-FA47-8F9B-15AABC1AC8D9}"/>
              </a:ext>
            </a:extLst>
          </p:cNvPr>
          <p:cNvSpPr/>
          <p:nvPr/>
        </p:nvSpPr>
        <p:spPr>
          <a:xfrm>
            <a:off x="9688398" y="7981065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D0EBA6-9D64-8747-8299-EF34C821E23F}"/>
              </a:ext>
            </a:extLst>
          </p:cNvPr>
          <p:cNvCxnSpPr>
            <a:cxnSpLocks/>
          </p:cNvCxnSpPr>
          <p:nvPr/>
        </p:nvCxnSpPr>
        <p:spPr>
          <a:xfrm flipH="1">
            <a:off x="9446470" y="8512998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47BE9-0939-EC4C-A0CF-BCFCDB9219B6}"/>
              </a:ext>
            </a:extLst>
          </p:cNvPr>
          <p:cNvSpPr/>
          <p:nvPr/>
        </p:nvSpPr>
        <p:spPr>
          <a:xfrm>
            <a:off x="9713669" y="9500617"/>
            <a:ext cx="1266745" cy="10963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619E55-491C-5F42-92DF-0EC0D778BCB4}"/>
              </a:ext>
            </a:extLst>
          </p:cNvPr>
          <p:cNvCxnSpPr>
            <a:cxnSpLocks/>
          </p:cNvCxnSpPr>
          <p:nvPr/>
        </p:nvCxnSpPr>
        <p:spPr>
          <a:xfrm flipH="1">
            <a:off x="9500014" y="9954434"/>
            <a:ext cx="1800028" cy="0"/>
          </a:xfrm>
          <a:prstGeom prst="line">
            <a:avLst/>
          </a:prstGeom>
          <a:ln w="107950">
            <a:solidFill>
              <a:srgbClr val="414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40074E-3C11-4F4E-B750-19551E3EE30C}"/>
              </a:ext>
            </a:extLst>
          </p:cNvPr>
          <p:cNvSpPr/>
          <p:nvPr/>
        </p:nvSpPr>
        <p:spPr>
          <a:xfrm>
            <a:off x="11762970" y="10395371"/>
            <a:ext cx="4646803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72549-CD58-DA47-B664-DA16198CEFEE}"/>
              </a:ext>
            </a:extLst>
          </p:cNvPr>
          <p:cNvSpPr/>
          <p:nvPr/>
        </p:nvSpPr>
        <p:spPr>
          <a:xfrm>
            <a:off x="12088018" y="10028576"/>
            <a:ext cx="1652349" cy="18745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Google Shape;202;p13">
            <a:extLst>
              <a:ext uri="{FF2B5EF4-FFF2-40B4-BE49-F238E27FC236}">
                <a16:creationId xmlns:a16="http://schemas.microsoft.com/office/drawing/2014/main" id="{154699A9-7FCA-724C-91DE-741CE2808BD0}"/>
              </a:ext>
            </a:extLst>
          </p:cNvPr>
          <p:cNvCxnSpPr>
            <a:cxnSpLocks/>
          </p:cNvCxnSpPr>
          <p:nvPr/>
        </p:nvCxnSpPr>
        <p:spPr>
          <a:xfrm flipV="1">
            <a:off x="11846816" y="10220006"/>
            <a:ext cx="2040960" cy="1012762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2" name="Google Shape;202;p13">
            <a:extLst>
              <a:ext uri="{FF2B5EF4-FFF2-40B4-BE49-F238E27FC236}">
                <a16:creationId xmlns:a16="http://schemas.microsoft.com/office/drawing/2014/main" id="{FA55A6E1-E3E8-174F-8801-F6292B1C214A}"/>
              </a:ext>
            </a:extLst>
          </p:cNvPr>
          <p:cNvCxnSpPr>
            <a:cxnSpLocks/>
          </p:cNvCxnSpPr>
          <p:nvPr/>
        </p:nvCxnSpPr>
        <p:spPr>
          <a:xfrm flipV="1">
            <a:off x="14670332" y="8723546"/>
            <a:ext cx="2961294" cy="1103078"/>
          </a:xfrm>
          <a:prstGeom prst="straightConnector1">
            <a:avLst/>
          </a:prstGeom>
          <a:noFill/>
          <a:ln w="1270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E4166-F09F-234C-B97D-A7F2252828B9}"/>
              </a:ext>
            </a:extLst>
          </p:cNvPr>
          <p:cNvSpPr/>
          <p:nvPr/>
        </p:nvSpPr>
        <p:spPr>
          <a:xfrm>
            <a:off x="12086799" y="2735613"/>
            <a:ext cx="3532909" cy="150869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232B-692F-834C-B3DC-E9F8F5633EAC}"/>
              </a:ext>
            </a:extLst>
          </p:cNvPr>
          <p:cNvSpPr txBox="1"/>
          <p:nvPr/>
        </p:nvSpPr>
        <p:spPr>
          <a:xfrm>
            <a:off x="13121340" y="10839471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0370D1-A4F5-F249-8F76-7AE51C7517DC}"/>
              </a:ext>
            </a:extLst>
          </p:cNvPr>
          <p:cNvSpPr txBox="1"/>
          <p:nvPr/>
        </p:nvSpPr>
        <p:spPr>
          <a:xfrm>
            <a:off x="16281957" y="9188915"/>
            <a:ext cx="36737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FF0000"/>
                </a:solidFill>
              </a:rPr>
              <a:t>Pull Request # 2</a:t>
            </a:r>
          </a:p>
        </p:txBody>
      </p:sp>
    </p:spTree>
    <p:extLst>
      <p:ext uri="{BB962C8B-B14F-4D97-AF65-F5344CB8AC3E}">
        <p14:creationId xmlns:p14="http://schemas.microsoft.com/office/powerpoint/2010/main" val="249590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000" dirty="0"/>
              <a:t>Demo: </a:t>
            </a:r>
            <a:r>
              <a:rPr lang="en-US" sz="8000" dirty="0" err="1"/>
              <a:t>Gitflow</a:t>
            </a:r>
            <a:endParaRPr sz="800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89100" y="2641600"/>
            <a:ext cx="21005800" cy="949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</a:pPr>
            <a:r>
              <a:rPr lang="en-US" sz="5800" dirty="0"/>
              <a:t>In this demo, you will learn how to:</a:t>
            </a:r>
            <a:endParaRPr lang="en-US" sz="4800" dirty="0"/>
          </a:p>
          <a:p>
            <a:pPr marL="1092200" lvl="1" indent="-635000"/>
            <a:r>
              <a:rPr lang="en-US" dirty="0"/>
              <a:t>Create and manipulate multiple branches within a git repo (main, develop, feature)</a:t>
            </a:r>
            <a:endParaRPr dirty="0"/>
          </a:p>
          <a:p>
            <a:pPr marL="1092200" lvl="1" indent="-635000"/>
            <a:r>
              <a:rPr lang="en-US" dirty="0"/>
              <a:t>How to use these branches in a “standard” git workflow</a:t>
            </a:r>
          </a:p>
          <a:p>
            <a:pPr marL="1092200" lvl="1" indent="-635000"/>
            <a:r>
              <a:rPr lang="en-US" dirty="0"/>
              <a:t>Submit a pull request on </a:t>
            </a:r>
            <a:r>
              <a:rPr lang="en-US" dirty="0" err="1"/>
              <a:t>Github</a:t>
            </a:r>
            <a:r>
              <a:rPr lang="en-US" dirty="0"/>
              <a:t> to merge two branches</a:t>
            </a:r>
          </a:p>
          <a:p>
            <a:pPr marL="1092200" lvl="1" indent="-635000"/>
            <a:endParaRPr lang="en-US" dirty="0"/>
          </a:p>
          <a:p>
            <a:pPr marL="0" indent="0">
              <a:buNone/>
            </a:pPr>
            <a:r>
              <a:rPr lang="en-US" sz="5800" dirty="0"/>
              <a:t>Try to type along with me as we walk through the demo. However, don’t worry if you get stuck!</a:t>
            </a:r>
          </a:p>
        </p:txBody>
      </p:sp>
    </p:spTree>
    <p:extLst>
      <p:ext uri="{BB962C8B-B14F-4D97-AF65-F5344CB8AC3E}">
        <p14:creationId xmlns:p14="http://schemas.microsoft.com/office/powerpoint/2010/main" val="50386550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747</Words>
  <Application>Microsoft Macintosh PowerPoint</Application>
  <PresentationFormat>Custom</PresentationFormat>
  <Paragraphs>89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Courier New</vt:lpstr>
      <vt:lpstr>Helvetica Neue</vt:lpstr>
      <vt:lpstr>Helvetica Neue Light</vt:lpstr>
      <vt:lpstr>Calibri</vt:lpstr>
      <vt:lpstr>Arial</vt:lpstr>
      <vt:lpstr>Wingdings</vt:lpstr>
      <vt:lpstr>White</vt:lpstr>
      <vt:lpstr>Gitflow</vt:lpstr>
      <vt:lpstr>Why do we Need Gitflow?</vt:lpstr>
      <vt:lpstr>Gitflow is a way of using Git and GitHub</vt:lpstr>
      <vt:lpstr>How It Works</vt:lpstr>
      <vt:lpstr>2. Create a feature branch from develop</vt:lpstr>
      <vt:lpstr>3. Merge into Develop</vt:lpstr>
      <vt:lpstr>4. Merge into main</vt:lpstr>
      <vt:lpstr>4. Merge into main</vt:lpstr>
      <vt:lpstr>Demo: Gitflow</vt:lpstr>
      <vt:lpstr>Summary of process to add a feature</vt:lpstr>
      <vt:lpstr>Git Commands</vt:lpstr>
      <vt:lpstr>Short “Homework” activity</vt:lpstr>
      <vt:lpstr>PowerPoint Presentation</vt:lpstr>
      <vt:lpstr>Class-sourced Vocabulary List</vt:lpstr>
      <vt:lpstr>Feature done: Pull Request</vt:lpstr>
      <vt:lpstr>Feature done: Pull Request</vt:lpstr>
      <vt:lpstr>Feature done: Pull Request</vt:lpstr>
      <vt:lpstr>By the end of this lesson, you will be able 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cp:lastModifiedBy>Microsoft Office User</cp:lastModifiedBy>
  <cp:revision>26</cp:revision>
  <dcterms:modified xsi:type="dcterms:W3CDTF">2023-07-07T18:28:46Z</dcterms:modified>
</cp:coreProperties>
</file>