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96" r:id="rId6"/>
    <p:sldId id="295" r:id="rId7"/>
    <p:sldId id="287" r:id="rId8"/>
    <p:sldId id="288" r:id="rId9"/>
    <p:sldId id="301" r:id="rId10"/>
    <p:sldId id="299" r:id="rId11"/>
    <p:sldId id="302" r:id="rId12"/>
    <p:sldId id="300" r:id="rId13"/>
    <p:sldId id="298" r:id="rId14"/>
    <p:sldId id="289" r:id="rId15"/>
    <p:sldId id="290" r:id="rId16"/>
    <p:sldId id="292" r:id="rId17"/>
    <p:sldId id="293" r:id="rId18"/>
    <p:sldId id="303" r:id="rId19"/>
    <p:sldId id="294" r:id="rId20"/>
    <p:sldId id="306" r:id="rId21"/>
    <p:sldId id="305" r:id="rId22"/>
    <p:sldId id="307" r:id="rId23"/>
    <p:sldId id="308" r:id="rId24"/>
    <p:sldId id="309" r:id="rId25"/>
    <p:sldId id="310" r:id="rId26"/>
    <p:sldId id="311" r:id="rId27"/>
    <p:sldId id="316" r:id="rId28"/>
    <p:sldId id="313" r:id="rId29"/>
    <p:sldId id="314" r:id="rId30"/>
    <p:sldId id="315" r:id="rId31"/>
    <p:sldId id="285" r:id="rId32"/>
    <p:sldId id="286" r:id="rId33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60" d="100"/>
          <a:sy n="60" d="100"/>
        </p:scale>
        <p:origin x="42" y="5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teractive-chisq.streamlit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10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13652"/>
                </a:solidFill>
              </a:rPr>
              <a:t>De chi-</a:t>
            </a:r>
            <a:r>
              <a:rPr lang="en-US" dirty="0" err="1" smtClean="0">
                <a:solidFill>
                  <a:srgbClr val="113652"/>
                </a:solidFill>
              </a:rPr>
              <a:t>kwadraat</a:t>
            </a:r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verdeling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Oftewel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met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0.975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0.025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b="-12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/>
                  <a:t>Toepassing 1: </a:t>
                </a:r>
                <a:r>
                  <a:rPr lang="en-US" dirty="0" err="1"/>
                  <a:t>betrouwbaarheidsinterval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/>
                  <a:t> bij normale verdeling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206192"/>
            <a:ext cx="6048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latin typeface="RijksoverheidSansText" panose="020B0503040202060203" pitchFamily="34" charset="0"/>
                  </a:rPr>
                  <a:t>Tijdens de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algemene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militaire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opleiding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peloton van 30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reservisten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gemeten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hoe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lang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gedaan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over de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opzet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bivak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. De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tijd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die elk van de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nodig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heeft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om het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bivak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zetten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gemeten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tijd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 minuten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Standaardafwijking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minuten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Stel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95%-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betrouwbaarheidsinterval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standaardafwijking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tijd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die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nodig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hebben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om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bivak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zetten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439" r="-58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err="1" smtClean="0"/>
                  <a:t>Voorbeeld</a:t>
                </a:r>
                <a:r>
                  <a:rPr lang="en-US" dirty="0" smtClean="0"/>
                  <a:t>: </a:t>
                </a:r>
                <a:r>
                  <a:rPr lang="en-US" dirty="0" err="1"/>
                  <a:t>betrouwbaarheidsinterval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/>
                  <a:t> bij normale verdeling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8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Er geldt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), 95%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betrouwbaarheid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reservisten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Verder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grenswaarden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de chi-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kwadraatverdeling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met de GR: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cdf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=29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≈16,0471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,975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cdf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=29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−0,975, 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≈45,7223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Invullen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formule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betrouwbaarheidsinterval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45,7223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RijksoverheidSansText" panose="020B0503040202060203" pitchFamily="34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16,0471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RijksoverheidSansText" panose="020B0503040202060203" pitchFamily="34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→15,8566≤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≤45,1796→3,9820≤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≤6,7216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Met 95%-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betrouwbaarheid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echte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tussen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𝟗𝟖𝟐𝟎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𝟕𝟐𝟏𝟔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2"/>
                <a:stretch>
                  <a:fillRect l="-1516" t="-2009" b="-55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err="1" smtClean="0"/>
                  <a:t>Voorbeeld</a:t>
                </a:r>
                <a:r>
                  <a:rPr lang="en-US" dirty="0" smtClean="0"/>
                  <a:t>: </a:t>
                </a:r>
                <a:r>
                  <a:rPr lang="en-US" dirty="0" err="1"/>
                  <a:t>betrouwbaarheidsinterval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/>
                  <a:t> bij normale verdeling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96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err="1" smtClean="0"/>
                  <a:t>Toepassing</a:t>
                </a:r>
                <a:r>
                  <a:rPr lang="en-US" dirty="0" smtClean="0"/>
                  <a:t>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-toets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onafhankelijkheid</a:t>
                </a:r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Stel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onderzoeken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gewonde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het 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samenhangt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hun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RijksoverheidSansText" panose="020B0503040202060203" pitchFamily="34" charset="0"/>
                      </a:rPr>
                      <m:t>Interactie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tussen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twee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categorische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nominale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 / 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ordinale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variabelen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dirty="0" err="1" smtClean="0">
                    <a:latin typeface="RijksoverheidSansText" panose="020B0503040202060203" pitchFamily="34" charset="0"/>
                  </a:rPr>
                  <a:t>Doel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/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2009" r="-2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1: hypotheses </a:t>
            </a:r>
            <a:r>
              <a:rPr lang="en-US" dirty="0" err="1" smtClean="0"/>
              <a:t>formuleren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onafhankelijke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.</a:t>
                </a:r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afhankelijke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2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b="1" dirty="0" err="1">
                <a:latin typeface="RijksoverheidSansText" panose="020B0503040202060203" pitchFamily="34" charset="0"/>
              </a:rPr>
              <a:t>Stap</a:t>
            </a:r>
            <a:r>
              <a:rPr lang="en-US" b="1" dirty="0">
                <a:latin typeface="RijksoverheidSansText" panose="020B0503040202060203" pitchFamily="34" charset="0"/>
              </a:rPr>
              <a:t> 2: data </a:t>
            </a:r>
            <a:r>
              <a:rPr lang="en-US" b="1" dirty="0" err="1">
                <a:latin typeface="RijksoverheidSansText" panose="020B0503040202060203" pitchFamily="34" charset="0"/>
              </a:rPr>
              <a:t>verzamelen</a:t>
            </a:r>
            <a:endParaRPr lang="en-US" b="1" dirty="0">
              <a:latin typeface="RijksoverheidSansText" panose="020B050304020206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r>
              <a:rPr lang="en-US" dirty="0" smtClean="0">
                <a:latin typeface="RijksoverheidSansText" panose="020B0503040202060203" pitchFamily="34" charset="0"/>
              </a:rPr>
              <a:t>Op basis van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steekproef</a:t>
            </a:r>
            <a:r>
              <a:rPr lang="en-US" dirty="0" smtClean="0">
                <a:latin typeface="RijksoverheidSansText" panose="020B0503040202060203" pitchFamily="34" charset="0"/>
              </a:rPr>
              <a:t> van 150 </a:t>
            </a:r>
            <a:r>
              <a:rPr lang="en-US" dirty="0" err="1" smtClean="0">
                <a:latin typeface="RijksoverheidSansText" panose="020B0503040202060203" pitchFamily="34" charset="0"/>
              </a:rPr>
              <a:t>gewonde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militairen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tijdens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oorlogsmissie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zijn</a:t>
            </a:r>
            <a:r>
              <a:rPr lang="en-US" dirty="0" smtClean="0">
                <a:latin typeface="RijksoverheidSansText" panose="020B0503040202060203" pitchFamily="34" charset="0"/>
              </a:rPr>
              <a:t> de </a:t>
            </a:r>
            <a:r>
              <a:rPr lang="en-US" dirty="0" err="1" smtClean="0">
                <a:latin typeface="RijksoverheidSansText" panose="020B0503040202060203" pitchFamily="34" charset="0"/>
              </a:rPr>
              <a:t>volgende</a:t>
            </a:r>
            <a:r>
              <a:rPr lang="en-US" dirty="0" smtClean="0">
                <a:latin typeface="RijksoverheidSansText" panose="020B0503040202060203" pitchFamily="34" charset="0"/>
              </a:rPr>
              <a:t> data </a:t>
            </a:r>
            <a:r>
              <a:rPr lang="en-US" dirty="0" err="1" smtClean="0">
                <a:latin typeface="RijksoverheidSansText" panose="020B0503040202060203" pitchFamily="34" charset="0"/>
              </a:rPr>
              <a:t>verzameld</a:t>
            </a:r>
            <a:r>
              <a:rPr lang="en-US" dirty="0" smtClean="0">
                <a:latin typeface="RijksoverheidSansText" panose="020B0503040202060203" pitchFamily="34" charset="0"/>
              </a:rPr>
              <a:t>.</a:t>
            </a:r>
          </a:p>
          <a:p>
            <a:endParaRPr lang="en-US" b="1" dirty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 smtClean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12622"/>
              </p:ext>
            </p:extLst>
          </p:nvPr>
        </p:nvGraphicFramePr>
        <p:xfrm>
          <a:off x="1352001" y="2708920"/>
          <a:ext cx="9289032" cy="302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493666">
                <a:tc>
                  <a:txBody>
                    <a:bodyPr/>
                    <a:lstStyle/>
                    <a:p>
                      <a:endParaRPr lang="nl-NL" sz="20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20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527478">
                <a:tc>
                  <a:txBody>
                    <a:bodyPr/>
                    <a:lstStyle/>
                    <a:p>
                      <a:endParaRPr lang="nl-NL" sz="20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493666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  <a:r>
                        <a:rPr lang="en-US" sz="20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493666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527478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20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493666">
                <a:tc>
                  <a:txBody>
                    <a:bodyPr/>
                    <a:lstStyle/>
                    <a:p>
                      <a:pPr algn="ctr"/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20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800219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Bepaal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800219"/>
              </a:xfrm>
              <a:blipFill>
                <a:blip r:embed="rId2"/>
                <a:stretch>
                  <a:fillRect l="-1788" t="-12214" r="-5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(hoe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zeker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maakt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(5%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op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onterecht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verwerpen)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01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Bepaal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  <a:blipFill>
                <a:blip r:embed="rId2"/>
                <a:stretch>
                  <a:fillRect l="-1798" t="-12214" r="-11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)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observed (expected)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>
                    <a:latin typeface="RijksoverheidSansText" panose="020B0503040202060203" pitchFamily="34" charset="0"/>
                  </a:rPr>
                  <a:t> in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rij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kolom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𝑟𝑖𝑗𝑒𝑛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𝑘𝑜𝑙𝑜𝑚𝑚𝑒𝑛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vrijheidsgraden</a:t>
                </a: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10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uit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Bepaal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  <a:blipFill>
                <a:blip r:embed="rId2"/>
                <a:stretch>
                  <a:fillRect l="-1798" t="-12214" r="-11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toetsingsgrootheid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12−12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18−20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20−18,6666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18,6666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≈4,3543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uit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0,95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=9,4877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2196585"/>
            <a:ext cx="5896893" cy="38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Terugblik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Punt-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intervalschatters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Betrouwbaarheid</a:t>
            </a:r>
            <a:r>
              <a:rPr lang="en-US" sz="2400" dirty="0" smtClean="0"/>
              <a:t>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voorspellingsintervallen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 </a:t>
            </a:r>
            <a:r>
              <a:rPr lang="en-US" sz="2400" dirty="0" err="1" smtClean="0"/>
              <a:t>methode</a:t>
            </a:r>
            <a:r>
              <a:rPr lang="en-US" sz="2400" dirty="0" smtClean="0"/>
              <a:t> van </a:t>
            </a:r>
            <a:r>
              <a:rPr lang="en-US" sz="2400" dirty="0" err="1" smtClean="0"/>
              <a:t>hypothesetoetsen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Hypothesetoetsen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gemiddelde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normale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0,3602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2206141"/>
            <a:ext cx="6200907" cy="4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duidelijke</a:t>
            </a:r>
            <a:r>
              <a:rPr lang="en-US" sz="2800" b="1" dirty="0" smtClean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in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om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elkaar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4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dirty="0" err="1" smtClean="0"/>
              <a:t>Toepassing</a:t>
            </a:r>
            <a:r>
              <a:rPr lang="en-US" sz="2800" dirty="0" smtClean="0"/>
              <a:t> 3: </a:t>
            </a:r>
            <a:r>
              <a:rPr lang="en-US" sz="2800" dirty="0" err="1" smtClean="0"/>
              <a:t>aanpassingstoets</a:t>
            </a:r>
            <a:r>
              <a:rPr lang="en-US" sz="2800" dirty="0" smtClean="0"/>
              <a:t> (“goodness-of-fit test”)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15848" cy="424656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 smtClean="0">
              <a:latin typeface="RijksoverheidSansText" panose="020B050304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RijksoverheidSansText" panose="020B0503040202060203" pitchFamily="34" charset="0"/>
              </a:rPr>
              <a:t>De commandant van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Paresto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wil</a:t>
            </a:r>
            <a:r>
              <a:rPr lang="en-US" sz="2400" dirty="0" smtClean="0">
                <a:latin typeface="RijksoverheidSansText" panose="020B0503040202060203" pitchFamily="34" charset="0"/>
              </a:rPr>
              <a:t>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doorstroming</a:t>
            </a:r>
            <a:r>
              <a:rPr lang="en-US" sz="2400" dirty="0" smtClean="0">
                <a:latin typeface="RijksoverheidSansText" panose="020B0503040202060203" pitchFamily="34" charset="0"/>
              </a:rPr>
              <a:t> van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kassa’s</a:t>
            </a:r>
            <a:r>
              <a:rPr lang="en-US" sz="2400" dirty="0" smtClean="0">
                <a:latin typeface="RijksoverheidSansText" panose="020B0503040202060203" pitchFamily="34" charset="0"/>
              </a:rPr>
              <a:t> in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kantine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verbeteren</a:t>
            </a:r>
            <a:r>
              <a:rPr lang="en-US" sz="2400" dirty="0" smtClean="0">
                <a:latin typeface="RijksoverheidSansText" panose="020B0503040202060203" pitchFamily="34" charset="0"/>
              </a:rPr>
              <a:t>.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Hij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wil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graag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weten</a:t>
            </a:r>
            <a:r>
              <a:rPr lang="en-US" sz="2400" dirty="0" smtClean="0">
                <a:latin typeface="RijksoverheidSansText" panose="020B0503040202060203" pitchFamily="34" charset="0"/>
              </a:rPr>
              <a:t> of het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aantal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klanten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dat</a:t>
            </a:r>
            <a:r>
              <a:rPr lang="en-US" sz="2400" dirty="0" smtClean="0">
                <a:latin typeface="RijksoverheidSansText" panose="020B0503040202060203" pitchFamily="34" charset="0"/>
              </a:rPr>
              <a:t> op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bepaald</a:t>
            </a:r>
            <a:r>
              <a:rPr lang="en-US" sz="2400" dirty="0" smtClean="0">
                <a:latin typeface="RijksoverheidSansText" panose="020B0503040202060203" pitchFamily="34" charset="0"/>
              </a:rPr>
              <a:t> moment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tijdens</a:t>
            </a:r>
            <a:r>
              <a:rPr lang="en-US" sz="2400" dirty="0" smtClean="0">
                <a:latin typeface="RijksoverheidSansText" panose="020B0503040202060203" pitchFamily="34" charset="0"/>
              </a:rPr>
              <a:t>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lunchpauze</a:t>
            </a:r>
            <a:r>
              <a:rPr lang="en-US" sz="2400" dirty="0" smtClean="0">
                <a:latin typeface="RijksoverheidSansText" panose="020B0503040202060203" pitchFamily="34" charset="0"/>
              </a:rPr>
              <a:t> in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rij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staat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Poissonverdeling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volgt</a:t>
            </a:r>
            <a:r>
              <a:rPr lang="en-US" sz="2400" dirty="0" smtClean="0">
                <a:latin typeface="RijksoverheidSansText" panose="020B0503040202060203" pitchFamily="34" charset="0"/>
              </a:rPr>
              <a:t> (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zoals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vaker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verondersteld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bij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wachtrijen</a:t>
            </a:r>
            <a:r>
              <a:rPr lang="en-US" sz="2400" dirty="0" smtClean="0">
                <a:latin typeface="RijksoverheidSansText" panose="020B050304020206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dirty="0">
              <a:latin typeface="RijksoverheidSansText" panose="020B0503040202060203" pitchFamily="34" charset="0"/>
            </a:endParaRPr>
          </a:p>
          <a:p>
            <a:endParaRPr lang="en-US" b="1" dirty="0" smtClean="0"/>
          </a:p>
          <a:p>
            <a:r>
              <a:rPr lang="en-US" b="1" dirty="0" err="1" smtClean="0"/>
              <a:t>Doel</a:t>
            </a:r>
            <a:r>
              <a:rPr lang="en-US" b="1" dirty="0" smtClean="0"/>
              <a:t>: </a:t>
            </a:r>
            <a:r>
              <a:rPr lang="en-US" dirty="0" err="1" smtClean="0"/>
              <a:t>bestuderen</a:t>
            </a:r>
            <a:r>
              <a:rPr lang="en-US" dirty="0" smtClean="0"/>
              <a:t> in </a:t>
            </a:r>
            <a:r>
              <a:rPr lang="en-US" dirty="0" err="1" smtClean="0"/>
              <a:t>hoeverre</a:t>
            </a:r>
            <a:r>
              <a:rPr lang="en-US" dirty="0" smtClean="0"/>
              <a:t> data </a:t>
            </a:r>
            <a:r>
              <a:rPr lang="en-US" dirty="0" err="1" smtClean="0"/>
              <a:t>overeenkomen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discrete</a:t>
            </a:r>
            <a:r>
              <a:rPr lang="en-US" dirty="0" smtClean="0"/>
              <a:t> </a:t>
            </a:r>
            <a:r>
              <a:rPr lang="en-US" dirty="0" err="1" smtClean="0"/>
              <a:t>kansverdeling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6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1: hypotheses </a:t>
            </a:r>
            <a:r>
              <a:rPr lang="en-US" dirty="0" err="1" smtClean="0"/>
              <a:t>formuleren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wachten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rij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lunchpauze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kantine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volgt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wachtenden</a:t>
                </a:r>
                <a:r>
                  <a:rPr lang="en-US" dirty="0">
                    <a:latin typeface="RijksoverheidSansText" panose="020B0503040202060203" pitchFamily="34" charset="0"/>
                  </a:rPr>
                  <a:t> in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rij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lunchpauze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kantine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volgt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dirty="0">
                    <a:latin typeface="RijksoverheidSansText" panose="020B0503040202060203" pitchFamily="34" charset="0"/>
                  </a:rPr>
                  <a:t>. </a:t>
                </a:r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b="1" dirty="0" err="1">
                <a:latin typeface="RijksoverheidSansText" panose="020B0503040202060203" pitchFamily="34" charset="0"/>
              </a:rPr>
              <a:t>Stap</a:t>
            </a:r>
            <a:r>
              <a:rPr lang="en-US" b="1" dirty="0">
                <a:latin typeface="RijksoverheidSansText" panose="020B0503040202060203" pitchFamily="34" charset="0"/>
              </a:rPr>
              <a:t> 2: data </a:t>
            </a:r>
            <a:r>
              <a:rPr lang="en-US" b="1" dirty="0" err="1">
                <a:latin typeface="RijksoverheidSansText" panose="020B0503040202060203" pitchFamily="34" charset="0"/>
              </a:rPr>
              <a:t>verzamelen</a:t>
            </a:r>
            <a:endParaRPr lang="en-US" b="1" dirty="0">
              <a:latin typeface="RijksoverheidSansText" panose="020B050304020206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r>
              <a:rPr lang="en-US" dirty="0" smtClean="0">
                <a:latin typeface="RijksoverheidSansText" panose="020B0503040202060203" pitchFamily="34" charset="0"/>
              </a:rPr>
              <a:t>Op basis van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steekproef</a:t>
            </a:r>
            <a:r>
              <a:rPr lang="en-US" dirty="0" smtClean="0">
                <a:latin typeface="RijksoverheidSansText" panose="020B0503040202060203" pitchFamily="34" charset="0"/>
              </a:rPr>
              <a:t> van 365 </a:t>
            </a:r>
            <a:r>
              <a:rPr lang="en-US" dirty="0" err="1" smtClean="0">
                <a:latin typeface="RijksoverheidSansText" panose="020B0503040202060203" pitchFamily="34" charset="0"/>
              </a:rPr>
              <a:t>willekeurig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gekozen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momentopnames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gedurende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jaar</a:t>
            </a:r>
            <a:r>
              <a:rPr lang="en-US" dirty="0" smtClean="0">
                <a:latin typeface="RijksoverheidSansText" panose="020B0503040202060203" pitchFamily="34" charset="0"/>
              </a:rPr>
              <a:t> (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per dag) </a:t>
            </a:r>
            <a:r>
              <a:rPr lang="en-US" dirty="0" err="1" smtClean="0">
                <a:latin typeface="RijksoverheidSansText" panose="020B0503040202060203" pitchFamily="34" charset="0"/>
              </a:rPr>
              <a:t>zijn</a:t>
            </a:r>
            <a:r>
              <a:rPr lang="en-US" dirty="0" smtClean="0">
                <a:latin typeface="RijksoverheidSansText" panose="020B0503040202060203" pitchFamily="34" charset="0"/>
              </a:rPr>
              <a:t> de </a:t>
            </a:r>
            <a:r>
              <a:rPr lang="en-US" dirty="0" err="1" smtClean="0">
                <a:latin typeface="RijksoverheidSansText" panose="020B0503040202060203" pitchFamily="34" charset="0"/>
              </a:rPr>
              <a:t>volgende</a:t>
            </a:r>
            <a:r>
              <a:rPr lang="en-US" dirty="0" smtClean="0">
                <a:latin typeface="RijksoverheidSansText" panose="020B0503040202060203" pitchFamily="34" charset="0"/>
              </a:rPr>
              <a:t> data </a:t>
            </a:r>
            <a:r>
              <a:rPr lang="en-US" dirty="0" err="1" smtClean="0">
                <a:latin typeface="RijksoverheidSansText" panose="020B0503040202060203" pitchFamily="34" charset="0"/>
              </a:rPr>
              <a:t>verzameld</a:t>
            </a:r>
            <a:r>
              <a:rPr lang="en-US" dirty="0" smtClean="0">
                <a:latin typeface="RijksoverheidSansText" panose="020B0503040202060203" pitchFamily="34" charset="0"/>
              </a:rPr>
              <a:t> (met </a:t>
            </a:r>
            <a:r>
              <a:rPr lang="en-US" dirty="0" err="1" smtClean="0">
                <a:latin typeface="RijksoverheidSansText" panose="020B0503040202060203" pitchFamily="34" charset="0"/>
              </a:rPr>
              <a:t>gemiddelde</a:t>
            </a:r>
            <a:r>
              <a:rPr lang="en-US" dirty="0" smtClean="0">
                <a:latin typeface="RijksoverheidSansText" panose="020B0503040202060203" pitchFamily="34" charset="0"/>
              </a:rPr>
              <a:t> 3,7).</a:t>
            </a:r>
          </a:p>
          <a:p>
            <a:endParaRPr lang="en-US" b="1" dirty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 smtClean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712008"/>
                  </p:ext>
                </p:extLst>
              </p:nvPr>
            </p:nvGraphicFramePr>
            <p:xfrm>
              <a:off x="2540133" y="2553146"/>
              <a:ext cx="6912767" cy="37287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334974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577793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in de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rij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Geobserveerde</a:t>
                          </a:r>
                          <a:r>
                            <a:rPr lang="en-US" sz="1800" b="1" baseline="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baseline="0" dirty="0" err="1" smtClean="0">
                              <a:latin typeface="RijksoverheidSansText" panose="020B0503040202060203" pitchFamily="34" charset="0"/>
                            </a:rPr>
                            <a:t>frequentie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18087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712008"/>
                  </p:ext>
                </p:extLst>
              </p:nvPr>
            </p:nvGraphicFramePr>
            <p:xfrm>
              <a:off x="2540133" y="2553146"/>
              <a:ext cx="6912767" cy="37287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334974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577793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in de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rij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Geobserveerde</a:t>
                          </a:r>
                          <a:r>
                            <a:rPr lang="en-US" sz="1800" b="1" baseline="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baseline="0" dirty="0" err="1" smtClean="0">
                              <a:latin typeface="RijksoverheidSansText" panose="020B0503040202060203" pitchFamily="34" charset="0"/>
                            </a:rPr>
                            <a:t>frequentie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94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" t="-830000" r="-10748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epaal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  <a:blipFill>
                <a:blip r:embed="rId2"/>
                <a:stretch>
                  <a:fillRect l="-1788" t="-24615" r="-488" b="-52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(hoe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zeker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maakt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5</a:t>
                </a:r>
                <a:r>
                  <a:rPr lang="en-US" dirty="0">
                    <a:latin typeface="RijksoverheidSansText" panose="020B0503040202060203" pitchFamily="34" charset="0"/>
                  </a:rPr>
                  <a:t>%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op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wachtrijlengte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Poisson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is)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wachtrijlengte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inderdaad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Poisson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epaal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4615" r="-1090" b="-52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Onder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berekenen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op basis van Poisson(3,7):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189370"/>
                  </p:ext>
                </p:extLst>
              </p:nvPr>
            </p:nvGraphicFramePr>
            <p:xfrm>
              <a:off x="1631504" y="2279665"/>
              <a:ext cx="10009112" cy="39776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49246">
                      <a:extLst>
                        <a:ext uri="{9D8B030D-6E8A-4147-A177-3AD203B41FA5}">
                          <a16:colId xmlns:a16="http://schemas.microsoft.com/office/drawing/2014/main" val="1563376304"/>
                        </a:ext>
                      </a:extLst>
                    </a:gridCol>
                    <a:gridCol w="2960983">
                      <a:extLst>
                        <a:ext uri="{9D8B030D-6E8A-4147-A177-3AD203B41FA5}">
                          <a16:colId xmlns:a16="http://schemas.microsoft.com/office/drawing/2014/main" val="1059490031"/>
                        </a:ext>
                      </a:extLst>
                    </a:gridCol>
                    <a:gridCol w="5098883">
                      <a:extLst>
                        <a:ext uri="{9D8B030D-6E8A-4147-A177-3AD203B41FA5}">
                          <a16:colId xmlns:a16="http://schemas.microsoft.com/office/drawing/2014/main" val="5225328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Geobserveerde </a:t>
                          </a:r>
                          <a:r>
                            <a:rPr lang="en-US" sz="1800" b="1" baseline="0" dirty="0" err="1" smtClean="0">
                              <a:latin typeface="RijksoverheidSansText" panose="020B0503040202060203" pitchFamily="34" charset="0"/>
                            </a:rPr>
                            <a:t>frequentie</a:t>
                          </a:r>
                          <a:r>
                            <a:rPr lang="en-US" sz="1800" b="1" baseline="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Verwachte </a:t>
                          </a:r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frequenties</a:t>
                          </a:r>
                          <a:endParaRPr lang="en-US" b="1" dirty="0" smtClean="0">
                            <a:latin typeface="RijksoverheidSansTex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673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63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59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346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350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3324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33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nl-NL" b="1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696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189370"/>
                  </p:ext>
                </p:extLst>
              </p:nvPr>
            </p:nvGraphicFramePr>
            <p:xfrm>
              <a:off x="1631504" y="2279665"/>
              <a:ext cx="10009112" cy="39776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49246">
                      <a:extLst>
                        <a:ext uri="{9D8B030D-6E8A-4147-A177-3AD203B41FA5}">
                          <a16:colId xmlns:a16="http://schemas.microsoft.com/office/drawing/2014/main" val="1563376304"/>
                        </a:ext>
                      </a:extLst>
                    </a:gridCol>
                    <a:gridCol w="2960983">
                      <a:extLst>
                        <a:ext uri="{9D8B030D-6E8A-4147-A177-3AD203B41FA5}">
                          <a16:colId xmlns:a16="http://schemas.microsoft.com/office/drawing/2014/main" val="1059490031"/>
                        </a:ext>
                      </a:extLst>
                    </a:gridCol>
                    <a:gridCol w="5098883">
                      <a:extLst>
                        <a:ext uri="{9D8B030D-6E8A-4147-A177-3AD203B41FA5}">
                          <a16:colId xmlns:a16="http://schemas.microsoft.com/office/drawing/2014/main" val="5225328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6049" t="-4762" r="-172634" b="-5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4762" r="-239" b="-5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673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180328" r="-239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63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280328" r="-239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159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380328" r="-239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346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480328" r="-23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350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580328" r="-23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324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680328" r="-23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780328" r="-23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33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313" t="-880328" r="-4140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96416" t="-880328" r="-23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6967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56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bepaal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4615" r="-1090" b="-52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Toetsingsgrootheid: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)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categorie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categorieen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−1−#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geschatte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parameters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8−1−1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vrijheidsgraden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hebben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immers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geschat!</a:t>
                </a: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10−9,0241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9,0241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25−33,3891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33,3891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20−29,8604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29,8604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≈8,1304</m:t>
                      </m:r>
                    </m:oMath>
                  </m:oMathPara>
                </a14:m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8,1304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0,95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=14,0671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240281"/>
            <a:ext cx="6192688" cy="39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8,1304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0,3212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=0,05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2276871"/>
            <a:ext cx="6120680" cy="39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De eigenschappen van </a:t>
                </a:r>
                <a:r>
                  <a:rPr lang="nl-NL" dirty="0" smtClean="0"/>
                  <a:t>de chi-kwadraatverdeling benoemen en uitleggen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verschillende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situaties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benoemen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waarin</a:t>
                </a:r>
                <a:r>
                  <a:rPr lang="en-US" dirty="0" smtClean="0"/>
                  <a:t> de chi-</a:t>
                </a:r>
                <a:r>
                  <a:rPr lang="en-US" dirty="0" err="1" smtClean="0"/>
                  <a:t>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speelt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chi-</a:t>
                </a:r>
                <a:r>
                  <a:rPr lang="en-US" dirty="0" err="1" smtClean="0"/>
                  <a:t>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Met </a:t>
                </a:r>
                <a:r>
                  <a:rPr lang="en-US" dirty="0" err="1" smtClean="0"/>
                  <a:t>behulp</a:t>
                </a:r>
                <a:r>
                  <a:rPr lang="en-US" dirty="0" smtClean="0"/>
                  <a:t> van de chi-</a:t>
                </a:r>
                <a:r>
                  <a:rPr lang="en-US" dirty="0" err="1" smtClean="0"/>
                  <a:t>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onafhankelijkheidstoetsen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aanpassingstoetsen</a:t>
                </a:r>
                <a:r>
                  <a:rPr lang="en-US" dirty="0" smtClean="0"/>
                  <a:t> (goodness-of-fit tests) </a:t>
                </a:r>
                <a:r>
                  <a:rPr lang="en-US" dirty="0" err="1" smtClean="0"/>
                  <a:t>uitvoeren</a:t>
                </a:r>
                <a:r>
                  <a:rPr lang="en-US" dirty="0" smtClean="0"/>
                  <a:t> 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4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duidelijke</a:t>
            </a:r>
            <a:r>
              <a:rPr lang="en-US" sz="2800" b="1" dirty="0" smtClean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in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om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variabele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wachtrijlengte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Poisson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latin typeface="RijksoverheidSansText" panose="020B0503040202060203" pitchFamily="34" charset="0"/>
                  </a:rPr>
                  <a:t>De chi-kwadraatverdeling en toepassingen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Betrouwbaarheidsintervallen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sz="2400" dirty="0" smtClean="0">
                    <a:latin typeface="RijksoverheidSansText" panose="020B0503040202060203" pitchFamily="34" charset="0"/>
                  </a:rPr>
                  <a:t> voor normale verdelingen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Onafhankelijkheidstoets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Aanpassingstoets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>
                    <a:latin typeface="RijksoverheidSansText" panose="020B0503040202060203" pitchFamily="34" charset="0"/>
                  </a:rPr>
                  <a:t>Huiswerk: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(A. Buijs):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10.1 (p. 315-318), 10.2 (p. 318-323), 10.3 (p. 325-330), 10.+ (p. 332-334)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m1-m6, 10.5, 10.11, 10.12, 10.13, 10.16, 10.18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Volgende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les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verschiltoetsen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 </a:t>
                </a:r>
                <a:r>
                  <a:rPr lang="en-US" dirty="0" err="1" smtClean="0"/>
                  <a:t>standaardnormale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Gemiddelde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dirty="0" smtClean="0"/>
                  <a:t> en standaardafwijking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Symmetrisch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rond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Belkromme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Standaardisatie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nl-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3"/>
                <a:stretch>
                  <a:fillRect l="-1619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162573"/>
            <a:ext cx="6151899" cy="40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Wat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zeggen</a:t>
                </a:r>
                <a:r>
                  <a:rPr lang="en-US" dirty="0" smtClean="0"/>
                  <a:t> over het </a:t>
                </a:r>
                <a:r>
                  <a:rPr lang="en-US" dirty="0" err="1" smtClean="0"/>
                  <a:t>kwadraat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i="0" baseline="0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28" t="-8065" r="-144231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69546" t="-8065" r="-17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467140"/>
            <a:ext cx="4237344" cy="280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3465833"/>
            <a:ext cx="4176464" cy="2806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nooit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negatief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symmetrisch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Bouwsteen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chi-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kwadraatverdeling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blipFill>
                <a:blip r:embed="rId6"/>
                <a:stretch>
                  <a:fillRect l="-780" t="-4061" b="-106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chi-</a:t>
            </a:r>
            <a:r>
              <a:rPr lang="en-US" dirty="0" err="1" smtClean="0"/>
              <a:t>kwadraatverdeling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De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chi-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kwadraatverdeling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continue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kansverdeling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hoort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kwadraten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standaardnormaal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verdeelde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kansvariabelen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NL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noemen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getal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 van de chi-</a:t>
                </a:r>
                <a:r>
                  <a:rPr lang="en-US" sz="2400" dirty="0" err="1" smtClean="0"/>
                  <a:t>kwadraatverdeling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  <a:r>
                  <a:rPr lang="en-US" sz="2400" dirty="0" err="1" smtClean="0"/>
                  <a:t>varianties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steekproefvarianties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sommen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kwadraten</a:t>
                </a:r>
                <a:r>
                  <a:rPr lang="en-US" sz="2400" dirty="0" smtClean="0"/>
                  <a:t>!</a:t>
                </a:r>
                <a:endParaRPr lang="nl-NL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r="-1519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4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chi-</a:t>
            </a:r>
            <a:r>
              <a:rPr lang="en-US" dirty="0" err="1" smtClean="0"/>
              <a:t>kwadraatverdeling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marL="0" indent="0" algn="ctr">
              <a:buNone/>
            </a:pPr>
            <a:endParaRPr lang="nl-NL" sz="2400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nl-NL" sz="2400" dirty="0" err="1" smtClean="0">
                <a:hlinkClick r:id="rId2" action="ppaction://hlinkfile"/>
              </a:rPr>
              <a:t>interactive-chisq.streamlit.app</a:t>
            </a:r>
            <a:endParaRPr lang="nl-NL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8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/>
                  <a:t>Toepassing 1: </a:t>
                </a:r>
                <a:r>
                  <a:rPr lang="en-US" dirty="0" err="1"/>
                  <a:t>betrouwbaarheidsinterval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/>
                  <a:t> bij normale verdeling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Stel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normale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Doel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schatten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Standaardiseer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Neem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kwadraat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Neem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som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kwadraten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				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2009" b="-10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1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/>
                  <a:t>Toepassing 1: </a:t>
                </a:r>
                <a:r>
                  <a:rPr lang="en-US" dirty="0" err="1"/>
                  <a:t>betrouwbaarheidsinterval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/>
                  <a:t> bij normale verdeling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Merk op: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onbekend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moet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schatten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verliezen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1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vrijheidsgraad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lijkt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heel erg op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formule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steekproefvariantie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1435" b="-15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6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3041</Words>
  <Application>Microsoft Office PowerPoint</Application>
  <PresentationFormat>Widescreen</PresentationFormat>
  <Paragraphs>583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10</vt:lpstr>
      <vt:lpstr>Terugblik</vt:lpstr>
      <vt:lpstr>Leerdoelen </vt:lpstr>
      <vt:lpstr>Recap: de standaardnormale verdeling Z∼N(0,1)</vt:lpstr>
      <vt:lpstr>Wat kunnen we zeggen over het kwadraat Z^2 voor Z∼N(0,1)?</vt:lpstr>
      <vt:lpstr>De chi-kwadraatverdeling</vt:lpstr>
      <vt:lpstr>De chi-kwadraatverdeling</vt:lpstr>
      <vt:lpstr>Toepassing 1: betrouwbaarheidsinterval voor σ bij normale verdeling</vt:lpstr>
      <vt:lpstr>Toepassing 1: betrouwbaarheidsinterval voor σ bij normale verdeling</vt:lpstr>
      <vt:lpstr>Toepassing 1: betrouwbaarheidsinterval voor σ bij normale verdeling</vt:lpstr>
      <vt:lpstr>Voorbeeld: betrouwbaarheidsinterval voor σ bij normale verdeling</vt:lpstr>
      <vt:lpstr>Voorbeeld: betrouwbaarheidsinterval voor σ bij normale verdeling</vt:lpstr>
      <vt:lpstr>Toepassing 2: χ^2-toets voor onafhankelijkheid</vt:lpstr>
      <vt:lpstr>Stap 1: hypotheses formuleren</vt:lpstr>
      <vt:lpstr>Stap 2: data verzamelen</vt:lpstr>
      <vt:lpstr>Stap 3: Bepaal significantieniveau α (kans op type-I fout) en toetsingsgrootheid</vt:lpstr>
      <vt:lpstr>Stap 3: Bepaal significantieniveau α (kans op type-I fout) en toetsingsgrootheid</vt:lpstr>
      <vt:lpstr>Stap 3: Bepaal significantieniveau α (kans op type-I fout) en toetsingsgrootheid</vt:lpstr>
      <vt:lpstr>Stap 4: bepaal met de toetsingsgrootheid of H_0 moet worden verworpen.</vt:lpstr>
      <vt:lpstr>Stap 4: bepaal met de toetsingsgrootheid of H_0 moet worden verworpen.</vt:lpstr>
      <vt:lpstr>Stap 5: formuleer een duidelijke conclusie in de originele context.</vt:lpstr>
      <vt:lpstr>Toepassing 3: aanpassingstoets (“goodness-of-fit test”)</vt:lpstr>
      <vt:lpstr>Stap 1: hypotheses formuleren</vt:lpstr>
      <vt:lpstr>Stap 2: data verzamelen</vt:lpstr>
      <vt:lpstr>Stap 3: bepaal significantieniveau α (kans op type-I fout) en toetsingsgrootheid</vt:lpstr>
      <vt:lpstr>Stap 3: bepaal significantieniveau α (kans op type-I fout) en toetsingsgrootheid</vt:lpstr>
      <vt:lpstr>Stap 3: bepaal significantieniveau α (kans op type-I fout) en toetsingsgrootheid</vt:lpstr>
      <vt:lpstr>Stap 4: bepaal met de toetsingsgrootheid of H_0 moet worden verworpen.</vt:lpstr>
      <vt:lpstr>Stap 4: bepaal met de toetsingsgrootheid of H_0 moet worden verworpen.</vt:lpstr>
      <vt:lpstr>Stap 5: formuleer een duidelijke conclusie in de originele context.</vt:lpstr>
      <vt:lpstr>Samenvatting</vt:lpstr>
      <vt:lpstr>Vragen?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95</cp:revision>
  <cp:lastPrinted>2011-09-21T07:52:24Z</cp:lastPrinted>
  <dcterms:created xsi:type="dcterms:W3CDTF">2024-11-25T09:45:08Z</dcterms:created>
  <dcterms:modified xsi:type="dcterms:W3CDTF">2025-04-18T13:25:44Z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