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258" r:id="rId5"/>
    <p:sldId id="287" r:id="rId6"/>
    <p:sldId id="288" r:id="rId7"/>
    <p:sldId id="260" r:id="rId8"/>
    <p:sldId id="262" r:id="rId9"/>
    <p:sldId id="261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5" r:id="rId32"/>
    <p:sldId id="286" r:id="rId33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+mn-lt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Dr.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ir.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Danny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Blom</a:t>
            </a:r>
            <a:endParaRPr lang="en-US" sz="1200" baseline="0" dirty="0" smtClean="0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Nederlandse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Defensie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Academie</a:t>
            </a:r>
            <a:endParaRPr sz="1200" dirty="0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Militaire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</a:rPr>
              <a:t>Wetenschappen</a:t>
            </a:r>
            <a:endParaRPr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College 1: </a:t>
            </a:r>
            <a:r>
              <a:rPr lang="en-US" noProof="0" dirty="0" err="1" smtClean="0"/>
              <a:t>introductie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DATA ALS WAPEN EN MIDDEL VOOR BESLUITVORMING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fld id="{5670BF5D-6203-4D16-A61E-ECF40410EB14}" type="datetime4">
              <a:rPr lang="nl-NL" smtClean="0"/>
              <a:t>10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034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FDA504-7E13-45CA-8E9E-72B35D8CAC02}" type="datetime4">
              <a:rPr lang="nl-NL" smtClean="0"/>
              <a:t>10 april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37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3C7E0-C839-4905-81E3-032B35F986F8}" type="datetime4">
              <a:rPr lang="nl-NL" smtClean="0"/>
              <a:t>10 april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678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BB360E-D62F-4628-984F-A07E7DB67C1D}" type="datetime4">
              <a:rPr lang="nl-NL" smtClean="0"/>
              <a:t>10 april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7427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77BC4-1B19-46E8-A5D0-BCD7816BE1D2}" type="datetime4">
              <a:rPr lang="nl-NL" smtClean="0"/>
              <a:t>10 april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85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3D3065-9EDD-4E18-9586-AAE0612B4711}" type="datetime4">
              <a:rPr lang="nl-NL" smtClean="0"/>
              <a:t>10 april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020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703200-CD6A-4C16-9B25-30C26A2E303B}" type="datetime4">
              <a:rPr lang="nl-NL" smtClean="0"/>
              <a:t>10 april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723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19547"/>
            <a:ext cx="4011084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A98B9B-12F1-4ABD-AB7E-5605E53B0E55}" type="datetime4">
              <a:rPr lang="nl-NL" smtClean="0"/>
              <a:t>10 april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67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2C9F29-C7BF-4FD9-BB26-359ABA1DF54F}" type="datetime4">
              <a:rPr lang="nl-NL" smtClean="0"/>
              <a:t>10 april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763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057C1D-F168-421C-BB49-06191A95F32F}" type="datetime4">
              <a:rPr lang="nl-NL" smtClean="0"/>
              <a:t>10 april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104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77898" y="1265238"/>
            <a:ext cx="800219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6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 smtClean="0">
                <a:solidFill>
                  <a:schemeClr val="bg1"/>
                </a:solidFill>
                <a:cs typeface="Arial" charset="0"/>
              </a:rPr>
              <a:t>DOSCO</a:t>
            </a:r>
          </a:p>
          <a:p>
            <a:pPr eaLnBrk="0" hangingPunct="0">
              <a:defRPr/>
            </a:pPr>
            <a:r>
              <a:rPr lang="en-US" sz="1100" dirty="0" err="1" smtClean="0">
                <a:solidFill>
                  <a:schemeClr val="bg1"/>
                </a:solidFill>
                <a:cs typeface="Arial" charset="0"/>
              </a:rPr>
              <a:t>Statistiek</a:t>
            </a:r>
            <a:r>
              <a:rPr lang="en-US" sz="1100" dirty="0" smtClean="0">
                <a:solidFill>
                  <a:schemeClr val="bg1"/>
                </a:solidFill>
                <a:cs typeface="Arial" charset="0"/>
              </a:rPr>
              <a:t> college 1</a:t>
            </a:r>
            <a:endParaRPr lang="nl-NL" sz="11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18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80618" y="1"/>
            <a:ext cx="586316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469064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fld id="{3AEB11A4-0748-467A-B6DF-FD54CF264AF0}" type="datetime4">
              <a:rPr lang="nl-NL" smtClean="0"/>
              <a:t>10 april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43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12</a:t>
            </a: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nl-NL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Verschiltoetsen</a:t>
            </a:r>
            <a:endParaRPr lang="nl-NL" dirty="0" smtClean="0">
              <a:solidFill>
                <a:srgbClr val="113652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Interpretatie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verwachtingswaarde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Bernoulli-</a:t>
                </a:r>
                <a:r>
                  <a:rPr lang="en-US" dirty="0" err="1" smtClean="0"/>
                  <a:t>variabele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succeskans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/>
                  <a:t>De variantie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nl-NL" dirty="0"/>
                  <a:t> is afhankelijk van de succeskans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dirty="0"/>
                  <a:t>, en de formule is symmetrisch rond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nl-NL" dirty="0"/>
                  <a:t> (parabool). Waarom is dit logisch?</a:t>
                </a:r>
                <a:endParaRPr lang="nl-NL" dirty="0">
                  <a:solidFill>
                    <a:srgbClr val="00B050"/>
                  </a:solidFill>
                </a:endParaRPr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9" t="-18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fbeelding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272" y="3660747"/>
            <a:ext cx="3298256" cy="2473692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009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Vraag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Stel nu </a:t>
                </a:r>
                <a:r>
                  <a:rPr lang="en-US" dirty="0" err="1"/>
                  <a:t>dat</a:t>
                </a:r>
                <a:r>
                  <a:rPr lang="en-US" dirty="0"/>
                  <a:t> het </a:t>
                </a:r>
                <a:r>
                  <a:rPr lang="en-US" dirty="0" err="1"/>
                  <a:t>volgende</a:t>
                </a:r>
                <a:r>
                  <a:rPr lang="en-US" dirty="0"/>
                  <a:t> </a:t>
                </a:r>
                <a:r>
                  <a:rPr lang="en-US" dirty="0" err="1"/>
                  <a:t>geldt</a:t>
                </a:r>
                <a:r>
                  <a:rPr lang="en-US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dirty="0"/>
                  <a:t> een boodschap stuurt met 1 signaal, ofwel een “dot” ofwel een “</a:t>
                </a:r>
                <a:r>
                  <a:rPr lang="nl-NL" dirty="0" err="1"/>
                  <a:t>dash</a:t>
                </a:r>
                <a:r>
                  <a:rPr lang="nl-NL" dirty="0"/>
                  <a:t>”.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Een</a:t>
                </a:r>
                <a:r>
                  <a:rPr lang="en-US" dirty="0"/>
                  <a:t> signal </a:t>
                </a:r>
                <a:r>
                  <a:rPr lang="en-US" dirty="0" err="1"/>
                  <a:t>komt</a:t>
                </a:r>
                <a:r>
                  <a:rPr lang="en-US" dirty="0"/>
                  <a:t> met 80% </a:t>
                </a:r>
                <a:r>
                  <a:rPr lang="en-US" dirty="0" err="1"/>
                  <a:t>kans</a:t>
                </a:r>
                <a:r>
                  <a:rPr lang="en-US" dirty="0"/>
                  <a:t> </a:t>
                </a:r>
                <a:r>
                  <a:rPr lang="en-US" dirty="0" err="1"/>
                  <a:t>goed</a:t>
                </a:r>
                <a:r>
                  <a:rPr lang="en-US" dirty="0"/>
                  <a:t> </a:t>
                </a:r>
                <a:r>
                  <a:rPr lang="en-US" dirty="0" err="1"/>
                  <a:t>aan</a:t>
                </a:r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 smtClean="0"/>
                  <a:t>Wat is de </a:t>
                </a:r>
                <a:r>
                  <a:rPr lang="en-US" dirty="0" err="1" smtClean="0"/>
                  <a:t>verwachtingswaarde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variantie</a:t>
                </a:r>
                <a:r>
                  <a:rPr lang="en-US" dirty="0" smtClean="0"/>
                  <a:t> van het </a:t>
                </a:r>
                <a:r>
                  <a:rPr lang="en-US" dirty="0" err="1" smtClean="0"/>
                  <a:t>aantal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signalen</a:t>
                </a:r>
                <a:r>
                  <a:rPr lang="en-US" dirty="0" smtClean="0"/>
                  <a:t> wat </a:t>
                </a:r>
                <a:r>
                  <a:rPr lang="en-US" dirty="0" err="1" smtClean="0"/>
                  <a:t>goed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aankomt</a:t>
                </a:r>
                <a:r>
                  <a:rPr lang="en-US" dirty="0" smtClean="0"/>
                  <a:t>?</a:t>
                </a:r>
                <a:endParaRPr lang="en-US" dirty="0"/>
              </a:p>
              <a:p>
                <a:pPr marL="0" indent="0">
                  <a:buNone/>
                </a:pPr>
                <a:endParaRPr lang="nl-NL" sz="1800" b="1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nl-NL" sz="1800" b="1" dirty="0" smtClean="0">
                    <a:solidFill>
                      <a:srgbClr val="00B050"/>
                    </a:solidFill>
                  </a:rPr>
                  <a:t>Verwachtingswaarde: </a:t>
                </a:r>
                <a14:m>
                  <m:oMath xmlns:m="http://schemas.openxmlformats.org/officeDocument/2006/math">
                    <m:r>
                      <a:rPr lang="nl-NL" sz="1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nl-NL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nl-NL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e>
                    </m:d>
                    <m:r>
                      <a:rPr lang="nl-NL" sz="1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r>
                  <a:rPr lang="nl-NL" sz="1800" dirty="0" smtClean="0">
                    <a:solidFill>
                      <a:srgbClr val="00B050"/>
                    </a:solidFill>
                  </a:rPr>
                  <a:t> signalen</a:t>
                </a:r>
                <a:endParaRPr lang="nl-NL" sz="18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err="1" smtClean="0">
                    <a:solidFill>
                      <a:srgbClr val="00B050"/>
                    </a:solidFill>
                  </a:rPr>
                  <a:t>Variantie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1800" i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nl-NL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nl-NL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e>
                    </m:d>
                    <m:r>
                      <a:rPr lang="en-US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18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nl-NL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nl-NL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=0,8∗0,2=0,16</m:t>
                    </m:r>
                  </m:oMath>
                </a14:m>
                <a:r>
                  <a:rPr lang="nl-NL" sz="1800" dirty="0" smtClean="0">
                    <a:solidFill>
                      <a:srgbClr val="00B050"/>
                    </a:solidFill>
                  </a:rPr>
                  <a:t> signalen</a:t>
                </a:r>
                <a:endParaRPr lang="nl-NL" sz="1800" dirty="0">
                  <a:solidFill>
                    <a:srgbClr val="00B050"/>
                  </a:solidFill>
                </a:endParaRP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18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279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Boodschappen</a:t>
            </a:r>
            <a:r>
              <a:rPr lang="en-US" dirty="0"/>
              <a:t> </a:t>
            </a:r>
            <a:r>
              <a:rPr lang="en-US" dirty="0" smtClean="0"/>
              <a:t>met </a:t>
            </a:r>
            <a:r>
              <a:rPr lang="en-US" dirty="0" err="1" smtClean="0"/>
              <a:t>meerdere</a:t>
            </a:r>
            <a:r>
              <a:rPr lang="en-US" dirty="0" smtClean="0"/>
              <a:t> </a:t>
            </a:r>
            <a:r>
              <a:rPr lang="en-US" dirty="0" err="1" smtClean="0"/>
              <a:t>signalen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Stel nu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volgende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Eenheid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verstuurt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boodschap</a:t>
                </a:r>
                <a:r>
                  <a:rPr lang="en-US" dirty="0" smtClean="0"/>
                  <a:t> met 8 </a:t>
                </a:r>
                <a:r>
                  <a:rPr lang="en-US" dirty="0" err="1" smtClean="0"/>
                  <a:t>signalen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Elk </a:t>
                </a:r>
                <a:r>
                  <a:rPr lang="en-US" dirty="0" err="1" smtClean="0"/>
                  <a:t>signaal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afzonderlijk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komt</a:t>
                </a:r>
                <a:r>
                  <a:rPr lang="en-US" dirty="0" smtClean="0"/>
                  <a:t> met 80%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correct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/>
                  <a:t>Wat is de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nl-NL" b="1" dirty="0" smtClean="0"/>
                  <a:t> minstens 6 signalen correct ontvangt?</a:t>
                </a:r>
                <a:endParaRPr lang="nl-NL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1865" b="-30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05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Bernoulli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binomiaal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nl-NL" b="1" dirty="0" smtClean="0"/>
              </a:p>
              <a:p>
                <a:pPr marL="0" indent="0">
                  <a:buNone/>
                </a:pPr>
                <a:r>
                  <a:rPr lang="nl-NL" b="1" dirty="0" smtClean="0"/>
                  <a:t>Casus:</a:t>
                </a:r>
                <a:r>
                  <a:rPr lang="nl-NL" dirty="0"/>
                  <a:t> niet 1, maar 8 achtereenvolgende signalen!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We willen nu het </a:t>
                </a:r>
                <a:r>
                  <a:rPr lang="nl-NL" u="sng" dirty="0"/>
                  <a:t>aantal successen </a:t>
                </a:r>
                <a:r>
                  <a:rPr lang="nl-NL" dirty="0" smtClean="0"/>
                  <a:t>tellen: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Som </a:t>
                </a:r>
                <a:r>
                  <a:rPr lang="nl-NL" dirty="0"/>
                  <a:t>van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nl-NL" dirty="0"/>
                  <a:t> onafhankelijke </a:t>
                </a:r>
                <a:r>
                  <a:rPr lang="nl-NL" dirty="0" err="1"/>
                  <a:t>Bernoulli</a:t>
                </a:r>
                <a:r>
                  <a:rPr lang="nl-NL" dirty="0"/>
                  <a:t>-variabelen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e>
                      <m:sub>
                        <m:r>
                          <a:rPr lang="nl-NL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Succeskans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nl-NL" dirty="0"/>
                  <a:t> voor elk </a:t>
                </a:r>
                <a:r>
                  <a:rPr lang="nl-NL" dirty="0" err="1"/>
                  <a:t>Bernoulli</a:t>
                </a:r>
                <a:r>
                  <a:rPr lang="nl-NL" dirty="0"/>
                  <a:t>-experiment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endParaRPr lang="nl-NL" dirty="0" smtClean="0"/>
              </a:p>
              <a:p>
                <a:pPr marL="0" indent="0">
                  <a:buNone/>
                </a:pPr>
                <a:r>
                  <a:rPr lang="nl-NL" dirty="0" smtClean="0"/>
                  <a:t>Wat </a:t>
                </a:r>
                <a:r>
                  <a:rPr lang="nl-NL" dirty="0"/>
                  <a:t>is </a:t>
                </a:r>
                <a:r>
                  <a:rPr lang="nl-NL" dirty="0" smtClean="0"/>
                  <a:t>de </a:t>
                </a:r>
                <a:r>
                  <a:rPr lang="nl-NL" dirty="0"/>
                  <a:t>kans op minstens zes </a:t>
                </a:r>
                <a:r>
                  <a:rPr lang="nl-NL" dirty="0" smtClean="0"/>
                  <a:t>correct ontvangen signalen bij een boodschap van </a:t>
                </a:r>
                <a:r>
                  <a:rPr lang="nl-NL" dirty="0"/>
                  <a:t>acht </a:t>
                </a:r>
                <a:r>
                  <a:rPr lang="nl-NL" dirty="0" smtClean="0"/>
                  <a:t>signalen?</a:t>
                </a:r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b="-315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112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Bernoulli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binomiaal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b="1" dirty="0"/>
              <a:t>Eenvoudiger: </a:t>
            </a:r>
            <a:r>
              <a:rPr lang="nl-NL" dirty="0"/>
              <a:t>Wat is de kans op </a:t>
            </a:r>
            <a:r>
              <a:rPr lang="nl-NL" u="sng" dirty="0"/>
              <a:t>exact</a:t>
            </a:r>
            <a:r>
              <a:rPr lang="nl-NL" dirty="0"/>
              <a:t> zes successen bij acht onafhankelijke signalen?</a:t>
            </a:r>
          </a:p>
          <a:p>
            <a:pPr marL="0" indent="0">
              <a:buNone/>
            </a:pPr>
            <a:endParaRPr lang="nl-NL" b="1" dirty="0"/>
          </a:p>
          <a:p>
            <a:pPr marL="0" indent="0">
              <a:buNone/>
            </a:pPr>
            <a:r>
              <a:rPr lang="nl-NL" b="1" i="1" u="sng" dirty="0"/>
              <a:t>Stap 1</a:t>
            </a:r>
            <a:r>
              <a:rPr lang="nl-NL" b="1" dirty="0"/>
              <a:t>: </a:t>
            </a:r>
            <a:r>
              <a:rPr lang="nl-NL" dirty="0"/>
              <a:t>Label de signalen met getallen 1, 2, 3, …, </a:t>
            </a:r>
            <a:r>
              <a:rPr lang="nl-NL" dirty="0" smtClean="0"/>
              <a:t>8.</a:t>
            </a:r>
          </a:p>
          <a:p>
            <a:pPr marL="0" indent="0">
              <a:buNone/>
            </a:pPr>
            <a:endParaRPr lang="nl-NL" u="sng" dirty="0"/>
          </a:p>
          <a:p>
            <a:pPr marL="0" indent="0">
              <a:buNone/>
            </a:pPr>
            <a:endParaRPr lang="nl-NL" u="sng" dirty="0" smtClean="0"/>
          </a:p>
          <a:p>
            <a:pPr marL="0" indent="0">
              <a:buNone/>
            </a:pPr>
            <a:endParaRPr lang="nl-NL" u="sng" dirty="0"/>
          </a:p>
          <a:p>
            <a:pPr marL="0" indent="0">
              <a:buNone/>
            </a:pPr>
            <a:endParaRPr lang="nl-NL" u="sng" dirty="0" smtClean="0"/>
          </a:p>
          <a:p>
            <a:pPr marL="0" indent="0">
              <a:buNone/>
            </a:pPr>
            <a:endParaRPr lang="nl-NL" u="sng" dirty="0"/>
          </a:p>
          <a:p>
            <a:pPr marL="0" indent="0">
              <a:buNone/>
            </a:pPr>
            <a:endParaRPr lang="nl-NL" u="sng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Op hoeveel manieren kunnen we zes labels uit acht opties kiezen?</a:t>
            </a:r>
            <a:endParaRPr lang="nl-NL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b="1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7397"/>
              </p:ext>
            </p:extLst>
          </p:nvPr>
        </p:nvGraphicFramePr>
        <p:xfrm>
          <a:off x="2063552" y="3212976"/>
          <a:ext cx="8128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3694345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340149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39375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408871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29749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75482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572966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54768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2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09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81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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>
                          <a:sym typeface="Wingdings" panose="05000000000000000000" pitchFamily="2" charset="2"/>
                        </a:rPr>
                        <a:t></a:t>
                      </a:r>
                      <a:endParaRPr lang="nl-NL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172416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9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Bernoulli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binomiaal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</a:t>
                </a:r>
                <a:r>
                  <a:rPr lang="en-US" dirty="0" err="1" smtClean="0"/>
                  <a:t>berekenen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volgt</a:t>
                </a:r>
                <a:r>
                  <a:rPr lang="en-US" dirty="0" smtClean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000" dirty="0" smtClean="0"/>
                  <a:t>Eerste succes: 8 </a:t>
                </a:r>
                <a:r>
                  <a:rPr lang="nl-NL" sz="2000" dirty="0"/>
                  <a:t>labels om uit te kiezen </a:t>
                </a:r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000" dirty="0" smtClean="0"/>
                  <a:t>Tweede succes: 7 </a:t>
                </a:r>
                <a:r>
                  <a:rPr lang="nl-NL" sz="2000" dirty="0"/>
                  <a:t>overgebleven labels om uit te kiezen </a:t>
                </a:r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000" dirty="0" smtClean="0"/>
                  <a:t>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 smtClean="0"/>
                  <a:t>Zesde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succes</a:t>
                </a:r>
                <a:r>
                  <a:rPr lang="en-US" sz="2000" dirty="0" smtClean="0"/>
                  <a:t>: 3 </a:t>
                </a:r>
                <a:r>
                  <a:rPr lang="en-US" sz="2000" dirty="0" err="1" smtClean="0"/>
                  <a:t>overgebleven</a:t>
                </a:r>
                <a:r>
                  <a:rPr lang="en-US" sz="2000" dirty="0" smtClean="0"/>
                  <a:t> labels om uit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kiezen</a:t>
                </a:r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 err="1" smtClean="0"/>
                  <a:t>Dit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geeft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ons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8∗7∗6∗5∗4∗3</m:t>
                    </m:r>
                  </m:oMath>
                </a14:m>
                <a:r>
                  <a:rPr lang="nl-NL" sz="2000" dirty="0" smtClean="0"/>
                  <a:t> mogelijkheden</a:t>
                </a:r>
              </a:p>
              <a:p>
                <a:endParaRPr lang="nl-NL" sz="2000" dirty="0"/>
              </a:p>
              <a:p>
                <a:pPr marL="0" indent="0">
                  <a:buNone/>
                </a:pPr>
                <a:r>
                  <a:rPr lang="nl-NL" sz="2000" u="sng" dirty="0"/>
                  <a:t>Merk op</a:t>
                </a:r>
                <a:r>
                  <a:rPr lang="nl-NL" sz="2000" dirty="0"/>
                  <a:t>: </a:t>
                </a:r>
                <a:r>
                  <a:rPr lang="nl-NL" sz="2000" dirty="0" smtClean="0"/>
                  <a:t>we hadden de zes gekozen labels in elke andere volgorde kunnen kiezen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NL" sz="2000" dirty="0"/>
                  <a:t> delen door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6!=6∗5∗4∗3∗2∗1</m:t>
                    </m:r>
                  </m:oMath>
                </a14:m>
                <a:endParaRPr lang="nl-NL" sz="2000" dirty="0"/>
              </a:p>
              <a:p>
                <a:pPr marL="0" indent="0">
                  <a:buNone/>
                </a:pPr>
                <a:endParaRPr lang="nl-NL" b="1" dirty="0" smtClean="0"/>
              </a:p>
              <a:p>
                <a:pPr marL="0" indent="0">
                  <a:buNone/>
                </a:pPr>
                <a:r>
                  <a:rPr lang="nl-NL" b="1" dirty="0" smtClean="0"/>
                  <a:t>Aantal (unieke) mogelijkheden: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latin typeface="Cambria Math" panose="02040503050406030204" pitchFamily="18" charset="0"/>
                          </a:rPr>
                          <m:t>8∗7∗6∗5∗4∗3</m:t>
                        </m:r>
                      </m:num>
                      <m:den>
                        <m:r>
                          <a:rPr lang="nl-NL" i="1">
                            <a:latin typeface="Cambria Math" panose="02040503050406030204" pitchFamily="18" charset="0"/>
                          </a:rPr>
                          <m:t>6!</m:t>
                        </m:r>
                      </m:den>
                    </m:f>
                    <m:r>
                      <a:rPr lang="nl-NL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NL" dirty="0" smtClean="0"/>
                  <a:t> binomiaalcoëfficiënt  </a:t>
                </a:r>
                <a:endParaRPr lang="nl-NL" dirty="0"/>
              </a:p>
              <a:p>
                <a:pPr marL="0" indent="0">
                  <a:buNone/>
                </a:pPr>
                <a:endParaRPr lang="nl-NL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1865" r="-2118" b="-51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47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Bernoulli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binomiaal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nl-NL" b="1" i="1" u="sng" dirty="0" smtClean="0"/>
              </a:p>
              <a:p>
                <a:pPr marL="0" indent="0">
                  <a:buNone/>
                </a:pPr>
                <a:r>
                  <a:rPr lang="nl-NL" b="1" i="1" u="sng" dirty="0" smtClean="0"/>
                  <a:t>Stap 2</a:t>
                </a:r>
                <a:r>
                  <a:rPr lang="nl-NL" b="1" dirty="0" smtClean="0"/>
                  <a:t>: </a:t>
                </a:r>
                <a:r>
                  <a:rPr lang="nl-NL" dirty="0"/>
                  <a:t>bepaal de kans op </a:t>
                </a:r>
                <a:r>
                  <a:rPr lang="nl-NL" dirty="0" smtClean="0"/>
                  <a:t>elke mogelijkheid: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Elke mogelijkheid </a:t>
                </a:r>
                <a:r>
                  <a:rPr lang="nl-NL" dirty="0"/>
                  <a:t>bestaat uit 6 successen en 2 mislukkingen en gebeurt met kans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nl-NL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dirty="0"/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/>
                  <a:t>De kans op exact 6 successen is dus:</a:t>
                </a:r>
              </a:p>
              <a:p>
                <a:pPr marL="0" indent="0">
                  <a:buNone/>
                </a:pPr>
                <a:endParaRPr lang="nl-NL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=6</m:t>
                          </m: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𝑎𝑎𝑛𝑡𝑎𝑙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𝑚𝑜𝑔𝑒𝑙𝑖𝑗𝑘h𝑒𝑑𝑒𝑛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𝑘𝑎𝑛𝑠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𝑒𝑙𝑘𝑒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𝑚𝑜𝑔𝑒𝑙𝑖𝑗𝑘h𝑒𝑖𝑑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nl-NL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2000" i="1">
                          <a:latin typeface="Cambria Math" panose="02040503050406030204" pitchFamily="18" charset="0"/>
                        </a:rPr>
                        <m:t>≈0,2936</m:t>
                      </m:r>
                    </m:oMath>
                  </m:oMathPara>
                </a14:m>
                <a:endParaRPr lang="nl-NL" sz="2000" dirty="0"/>
              </a:p>
              <a:p>
                <a:pPr marL="0" indent="0">
                  <a:buNone/>
                </a:pPr>
                <a:endParaRPr lang="nl-NL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41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Binomiale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 smtClean="0"/>
                  <a:t>Stel </a:t>
                </a:r>
                <a:r>
                  <a:rPr lang="nl-NL" dirty="0"/>
                  <a:t>nu </a:t>
                </a:r>
                <a:r>
                  <a:rPr lang="nl-NL" dirty="0" smtClean="0"/>
                  <a:t>het volgende: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Eenheid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dirty="0" smtClean="0"/>
                  <a:t> verstuurt een boodschap met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smtClean="0"/>
                  <a:t>signalen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Elk signaal afzonderlijk komt met succeskans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dirty="0" smtClean="0"/>
                  <a:t> correct aan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Eenheid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nl-NL" dirty="0" smtClean="0"/>
                  <a:t> ontvangt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l-NL" dirty="0" smtClean="0"/>
                  <a:t> signalen correct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l-NL" dirty="0" smtClean="0"/>
                  <a:t> ligt tussen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nl-NL" dirty="0" smtClean="0"/>
                  <a:t> 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dirty="0" smtClean="0"/>
                  <a:t>)</a:t>
                </a:r>
              </a:p>
              <a:p>
                <a:endParaRPr lang="nl-NL" dirty="0"/>
              </a:p>
              <a:p>
                <a:r>
                  <a:rPr lang="nl-NL" dirty="0" smtClean="0"/>
                  <a:t>Dit gebeurt met kans:</a:t>
                </a:r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l-NL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l-NL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nl-NL" i="0">
                              <a:latin typeface="Cambria Math" panose="02040503050406030204" pitchFamily="18" charset="0"/>
                            </a:rPr>
                            <m:t>binompdf</m:t>
                          </m:r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kansfunctie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/>
                  <a:t> noemen we de 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binomiale verdeling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nl-NL" dirty="0" smtClean="0"/>
                  <a:t>De </a:t>
                </a:r>
                <a:r>
                  <a:rPr lang="nl-NL" dirty="0"/>
                  <a:t>discrete </a:t>
                </a:r>
                <a:r>
                  <a:rPr lang="nl-NL" dirty="0" err="1"/>
                  <a:t>kansvariabele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</m:oMath>
                </a14:m>
                <a:r>
                  <a:rPr lang="nl-NL" dirty="0"/>
                  <a:t> </a:t>
                </a:r>
                <a:r>
                  <a:rPr lang="nl-NL" dirty="0" smtClean="0"/>
                  <a:t>noemen we </a:t>
                </a:r>
                <a:r>
                  <a:rPr lang="nl-NL" dirty="0" smtClean="0">
                    <a:solidFill>
                      <a:srgbClr val="FF0000"/>
                    </a:solidFill>
                  </a:rPr>
                  <a:t>binomiaal verdeeld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.</a:t>
                </a:r>
                <a:endParaRPr lang="nl-NL" dirty="0" smtClean="0"/>
              </a:p>
              <a:p>
                <a:pPr marL="0" indent="0">
                  <a:buNone/>
                </a:pPr>
                <a:r>
                  <a:rPr lang="nl-NL" b="1" dirty="0" smtClean="0"/>
                  <a:t>Notatie</a:t>
                </a:r>
                <a:r>
                  <a:rPr lang="nl-NL" b="1" dirty="0"/>
                  <a:t>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  <m:r>
                      <a:rPr lang="nl-NL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nl-NL">
                        <a:latin typeface="Cambria Math" panose="02040503050406030204" pitchFamily="18" charset="0"/>
                      </a:rPr>
                      <m:t>Bin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:endParaRPr lang="nl-NL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1865" b="-28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66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Binomiale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**</a:t>
            </a:r>
            <a:r>
              <a:rPr lang="en-US" dirty="0" err="1" smtClean="0"/>
              <a:t>interactieve</a:t>
            </a:r>
            <a:r>
              <a:rPr lang="en-US" dirty="0" smtClean="0"/>
              <a:t> </a:t>
            </a:r>
            <a:r>
              <a:rPr lang="en-US" dirty="0" err="1" smtClean="0"/>
              <a:t>simulatie</a:t>
            </a:r>
            <a:r>
              <a:rPr lang="en-US" dirty="0" smtClean="0"/>
              <a:t>**</a:t>
            </a:r>
            <a:endParaRPr lang="nl-NL" dirty="0"/>
          </a:p>
          <a:p>
            <a:pPr marL="0" indent="0">
              <a:buNone/>
            </a:pPr>
            <a:endParaRPr lang="nl-NL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224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Eigenschappen</a:t>
            </a:r>
            <a:r>
              <a:rPr lang="en-US" dirty="0" smtClean="0"/>
              <a:t> van de binomial </a:t>
            </a:r>
            <a:r>
              <a:rPr lang="en-US" dirty="0" err="1" smtClean="0"/>
              <a:t>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Gegeven de </a:t>
                </a:r>
                <a:r>
                  <a:rPr lang="en-US" dirty="0" err="1" smtClean="0"/>
                  <a:t>kansfunctie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binomiaal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verdeelde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l-NL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nl-NL" b="1" dirty="0" smtClean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Wat is de </a:t>
                </a:r>
                <a:r>
                  <a:rPr lang="en-US" b="1" dirty="0" err="1" smtClean="0"/>
                  <a:t>verwachtingswaarde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variantie</a:t>
                </a:r>
                <a:r>
                  <a:rPr lang="en-US" b="1" dirty="0" smtClean="0"/>
                  <a:t> van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bar>
                    <m:r>
                      <a:rPr lang="en-US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nl-NL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1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35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</a:t>
            </a:r>
            <a:r>
              <a:rPr lang="en-US" dirty="0" err="1" smtClean="0"/>
              <a:t>vorige</a:t>
            </a:r>
            <a:r>
              <a:rPr lang="en-US" dirty="0" smtClean="0"/>
              <a:t> week</a:t>
            </a:r>
            <a:endParaRPr lang="nl-NL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r>
              <a:rPr lang="nl-NL" dirty="0" smtClean="0"/>
              <a:t>Tot </a:t>
            </a:r>
            <a:r>
              <a:rPr lang="nl-NL" dirty="0"/>
              <a:t>nu toe:</a:t>
            </a:r>
          </a:p>
          <a:p>
            <a:pPr marL="0" indent="0">
              <a:buNone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Introductie statistiek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Discrete en continue </a:t>
            </a:r>
            <a:r>
              <a:rPr lang="nl-NL" dirty="0" err="1"/>
              <a:t>kansvariabelen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Normale verdeling</a:t>
            </a:r>
          </a:p>
          <a:p>
            <a:pPr eaLnBrk="1" hangingPunct="1"/>
            <a:endParaRPr lang="nl-NL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Eigenschappen</a:t>
            </a:r>
            <a:r>
              <a:rPr lang="en-US" dirty="0" smtClean="0"/>
              <a:t> van de binomial </a:t>
            </a:r>
            <a:r>
              <a:rPr lang="en-US" dirty="0" err="1" smtClean="0"/>
              <a:t>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Wat is de </a:t>
                </a:r>
                <a:r>
                  <a:rPr lang="en-US" b="1" dirty="0" err="1" smtClean="0"/>
                  <a:t>verwachtingswaarde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variantie</a:t>
                </a:r>
                <a:r>
                  <a:rPr lang="en-US" b="1" dirty="0" smtClean="0"/>
                  <a:t> van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bar>
                    <m:r>
                      <a:rPr lang="en-US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nl-NL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err="1" smtClean="0"/>
                  <a:t>Methode</a:t>
                </a:r>
                <a:r>
                  <a:rPr lang="en-US" b="1" dirty="0" smtClean="0"/>
                  <a:t> 1: </a:t>
                </a:r>
                <a:r>
                  <a:rPr lang="en-US" dirty="0" smtClean="0"/>
                  <a:t>direct </a:t>
                </a:r>
                <a:r>
                  <a:rPr lang="en-US" dirty="0" err="1" smtClean="0"/>
                  <a:t>gebruik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algemene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formules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nl-NL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bar>
                            <m:bar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nl-NL" sz="2000" i="1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nl-NL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000" dirty="0"/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nl-N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nl-NL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nl-NL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nl-NL" sz="2000" i="1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nl-NL" sz="2000" dirty="0" smtClean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err="1" smtClean="0"/>
                  <a:t>Dit</a:t>
                </a:r>
                <a:r>
                  <a:rPr lang="en-US" sz="2000" dirty="0" smtClean="0"/>
                  <a:t> is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mogelijke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methode</a:t>
                </a:r>
                <a:r>
                  <a:rPr lang="en-US" sz="2000" dirty="0" smtClean="0"/>
                  <a:t> om </a:t>
                </a:r>
                <a:r>
                  <a:rPr lang="en-US" sz="2000" dirty="0" err="1" smtClean="0"/>
                  <a:t>mee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rekenen</a:t>
                </a:r>
                <a:r>
                  <a:rPr lang="en-US" sz="2000" dirty="0" smtClean="0"/>
                  <a:t>, maar </a:t>
                </a:r>
                <a:r>
                  <a:rPr lang="en-US" sz="2000" dirty="0" err="1" smtClean="0"/>
                  <a:t>onnodig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moeilijk</a:t>
                </a:r>
                <a:r>
                  <a:rPr lang="en-US" sz="2000" dirty="0" smtClean="0"/>
                  <a:t>…</a:t>
                </a:r>
                <a:endParaRPr lang="nl-N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1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098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Eigenschappen</a:t>
            </a:r>
            <a:r>
              <a:rPr lang="en-US" dirty="0" smtClean="0"/>
              <a:t> van de binomial </a:t>
            </a:r>
            <a:r>
              <a:rPr lang="en-US" dirty="0" err="1" smtClean="0"/>
              <a:t>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Wat is de </a:t>
                </a:r>
                <a:r>
                  <a:rPr lang="en-US" b="1" dirty="0" err="1" smtClean="0"/>
                  <a:t>verwachtingswaarde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variantie</a:t>
                </a:r>
                <a:r>
                  <a:rPr lang="en-US" b="1" dirty="0" smtClean="0"/>
                  <a:t> van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bar>
                    <m:r>
                      <a:rPr lang="en-US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nl-NL" b="1" dirty="0" smtClean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err="1" smtClean="0"/>
                  <a:t>Methode</a:t>
                </a:r>
                <a:r>
                  <a:rPr lang="en-US" b="1" dirty="0" smtClean="0"/>
                  <a:t> 2: </a:t>
                </a:r>
                <a:r>
                  <a:rPr lang="en-US" dirty="0" smtClean="0"/>
                  <a:t>shortcut via </a:t>
                </a:r>
                <a:r>
                  <a:rPr lang="en-US" dirty="0" err="1" smtClean="0"/>
                  <a:t>connectie</a:t>
                </a:r>
                <a:r>
                  <a:rPr lang="en-US" dirty="0" smtClean="0"/>
                  <a:t> met Bernoulli: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Binomiaalvariabele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som</a:t>
                </a:r>
                <a:r>
                  <a:rPr lang="en-US" dirty="0" smtClean="0"/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u="sng" dirty="0" err="1" smtClean="0"/>
                  <a:t>onafhankelijke</a:t>
                </a:r>
                <a:r>
                  <a:rPr lang="en-US" dirty="0" smtClean="0"/>
                  <a:t> Bernoulli-</a:t>
                </a:r>
                <a:r>
                  <a:rPr lang="en-US" dirty="0" err="1" smtClean="0"/>
                  <a:t>variabelen</a:t>
                </a:r>
                <a:r>
                  <a:rPr lang="en-US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rekenregels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gebruiken</a:t>
                </a:r>
                <a:r>
                  <a:rPr lang="en-US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</m:d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…+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nl-NL" sz="2000" dirty="0" smtClean="0"/>
              </a:p>
              <a:p>
                <a:pPr marL="0" indent="0" algn="ctr">
                  <a:buNone/>
                </a:pPr>
                <a:endParaRPr lang="nl-NL" sz="2000" dirty="0" smtClean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00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</m:d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152" b="-5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4122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Eigenschappen</a:t>
            </a:r>
            <a:r>
              <a:rPr lang="en-US" dirty="0" smtClean="0"/>
              <a:t> van de binomial </a:t>
            </a:r>
            <a:r>
              <a:rPr lang="en-US" dirty="0" err="1" smtClean="0"/>
              <a:t>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en-US" dirty="0" err="1" smtClean="0"/>
                  <a:t>Stel</a:t>
                </a:r>
                <a:r>
                  <a:rPr lang="en-US" dirty="0" smtClean="0"/>
                  <a:t> nu </a:t>
                </a:r>
                <a:r>
                  <a:rPr lang="en-US" dirty="0" err="1"/>
                  <a:t>dat</a:t>
                </a:r>
                <a:r>
                  <a:rPr lang="en-US" dirty="0"/>
                  <a:t> het </a:t>
                </a:r>
                <a:r>
                  <a:rPr lang="en-US" dirty="0" err="1"/>
                  <a:t>volgende</a:t>
                </a:r>
                <a:r>
                  <a:rPr lang="en-US" dirty="0"/>
                  <a:t> </a:t>
                </a:r>
                <a:r>
                  <a:rPr lang="en-US" dirty="0" err="1"/>
                  <a:t>geldt</a:t>
                </a:r>
                <a:r>
                  <a:rPr lang="en-US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/>
                  <a:t>Eenheid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verstuurt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boodschap</a:t>
                </a:r>
                <a:r>
                  <a:rPr lang="en-US" dirty="0"/>
                  <a:t> met </a:t>
                </a:r>
                <a:r>
                  <a:rPr lang="en-US" dirty="0" smtClean="0"/>
                  <a:t>50 </a:t>
                </a:r>
                <a:r>
                  <a:rPr lang="en-US" dirty="0" err="1"/>
                  <a:t>signalen</a:t>
                </a:r>
                <a:r>
                  <a:rPr lang="en-US" dirty="0"/>
                  <a:t> </a:t>
                </a:r>
                <a:r>
                  <a:rPr lang="en-US" dirty="0" err="1"/>
                  <a:t>aan</a:t>
                </a:r>
                <a:r>
                  <a:rPr lang="en-US" dirty="0"/>
                  <a:t> </a:t>
                </a:r>
                <a:r>
                  <a:rPr lang="en-US" dirty="0" err="1"/>
                  <a:t>eenheid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Elk </a:t>
                </a:r>
                <a:r>
                  <a:rPr lang="en-US" dirty="0" err="1"/>
                  <a:t>signaal</a:t>
                </a:r>
                <a:r>
                  <a:rPr lang="en-US" dirty="0"/>
                  <a:t> </a:t>
                </a:r>
                <a:r>
                  <a:rPr lang="en-US" dirty="0" err="1"/>
                  <a:t>afzonderlijk</a:t>
                </a:r>
                <a:r>
                  <a:rPr lang="en-US" dirty="0"/>
                  <a:t> </a:t>
                </a:r>
                <a:r>
                  <a:rPr lang="en-US" dirty="0" err="1"/>
                  <a:t>komt</a:t>
                </a:r>
                <a:r>
                  <a:rPr lang="en-US" dirty="0"/>
                  <a:t> met 80% </a:t>
                </a:r>
                <a:r>
                  <a:rPr lang="en-US" dirty="0" err="1"/>
                  <a:t>kans</a:t>
                </a:r>
                <a:r>
                  <a:rPr lang="en-US" dirty="0"/>
                  <a:t> correct </a:t>
                </a:r>
                <a:r>
                  <a:rPr lang="en-US" dirty="0" err="1"/>
                  <a:t>aan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1" dirty="0" smtClean="0"/>
              </a:p>
              <a:p>
                <a:r>
                  <a:rPr lang="en-US" b="1" dirty="0" smtClean="0"/>
                  <a:t>Wat </a:t>
                </a:r>
                <a:r>
                  <a:rPr lang="en-US" b="1" dirty="0"/>
                  <a:t>is </a:t>
                </a:r>
                <a:r>
                  <a:rPr lang="en-US" b="1" dirty="0" smtClean="0"/>
                  <a:t>de </a:t>
                </a:r>
                <a:r>
                  <a:rPr lang="en-US" b="1" dirty="0" err="1" smtClean="0"/>
                  <a:t>verwachtingswaarde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variantie</a:t>
                </a:r>
                <a:r>
                  <a:rPr lang="en-US" b="1" dirty="0" smtClean="0"/>
                  <a:t> van het </a:t>
                </a:r>
                <a:r>
                  <a:rPr lang="en-US" b="1" dirty="0" err="1" smtClean="0"/>
                  <a:t>aantal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signalen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correct </a:t>
                </a:r>
                <a:r>
                  <a:rPr lang="en-US" b="1" dirty="0" err="1" smtClean="0"/>
                  <a:t>wordt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ontvangen</a:t>
                </a:r>
                <a:r>
                  <a:rPr lang="en-US" b="1" dirty="0" smtClean="0"/>
                  <a:t> door </a:t>
                </a:r>
                <a:r>
                  <a:rPr lang="en-US" b="1" dirty="0" err="1" smtClean="0"/>
                  <a:t>eenheid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1865" b="-25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31857" y="3789040"/>
                <a:ext cx="3529320" cy="119519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Binomiale </a:t>
                </a:r>
                <a:r>
                  <a:rPr lang="en-US" dirty="0" err="1" smtClean="0"/>
                  <a:t>verdeling</a:t>
                </a:r>
                <a:r>
                  <a:rPr lang="en-US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857" y="3789040"/>
                <a:ext cx="3529320" cy="1195199"/>
              </a:xfrm>
              <a:prstGeom prst="rect">
                <a:avLst/>
              </a:prstGeom>
              <a:blipFill>
                <a:blip r:embed="rId3"/>
                <a:stretch>
                  <a:fillRect l="-1887" t="-2000" b="-55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00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Binomiaalcoëfficiënt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l-NL" sz="2000" dirty="0" smtClean="0"/>
                  <a:t>Eerder zagen we dat de </a:t>
                </a:r>
                <a:r>
                  <a:rPr lang="nl-NL" sz="2000" dirty="0" err="1"/>
                  <a:t>kansfunctie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nl-NL" sz="2000" dirty="0"/>
                  <a:t> van een binomiaal verdeelde </a:t>
                </a:r>
                <a:r>
                  <a:rPr lang="nl-NL" sz="2000" dirty="0" err="1"/>
                  <a:t>kansvariabele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  <m:r>
                      <a:rPr lang="nl-NL" sz="2000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nl-NL" sz="2000">
                        <a:latin typeface="Cambria Math" panose="02040503050406030204" pitchFamily="18" charset="0"/>
                      </a:rPr>
                      <m:t>Bin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2000" dirty="0"/>
                  <a:t> gelijk is aan</a:t>
                </a:r>
              </a:p>
              <a:p>
                <a:pPr marL="0" indent="0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nl-NL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nl-NL" sz="2000" dirty="0"/>
              </a:p>
              <a:p>
                <a:pPr marL="0" indent="0">
                  <a:buNone/>
                </a:pPr>
                <a:endParaRPr lang="nl-NL" sz="2000" dirty="0"/>
              </a:p>
              <a:p>
                <a:pPr marL="0" indent="0">
                  <a:buNone/>
                </a:pPr>
                <a:endParaRPr lang="nl-NL" sz="2000" b="1" dirty="0" smtClean="0"/>
              </a:p>
              <a:p>
                <a:pPr marL="0" indent="0">
                  <a:buNone/>
                </a:pPr>
                <a:r>
                  <a:rPr lang="nl-NL" sz="2000" b="1" dirty="0" smtClean="0"/>
                  <a:t>Probleem</a:t>
                </a:r>
                <a:r>
                  <a:rPr lang="nl-NL" sz="2000" b="1" dirty="0"/>
                  <a:t>: </a:t>
                </a:r>
                <a:r>
                  <a:rPr lang="nl-NL" sz="2000" dirty="0"/>
                  <a:t>als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sz="2000" dirty="0"/>
                  <a:t> en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000" dirty="0"/>
                  <a:t>groot zijn, kost het bepalen van de </a:t>
                </a:r>
                <a:r>
                  <a:rPr lang="nl-NL" sz="2000" i="1" dirty="0"/>
                  <a:t>binomiaalcoëfficiënt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nl-NL" sz="2000" dirty="0"/>
                  <a:t> veel rekenkracht</a:t>
                </a:r>
                <a:r>
                  <a:rPr lang="nl-NL" sz="2000" dirty="0" smtClean="0"/>
                  <a:t>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 smtClean="0"/>
                  <a:t>Kansen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zijn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moeilijk</a:t>
                </a:r>
                <a:r>
                  <a:rPr lang="en-US" sz="2000" dirty="0" smtClean="0"/>
                  <a:t> uit </a:t>
                </a:r>
                <a:r>
                  <a:rPr lang="en-US" sz="2000" dirty="0" err="1" smtClean="0"/>
                  <a:t>te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rekenen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als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eenheid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 smtClean="0"/>
                  <a:t> hele </a:t>
                </a:r>
                <a:r>
                  <a:rPr lang="en-US" sz="2000" dirty="0" err="1" smtClean="0"/>
                  <a:t>lange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boodschappen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wil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versturen</a:t>
                </a:r>
                <a:r>
                  <a:rPr lang="en-US" sz="2000" dirty="0" smtClean="0"/>
                  <a:t>!</a:t>
                </a:r>
              </a:p>
              <a:p>
                <a:pPr marL="0" indent="0">
                  <a:buNone/>
                </a:pPr>
                <a:endParaRPr lang="nl-N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436" t="-18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195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Binomiaalcoëfficiënt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611792" cy="4246562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**</a:t>
            </a:r>
            <a:r>
              <a:rPr lang="en-US" sz="2000" dirty="0" err="1" smtClean="0"/>
              <a:t>interactieve</a:t>
            </a:r>
            <a:r>
              <a:rPr lang="en-US" sz="2000" dirty="0" smtClean="0"/>
              <a:t> </a:t>
            </a:r>
            <a:r>
              <a:rPr lang="en-US" sz="2000" dirty="0" err="1" smtClean="0"/>
              <a:t>simulatie</a:t>
            </a:r>
            <a:r>
              <a:rPr lang="en-US" sz="2000" dirty="0" smtClean="0"/>
              <a:t>**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256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Normale benadering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err="1" smtClean="0"/>
                  <a:t>Vuistregel</a:t>
                </a:r>
                <a:r>
                  <a:rPr lang="en-US" sz="2000" b="1" dirty="0" smtClean="0"/>
                  <a:t>: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 err="1" smtClean="0"/>
                  <a:t>Als</a:t>
                </a:r>
                <a:r>
                  <a:rPr lang="en-US" sz="2000" dirty="0" smtClean="0"/>
                  <a:t> de parameters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l-NL" sz="2000" dirty="0" smtClean="0"/>
                  <a:t> 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sz="2000" dirty="0" smtClean="0"/>
                  <a:t> voldoen aan de voorwaarden:</a:t>
                </a:r>
              </a:p>
              <a:p>
                <a:pPr marL="0" indent="0">
                  <a:buNone/>
                </a:pPr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endParaRPr lang="en-US" sz="2000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r>
                  <a:rPr lang="en-US" sz="2000" dirty="0" smtClean="0"/>
                  <a:t>Dan mag je </a:t>
                </a:r>
                <a:r>
                  <a:rPr lang="en-US" sz="2000" dirty="0" err="1" smtClean="0"/>
                  <a:t>benaderen</a:t>
                </a:r>
                <a:r>
                  <a:rPr lang="en-US" sz="2000" dirty="0" smtClean="0"/>
                  <a:t> met de </a:t>
                </a:r>
                <a:r>
                  <a:rPr lang="en-US" sz="2000" dirty="0" err="1" smtClean="0"/>
                  <a:t>normale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verdeling</a:t>
                </a:r>
                <a:r>
                  <a:rPr lang="en-US" sz="2000" dirty="0" smtClean="0"/>
                  <a:t> met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0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43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08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Normale benadering</a:t>
            </a:r>
            <a:endParaRPr lang="nl-NL" dirty="0"/>
          </a:p>
        </p:txBody>
      </p:sp>
      <p:pic>
        <p:nvPicPr>
          <p:cNvPr id="5" name="Afbeelding 5"/>
          <p:cNvPicPr>
            <a:picLocks noChangeAspect="1"/>
          </p:cNvPicPr>
          <p:nvPr/>
        </p:nvPicPr>
        <p:blipFill rotWithShape="1">
          <a:blip r:embed="rId2"/>
          <a:srcRect l="9717" t="17998" r="7847" b="11468"/>
          <a:stretch/>
        </p:blipFill>
        <p:spPr>
          <a:xfrm>
            <a:off x="1247341" y="1773238"/>
            <a:ext cx="9511974" cy="4408483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508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Continuïteitscorrectie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nl-NL" sz="2000" dirty="0"/>
                  <a:t>Van</a:t>
                </a:r>
                <a:r>
                  <a:rPr lang="nl-NL" sz="2000" b="1" dirty="0"/>
                  <a:t> </a:t>
                </a:r>
                <a:r>
                  <a:rPr lang="nl-NL" sz="2000" dirty="0"/>
                  <a:t>discrete </a:t>
                </a:r>
                <a:r>
                  <a:rPr lang="nl-NL" sz="2000" dirty="0" err="1"/>
                  <a:t>kansvariabele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</m:oMath>
                </a14:m>
                <a:r>
                  <a:rPr lang="nl-NL" sz="2000" dirty="0"/>
                  <a:t> (binomiaal) naar een continue </a:t>
                </a:r>
                <a:r>
                  <a:rPr lang="nl-NL" sz="2000" dirty="0" err="1"/>
                  <a:t>kansvariabele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nl-NL" sz="2000" dirty="0"/>
                  <a:t> (normaal)!</a:t>
                </a:r>
              </a:p>
              <a:p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000" dirty="0" smtClean="0"/>
                  <a:t>Verdeel </a:t>
                </a:r>
                <a:r>
                  <a:rPr lang="nl-NL" sz="2000" dirty="0"/>
                  <a:t>discrete waardes in intervallen (bv.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10→</m:t>
                    </m:r>
                    <m:d>
                      <m:dPr>
                        <m:begChr m:val="["/>
                        <m:endChr m:val="]"/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9.5;10.5</m:t>
                        </m:r>
                      </m:e>
                    </m:d>
                    <m:r>
                      <a:rPr lang="nl-NL" sz="2000" i="1">
                        <a:latin typeface="Cambria Math" panose="02040503050406030204" pitchFamily="18" charset="0"/>
                      </a:rPr>
                      <m:t>, 21→</m:t>
                    </m:r>
                    <m:d>
                      <m:dPr>
                        <m:begChr m:val="["/>
                        <m:endChr m:val="]"/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20.5;21.5</m:t>
                        </m:r>
                      </m:e>
                    </m:d>
                  </m:oMath>
                </a14:m>
                <a:r>
                  <a:rPr lang="nl-NL" sz="2000" dirty="0"/>
                  <a:t>, etc.)</a:t>
                </a:r>
              </a:p>
              <a:p>
                <a:endParaRPr lang="nl-NL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000" dirty="0" smtClean="0"/>
                  <a:t>Corrigeren </a:t>
                </a:r>
                <a:r>
                  <a:rPr lang="nl-NL" sz="2000" dirty="0"/>
                  <a:t>voor benaderingsfouten door continuïteit</a:t>
                </a:r>
              </a:p>
              <a:p>
                <a:pPr marL="0" indent="0">
                  <a:buNone/>
                </a:pPr>
                <a:endParaRPr lang="nl-N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≤10</m:t>
                          </m: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nl-NL" sz="2000" i="1">
                          <a:latin typeface="Cambria Math" panose="02040503050406030204" pitchFamily="18" charset="0"/>
                        </a:rPr>
                        <m:t>≤10.5)</m:t>
                      </m:r>
                    </m:oMath>
                  </m:oMathPara>
                </a14:m>
                <a:endParaRPr lang="nl-NL" sz="2000" dirty="0"/>
              </a:p>
              <a:p>
                <a:pPr marL="0" indent="0">
                  <a:buNone/>
                </a:pPr>
                <a:endParaRPr lang="nl-N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&lt;10</m:t>
                          </m: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nl-NL" sz="2000" i="1">
                          <a:latin typeface="Cambria Math" panose="02040503050406030204" pitchFamily="18" charset="0"/>
                        </a:rPr>
                        <m:t>≤9.5)</m:t>
                      </m:r>
                    </m:oMath>
                  </m:oMathPara>
                </a14:m>
                <a:endParaRPr lang="nl-NL" sz="2000" dirty="0"/>
              </a:p>
              <a:p>
                <a:pPr marL="0" indent="0">
                  <a:buNone/>
                </a:pPr>
                <a:endParaRPr lang="nl-NL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&gt;21</m:t>
                          </m: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nl-NL" sz="2000" i="1">
                          <a:latin typeface="Cambria Math" panose="02040503050406030204" pitchFamily="18" charset="0"/>
                        </a:rPr>
                        <m:t>≥21.5)</m:t>
                      </m:r>
                    </m:oMath>
                  </m:oMathPara>
                </a14:m>
                <a:endParaRPr lang="nl-NL" sz="2000" dirty="0"/>
              </a:p>
              <a:p>
                <a:pPr marL="0" indent="0">
                  <a:buNone/>
                </a:pPr>
                <a:endParaRPr lang="nl-N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≥21</m:t>
                          </m: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l-NL" sz="2000" i="1">
                          <a:latin typeface="Cambria Math" panose="02040503050406030204" pitchFamily="18" charset="0"/>
                        </a:rPr>
                        <m:t>(</m:t>
                      </m:r>
                      <m:bar>
                        <m:bar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nl-NL" sz="2000" i="1">
                          <a:latin typeface="Cambria Math" panose="02040503050406030204" pitchFamily="18" charset="0"/>
                        </a:rPr>
                        <m:t>≥20.5)</m:t>
                      </m:r>
                    </m:oMath>
                  </m:oMathPara>
                </a14:m>
                <a:endParaRPr lang="nl-NL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362" t="-2009" r="-1144" b="-2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14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Continuïteitscorrectie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Stel nu het </a:t>
                </a:r>
                <a:r>
                  <a:rPr lang="en-US" sz="2000" dirty="0" err="1" smtClean="0"/>
                  <a:t>volgende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 smtClean="0"/>
                  <a:t>Eenheid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sz="2000" dirty="0" smtClean="0"/>
                  <a:t> verstuurt een boodschap bestaande uit 1000 signalen.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Elk </a:t>
                </a:r>
                <a:r>
                  <a:rPr lang="en-US" sz="2000" dirty="0" err="1" smtClean="0"/>
                  <a:t>signaal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afzonderlijk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komt</a:t>
                </a:r>
                <a:r>
                  <a:rPr lang="en-US" sz="2000" dirty="0" smtClean="0"/>
                  <a:t> met </a:t>
                </a:r>
                <a:r>
                  <a:rPr lang="en-US" sz="2000" dirty="0" err="1" smtClean="0"/>
                  <a:t>succeskans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r>
                  <a:rPr lang="nl-NL" sz="2000" dirty="0" smtClean="0"/>
                  <a:t> correct aan bij eenheid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b="0" dirty="0" smtClean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De </a:t>
                </a:r>
                <a:r>
                  <a:rPr lang="en-US" sz="2000" dirty="0" err="1" smtClean="0"/>
                  <a:t>cyberexperts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bij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eenheid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kunnen</a:t>
                </a:r>
                <a:r>
                  <a:rPr lang="en-US" sz="2000" dirty="0" smtClean="0"/>
                  <a:t> met </a:t>
                </a:r>
                <a:r>
                  <a:rPr lang="en-US" sz="2000" dirty="0" err="1" smtClean="0"/>
                  <a:t>complexe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ontcijferingsmethodes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boodschap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geheel</a:t>
                </a:r>
                <a:r>
                  <a:rPr lang="en-US" sz="2000" dirty="0" smtClean="0"/>
                  <a:t> correct </a:t>
                </a:r>
                <a:r>
                  <a:rPr lang="en-US" sz="2000" dirty="0" err="1" smtClean="0"/>
                  <a:t>ontcijferen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als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minstens</a:t>
                </a:r>
                <a:r>
                  <a:rPr lang="en-US" sz="2000" dirty="0" smtClean="0"/>
                  <a:t> 830 </a:t>
                </a:r>
                <a:r>
                  <a:rPr lang="en-US" sz="2000" dirty="0" err="1" smtClean="0"/>
                  <a:t>signalen</a:t>
                </a:r>
                <a:r>
                  <a:rPr lang="en-US" sz="2000" dirty="0" smtClean="0"/>
                  <a:t> correct </a:t>
                </a:r>
                <a:r>
                  <a:rPr lang="en-US" sz="2000" dirty="0" err="1" smtClean="0"/>
                  <a:t>aankomen</a:t>
                </a:r>
                <a:r>
                  <a:rPr lang="en-US" sz="2000" dirty="0" smtClean="0"/>
                  <a:t>?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 smtClean="0"/>
              </a:p>
              <a:p>
                <a:r>
                  <a:rPr lang="en-US" sz="2000" b="1" dirty="0" smtClean="0"/>
                  <a:t>Wat is de </a:t>
                </a:r>
                <a:r>
                  <a:rPr lang="en-US" sz="2000" b="1" dirty="0" err="1" smtClean="0"/>
                  <a:t>kans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minstens</a:t>
                </a:r>
                <a:r>
                  <a:rPr lang="en-US" sz="2000" b="1" dirty="0" smtClean="0"/>
                  <a:t> 830 </a:t>
                </a:r>
                <a:r>
                  <a:rPr lang="en-US" sz="2000" b="1" dirty="0" err="1" smtClean="0"/>
                  <a:t>signalen</a:t>
                </a:r>
                <a:r>
                  <a:rPr lang="en-US" sz="2000" b="1" dirty="0" smtClean="0"/>
                  <a:t> correct </a:t>
                </a:r>
                <a:r>
                  <a:rPr lang="en-US" sz="2000" b="1" dirty="0" err="1" smtClean="0"/>
                  <a:t>aankomen</a:t>
                </a:r>
                <a:r>
                  <a:rPr lang="en-US" sz="2000" b="1" dirty="0" smtClean="0"/>
                  <a:t>?</a:t>
                </a:r>
                <a:endParaRPr lang="nl-NL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362" t="-1865" b="-832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889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Continuïteitscorrectie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sz="2000" b="1" dirty="0" smtClean="0"/>
                  <a:t>Wat is de </a:t>
                </a:r>
                <a:r>
                  <a:rPr lang="en-US" sz="2000" b="1" dirty="0" err="1" smtClean="0"/>
                  <a:t>kans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minstens</a:t>
                </a:r>
                <a:r>
                  <a:rPr lang="en-US" sz="2000" b="1" dirty="0" smtClean="0"/>
                  <a:t> 830 </a:t>
                </a:r>
                <a:r>
                  <a:rPr lang="en-US" sz="2000" b="1" dirty="0" err="1" smtClean="0"/>
                  <a:t>signalen</a:t>
                </a:r>
                <a:r>
                  <a:rPr lang="en-US" sz="2000" b="1" dirty="0" smtClean="0"/>
                  <a:t> correct </a:t>
                </a:r>
                <a:r>
                  <a:rPr lang="en-US" sz="2000" b="1" dirty="0" err="1" smtClean="0"/>
                  <a:t>aankomen</a:t>
                </a:r>
                <a:r>
                  <a:rPr lang="en-US" sz="2000" b="1" dirty="0" smtClean="0"/>
                  <a:t>?</a:t>
                </a:r>
              </a:p>
              <a:p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 smtClean="0">
                    <a:solidFill>
                      <a:srgbClr val="00B050"/>
                    </a:solidFill>
                  </a:rPr>
                  <a:t>Allereerst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is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er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gegeven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dat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=1000, 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r>
                  <a:rPr lang="nl-NL" sz="2000" dirty="0" smtClean="0">
                    <a:solidFill>
                      <a:srgbClr val="00B050"/>
                    </a:solidFill>
                  </a:rPr>
                  <a:t> (oftewel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Bin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(1000;0,8)</m:t>
                    </m:r>
                  </m:oMath>
                </a14:m>
                <a:r>
                  <a:rPr lang="nl-NL" sz="2000" dirty="0" smtClean="0">
                    <a:solidFill>
                      <a:srgbClr val="00B050"/>
                    </a:solidFill>
                  </a:rPr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00B050"/>
                    </a:solidFill>
                  </a:rPr>
                  <a:t>We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gebruiken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de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normale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benadering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omdat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zowel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nl-NL" sz="2000" dirty="0" smtClean="0">
                    <a:solidFill>
                      <a:srgbClr val="00B050"/>
                    </a:solidFill>
                  </a:rPr>
                  <a:t> als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nl-NL" sz="2000" dirty="0" smtClean="0">
                    <a:solidFill>
                      <a:srgbClr val="00B050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00B050"/>
                    </a:solidFill>
                  </a:rPr>
                  <a:t>We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introduceren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een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normal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verdeelde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kansvariabele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2000" dirty="0" smtClean="0">
                    <a:solidFill>
                      <a:srgbClr val="00B050"/>
                    </a:solidFill>
                  </a:rPr>
                  <a:t> met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=800</m:t>
                    </m:r>
                  </m:oMath>
                </a14:m>
                <a:r>
                  <a:rPr lang="nl-NL" sz="2000" dirty="0" smtClean="0">
                    <a:solidFill>
                      <a:srgbClr val="00B050"/>
                    </a:solidFill>
                  </a:rPr>
                  <a:t>, en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=160</m:t>
                    </m:r>
                  </m:oMath>
                </a14:m>
                <a:endParaRPr lang="nl-NL" sz="2000" dirty="0" smtClean="0">
                  <a:solidFill>
                    <a:srgbClr val="00B050"/>
                  </a:solidFill>
                </a:endParaRPr>
              </a:p>
              <a:p>
                <a:endParaRPr lang="en-US" sz="2000" dirty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00B050"/>
                    </a:solidFill>
                  </a:rPr>
                  <a:t>De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kans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op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minstens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830 correct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ontvangen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signalen</a:t>
                </a:r>
                <a:r>
                  <a:rPr lang="en-US" sz="2000" dirty="0" smtClean="0">
                    <a:solidFill>
                      <a:srgbClr val="00B050"/>
                    </a:solidFill>
                  </a:rPr>
                  <a:t> is </a:t>
                </a:r>
                <a:r>
                  <a:rPr lang="en-US" sz="2000" dirty="0" err="1" smtClean="0">
                    <a:solidFill>
                      <a:srgbClr val="00B050"/>
                    </a:solidFill>
                  </a:rPr>
                  <a:t>dan</a:t>
                </a:r>
                <a:endParaRPr lang="en-US" sz="2000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ba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≥830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&gt;829,5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normalcdf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829,5;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;800;160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≈0,4269</m:t>
                    </m:r>
                  </m:oMath>
                </a14:m>
                <a:endParaRPr lang="nl-NL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362" t="-18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62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 smtClean="0"/>
              <a:t>Leerdoelen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Aan het eind van dit college kunnen studenten:</a:t>
            </a:r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 eigenschappen van en de connecties tussen de </a:t>
            </a:r>
            <a:r>
              <a:rPr lang="nl-NL" dirty="0" err="1"/>
              <a:t>Bernoulli</a:t>
            </a:r>
            <a:r>
              <a:rPr lang="nl-NL" dirty="0"/>
              <a:t> en de binomiale verdeling benoemen en uitleggen</a:t>
            </a:r>
          </a:p>
          <a:p>
            <a:pPr marL="0" indent="0">
              <a:buNone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 binomiale </a:t>
            </a:r>
            <a:r>
              <a:rPr lang="nl-NL" dirty="0" err="1"/>
              <a:t>kansfunctie</a:t>
            </a:r>
            <a:r>
              <a:rPr lang="nl-NL" dirty="0"/>
              <a:t> toepassen om kansen en statistische grootheden als verwachtingswaarde en variantie uit te rekenen</a:t>
            </a:r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 voorwaarden benoemen waarin de binomiale verdeling kan worden benaderd met de normale verdeling en de rol van de </a:t>
            </a:r>
            <a:r>
              <a:rPr lang="nl-NL" dirty="0" smtClean="0"/>
              <a:t>continuïteitscorrectie </a:t>
            </a:r>
            <a:r>
              <a:rPr lang="nl-NL" dirty="0"/>
              <a:t>hierin.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Afsluiting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1187856" cy="4246562"/>
          </a:xfrm>
        </p:spPr>
        <p:txBody>
          <a:bodyPr/>
          <a:lstStyle/>
          <a:p>
            <a:pPr marL="0" indent="0">
              <a:buNone/>
            </a:pPr>
            <a:endParaRPr lang="nl-NL" b="1" dirty="0" smtClean="0"/>
          </a:p>
          <a:p>
            <a:pPr marL="0" indent="0">
              <a:buNone/>
            </a:pPr>
            <a:r>
              <a:rPr lang="nl-NL" b="1" dirty="0" smtClean="0"/>
              <a:t>Vandaag</a:t>
            </a:r>
            <a:r>
              <a:rPr lang="nl-NL" b="1" dirty="0"/>
              <a:t>: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Introductie in de </a:t>
            </a:r>
            <a:r>
              <a:rPr lang="nl-NL" dirty="0" err="1"/>
              <a:t>Bernoulli</a:t>
            </a:r>
            <a:r>
              <a:rPr lang="nl-NL" dirty="0"/>
              <a:t> en binomiale </a:t>
            </a:r>
            <a:r>
              <a:rPr lang="nl-NL" dirty="0" smtClean="0"/>
              <a:t>verdeling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Bernoulli</a:t>
            </a:r>
            <a:r>
              <a:rPr lang="nl-NL" dirty="0"/>
              <a:t>: discrete verdeling met “succes” of “mislukking” als </a:t>
            </a:r>
            <a:r>
              <a:rPr lang="nl-NL" dirty="0" smtClean="0"/>
              <a:t>uitkomst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nl-NL" dirty="0" smtClean="0"/>
              <a:t>Binomiaal</a:t>
            </a:r>
            <a:r>
              <a:rPr lang="nl-NL" dirty="0"/>
              <a:t>: som van onafhankelijke </a:t>
            </a:r>
            <a:r>
              <a:rPr lang="nl-NL" dirty="0" err="1"/>
              <a:t>Bernoulli</a:t>
            </a:r>
            <a:r>
              <a:rPr lang="nl-NL" dirty="0"/>
              <a:t>-variabelen.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Berekenen </a:t>
            </a:r>
            <a:r>
              <a:rPr lang="nl-NL" dirty="0"/>
              <a:t>van kansen met de binomiale </a:t>
            </a:r>
            <a:r>
              <a:rPr lang="nl-NL" dirty="0" err="1"/>
              <a:t>kansfunctie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Normale </a:t>
            </a:r>
            <a:r>
              <a:rPr lang="nl-NL" dirty="0"/>
              <a:t>benadering + continuïteitscorrectie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b="1" dirty="0" smtClean="0"/>
              <a:t>Volgende </a:t>
            </a:r>
            <a:r>
              <a:rPr lang="nl-NL" b="1" dirty="0"/>
              <a:t>week: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Poissonverdeling</a:t>
            </a:r>
            <a:r>
              <a:rPr lang="nl-NL" dirty="0"/>
              <a:t>: aantal gebeurtenissen in een tijdsperiode / ruimte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95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Vragen?</a:t>
            </a:r>
            <a:endParaRPr lang="nl-NL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71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Voorbeeld: </a:t>
            </a:r>
            <a:r>
              <a:rPr lang="nl-NL" b="1" dirty="0" smtClean="0"/>
              <a:t>jaarlijkse keuring van actieve militairen</a:t>
            </a:r>
            <a:endParaRPr lang="nl-NL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58612"/>
              </p:ext>
            </p:extLst>
          </p:nvPr>
        </p:nvGraphicFramePr>
        <p:xfrm>
          <a:off x="960014" y="1700808"/>
          <a:ext cx="10073006" cy="406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043">
                  <a:extLst>
                    <a:ext uri="{9D8B030D-6E8A-4147-A177-3AD203B41FA5}">
                      <a16:colId xmlns:a16="http://schemas.microsoft.com/office/drawing/2014/main" val="4262277645"/>
                    </a:ext>
                  </a:extLst>
                </a:gridCol>
                <a:gridCol w="837416">
                  <a:extLst>
                    <a:ext uri="{9D8B030D-6E8A-4147-A177-3AD203B41FA5}">
                      <a16:colId xmlns:a16="http://schemas.microsoft.com/office/drawing/2014/main" val="1032139832"/>
                    </a:ext>
                  </a:extLst>
                </a:gridCol>
                <a:gridCol w="1117769">
                  <a:extLst>
                    <a:ext uri="{9D8B030D-6E8A-4147-A177-3AD203B41FA5}">
                      <a16:colId xmlns:a16="http://schemas.microsoft.com/office/drawing/2014/main" val="2591129049"/>
                    </a:ext>
                  </a:extLst>
                </a:gridCol>
                <a:gridCol w="2665168">
                  <a:extLst>
                    <a:ext uri="{9D8B030D-6E8A-4147-A177-3AD203B41FA5}">
                      <a16:colId xmlns:a16="http://schemas.microsoft.com/office/drawing/2014/main" val="594820455"/>
                    </a:ext>
                  </a:extLst>
                </a:gridCol>
                <a:gridCol w="2220973">
                  <a:extLst>
                    <a:ext uri="{9D8B030D-6E8A-4147-A177-3AD203B41FA5}">
                      <a16:colId xmlns:a16="http://schemas.microsoft.com/office/drawing/2014/main" val="2083302565"/>
                    </a:ext>
                  </a:extLst>
                </a:gridCol>
                <a:gridCol w="1697794">
                  <a:extLst>
                    <a:ext uri="{9D8B030D-6E8A-4147-A177-3AD203B41FA5}">
                      <a16:colId xmlns:a16="http://schemas.microsoft.com/office/drawing/2014/main" val="1526232512"/>
                    </a:ext>
                  </a:extLst>
                </a:gridCol>
                <a:gridCol w="1138843">
                  <a:extLst>
                    <a:ext uri="{9D8B030D-6E8A-4147-A177-3AD203B41FA5}">
                      <a16:colId xmlns:a16="http://schemas.microsoft.com/office/drawing/2014/main" val="20331431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ID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Rang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Eenheid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Oefeningstijd (min)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Schietscore </a:t>
                      </a:r>
                      <a:r>
                        <a:rPr lang="nl-NL" sz="1600" b="1" u="none" strike="noStrike" dirty="0">
                          <a:effectLst/>
                        </a:rPr>
                        <a:t>(%)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Aantal missies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Geslacht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1189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8722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err="1">
                          <a:effectLst/>
                        </a:rPr>
                        <a:t>Alpha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92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0006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Charlie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532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Majoor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700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4839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0672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1958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90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814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 smtClean="0">
                          <a:effectLst/>
                        </a:rPr>
                        <a:t>Soldaat</a:t>
                      </a:r>
                      <a:endParaRPr lang="nl-N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8627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996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750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3335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023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907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493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Majoor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800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30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0022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250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3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0185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18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685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2142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Vrouw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1354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511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Vrouw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025447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 april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917" y="5877272"/>
            <a:ext cx="10897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+mn-lt"/>
              </a:rPr>
              <a:t>Welke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variabelen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zijn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geschikt</a:t>
            </a:r>
            <a:r>
              <a:rPr lang="en-US" b="1" dirty="0" smtClean="0">
                <a:latin typeface="+mn-lt"/>
              </a:rPr>
              <a:t> om </a:t>
            </a:r>
            <a:r>
              <a:rPr lang="en-US" b="1" dirty="0" err="1" smtClean="0">
                <a:latin typeface="+mn-lt"/>
              </a:rPr>
              <a:t>te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testen</a:t>
            </a:r>
            <a:r>
              <a:rPr lang="en-US" b="1" dirty="0" smtClean="0">
                <a:latin typeface="+mn-lt"/>
              </a:rPr>
              <a:t> op </a:t>
            </a:r>
            <a:r>
              <a:rPr lang="en-US" b="1" dirty="0" err="1" smtClean="0">
                <a:latin typeface="+mn-lt"/>
              </a:rPr>
              <a:t>correlatie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en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regressie</a:t>
            </a:r>
            <a:r>
              <a:rPr lang="en-US" b="1" dirty="0" smtClean="0">
                <a:latin typeface="+mn-lt"/>
              </a:rPr>
              <a:t>?</a:t>
            </a:r>
            <a:endParaRPr lang="nl-NL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2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Voorbeeld: </a:t>
            </a:r>
            <a:r>
              <a:rPr lang="nl-NL" b="1" dirty="0" smtClean="0"/>
              <a:t>jaarlijkse keuring van actieve militairen</a:t>
            </a:r>
            <a:endParaRPr lang="nl-NL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Defensie</a:t>
            </a:r>
            <a:r>
              <a:rPr lang="en-US" dirty="0" smtClean="0"/>
              <a:t> </a:t>
            </a:r>
            <a:r>
              <a:rPr lang="en-US" dirty="0" err="1" smtClean="0"/>
              <a:t>wil</a:t>
            </a:r>
            <a:r>
              <a:rPr lang="en-US" dirty="0" smtClean="0"/>
              <a:t> </a:t>
            </a:r>
            <a:r>
              <a:rPr lang="en-US" dirty="0" err="1" smtClean="0"/>
              <a:t>onderzoeken</a:t>
            </a:r>
            <a:r>
              <a:rPr lang="en-US" dirty="0" smtClean="0"/>
              <a:t> of extra </a:t>
            </a:r>
            <a:r>
              <a:rPr lang="en-US" dirty="0" err="1" smtClean="0"/>
              <a:t>schietoefening</a:t>
            </a:r>
            <a:r>
              <a:rPr lang="en-US" dirty="0" smtClean="0"/>
              <a:t> </a:t>
            </a:r>
            <a:r>
              <a:rPr lang="en-US" dirty="0" err="1" smtClean="0"/>
              <a:t>leidt</a:t>
            </a:r>
            <a:r>
              <a:rPr lang="en-US" dirty="0" smtClean="0"/>
              <a:t> tot </a:t>
            </a:r>
            <a:r>
              <a:rPr lang="en-US" dirty="0" err="1" smtClean="0"/>
              <a:t>betere</a:t>
            </a:r>
            <a:r>
              <a:rPr lang="en-US" dirty="0" smtClean="0"/>
              <a:t> </a:t>
            </a:r>
            <a:r>
              <a:rPr lang="en-US" dirty="0" err="1" smtClean="0"/>
              <a:t>prestaties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het </a:t>
            </a:r>
            <a:r>
              <a:rPr lang="en-US" dirty="0" err="1" smtClean="0"/>
              <a:t>schieten</a:t>
            </a:r>
            <a:r>
              <a:rPr lang="en-US" dirty="0" smtClean="0"/>
              <a:t> op </a:t>
            </a:r>
            <a:r>
              <a:rPr lang="en-US" dirty="0" err="1" smtClean="0"/>
              <a:t>bewegende</a:t>
            </a:r>
            <a:r>
              <a:rPr lang="en-US" dirty="0" smtClean="0"/>
              <a:t> </a:t>
            </a:r>
            <a:r>
              <a:rPr lang="en-US" dirty="0" err="1" smtClean="0"/>
              <a:t>doelen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</a:t>
            </a:r>
            <a:r>
              <a:rPr lang="en-US" dirty="0" err="1" smtClean="0"/>
              <a:t>oefeningen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Kunnen</a:t>
            </a:r>
            <a:r>
              <a:rPr lang="en-US" dirty="0" smtClean="0"/>
              <a:t> we het </a:t>
            </a:r>
            <a:r>
              <a:rPr lang="en-US" dirty="0" err="1" smtClean="0"/>
              <a:t>verband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“</a:t>
            </a:r>
            <a:r>
              <a:rPr lang="en-US" dirty="0" err="1" smtClean="0"/>
              <a:t>oefeningstijd</a:t>
            </a:r>
            <a:r>
              <a:rPr lang="en-US" dirty="0" smtClean="0"/>
              <a:t>” </a:t>
            </a:r>
            <a:r>
              <a:rPr lang="en-US" dirty="0" err="1" smtClean="0"/>
              <a:t>en</a:t>
            </a:r>
            <a:r>
              <a:rPr lang="en-US" dirty="0" smtClean="0"/>
              <a:t> “</a:t>
            </a:r>
            <a:r>
              <a:rPr lang="en-US" dirty="0" err="1" smtClean="0"/>
              <a:t>schietscore</a:t>
            </a:r>
            <a:r>
              <a:rPr lang="en-US" dirty="0" smtClean="0"/>
              <a:t>” </a:t>
            </a:r>
            <a:r>
              <a:rPr lang="en-US" dirty="0" err="1" smtClean="0"/>
              <a:t>modelleren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regressielijn</a:t>
            </a:r>
            <a:r>
              <a:rPr lang="en-US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Wat is </a:t>
            </a:r>
            <a:r>
              <a:rPr lang="en-US" smtClean="0"/>
              <a:t>het verwachte </a:t>
            </a:r>
            <a:r>
              <a:rPr lang="en-US" dirty="0" smtClean="0"/>
              <a:t>effect van </a:t>
            </a:r>
            <a:r>
              <a:rPr lang="en-US" dirty="0" err="1" smtClean="0"/>
              <a:t>één</a:t>
            </a:r>
            <a:r>
              <a:rPr lang="en-US" dirty="0" smtClean="0"/>
              <a:t> extra </a:t>
            </a:r>
            <a:r>
              <a:rPr lang="en-US" dirty="0" err="1" smtClean="0"/>
              <a:t>uur</a:t>
            </a:r>
            <a:r>
              <a:rPr lang="en-US" dirty="0" smtClean="0"/>
              <a:t> training?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Wat </a:t>
            </a:r>
            <a:r>
              <a:rPr lang="en-US" dirty="0" err="1" smtClean="0"/>
              <a:t>verwachten</a:t>
            </a:r>
            <a:r>
              <a:rPr lang="en-US" dirty="0" smtClean="0"/>
              <a:t> we qua score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iemand</a:t>
            </a:r>
            <a:r>
              <a:rPr lang="en-US" dirty="0" smtClean="0"/>
              <a:t> met 10 </a:t>
            </a:r>
            <a:r>
              <a:rPr lang="en-US" dirty="0" err="1" smtClean="0"/>
              <a:t>uur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smtClean="0"/>
              <a:t> training?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 april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9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Simpelste</a:t>
            </a:r>
            <a:r>
              <a:rPr lang="en-US" dirty="0" smtClean="0"/>
              <a:t> </a:t>
            </a:r>
            <a:r>
              <a:rPr lang="en-US" dirty="0" err="1" smtClean="0"/>
              <a:t>geval</a:t>
            </a:r>
            <a:r>
              <a:rPr lang="en-US" dirty="0" smtClean="0"/>
              <a:t>: </a:t>
            </a:r>
            <a:r>
              <a:rPr lang="en-US" dirty="0" err="1" smtClean="0"/>
              <a:t>boodschap</a:t>
            </a:r>
            <a:r>
              <a:rPr lang="en-US" dirty="0" smtClean="0"/>
              <a:t> met 1 </a:t>
            </a:r>
            <a:r>
              <a:rPr lang="en-US" dirty="0" err="1" smtClean="0"/>
              <a:t>signaal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Stel nu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volgende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dirty="0" smtClean="0"/>
                  <a:t> een boodschap stuurt met 1 signaal, ofwel een “dot” ofwel een “</a:t>
                </a:r>
                <a:r>
                  <a:rPr lang="nl-NL" dirty="0" err="1" smtClean="0"/>
                  <a:t>dash</a:t>
                </a:r>
                <a:r>
                  <a:rPr lang="nl-NL" dirty="0" smtClean="0"/>
                  <a:t>”.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Een</a:t>
                </a:r>
                <a:r>
                  <a:rPr lang="en-US" dirty="0" smtClean="0"/>
                  <a:t> signal </a:t>
                </a:r>
                <a:r>
                  <a:rPr lang="en-US" dirty="0" err="1" smtClean="0"/>
                  <a:t>komt</a:t>
                </a:r>
                <a:r>
                  <a:rPr lang="en-US" dirty="0" smtClean="0"/>
                  <a:t> met 80%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goed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Hoe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we de </a:t>
                </a:r>
                <a:r>
                  <a:rPr lang="en-US" dirty="0" err="1" smtClean="0"/>
                  <a:t>uitkomst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beschrijven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discrete </a:t>
                </a:r>
                <a:r>
                  <a:rPr lang="en-US" dirty="0" err="1" smtClean="0"/>
                  <a:t>kansvariabele</a:t>
                </a:r>
                <a:r>
                  <a:rPr lang="en-US" dirty="0"/>
                  <a:t>?</a:t>
                </a:r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1865" b="-272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80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Simpelste</a:t>
            </a:r>
            <a:r>
              <a:rPr lang="en-US" dirty="0" smtClean="0"/>
              <a:t> </a:t>
            </a:r>
            <a:r>
              <a:rPr lang="en-US" dirty="0" err="1" smtClean="0"/>
              <a:t>geval</a:t>
            </a:r>
            <a:r>
              <a:rPr lang="en-US" dirty="0" smtClean="0"/>
              <a:t>: </a:t>
            </a:r>
            <a:r>
              <a:rPr lang="en-US" dirty="0" err="1" smtClean="0"/>
              <a:t>boodschap</a:t>
            </a:r>
            <a:r>
              <a:rPr lang="en-US" dirty="0" smtClean="0"/>
              <a:t> met 1 </a:t>
            </a:r>
            <a:r>
              <a:rPr lang="en-US" dirty="0" err="1" smtClean="0"/>
              <a:t>signaal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In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situatie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zijn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er</a:t>
                </a:r>
                <a:r>
                  <a:rPr lang="en-US" dirty="0" smtClean="0"/>
                  <a:t> twee </a:t>
                </a:r>
                <a:r>
                  <a:rPr lang="en-US" dirty="0" err="1" smtClean="0"/>
                  <a:t>mogelijke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uitkomsten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Daarnaast</a:t>
                </a:r>
                <a:r>
                  <a:rPr lang="en-US" dirty="0" smtClean="0"/>
                  <a:t> is de </a:t>
                </a:r>
                <a:r>
                  <a:rPr lang="en-US" dirty="0" err="1" smtClean="0"/>
                  <a:t>succeskans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=0,8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oftewel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op </a:t>
                </a:r>
                <a:r>
                  <a:rPr lang="en-US" dirty="0" err="1" smtClean="0"/>
                  <a:t>mislukking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=0,2.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3433222"/>
                  </p:ext>
                </p:extLst>
              </p:nvPr>
            </p:nvGraphicFramePr>
            <p:xfrm>
              <a:off x="812800" y="2780928"/>
              <a:ext cx="1094521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88231">
                      <a:extLst>
                        <a:ext uri="{9D8B030D-6E8A-4147-A177-3AD203B41FA5}">
                          <a16:colId xmlns:a16="http://schemas.microsoft.com/office/drawing/2014/main" val="377689912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12200529"/>
                        </a:ext>
                      </a:extLst>
                    </a:gridCol>
                    <a:gridCol w="8352927">
                      <a:extLst>
                        <a:ext uri="{9D8B030D-6E8A-4147-A177-3AD203B41FA5}">
                          <a16:colId xmlns:a16="http://schemas.microsoft.com/office/drawing/2014/main" val="79953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</a:t>
                          </a:r>
                          <a:r>
                            <a:rPr lang="en-US" dirty="0" err="1" smtClean="0"/>
                            <a:t>succes</a:t>
                          </a:r>
                          <a:r>
                            <a:rPr lang="en-US" dirty="0" smtClean="0"/>
                            <a:t>”</a:t>
                          </a:r>
                          <a:r>
                            <a:rPr lang="en-US" baseline="0" dirty="0" smtClean="0"/>
                            <a:t> (1)</a:t>
                          </a:r>
                          <a:endParaRPr lang="nl-NL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>
                        <a:lnL w="12700" cmpd="sng">
                          <a:noFill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Een</a:t>
                          </a:r>
                          <a:r>
                            <a:rPr lang="en-US" baseline="0" dirty="0" smtClean="0"/>
                            <a:t> “dot” </a:t>
                          </a:r>
                          <a:r>
                            <a:rPr lang="en-US" baseline="0" dirty="0" err="1" smtClean="0"/>
                            <a:t>komt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aan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als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een</a:t>
                          </a:r>
                          <a:r>
                            <a:rPr lang="en-US" baseline="0" dirty="0" smtClean="0"/>
                            <a:t> “dot”, </a:t>
                          </a:r>
                          <a:r>
                            <a:rPr lang="en-US" baseline="0" dirty="0" err="1" smtClean="0"/>
                            <a:t>een</a:t>
                          </a:r>
                          <a:r>
                            <a:rPr lang="en-US" baseline="0" dirty="0" smtClean="0"/>
                            <a:t> “dash” </a:t>
                          </a:r>
                          <a:r>
                            <a:rPr lang="en-US" baseline="0" dirty="0" err="1" smtClean="0"/>
                            <a:t>als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een</a:t>
                          </a:r>
                          <a:r>
                            <a:rPr lang="en-US" baseline="0" dirty="0" smtClean="0"/>
                            <a:t> “dash”</a:t>
                          </a:r>
                          <a:endParaRPr lang="nl-NL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3161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</a:t>
                          </a:r>
                          <a:r>
                            <a:rPr lang="en-US" dirty="0" err="1" smtClean="0"/>
                            <a:t>mislukking</a:t>
                          </a:r>
                          <a:r>
                            <a:rPr lang="en-US" dirty="0" smtClean="0"/>
                            <a:t>” (0)</a:t>
                          </a:r>
                          <a:endParaRPr lang="nl-NL" dirty="0"/>
                        </a:p>
                      </a:txBody>
                      <a:tcPr>
                        <a:lnT w="127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Een</a:t>
                          </a:r>
                          <a:r>
                            <a:rPr lang="en-US" dirty="0" smtClean="0"/>
                            <a:t> “dot” </a:t>
                          </a:r>
                          <a:r>
                            <a:rPr lang="en-US" dirty="0" err="1" smtClean="0"/>
                            <a:t>komt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aan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als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een</a:t>
                          </a:r>
                          <a:r>
                            <a:rPr lang="en-US" dirty="0" smtClean="0"/>
                            <a:t> “dash”,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andersom</a:t>
                          </a:r>
                          <a:endParaRPr lang="nl-NL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1564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3433222"/>
                  </p:ext>
                </p:extLst>
              </p:nvPr>
            </p:nvGraphicFramePr>
            <p:xfrm>
              <a:off x="812800" y="2780928"/>
              <a:ext cx="10945214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2088231">
                      <a:extLst>
                        <a:ext uri="{9D8B030D-6E8A-4147-A177-3AD203B41FA5}">
                          <a16:colId xmlns:a16="http://schemas.microsoft.com/office/drawing/2014/main" val="377689912"/>
                        </a:ext>
                      </a:extLst>
                    </a:gridCol>
                    <a:gridCol w="504056">
                      <a:extLst>
                        <a:ext uri="{9D8B030D-6E8A-4147-A177-3AD203B41FA5}">
                          <a16:colId xmlns:a16="http://schemas.microsoft.com/office/drawing/2014/main" val="212200529"/>
                        </a:ext>
                      </a:extLst>
                    </a:gridCol>
                    <a:gridCol w="8352927">
                      <a:extLst>
                        <a:ext uri="{9D8B030D-6E8A-4147-A177-3AD203B41FA5}">
                          <a16:colId xmlns:a16="http://schemas.microsoft.com/office/drawing/2014/main" val="79953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</a:t>
                          </a:r>
                          <a:r>
                            <a:rPr lang="en-US" dirty="0" err="1" smtClean="0"/>
                            <a:t>succes</a:t>
                          </a:r>
                          <a:r>
                            <a:rPr lang="en-US" dirty="0" smtClean="0"/>
                            <a:t>”</a:t>
                          </a:r>
                          <a:r>
                            <a:rPr lang="en-US" baseline="0" dirty="0" smtClean="0"/>
                            <a:t> (1)</a:t>
                          </a:r>
                          <a:endParaRPr lang="nl-NL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mpd="sng">
                          <a:noFill/>
                        </a:lnL>
                        <a:blipFill>
                          <a:blip r:embed="rId3"/>
                          <a:stretch>
                            <a:fillRect l="-419512" t="-8197" r="-167439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Een</a:t>
                          </a:r>
                          <a:r>
                            <a:rPr lang="en-US" baseline="0" dirty="0" smtClean="0"/>
                            <a:t> “dot” </a:t>
                          </a:r>
                          <a:r>
                            <a:rPr lang="en-US" baseline="0" dirty="0" err="1" smtClean="0"/>
                            <a:t>komt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aan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als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een</a:t>
                          </a:r>
                          <a:r>
                            <a:rPr lang="en-US" baseline="0" dirty="0" smtClean="0"/>
                            <a:t> “dot”, </a:t>
                          </a:r>
                          <a:r>
                            <a:rPr lang="en-US" baseline="0" dirty="0" err="1" smtClean="0"/>
                            <a:t>een</a:t>
                          </a:r>
                          <a:r>
                            <a:rPr lang="en-US" baseline="0" dirty="0" smtClean="0"/>
                            <a:t> “dash” </a:t>
                          </a:r>
                          <a:r>
                            <a:rPr lang="en-US" baseline="0" dirty="0" err="1" smtClean="0"/>
                            <a:t>als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een</a:t>
                          </a:r>
                          <a:r>
                            <a:rPr lang="en-US" baseline="0" dirty="0" smtClean="0"/>
                            <a:t> “dash”</a:t>
                          </a:r>
                          <a:endParaRPr lang="nl-NL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31619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</a:t>
                          </a:r>
                          <a:r>
                            <a:rPr lang="en-US" dirty="0" err="1" smtClean="0"/>
                            <a:t>mislukking</a:t>
                          </a:r>
                          <a:r>
                            <a:rPr lang="en-US" dirty="0" smtClean="0"/>
                            <a:t>” (0)</a:t>
                          </a:r>
                          <a:endParaRPr lang="nl-NL" dirty="0"/>
                        </a:p>
                      </a:txBody>
                      <a:tcPr>
                        <a:lnT w="12700" cmpd="sng">
                          <a:noFill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419512" t="-108197" r="-167439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Een</a:t>
                          </a:r>
                          <a:r>
                            <a:rPr lang="en-US" dirty="0" smtClean="0"/>
                            <a:t> “dot” </a:t>
                          </a:r>
                          <a:r>
                            <a:rPr lang="en-US" dirty="0" err="1" smtClean="0"/>
                            <a:t>komt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aan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als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een</a:t>
                          </a:r>
                          <a:r>
                            <a:rPr lang="en-US" dirty="0" smtClean="0"/>
                            <a:t> “dash”, of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andersom</a:t>
                          </a:r>
                          <a:endParaRPr lang="nl-NL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81564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41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Bernoulli-</a:t>
            </a:r>
            <a:r>
              <a:rPr lang="en-US" dirty="0" err="1" smtClean="0"/>
              <a:t>variabele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 smtClean="0"/>
                  <a:t>We hebben te maken met een </a:t>
                </a:r>
                <a:r>
                  <a:rPr lang="nl-NL" dirty="0">
                    <a:solidFill>
                      <a:srgbClr val="FF0000"/>
                    </a:solidFill>
                  </a:rPr>
                  <a:t>discrete </a:t>
                </a:r>
                <a:r>
                  <a:rPr lang="nl-NL" dirty="0" err="1">
                    <a:solidFill>
                      <a:srgbClr val="FF0000"/>
                    </a:solidFill>
                  </a:rPr>
                  <a:t>kansvariabele</a:t>
                </a:r>
                <a:r>
                  <a:rPr lang="nl-NL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</m:oMath>
                </a14:m>
                <a:r>
                  <a:rPr lang="nl-NL" dirty="0"/>
                  <a:t> waarvoor geldt: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/>
                  <a:t>twee mogelijke uitkomsten: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nl-NL" dirty="0"/>
                  <a:t> (“mislukking”) en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nl-NL" dirty="0"/>
                  <a:t> (“succes”).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/>
                  <a:t>kansfunctie</a:t>
                </a:r>
                <a:r>
                  <a:rPr lang="nl-NL" dirty="0"/>
                  <a:t> </a:t>
                </a:r>
                <a:r>
                  <a:rPr lang="nl-NL" dirty="0" smtClean="0"/>
                  <a:t>op </a:t>
                </a:r>
                <a:r>
                  <a:rPr lang="nl-NL" dirty="0"/>
                  <a:t>basis van succeskans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dirty="0" smtClean="0"/>
                  <a:t> tussen 0 en 1):</a:t>
                </a:r>
                <a:endParaRPr lang="nl-NL" dirty="0"/>
              </a:p>
              <a:p>
                <a:endParaRPr lang="nl-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/>
                  <a:t>Deze discrete kansverdeling noemen we de </a:t>
                </a:r>
                <a:r>
                  <a:rPr lang="nl-NL" b="1" dirty="0" err="1" smtClean="0">
                    <a:solidFill>
                      <a:srgbClr val="FF0000"/>
                    </a:solidFill>
                  </a:rPr>
                  <a:t>Bernoulli-verdeling</a:t>
                </a:r>
                <a:r>
                  <a:rPr lang="nl-NL" b="1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nl-NL" dirty="0" smtClean="0">
                    <a:solidFill>
                      <a:schemeClr val="tx1"/>
                    </a:solidFill>
                  </a:rPr>
                  <a:t>Deze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kansvariabele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</m:oMath>
                </a14:m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:r>
                  <a:rPr lang="nl-NL" dirty="0" smtClean="0"/>
                  <a:t>noemen we </a:t>
                </a:r>
                <a:r>
                  <a:rPr lang="nl-NL" dirty="0"/>
                  <a:t>een </a:t>
                </a:r>
                <a:r>
                  <a:rPr lang="nl-NL" b="1" dirty="0" err="1">
                    <a:solidFill>
                      <a:srgbClr val="FF0000"/>
                    </a:solidFill>
                  </a:rPr>
                  <a:t>Bernoulli</a:t>
                </a:r>
                <a:r>
                  <a:rPr lang="nl-NL" b="1" dirty="0">
                    <a:solidFill>
                      <a:srgbClr val="FF0000"/>
                    </a:solidFill>
                  </a:rPr>
                  <a:t>-variabele</a:t>
                </a:r>
                <a:r>
                  <a:rPr lang="nl-NL" b="1" dirty="0"/>
                  <a:t>.</a:t>
                </a:r>
              </a:p>
              <a:p>
                <a:pPr marL="0" indent="0">
                  <a:buNone/>
                </a:pPr>
                <a:endParaRPr lang="nl-NL" b="1" dirty="0" smtClean="0"/>
              </a:p>
              <a:p>
                <a:pPr marL="0" indent="0">
                  <a:buNone/>
                </a:pPr>
                <a:r>
                  <a:rPr lang="nl-NL" b="1" dirty="0" smtClean="0"/>
                  <a:t>Notatie</a:t>
                </a:r>
                <a:r>
                  <a:rPr lang="nl-NL" b="1" dirty="0"/>
                  <a:t>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  <m:r>
                      <a:rPr lang="nl-NL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nl-NL">
                        <a:latin typeface="Cambria Math" panose="02040503050406030204" pitchFamily="18" charset="0"/>
                      </a:rPr>
                      <m:t>Ber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1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464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Vraag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Gegeven de </a:t>
                </a:r>
                <a:r>
                  <a:rPr lang="en-US" dirty="0" err="1" smtClean="0"/>
                  <a:t>kansfunctie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Bernoulli-</a:t>
                </a:r>
                <a:r>
                  <a:rPr lang="en-US" dirty="0" err="1" smtClean="0"/>
                  <a:t>variabele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bar>
                  </m:oMath>
                </a14:m>
                <a:r>
                  <a:rPr lang="nl-NL" b="1" dirty="0" smtClean="0"/>
                  <a:t>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,          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nl-NL" dirty="0"/>
              </a:p>
              <a:p>
                <a:pPr marL="0" indent="0">
                  <a:buNone/>
                </a:pPr>
                <a:endParaRPr lang="nl-NL" b="1" dirty="0"/>
              </a:p>
              <a:p>
                <a:pPr marL="0" indent="0">
                  <a:buNone/>
                </a:pPr>
                <a:r>
                  <a:rPr lang="nl-NL" b="1" dirty="0" smtClean="0"/>
                  <a:t>Wat is de verwachtingswaarde en de variantie van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bar>
                  </m:oMath>
                </a14:m>
                <a:r>
                  <a:rPr lang="nl-NL" dirty="0" smtClean="0"/>
                  <a:t>?</a:t>
                </a:r>
              </a:p>
              <a:p>
                <a:pPr marL="0" indent="0">
                  <a:buNone/>
                </a:pPr>
                <a:r>
                  <a:rPr lang="nl-NL" sz="1800" b="1" dirty="0" smtClean="0">
                    <a:solidFill>
                      <a:srgbClr val="00B050"/>
                    </a:solidFill>
                  </a:rPr>
                  <a:t>Verwachtingswaarde: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</m:d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=0∗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+1∗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=0∗</m:t>
                          </m:r>
                          <m:d>
                            <m:d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+1∗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nl-NL" sz="18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 err="1" smtClean="0">
                    <a:solidFill>
                      <a:srgbClr val="00B050"/>
                    </a:solidFill>
                  </a:rPr>
                  <a:t>Variantie</a:t>
                </a:r>
                <a:r>
                  <a:rPr lang="en-US" sz="1800" b="1" dirty="0" smtClean="0">
                    <a:solidFill>
                      <a:srgbClr val="00B050"/>
                    </a:solidFill>
                  </a:rPr>
                  <a:t>:</a:t>
                </a:r>
                <a:endParaRPr lang="nl-NL" sz="18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8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</m:e>
                      </m:d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nl-NL" sz="1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bar>
                                        <m:barPr>
                                          <m:ctrlPr>
                                            <a:rPr lang="nl-NL" sz="1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nl-NL" sz="18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sz="1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ba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nary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ba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sz="1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nl-NL" sz="1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1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800" dirty="0">
                  <a:solidFill>
                    <a:srgbClr val="00B050"/>
                  </a:solidFill>
                </a:endParaRP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152" b="-50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206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Presentatie_CDC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2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.potx" id="{98BDEAED-E876-4443-9E4E-E700AC3DA664}" vid="{02D72956-8971-48DC-93A5-3250106A32A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2602</Words>
  <Application>Microsoft Office PowerPoint</Application>
  <PresentationFormat>Widescreen</PresentationFormat>
  <Paragraphs>499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Cambria Math</vt:lpstr>
      <vt:lpstr>RijksoverheidSansHeadingTT</vt:lpstr>
      <vt:lpstr>RijksoverheidSansText</vt:lpstr>
      <vt:lpstr>RijksoverheidSansWebText Bold</vt:lpstr>
      <vt:lpstr>Verdana</vt:lpstr>
      <vt:lpstr>Wingdings</vt:lpstr>
      <vt:lpstr>Presentatie</vt:lpstr>
      <vt:lpstr>Presentatie_CDC</vt:lpstr>
      <vt:lpstr>Statistiek: college 12</vt:lpstr>
      <vt:lpstr>Recap: vorige week</vt:lpstr>
      <vt:lpstr>Leerdoelen </vt:lpstr>
      <vt:lpstr>Voorbeeld: jaarlijkse keuring van actieve militairen</vt:lpstr>
      <vt:lpstr>Voorbeeld: jaarlijkse keuring van actieve militairen</vt:lpstr>
      <vt:lpstr>Simpelste geval: boodschap met 1 signaal</vt:lpstr>
      <vt:lpstr>Simpelste geval: boodschap met 1 signaal</vt:lpstr>
      <vt:lpstr>Bernoulli-variabele</vt:lpstr>
      <vt:lpstr>Vraag</vt:lpstr>
      <vt:lpstr>Interpretatie</vt:lpstr>
      <vt:lpstr>Vraag</vt:lpstr>
      <vt:lpstr>Boodschappen met meerdere signalen</vt:lpstr>
      <vt:lpstr>Van Bernoulli naar binomiaal</vt:lpstr>
      <vt:lpstr>Van Bernoulli naar binomiaal</vt:lpstr>
      <vt:lpstr>Van Bernoulli naar binomiaal</vt:lpstr>
      <vt:lpstr>Van Bernoulli naar binomiaal</vt:lpstr>
      <vt:lpstr>Binomiale verdeling</vt:lpstr>
      <vt:lpstr>Binomiale verdeling</vt:lpstr>
      <vt:lpstr>Eigenschappen van de binomial verdeling</vt:lpstr>
      <vt:lpstr>Eigenschappen van de binomial verdeling</vt:lpstr>
      <vt:lpstr>Eigenschappen van de binomial verdeling</vt:lpstr>
      <vt:lpstr>Eigenschappen van de binomial verdeling</vt:lpstr>
      <vt:lpstr>Binomiaalcoëfficiënt</vt:lpstr>
      <vt:lpstr>Binomiaalcoëfficiënt</vt:lpstr>
      <vt:lpstr>Normale benadering</vt:lpstr>
      <vt:lpstr>Normale benadering</vt:lpstr>
      <vt:lpstr>Continuïteitscorrectie</vt:lpstr>
      <vt:lpstr>Continuïteitscorrectie</vt:lpstr>
      <vt:lpstr>Continuïteitscorrectie</vt:lpstr>
      <vt:lpstr>Afsluiting</vt:lpstr>
      <vt:lpstr>Vragen?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Blom, DAMP, Dr. ir., DOSCO/NLDA/FMW/CG MTW</cp:lastModifiedBy>
  <cp:revision>35</cp:revision>
  <cp:lastPrinted>2011-09-21T07:52:24Z</cp:lastPrinted>
  <dcterms:created xsi:type="dcterms:W3CDTF">2024-11-25T09:45:08Z</dcterms:created>
  <dcterms:modified xsi:type="dcterms:W3CDTF">2025-04-10T14:30:19Z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