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02" r:id="rId4"/>
    <p:sldId id="311" r:id="rId5"/>
    <p:sldId id="279" r:id="rId6"/>
    <p:sldId id="321" r:id="rId7"/>
    <p:sldId id="313" r:id="rId8"/>
    <p:sldId id="320" r:id="rId9"/>
    <p:sldId id="323" r:id="rId10"/>
    <p:sldId id="280" r:id="rId11"/>
    <p:sldId id="324" r:id="rId12"/>
    <p:sldId id="319" r:id="rId13"/>
    <p:sldId id="318" r:id="rId14"/>
    <p:sldId id="315" r:id="rId15"/>
    <p:sldId id="325" r:id="rId16"/>
    <p:sldId id="326" r:id="rId17"/>
    <p:sldId id="300" r:id="rId18"/>
    <p:sldId id="289" r:id="rId19"/>
    <p:sldId id="293" r:id="rId20"/>
    <p:sldId id="290" r:id="rId21"/>
    <p:sldId id="316" r:id="rId22"/>
    <p:sldId id="327" r:id="rId23"/>
    <p:sldId id="294" r:id="rId24"/>
    <p:sldId id="317" r:id="rId25"/>
    <p:sldId id="328" r:id="rId26"/>
    <p:sldId id="296" r:id="rId27"/>
    <p:sldId id="297" r:id="rId28"/>
    <p:sldId id="299" r:id="rId29"/>
    <p:sldId id="322" r:id="rId30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80047"/>
    <a:srgbClr val="000000"/>
    <a:srgbClr val="55286E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00"/>
  </p:normalViewPr>
  <p:slideViewPr>
    <p:cSldViewPr>
      <p:cViewPr varScale="1">
        <p:scale>
          <a:sx n="109" d="100"/>
          <a:sy n="109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Input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Output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dgm:pt modelId="{1EA94DEB-9F40-4F05-AC41-46C694D6339D}">
      <dgm:prSet/>
      <dgm:spPr/>
      <dgm:t>
        <a:bodyPr/>
        <a:lstStyle/>
        <a:p>
          <a:r>
            <a:rPr lang="en-US" dirty="0" err="1" smtClean="0"/>
            <a:t>Verzameling</a:t>
          </a:r>
          <a:r>
            <a:rPr lang="en-US" dirty="0" smtClean="0"/>
            <a:t>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endParaRPr lang="en-US" dirty="0"/>
        </a:p>
      </dgm:t>
    </dgm:p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dgm:pt modelId="{44A78614-1D84-4FD5-B898-D3A9B9A9D632}">
      <dgm:prSet/>
      <dgm:spPr/>
      <dgm:t>
        <a:bodyPr/>
        <a:lstStyle/>
        <a:p>
          <a:r>
            <a:rPr lang="en-US" dirty="0" err="1" smtClean="0"/>
            <a:t>Onderliggende</a:t>
          </a:r>
          <a:r>
            <a:rPr lang="en-US" dirty="0" smtClean="0"/>
            <a:t> </a:t>
          </a:r>
          <a:r>
            <a:rPr lang="en-US" dirty="0" err="1" smtClean="0"/>
            <a:t>kansverdeling</a:t>
          </a:r>
          <a:r>
            <a:rPr lang="en-US" dirty="0" smtClean="0"/>
            <a:t> over </a:t>
          </a:r>
          <a:r>
            <a:rPr lang="en-US" dirty="0" err="1" smtClean="0"/>
            <a:t>deze</a:t>
          </a:r>
          <a:r>
            <a:rPr lang="en-US" dirty="0" smtClean="0"/>
            <a:t> </a:t>
          </a:r>
          <a:r>
            <a:rPr lang="en-US" dirty="0" err="1" smtClean="0"/>
            <a:t>verzameling</a:t>
          </a:r>
          <a:r>
            <a:rPr lang="en-US" dirty="0" smtClean="0"/>
            <a:t> (</a:t>
          </a:r>
          <a:r>
            <a:rPr lang="en-US" dirty="0" err="1" smtClean="0"/>
            <a:t>hoeft</a:t>
          </a:r>
          <a:r>
            <a:rPr lang="en-US" dirty="0" smtClean="0"/>
            <a:t> </a:t>
          </a:r>
          <a:r>
            <a:rPr lang="en-US" dirty="0" err="1" smtClean="0"/>
            <a:t>niet</a:t>
          </a:r>
          <a:r>
            <a:rPr lang="en-US" dirty="0" smtClean="0"/>
            <a:t> per se </a:t>
          </a:r>
          <a:r>
            <a:rPr lang="en-US" dirty="0" err="1" smtClean="0"/>
            <a:t>bekend</a:t>
          </a:r>
          <a:r>
            <a:rPr lang="en-US" dirty="0" smtClean="0"/>
            <a:t> </a:t>
          </a:r>
          <a:r>
            <a:rPr lang="en-US" dirty="0" err="1" smtClean="0"/>
            <a:t>te</a:t>
          </a:r>
          <a:r>
            <a:rPr lang="en-US" dirty="0" smtClean="0"/>
            <a:t> </a:t>
          </a:r>
          <a:r>
            <a:rPr lang="en-US" dirty="0" err="1" smtClean="0"/>
            <a:t>zijn</a:t>
          </a:r>
          <a:r>
            <a:rPr lang="en-US" dirty="0" smtClean="0"/>
            <a:t>)</a:t>
          </a:r>
          <a:endParaRPr lang="en-US" dirty="0"/>
        </a:p>
      </dgm:t>
    </dgm:pt>
    <dgm:pt modelId="{CFF86F61-B4F8-44BE-9DBF-FA2DE3A5641F}" type="parTrans" cxnId="{E4294524-32CB-4F32-9825-8C6895267AC9}">
      <dgm:prSet/>
      <dgm:spPr/>
      <dgm:t>
        <a:bodyPr/>
        <a:lstStyle/>
        <a:p>
          <a:endParaRPr lang="en-US"/>
        </a:p>
      </dgm:t>
    </dgm:pt>
    <dgm:pt modelId="{3D6AA7B4-1554-4712-A61D-2A6D171CA81A}" type="sibTrans" cxnId="{E4294524-32CB-4F32-9825-8C6895267AC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E4294524-32CB-4F32-9825-8C6895267AC9}" srcId="{2AE26EC6-7821-4C66-ACA0-C4C826A60C6F}" destId="{44A78614-1D84-4FD5-B898-D3A9B9A9D632}" srcOrd="1" destOrd="0" parTransId="{CFF86F61-B4F8-44BE-9DBF-FA2DE3A5641F}" sibTransId="{3D6AA7B4-1554-4712-A61D-2A6D171CA81A}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A0A3354A-8D9E-44F0-AD87-2E121F6E76CF}" type="presOf" srcId="{44A78614-1D84-4FD5-B898-D3A9B9A9D632}" destId="{ADD3AE7F-21AA-45B5-9626-51D4168ADC97}" srcOrd="0" destOrd="1" presId="urn:microsoft.com/office/officeart/2005/8/layout/process3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E15F-C463-4A97-A02E-B468DB006C48}">
      <dsp:nvSpPr>
        <dsp:cNvPr id="0" name=""/>
        <dsp:cNvSpPr/>
      </dsp:nvSpPr>
      <dsp:spPr>
        <a:xfrm>
          <a:off x="2010" y="619429"/>
          <a:ext cx="2534703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Input</a:t>
          </a:r>
          <a:endParaRPr lang="en-US" sz="2100" kern="1200" dirty="0"/>
        </a:p>
      </dsp:txBody>
      <dsp:txXfrm>
        <a:off x="2010" y="619429"/>
        <a:ext cx="2534703" cy="662400"/>
      </dsp:txXfrm>
    </dsp:sp>
    <dsp:sp modelId="{ADD3AE7F-21AA-45B5-9626-51D4168ADC97}">
      <dsp:nvSpPr>
        <dsp:cNvPr id="0" name=""/>
        <dsp:cNvSpPr/>
      </dsp:nvSpPr>
      <dsp:spPr>
        <a:xfrm>
          <a:off x="453451" y="1519261"/>
          <a:ext cx="2670132" cy="29199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Verzameling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mogelijke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uitkomsten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Onderliggende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kansverdeling</a:t>
          </a:r>
          <a:r>
            <a:rPr lang="en-US" sz="2100" kern="1200" dirty="0" smtClean="0"/>
            <a:t> over </a:t>
          </a:r>
          <a:r>
            <a:rPr lang="en-US" sz="2100" kern="1200" dirty="0" err="1" smtClean="0"/>
            <a:t>deze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verzameling</a:t>
          </a:r>
          <a:r>
            <a:rPr lang="en-US" sz="2100" kern="1200" dirty="0" smtClean="0"/>
            <a:t> (</a:t>
          </a:r>
          <a:r>
            <a:rPr lang="en-US" sz="2100" kern="1200" dirty="0" err="1" smtClean="0"/>
            <a:t>hoeft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niet</a:t>
          </a:r>
          <a:r>
            <a:rPr lang="en-US" sz="2100" kern="1200" dirty="0" smtClean="0"/>
            <a:t> per se </a:t>
          </a:r>
          <a:r>
            <a:rPr lang="en-US" sz="2100" kern="1200" dirty="0" err="1" smtClean="0"/>
            <a:t>bekend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te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zijn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531656" y="1597466"/>
        <a:ext cx="2513722" cy="2763525"/>
      </dsp:txXfrm>
    </dsp:sp>
    <dsp:sp modelId="{5DCCC56C-82FA-496D-A27C-E92CDD6B587F}">
      <dsp:nvSpPr>
        <dsp:cNvPr id="0" name=""/>
        <dsp:cNvSpPr/>
      </dsp:nvSpPr>
      <dsp:spPr>
        <a:xfrm rot="13628">
          <a:off x="2950007" y="643495"/>
          <a:ext cx="876195" cy="63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2950008" y="769333"/>
        <a:ext cx="686875" cy="378641"/>
      </dsp:txXfrm>
    </dsp:sp>
    <dsp:sp modelId="{58A36FA2-C369-4F6B-9E66-F573CE9937C7}">
      <dsp:nvSpPr>
        <dsp:cNvPr id="0" name=""/>
        <dsp:cNvSpPr/>
      </dsp:nvSpPr>
      <dsp:spPr>
        <a:xfrm>
          <a:off x="4189899" y="636031"/>
          <a:ext cx="2534703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Experiment </a:t>
          </a:r>
          <a:endParaRPr lang="en-US" sz="2100" kern="1200" dirty="0"/>
        </a:p>
      </dsp:txBody>
      <dsp:txXfrm>
        <a:off x="4189899" y="636031"/>
        <a:ext cx="2534703" cy="662400"/>
      </dsp:txXfrm>
    </dsp:sp>
    <dsp:sp modelId="{91B2C4FF-5229-419A-8888-2858F92609F6}">
      <dsp:nvSpPr>
        <dsp:cNvPr id="0" name=""/>
        <dsp:cNvSpPr/>
      </dsp:nvSpPr>
      <dsp:spPr>
        <a:xfrm>
          <a:off x="4660592" y="1163113"/>
          <a:ext cx="2534703" cy="33948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5B698-2873-448F-B324-CD4F680EB8CA}">
      <dsp:nvSpPr>
        <dsp:cNvPr id="0" name=""/>
        <dsp:cNvSpPr/>
      </dsp:nvSpPr>
      <dsp:spPr>
        <a:xfrm rot="30657">
          <a:off x="7098694" y="669872"/>
          <a:ext cx="793137" cy="63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7098698" y="795241"/>
        <a:ext cx="603817" cy="378641"/>
      </dsp:txXfrm>
    </dsp:sp>
    <dsp:sp modelId="{48D3CB30-4DA4-4350-B7A4-3E648F2EB227}">
      <dsp:nvSpPr>
        <dsp:cNvPr id="0" name=""/>
        <dsp:cNvSpPr/>
      </dsp:nvSpPr>
      <dsp:spPr>
        <a:xfrm>
          <a:off x="8221030" y="671981"/>
          <a:ext cx="2534703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Output</a:t>
          </a:r>
          <a:endParaRPr lang="en-US" sz="2100" kern="1200" dirty="0"/>
        </a:p>
      </dsp:txBody>
      <dsp:txXfrm>
        <a:off x="8221030" y="671981"/>
        <a:ext cx="2534703" cy="662400"/>
      </dsp:txXfrm>
    </dsp:sp>
    <dsp:sp modelId="{65612ED5-8892-45FF-B158-3CE141D796A7}">
      <dsp:nvSpPr>
        <dsp:cNvPr id="0" name=""/>
        <dsp:cNvSpPr/>
      </dsp:nvSpPr>
      <dsp:spPr>
        <a:xfrm>
          <a:off x="8732303" y="1390582"/>
          <a:ext cx="2534703" cy="30915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err="1" smtClean="0"/>
            <a:t>Een</a:t>
          </a:r>
          <a:r>
            <a:rPr lang="en-US" sz="2100" kern="1200" dirty="0" smtClean="0"/>
            <a:t> van de </a:t>
          </a:r>
          <a:r>
            <a:rPr lang="en-US" sz="2100" kern="1200" dirty="0" err="1" smtClean="0"/>
            <a:t>mogelijke</a:t>
          </a:r>
          <a:r>
            <a:rPr lang="en-US" sz="2100" kern="1200" dirty="0" smtClean="0"/>
            <a:t> </a:t>
          </a:r>
          <a:r>
            <a:rPr lang="en-US" sz="2100" kern="1200" dirty="0" err="1" smtClean="0"/>
            <a:t>uitkomsten</a:t>
          </a:r>
          <a:r>
            <a:rPr lang="en-US" sz="2100" kern="1200" dirty="0" smtClean="0"/>
            <a:t> (</a:t>
          </a:r>
          <a:r>
            <a:rPr lang="en-US" sz="2100" b="1" kern="1200" dirty="0" smtClean="0"/>
            <a:t>trekking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8806542" y="1464821"/>
        <a:ext cx="2386225" cy="2943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Eventuele voettekst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1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Eventuele voettekst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 Militaire Wetenschappen</a:t>
            </a: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College 2: 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6 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</a:t>
            </a:r>
            <a:r>
              <a:rPr lang="nl-NL" b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college 3</a:t>
            </a:r>
            <a:endParaRPr lang="nl-NL" b="1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Continue </a:t>
            </a:r>
            <a:r>
              <a:rPr lang="nl-NL" dirty="0" err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kansvariabelen</a:t>
            </a:r>
            <a:endParaRPr lang="nl-NL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410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z="1200" smtClean="0">
                <a:latin typeface="RijksoverheidSansHeadingTT" panose="020B0503040202060203" pitchFamily="34" charset="0"/>
              </a:rPr>
              <a:t>6 mei 2025</a:t>
            </a:r>
            <a:endParaRPr lang="nl-NL" sz="1200" dirty="0" smtClean="0">
              <a:latin typeface="RijksoverheidSansHeadingTT" panose="020B050304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Continue </a:t>
            </a:r>
            <a:r>
              <a:rPr lang="en-US" b="1" dirty="0" err="1" smtClean="0"/>
              <a:t>kansvariabelen</a:t>
            </a:r>
            <a:r>
              <a:rPr lang="en-US" b="1" dirty="0" smtClean="0"/>
              <a:t>: </a:t>
            </a:r>
            <a:r>
              <a:rPr lang="en-US" b="1" dirty="0" err="1" smtClean="0"/>
              <a:t>kansdichtheidsfunctie</a:t>
            </a:r>
            <a:r>
              <a:rPr lang="en-US" b="1" dirty="0" smtClean="0"/>
              <a:t> (PDF)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sz="2400" dirty="0" smtClean="0"/>
                  <a:t>We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tabel</a:t>
                </a:r>
                <a:r>
                  <a:rPr lang="en-US" sz="2400" dirty="0" smtClean="0"/>
                  <a:t> of </a:t>
                </a:r>
                <a:r>
                  <a:rPr lang="en-US" sz="2400" dirty="0" err="1" smtClean="0"/>
                  <a:t>naalddiagram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gebruiken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bij</a:t>
                </a:r>
                <a:r>
                  <a:rPr lang="en-US" sz="2400" dirty="0" smtClean="0"/>
                  <a:t> continue </a:t>
                </a:r>
                <a:r>
                  <a:rPr lang="en-US" sz="2400" dirty="0" err="1" smtClean="0"/>
                  <a:t>kansvariabelen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omdat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elke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mogelijke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uitkomst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 err="1" smtClean="0"/>
                  <a:t>Wel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kunnen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bepaalde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uitkomsten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waarschijnlijker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zijn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anderen</a:t>
                </a: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Uitval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na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5000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bedrijfsuren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waarschijnlijker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uitval</a:t>
                </a:r>
                <a:r>
                  <a:rPr lang="en-US" sz="2400" dirty="0" smtClean="0"/>
                  <a:t> al </a:t>
                </a:r>
                <a:r>
                  <a:rPr lang="en-US" sz="2400" dirty="0" err="1" smtClean="0"/>
                  <a:t>na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uur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dirty="0" smtClean="0"/>
              </a:p>
              <a:p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principe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wordt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gevat</a:t>
                </a:r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kansdichtheidsfunctie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oftewel</a:t>
                </a:r>
                <a:endParaRPr lang="en-US" sz="2400" dirty="0" smtClean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accent1"/>
                    </a:solidFill>
                  </a:rPr>
                  <a:t>probability density function (PDF)</a:t>
                </a:r>
              </a:p>
              <a:p>
                <a:endParaRPr lang="en-US" sz="2400" dirty="0" smtClean="0">
                  <a:solidFill>
                    <a:schemeClr val="accent1"/>
                  </a:solidFill>
                </a:endParaRPr>
              </a:p>
              <a:p>
                <a:r>
                  <a:rPr lang="en-US" sz="2400" b="1" dirty="0" err="1" smtClean="0">
                    <a:solidFill>
                      <a:schemeClr val="tx1"/>
                    </a:solidFill>
                  </a:rPr>
                  <a:t>Er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geldt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hier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niet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kans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 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(!)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634" t="-2296" r="-763" b="-28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62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Continue </a:t>
            </a:r>
            <a:r>
              <a:rPr lang="en-US" b="1" dirty="0" err="1" smtClean="0"/>
              <a:t>kansvariabelen</a:t>
            </a:r>
            <a:r>
              <a:rPr lang="en-US" b="1" dirty="0" smtClean="0"/>
              <a:t>: </a:t>
            </a:r>
            <a:r>
              <a:rPr lang="en-US" b="1" dirty="0" err="1" smtClean="0"/>
              <a:t>kansdichtheidsfunctie</a:t>
            </a:r>
            <a:r>
              <a:rPr lang="en-US" b="1" dirty="0" smtClean="0"/>
              <a:t> (PDF)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8612" y="1773238"/>
            <a:ext cx="5960252" cy="424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Kansdichtheidsfunctie</a:t>
            </a:r>
            <a:r>
              <a:rPr lang="en-US" b="1" dirty="0" smtClean="0"/>
              <a:t> (PDF)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4917" y="1662114"/>
                <a:ext cx="10363200" cy="4246562"/>
              </a:xfrm>
            </p:spPr>
            <p:txBody>
              <a:bodyPr anchor="t"/>
              <a:lstStyle/>
              <a:p>
                <a:pPr marL="717550" lvl="1" indent="-342900">
                  <a:lnSpc>
                    <a:spcPct val="150000"/>
                  </a:lnSpc>
                </a:pPr>
                <a:r>
                  <a:rPr lang="en-US" dirty="0" smtClean="0"/>
                  <a:t>Een </a:t>
                </a:r>
                <a:r>
                  <a:rPr lang="en-US" dirty="0" err="1" smtClean="0"/>
                  <a:t>kansdichtheidsfunctie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err="1" smtClean="0"/>
                  <a:t>niet-negatief</a:t>
                </a:r>
                <a:r>
                  <a:rPr lang="en-US" dirty="0" smtClean="0"/>
                  <a:t>:</a:t>
                </a:r>
              </a:p>
              <a:p>
                <a:pPr lvl="2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717550" lvl="1" indent="-342900">
                  <a:lnSpc>
                    <a:spcPct val="150000"/>
                  </a:lnSpc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oppervlakte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onder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grafiek</a:t>
                </a:r>
                <a:r>
                  <a:rPr lang="en-US" dirty="0" smtClean="0"/>
                  <a:t> is 1: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 smtClean="0"/>
              </a:p>
              <a:p>
                <a:pPr marL="717550" lvl="1" indent="-342900">
                  <a:lnSpc>
                    <a:spcPct val="150000"/>
                  </a:lnSpc>
                </a:pPr>
                <a:r>
                  <a:rPr lang="en-US" dirty="0" err="1" smtClean="0"/>
                  <a:t>Kans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err="1" smtClean="0"/>
                  <a:t>oppervlakte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onder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: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917" y="1662114"/>
                <a:ext cx="10363200" cy="4246562"/>
              </a:xfrm>
              <a:blipFill>
                <a:blip r:embed="rId2"/>
                <a:stretch>
                  <a:fillRect b="-488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3087044"/>
            <a:ext cx="4343254" cy="312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4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Kansdichtheidsfunctie</a:t>
            </a:r>
            <a:r>
              <a:rPr lang="en-US" b="1" dirty="0" smtClean="0"/>
              <a:t> (PDF)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Op de </a:t>
                </a:r>
                <a:r>
                  <a:rPr lang="en-US" dirty="0" err="1" smtClean="0"/>
                  <a:t>grafische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rekenmachine</a:t>
                </a:r>
                <a:r>
                  <a:rPr lang="en-US" dirty="0" smtClean="0"/>
                  <a:t> (GR) kun je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berekenen</a:t>
                </a:r>
                <a:r>
                  <a:rPr lang="en-US" dirty="0" smtClean="0"/>
                  <a:t> met:</a:t>
                </a:r>
              </a:p>
              <a:p>
                <a:pPr marL="717550" lvl="1" indent="-342900">
                  <a:lnSpc>
                    <a:spcPct val="150000"/>
                  </a:lnSpc>
                </a:pPr>
                <a:r>
                  <a:rPr lang="en-US" dirty="0" err="1" smtClean="0"/>
                  <a:t>fnInt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optie</a:t>
                </a:r>
                <a:r>
                  <a:rPr lang="en-US" dirty="0" smtClean="0"/>
                  <a:t> MATH-&gt;9):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functie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“function integral”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fnInt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kansdichtheidsfunctie</a:t>
                </a:r>
              </a:p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variabele </a:t>
                </a:r>
                <a:r>
                  <a:rPr lang="en-US" dirty="0" err="1" smtClean="0"/>
                  <a:t>waarover</a:t>
                </a:r>
                <a:r>
                  <a:rPr lang="en-US" dirty="0" smtClean="0"/>
                  <a:t> je de </a:t>
                </a:r>
                <a:r>
                  <a:rPr lang="en-US" dirty="0" err="1" smtClean="0"/>
                  <a:t>integraal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oppervlakte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berekent</a:t>
                </a: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linkergrens</a:t>
                </a:r>
                <a:endParaRPr lang="en-US" dirty="0"/>
              </a:p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rechtergrens</a:t>
                </a: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12" b="-40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81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Kansdichtheidsfunctie</a:t>
            </a:r>
            <a:r>
              <a:rPr lang="en-US" b="1" dirty="0" smtClean="0"/>
              <a:t> (PDF)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Voorbeeld: 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functie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0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1,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andere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83185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dirty="0" err="1" smtClean="0"/>
                  <a:t>Voldoet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functie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voorwaarden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kansdichtheidsfunctie</a:t>
                </a:r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680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Kansdichtheidsfunctie</a:t>
            </a:r>
            <a:r>
              <a:rPr lang="en-US" b="1" dirty="0" smtClean="0"/>
              <a:t> (PDF)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467776" cy="4246562"/>
              </a:xfrm>
            </p:spPr>
            <p:txBody>
              <a:bodyPr anchor="t"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Voorbeeld: </a:t>
                </a:r>
                <a:r>
                  <a:rPr lang="en-US" dirty="0"/>
                  <a:t>gegeven is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functie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0 </a:t>
                </a:r>
                <a:r>
                  <a:rPr lang="en-US" dirty="0" err="1"/>
                  <a:t>en</a:t>
                </a:r>
                <a:r>
                  <a:rPr lang="en-US" dirty="0"/>
                  <a:t> 1,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alle</a:t>
                </a:r>
                <a:r>
                  <a:rPr lang="en-US" dirty="0"/>
                  <a:t> </a:t>
                </a:r>
                <a:r>
                  <a:rPr lang="en-US" dirty="0" err="1"/>
                  <a:t>andere</a:t>
                </a:r>
                <a:r>
                  <a:rPr lang="en-US" dirty="0"/>
                  <a:t> </a:t>
                </a:r>
                <a:r>
                  <a:rPr lang="en-US" dirty="0" err="1"/>
                  <a:t>waarden</a:t>
                </a:r>
                <a:r>
                  <a:rPr lang="en-US" dirty="0"/>
                  <a:t> 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83185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functie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voldoet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NIET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voorwaarden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kansdichtheidsfunctie</a:t>
                </a:r>
                <a:r>
                  <a:rPr lang="en-US" dirty="0" smtClean="0"/>
                  <a:t>, want:</a:t>
                </a:r>
              </a:p>
              <a:p>
                <a:pPr marL="965200" lvl="2" indent="-342900">
                  <a:lnSpc>
                    <a:spcPct val="150000"/>
                  </a:lnSpc>
                </a:pP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uitkomsten</a:t>
                </a:r>
                <a:r>
                  <a:rPr lang="en-US" dirty="0" smtClean="0"/>
                  <a:t> (het interval [0,1])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marL="965200" lvl="2" indent="-342900">
                  <a:lnSpc>
                    <a:spcPct val="150000"/>
                  </a:lnSpc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oppervlakte</a:t>
                </a:r>
                <a:r>
                  <a:rPr lang="en-US" dirty="0"/>
                  <a:t> </a:t>
                </a:r>
                <a:r>
                  <a:rPr lang="en-US" dirty="0" err="1" smtClean="0"/>
                  <a:t>onder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grafiek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0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1 is </a:t>
                </a:r>
                <a:r>
                  <a:rPr lang="en-US" b="1" dirty="0" smtClean="0"/>
                  <a:t>NIET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1:</a:t>
                </a:r>
              </a:p>
              <a:p>
                <a:pPr lvl="2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fnInt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;0;1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467776" cy="4246562"/>
              </a:xfrm>
              <a:blipFill>
                <a:blip r:embed="rId2"/>
                <a:stretch>
                  <a:fillRect r="-1340" b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83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Kansdichtheidsfunctie</a:t>
            </a:r>
            <a:r>
              <a:rPr lang="en-US" b="1" dirty="0" smtClean="0"/>
              <a:t> (PDF)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Voorbeeld: </a:t>
                </a:r>
                <a:r>
                  <a:rPr lang="en-US" dirty="0" err="1" smtClean="0"/>
                  <a:t>stel</a:t>
                </a:r>
                <a:r>
                  <a:rPr lang="en-US" dirty="0" smtClean="0"/>
                  <a:t>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kijken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naar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functie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andere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waarden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functie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voldoet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voorwaarden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kansdichtheidsfunctie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Laat</a:t>
                </a:r>
                <a:r>
                  <a:rPr lang="en-US" dirty="0" smtClean="0"/>
                  <a:t> nu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een continue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zijn met </a:t>
                </a:r>
                <a:r>
                  <a:rPr lang="en-US" dirty="0" err="1" smtClean="0"/>
                  <a:t>kansdichtheidsfunctie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83185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dirty="0"/>
                  <a:t>Wat is de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waarde</a:t>
                </a:r>
                <a:r>
                  <a:rPr lang="en-US" dirty="0"/>
                  <a:t> </a:t>
                </a:r>
                <a:r>
                  <a:rPr lang="en-US" dirty="0" err="1"/>
                  <a:t>tussen</a:t>
                </a:r>
                <a:r>
                  <a:rPr lang="en-US" dirty="0"/>
                  <a:t> </a:t>
                </a:r>
                <a:r>
                  <a:rPr lang="en-US" dirty="0" smtClean="0"/>
                  <a:t>0,2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smtClean="0"/>
                  <a:t>0,7 </a:t>
                </a:r>
                <a:r>
                  <a:rPr lang="en-US" dirty="0" err="1"/>
                  <a:t>aanneemt</a:t>
                </a:r>
                <a:r>
                  <a:rPr lang="en-US" dirty="0"/>
                  <a:t>? 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≤0,7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fnInt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;0,2;0,7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335</m:t>
                      </m:r>
                    </m:oMath>
                  </m:oMathPara>
                </a14:m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11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93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Cumulatieve</a:t>
            </a:r>
            <a:r>
              <a:rPr lang="en-US" b="1" dirty="0" smtClean="0"/>
              <a:t> </a:t>
            </a:r>
            <a:r>
              <a:rPr lang="en-US" b="1" dirty="0" err="1" smtClean="0"/>
              <a:t>verdelingsfunctie</a:t>
            </a:r>
            <a:r>
              <a:rPr lang="en-US" b="1" dirty="0" smtClean="0"/>
              <a:t> (CDF)</a:t>
            </a:r>
            <a:endParaRPr lang="nl-NL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5" y="2110280"/>
                <a:ext cx="10945216" cy="3921893"/>
              </a:xfrm>
            </p:spPr>
            <p:txBody>
              <a:bodyPr anchor="ctr"/>
              <a:lstStyle/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Ook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kunnen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weer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berekenen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behulp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cumulatieve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verdelingsfunctie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(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cdf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en-US" dirty="0" smtClean="0"/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b="0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b="1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b="1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b="1" dirty="0" err="1" smtClean="0"/>
                  <a:t>Merk</a:t>
                </a:r>
                <a:r>
                  <a:rPr lang="en-US" b="1" dirty="0" smtClean="0"/>
                  <a:t> op:</a:t>
                </a:r>
              </a:p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717550" lvl="1" indent="-342900">
                  <a:lnSpc>
                    <a:spcPct val="150000"/>
                  </a:lnSpc>
                </a:pPr>
                <a:r>
                  <a:rPr lang="en-US" b="0" dirty="0" err="1" smtClean="0"/>
                  <a:t>Grenzen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wel</a:t>
                </a:r>
                <a:r>
                  <a:rPr lang="en-US" b="0" dirty="0" smtClean="0"/>
                  <a:t> / </a:t>
                </a:r>
                <a:r>
                  <a:rPr lang="en-US" b="0" dirty="0" err="1" smtClean="0"/>
                  <a:t>niet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meerekenen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maakt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geen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verschil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5" y="2110280"/>
                <a:ext cx="10945216" cy="3921893"/>
              </a:xfrm>
              <a:blipFill>
                <a:blip r:embed="rId2"/>
                <a:stretch>
                  <a:fillRect t="-8075" b="-1118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276872"/>
            <a:ext cx="4321848" cy="310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1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Rekenvoorbeeld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Stel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raket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afgevuurd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afstand</a:t>
                </a:r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inslagpunt</a:t>
                </a:r>
                <a:r>
                  <a:rPr lang="en-US" sz="2000" dirty="0" smtClean="0"/>
                  <a:t> tot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doelwit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gemeten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continue </a:t>
                </a:r>
                <a:r>
                  <a:rPr lang="en-US" sz="2000" dirty="0" err="1" smtClean="0"/>
                  <a:t>kansvariabele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(in km). De </a:t>
                </a:r>
                <a:r>
                  <a:rPr lang="en-US" sz="2000" dirty="0" err="1" smtClean="0"/>
                  <a:t>afstand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gedefinieerd</a:t>
                </a:r>
                <a:r>
                  <a:rPr lang="en-US" sz="2000" dirty="0" smtClean="0"/>
                  <a:t> op het interval [0, 10]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beschreven</a:t>
                </a:r>
                <a:r>
                  <a:rPr lang="en-US" sz="2000" dirty="0" smtClean="0"/>
                  <a:t> met de </a:t>
                </a:r>
                <a:r>
                  <a:rPr lang="en-US" sz="2000" dirty="0" err="1" smtClean="0"/>
                  <a:t>volgende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kansdichtheidsfunctie</a:t>
                </a:r>
                <a:r>
                  <a:rPr lang="en-US" sz="2000" dirty="0" smtClean="0"/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831850" lvl="1" indent="-457200">
                  <a:lnSpc>
                    <a:spcPct val="150000"/>
                  </a:lnSpc>
                  <a:buAutoNum type="alphaLcParenR"/>
                </a:pPr>
                <a:r>
                  <a:rPr lang="en-US" sz="2000" dirty="0" smtClean="0"/>
                  <a:t>Wat </a:t>
                </a:r>
                <a:r>
                  <a:rPr lang="en-US" sz="2000" dirty="0"/>
                  <a:t>is de </a:t>
                </a:r>
                <a:r>
                  <a:rPr lang="en-US" sz="2000" dirty="0" err="1"/>
                  <a:t>kans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raket</a:t>
                </a:r>
                <a:r>
                  <a:rPr lang="en-US" sz="2000" dirty="0" smtClean="0"/>
                  <a:t> op minder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3 km van het </a:t>
                </a:r>
                <a:r>
                  <a:rPr lang="en-US" sz="2000" dirty="0" err="1" smtClean="0"/>
                  <a:t>doelwit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inslaat</a:t>
                </a:r>
                <a:r>
                  <a:rPr lang="en-US" sz="2000" dirty="0" smtClean="0"/>
                  <a:t>?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r="-9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00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577915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Voorbeeld: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nl-NL" b="1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577915"/>
              </a:xfrm>
              <a:blipFill>
                <a:blip r:embed="rId2"/>
                <a:stretch>
                  <a:fillRect l="-1941" t="-1064" b="-212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b="1" dirty="0" smtClean="0"/>
          </a:p>
          <a:p>
            <a:pPr lvl="1" indent="0">
              <a:lnSpc>
                <a:spcPct val="150000"/>
              </a:lnSpc>
              <a:buNone/>
            </a:pPr>
            <a:endParaRPr lang="en-US" b="1" dirty="0" smtClean="0"/>
          </a:p>
          <a:p>
            <a:pPr lvl="1" indent="0">
              <a:lnSpc>
                <a:spcPct val="150000"/>
              </a:lnSpc>
              <a:buNone/>
            </a:pPr>
            <a:endParaRPr lang="en-US" b="1" dirty="0" smtClean="0"/>
          </a:p>
          <a:p>
            <a:pPr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35" y="1936000"/>
            <a:ext cx="5642963" cy="43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Recap: </a:t>
            </a:r>
            <a:r>
              <a:rPr lang="en-US" b="1" dirty="0" err="1" smtClean="0"/>
              <a:t>vorig</a:t>
            </a:r>
            <a:r>
              <a:rPr lang="en-US" b="1" dirty="0" smtClean="0"/>
              <a:t> college</a:t>
            </a:r>
            <a:endParaRPr lang="nl-NL" b="1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 anchor="t" anchorCtr="0"/>
          <a:lstStyle/>
          <a:p>
            <a:pPr eaLnBrk="1" hangingPunct="1"/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err="1" smtClean="0"/>
              <a:t>Introductie</a:t>
            </a:r>
            <a:r>
              <a:rPr lang="en-US" dirty="0" smtClean="0"/>
              <a:t> in </a:t>
            </a:r>
            <a:r>
              <a:rPr lang="en-US" dirty="0" err="1" smtClean="0"/>
              <a:t>kansrekening</a:t>
            </a: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Discrete </a:t>
            </a:r>
            <a:r>
              <a:rPr lang="en-US" dirty="0" err="1" smtClean="0"/>
              <a:t>kansvariabelen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b="1" dirty="0" err="1" smtClean="0"/>
              <a:t>Vandaag</a:t>
            </a:r>
            <a:r>
              <a:rPr lang="en-US" b="1" dirty="0" smtClean="0"/>
              <a:t>:</a:t>
            </a:r>
          </a:p>
          <a:p>
            <a:pPr eaLnBrk="1" hangingPunct="1"/>
            <a:endParaRPr lang="en-US" b="1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Continue </a:t>
            </a:r>
            <a:r>
              <a:rPr lang="en-US" dirty="0" err="1" smtClean="0"/>
              <a:t>kansvariabelen</a:t>
            </a: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err="1" smtClean="0"/>
              <a:t>Enkele</a:t>
            </a:r>
            <a:r>
              <a:rPr lang="en-US" dirty="0" smtClean="0"/>
              <a:t> </a:t>
            </a:r>
            <a:r>
              <a:rPr lang="en-US" dirty="0" err="1" smtClean="0"/>
              <a:t>opdrachten</a:t>
            </a:r>
            <a:r>
              <a:rPr lang="en-US" dirty="0" smtClean="0"/>
              <a:t> </a:t>
            </a:r>
            <a:r>
              <a:rPr lang="en-US" dirty="0" err="1" smtClean="0"/>
              <a:t>rond</a:t>
            </a:r>
            <a:r>
              <a:rPr lang="en-US" dirty="0" smtClean="0"/>
              <a:t> discrete </a:t>
            </a:r>
            <a:r>
              <a:rPr lang="en-US" dirty="0" err="1" smtClean="0"/>
              <a:t>en</a:t>
            </a:r>
            <a:r>
              <a:rPr lang="en-US" dirty="0" smtClean="0"/>
              <a:t> continue </a:t>
            </a:r>
            <a:r>
              <a:rPr lang="en-US" dirty="0" err="1" smtClean="0"/>
              <a:t>kansvariabelen</a:t>
            </a:r>
            <a:endParaRPr lang="en-US" dirty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r>
              <a:rPr lang="en-US" b="1" dirty="0"/>
              <a:t>Wat is de </a:t>
            </a:r>
            <a:r>
              <a:rPr lang="en-US" b="1" dirty="0" err="1"/>
              <a:t>kans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de </a:t>
            </a:r>
            <a:r>
              <a:rPr lang="en-US" b="1" dirty="0" err="1"/>
              <a:t>raket</a:t>
            </a:r>
            <a:r>
              <a:rPr lang="en-US" b="1" dirty="0"/>
              <a:t> op minder </a:t>
            </a:r>
            <a:r>
              <a:rPr lang="en-US" b="1" dirty="0" err="1"/>
              <a:t>dan</a:t>
            </a:r>
            <a:r>
              <a:rPr lang="en-US" b="1" dirty="0"/>
              <a:t> 3 km van het </a:t>
            </a:r>
            <a:r>
              <a:rPr lang="en-US" b="1" dirty="0" err="1"/>
              <a:t>doelwit</a:t>
            </a:r>
            <a:r>
              <a:rPr lang="en-US" b="1" dirty="0"/>
              <a:t> </a:t>
            </a:r>
            <a:r>
              <a:rPr lang="en-US" b="1" dirty="0" err="1"/>
              <a:t>inslaat</a:t>
            </a:r>
            <a:r>
              <a:rPr lang="en-US" b="1" dirty="0"/>
              <a:t>?</a:t>
            </a:r>
            <a:br>
              <a:rPr lang="en-US" b="1" dirty="0"/>
            </a:br>
            <a:endParaRPr lang="nl-NL" b="1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17088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kun je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volgt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berekenen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fnInt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;0;3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≈0,657</m:t>
                      </m:r>
                    </m:oMath>
                  </m:oMathPara>
                </a14:m>
                <a:endParaRPr lang="en-US" b="0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b="1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b="1" dirty="0" smtClean="0"/>
                  <a:t>Met 65,7%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slaat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raket</a:t>
                </a:r>
                <a:r>
                  <a:rPr lang="en-US" b="1" dirty="0" smtClean="0"/>
                  <a:t> in op minder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3 km van het </a:t>
                </a:r>
                <a:r>
                  <a:rPr lang="en-US" b="1" dirty="0" err="1" smtClean="0"/>
                  <a:t>doelwit</a:t>
                </a:r>
                <a:r>
                  <a:rPr lang="en-US" b="1" dirty="0" smtClean="0"/>
                  <a:t>.</a:t>
                </a:r>
                <a:r>
                  <a:rPr lang="en-US" sz="1800" b="0" i="1" dirty="0" smtClean="0"/>
                  <a:t/>
                </a:r>
                <a:br>
                  <a:rPr lang="en-US" sz="1800" b="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17088" cy="4246562"/>
              </a:xfrm>
              <a:blipFill>
                <a:blip r:embed="rId2"/>
                <a:stretch>
                  <a:fillRect b="-41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6292"/>
          <a:stretch/>
        </p:blipFill>
        <p:spPr>
          <a:xfrm>
            <a:off x="7256296" y="2132856"/>
            <a:ext cx="4577133" cy="356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Verwachtingswaarde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5" y="1881127"/>
                <a:ext cx="10899824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verwachtingswaarde</a:t>
                </a:r>
                <a:r>
                  <a:rPr lang="en-US" dirty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>
                    <a:solidFill>
                      <a:schemeClr val="tx1"/>
                    </a:solidFill>
                  </a:rPr>
                  <a:t>een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continue </a:t>
                </a:r>
                <a:r>
                  <a:rPr lang="en-US" dirty="0" err="1">
                    <a:solidFill>
                      <a:schemeClr val="tx1"/>
                    </a:solidFill>
                  </a:rPr>
                  <a:t>kansvariabele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de </a:t>
                </a:r>
                <a:r>
                  <a:rPr lang="en-US" dirty="0" err="1">
                    <a:solidFill>
                      <a:schemeClr val="tx1"/>
                    </a:solidFill>
                  </a:rPr>
                  <a:t>waarde</a:t>
                </a:r>
                <a:r>
                  <a:rPr lang="en-US" dirty="0">
                    <a:solidFill>
                      <a:schemeClr val="tx1"/>
                    </a:solidFill>
                  </a:rPr>
                  <a:t> die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“</a:t>
                </a:r>
                <a:r>
                  <a:rPr lang="en-US" dirty="0" err="1"/>
                  <a:t>gemiddeld</a:t>
                </a:r>
                <a:r>
                  <a:rPr lang="en-US" dirty="0"/>
                  <a:t> </a:t>
                </a:r>
                <a:r>
                  <a:rPr lang="en-US" dirty="0" err="1"/>
                  <a:t>genomen</a:t>
                </a:r>
                <a:r>
                  <a:rPr lang="en-US" dirty="0"/>
                  <a:t>” </a:t>
                </a:r>
                <a:r>
                  <a:rPr lang="en-US" dirty="0" err="1"/>
                  <a:t>zal</a:t>
                </a:r>
                <a:r>
                  <a:rPr lang="en-US" dirty="0"/>
                  <a:t> </a:t>
                </a:r>
                <a:r>
                  <a:rPr lang="en-US" dirty="0" err="1"/>
                  <a:t>aannemen</a:t>
                </a:r>
                <a:r>
                  <a:rPr lang="en-US" dirty="0"/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b="1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b="1" dirty="0" err="1" smtClean="0"/>
                  <a:t>Verschil</a:t>
                </a:r>
                <a:r>
                  <a:rPr lang="en-US" b="1" dirty="0" smtClean="0"/>
                  <a:t> met discreet: </a:t>
                </a:r>
                <a:r>
                  <a:rPr lang="en-US" dirty="0" err="1" smtClean="0"/>
                  <a:t>integraal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plaats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som</a:t>
                </a: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r>
                  <a:rPr lang="en-US" dirty="0" err="1" smtClean="0"/>
                  <a:t>Opnieuw</a:t>
                </a:r>
                <a:r>
                  <a:rPr lang="en-US" dirty="0" smtClean="0"/>
                  <a:t> uit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rekenen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behulp</a:t>
                </a:r>
                <a:r>
                  <a:rPr lang="en-US" dirty="0" smtClean="0"/>
                  <a:t> van “</a:t>
                </a:r>
                <a:r>
                  <a:rPr lang="en-US" dirty="0" err="1" smtClean="0"/>
                  <a:t>fnInt</a:t>
                </a:r>
                <a:r>
                  <a:rPr lang="en-US" dirty="0" smtClean="0"/>
                  <a:t>”</a:t>
                </a:r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5" y="1881127"/>
                <a:ext cx="10899824" cy="4246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98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Rekenvoorbeeld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Stel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raket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afgevuurd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afstand</a:t>
                </a:r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inslagpunt</a:t>
                </a:r>
                <a:r>
                  <a:rPr lang="en-US" sz="2000" dirty="0" smtClean="0"/>
                  <a:t> tot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doelwit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gemeten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continue </a:t>
                </a:r>
                <a:r>
                  <a:rPr lang="en-US" sz="2000" dirty="0" err="1" smtClean="0"/>
                  <a:t>kansvariabele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(in km). De </a:t>
                </a:r>
                <a:r>
                  <a:rPr lang="en-US" sz="2000" dirty="0" err="1" smtClean="0"/>
                  <a:t>afstand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gedefinieerd</a:t>
                </a:r>
                <a:r>
                  <a:rPr lang="en-US" sz="2000" dirty="0" smtClean="0"/>
                  <a:t> op het interval [0, 10]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beschreven</a:t>
                </a:r>
                <a:r>
                  <a:rPr lang="en-US" sz="2000" dirty="0" smtClean="0"/>
                  <a:t> met de </a:t>
                </a:r>
                <a:r>
                  <a:rPr lang="en-US" sz="2000" dirty="0" err="1" smtClean="0"/>
                  <a:t>volgende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kansdichtheidsfunctie</a:t>
                </a:r>
                <a:r>
                  <a:rPr lang="en-US" sz="2000" dirty="0" smtClean="0"/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831850" lvl="1" indent="-457200">
                  <a:lnSpc>
                    <a:spcPct val="150000"/>
                  </a:lnSpc>
                  <a:buAutoNum type="alphaLcParenR"/>
                </a:pPr>
                <a:r>
                  <a:rPr lang="en-US" sz="2000" dirty="0" smtClean="0"/>
                  <a:t>Wat </a:t>
                </a:r>
                <a:r>
                  <a:rPr lang="en-US" sz="2000" dirty="0"/>
                  <a:t>is de </a:t>
                </a:r>
                <a:r>
                  <a:rPr lang="en-US" sz="2000" dirty="0" err="1"/>
                  <a:t>kans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raket</a:t>
                </a:r>
                <a:r>
                  <a:rPr lang="en-US" sz="2000" dirty="0" smtClean="0"/>
                  <a:t> op minder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3 km van het </a:t>
                </a:r>
                <a:r>
                  <a:rPr lang="en-US" sz="2000" dirty="0" err="1" smtClean="0"/>
                  <a:t>doelwit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inslaat</a:t>
                </a:r>
                <a:r>
                  <a:rPr lang="en-US" sz="2000" dirty="0" smtClean="0"/>
                  <a:t>?</a:t>
                </a:r>
              </a:p>
              <a:p>
                <a:pPr marL="831850" lvl="1" indent="-457200">
                  <a:lnSpc>
                    <a:spcPct val="150000"/>
                  </a:lnSpc>
                  <a:buAutoNum type="alphaLcParenR"/>
                </a:pPr>
                <a:r>
                  <a:rPr lang="en-US" sz="2000" dirty="0" smtClean="0"/>
                  <a:t>Wat is de </a:t>
                </a:r>
                <a:r>
                  <a:rPr lang="en-US" sz="2000" dirty="0" err="1" smtClean="0"/>
                  <a:t>verwachtingswaarde</a:t>
                </a:r>
                <a:r>
                  <a:rPr lang="en-US" sz="2000" dirty="0" smtClean="0"/>
                  <a:t> van de </a:t>
                </a:r>
                <a:r>
                  <a:rPr lang="en-US" sz="2000" dirty="0" err="1" smtClean="0"/>
                  <a:t>afstand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inslagpunt</a:t>
                </a:r>
                <a:r>
                  <a:rPr lang="en-US" sz="2000" dirty="0" smtClean="0"/>
                  <a:t> tot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doelwit</a:t>
                </a:r>
                <a:r>
                  <a:rPr lang="en-US" sz="2000" dirty="0"/>
                  <a:t>?</a:t>
                </a:r>
                <a:endParaRPr lang="en-US" sz="2000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r="-9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62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800219"/>
              </a:xfrm>
            </p:spPr>
            <p:txBody>
              <a:bodyPr/>
              <a:lstStyle/>
              <a:p>
                <a:r>
                  <a:rPr lang="en-US" b="1" dirty="0" smtClean="0"/>
                  <a:t>Wat is de verwachtingswaarde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 smtClean="0"/>
                  <a:t>?</a:t>
                </a:r>
                <a:r>
                  <a:rPr lang="en-US" b="1" dirty="0"/>
                  <a:t/>
                </a:r>
                <a:br>
                  <a:rPr lang="en-US" b="1" dirty="0"/>
                </a:br>
                <a:endParaRPr lang="nl-NL" b="1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800219"/>
              </a:xfrm>
              <a:blipFill>
                <a:blip r:embed="rId2"/>
                <a:stretch>
                  <a:fillRect l="-1941" t="-1297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De </a:t>
                </a:r>
                <a:r>
                  <a:rPr lang="en-US" dirty="0" err="1"/>
                  <a:t>verwachtingswaarde</a:t>
                </a:r>
                <a:r>
                  <a:rPr lang="en-US" dirty="0"/>
                  <a:t> is </a:t>
                </a:r>
                <a:r>
                  <a:rPr lang="en-US" dirty="0" err="1"/>
                  <a:t>gelijk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nl-NL" dirty="0"/>
                  <a:t>: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10−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r>
                  <a:rPr lang="en-US" dirty="0">
                    <a:latin typeface="Cambria Math" panose="02040503050406030204" pitchFamily="18" charset="0"/>
                  </a:rPr>
                  <a:t/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 err="1"/>
                  <a:t>Invullen</a:t>
                </a:r>
                <a:r>
                  <a:rPr lang="en-US" dirty="0"/>
                  <a:t> in GR </a:t>
                </a:r>
                <a:r>
                  <a:rPr lang="en-US" dirty="0" err="1"/>
                  <a:t>geeft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fnInt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;0;10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fnInt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=2,5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b="1" dirty="0"/>
                  <a:t>De </a:t>
                </a:r>
                <a:r>
                  <a:rPr lang="en-US" b="1" dirty="0" err="1"/>
                  <a:t>verwachte</a:t>
                </a:r>
                <a:r>
                  <a:rPr lang="en-US" b="1" dirty="0"/>
                  <a:t> </a:t>
                </a:r>
                <a:r>
                  <a:rPr lang="en-US" b="1" dirty="0" err="1"/>
                  <a:t>afstand</a:t>
                </a:r>
                <a:r>
                  <a:rPr lang="en-US" b="1" dirty="0"/>
                  <a:t> tot </a:t>
                </a:r>
                <a:r>
                  <a:rPr lang="en-US" b="1" dirty="0" err="1"/>
                  <a:t>doelwit</a:t>
                </a:r>
                <a:r>
                  <a:rPr lang="en-US" b="1" dirty="0"/>
                  <a:t> van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inslaande</a:t>
                </a:r>
                <a:r>
                  <a:rPr lang="en-US" b="1" dirty="0"/>
                  <a:t> </a:t>
                </a:r>
                <a:r>
                  <a:rPr lang="en-US" b="1" dirty="0" err="1"/>
                  <a:t>raket</a:t>
                </a:r>
                <a:r>
                  <a:rPr lang="en-US" b="1" dirty="0"/>
                  <a:t> is 2,5 </a:t>
                </a:r>
                <a:r>
                  <a:rPr lang="en-US" b="1" dirty="0" smtClean="0"/>
                  <a:t>km.</a:t>
                </a:r>
                <a:r>
                  <a:rPr lang="en-US" b="1" dirty="0"/>
                  <a:t/>
                </a:r>
                <a:br>
                  <a:rPr lang="en-US" b="1" dirty="0"/>
                </a:br>
                <a:endParaRPr lang="en-US" b="1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3"/>
                <a:stretch>
                  <a:fillRect l="-1566" b="-559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06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Variantie</a:t>
            </a:r>
            <a:r>
              <a:rPr lang="en-US" b="1" dirty="0" smtClean="0"/>
              <a:t> </a:t>
            </a:r>
            <a:r>
              <a:rPr lang="en-US" b="1" dirty="0" err="1" smtClean="0"/>
              <a:t>en</a:t>
            </a:r>
            <a:r>
              <a:rPr lang="en-US" b="1" dirty="0" smtClean="0"/>
              <a:t> </a:t>
            </a:r>
            <a:r>
              <a:rPr lang="en-US" b="1" dirty="0" err="1" smtClean="0"/>
              <a:t>standaardafwijking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0375" y="1881127"/>
                <a:ext cx="10899824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variantie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van </a:t>
                </a:r>
                <a:r>
                  <a:rPr lang="en-US" dirty="0" err="1">
                    <a:solidFill>
                      <a:schemeClr val="tx1"/>
                    </a:solidFill>
                  </a:rPr>
                  <a:t>een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continue </a:t>
                </a:r>
                <a:r>
                  <a:rPr lang="en-US" dirty="0" err="1">
                    <a:solidFill>
                      <a:schemeClr val="tx1"/>
                    </a:solidFill>
                  </a:rPr>
                  <a:t>kansvariabele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gekwadrateerde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afstand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tot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die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“</a:t>
                </a:r>
                <a:r>
                  <a:rPr lang="en-US" dirty="0" err="1"/>
                  <a:t>gemiddeld</a:t>
                </a:r>
                <a:r>
                  <a:rPr lang="en-US" dirty="0"/>
                  <a:t> </a:t>
                </a:r>
                <a:r>
                  <a:rPr lang="en-US" dirty="0" err="1"/>
                  <a:t>genomen</a:t>
                </a:r>
                <a:r>
                  <a:rPr lang="en-US" dirty="0"/>
                  <a:t>” </a:t>
                </a:r>
                <a:r>
                  <a:rPr lang="en-US" dirty="0" err="1"/>
                  <a:t>zal</a:t>
                </a:r>
                <a:r>
                  <a:rPr lang="en-US" dirty="0"/>
                  <a:t> </a:t>
                </a:r>
                <a:r>
                  <a:rPr lang="en-US" dirty="0" err="1"/>
                  <a:t>aannemen</a:t>
                </a:r>
                <a:r>
                  <a:rPr lang="en-US" dirty="0"/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/>
                  <a:t>De </a:t>
                </a:r>
                <a:r>
                  <a:rPr lang="en-US" b="1" dirty="0" err="1">
                    <a:solidFill>
                      <a:schemeClr val="accent1"/>
                    </a:solidFill>
                  </a:rPr>
                  <a:t>standaardafwijking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gelijk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dirty="0" err="1">
                    <a:solidFill>
                      <a:schemeClr val="tx1"/>
                    </a:solidFill>
                  </a:rPr>
                  <a:t>wortel</a:t>
                </a:r>
                <a:r>
                  <a:rPr lang="en-US" dirty="0">
                    <a:solidFill>
                      <a:schemeClr val="tx1"/>
                    </a:solidFill>
                  </a:rPr>
                  <a:t> uit de </a:t>
                </a:r>
                <a:r>
                  <a:rPr lang="en-US" dirty="0" err="1">
                    <a:solidFill>
                      <a:schemeClr val="tx1"/>
                    </a:solidFill>
                  </a:rPr>
                  <a:t>variantie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endParaRPr lang="en-US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5" y="1881127"/>
                <a:ext cx="10899824" cy="42465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5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Rekenvoorbeeld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Stel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raket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afgevuurd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afstand</a:t>
                </a:r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inslagpunt</a:t>
                </a:r>
                <a:r>
                  <a:rPr lang="en-US" sz="2000" dirty="0" smtClean="0"/>
                  <a:t> tot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doelwit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wordt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gemeten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continue </a:t>
                </a:r>
                <a:r>
                  <a:rPr lang="en-US" sz="2000" dirty="0" err="1" smtClean="0"/>
                  <a:t>kansvariabele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(in km). De </a:t>
                </a:r>
                <a:r>
                  <a:rPr lang="en-US" sz="2000" dirty="0" err="1" smtClean="0"/>
                  <a:t>afstand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gedefinieerd</a:t>
                </a:r>
                <a:r>
                  <a:rPr lang="en-US" sz="2000" dirty="0" smtClean="0"/>
                  <a:t> op het interval [0, 10]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beschreven</a:t>
                </a:r>
                <a:r>
                  <a:rPr lang="en-US" sz="2000" dirty="0" smtClean="0"/>
                  <a:t> met de </a:t>
                </a:r>
                <a:r>
                  <a:rPr lang="en-US" sz="2000" dirty="0" err="1" smtClean="0"/>
                  <a:t>volgende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kansdichtheidsfunctie</a:t>
                </a:r>
                <a:r>
                  <a:rPr lang="en-US" sz="2000" dirty="0" smtClean="0"/>
                  <a:t>: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831850" lvl="1" indent="-457200">
                  <a:lnSpc>
                    <a:spcPct val="150000"/>
                  </a:lnSpc>
                  <a:buAutoNum type="alphaLcParenR"/>
                </a:pPr>
                <a:r>
                  <a:rPr lang="en-US" sz="2000" dirty="0" smtClean="0"/>
                  <a:t>Wat </a:t>
                </a:r>
                <a:r>
                  <a:rPr lang="en-US" sz="2000" dirty="0"/>
                  <a:t>is de </a:t>
                </a:r>
                <a:r>
                  <a:rPr lang="en-US" sz="2000" dirty="0" err="1"/>
                  <a:t>kans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raket</a:t>
                </a:r>
                <a:r>
                  <a:rPr lang="en-US" sz="2000" dirty="0" smtClean="0"/>
                  <a:t> op minder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3 km van het </a:t>
                </a:r>
                <a:r>
                  <a:rPr lang="en-US" sz="2000" dirty="0" err="1" smtClean="0"/>
                  <a:t>doelwit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inslaat</a:t>
                </a:r>
                <a:r>
                  <a:rPr lang="en-US" sz="2000" dirty="0" smtClean="0"/>
                  <a:t>?</a:t>
                </a:r>
              </a:p>
              <a:p>
                <a:pPr marL="831850" lvl="1" indent="-457200">
                  <a:lnSpc>
                    <a:spcPct val="150000"/>
                  </a:lnSpc>
                  <a:buAutoNum type="alphaLcParenR"/>
                </a:pPr>
                <a:r>
                  <a:rPr lang="en-US" sz="2000" dirty="0" smtClean="0"/>
                  <a:t>Wat is de </a:t>
                </a:r>
                <a:r>
                  <a:rPr lang="en-US" sz="2000" dirty="0" err="1" smtClean="0"/>
                  <a:t>verwachtingswaarde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 smtClean="0"/>
                  <a:t> van de </a:t>
                </a:r>
                <a:r>
                  <a:rPr lang="en-US" sz="2000" dirty="0" err="1" smtClean="0"/>
                  <a:t>afstand</a:t>
                </a:r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inslagpunt</a:t>
                </a:r>
                <a:r>
                  <a:rPr lang="en-US" sz="2000" dirty="0" smtClean="0"/>
                  <a:t> tot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doelwit</a:t>
                </a:r>
                <a:r>
                  <a:rPr lang="en-US" sz="2000" dirty="0" smtClean="0"/>
                  <a:t>?</a:t>
                </a:r>
              </a:p>
              <a:p>
                <a:pPr marL="831850" lvl="1" indent="-457200">
                  <a:lnSpc>
                    <a:spcPct val="150000"/>
                  </a:lnSpc>
                  <a:buAutoNum type="alphaLcParenR"/>
                </a:pPr>
                <a:r>
                  <a:rPr lang="en-US" sz="2000" dirty="0" smtClean="0"/>
                  <a:t>Wat is de </a:t>
                </a:r>
                <a:r>
                  <a:rPr lang="en-US" sz="2000" dirty="0" err="1" smtClean="0"/>
                  <a:t>standaardafwijking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 smtClean="0"/>
                  <a:t> van de </a:t>
                </a:r>
                <a:r>
                  <a:rPr lang="en-US" sz="2000" dirty="0" err="1" smtClean="0"/>
                  <a:t>afstand</a:t>
                </a:r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inslagpunt</a:t>
                </a:r>
                <a:r>
                  <a:rPr lang="en-US" sz="2000" dirty="0" smtClean="0"/>
                  <a:t> tot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doelwit</a:t>
                </a:r>
                <a:r>
                  <a:rPr lang="en-US" sz="2000" dirty="0" smtClean="0"/>
                  <a:t>?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r="-9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51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830997"/>
              </a:xfrm>
            </p:spPr>
            <p:txBody>
              <a:bodyPr/>
              <a:lstStyle/>
              <a:p>
                <a:r>
                  <a:rPr lang="en-US" sz="2800" b="1" dirty="0"/>
                  <a:t>Wat is de </a:t>
                </a:r>
                <a:r>
                  <a:rPr lang="en-US" sz="2800" b="1" dirty="0" err="1"/>
                  <a:t>standaardafwijking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?</a:t>
                </a:r>
                <a:br>
                  <a:rPr lang="en-US" sz="2800" b="1" dirty="0"/>
                </a:br>
                <a:endParaRPr lang="nl-NL" b="1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830997"/>
              </a:xfrm>
              <a:blipFill>
                <a:blip r:embed="rId2"/>
                <a:stretch>
                  <a:fillRect l="-2118" t="-132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dirty="0" smtClean="0"/>
                  <a:t>De </a:t>
                </a:r>
                <a:r>
                  <a:rPr lang="en-US" dirty="0" err="1"/>
                  <a:t>variantie</a:t>
                </a:r>
                <a:r>
                  <a:rPr lang="en-US" dirty="0"/>
                  <a:t> </a:t>
                </a:r>
                <a:r>
                  <a:rPr lang="en-US" dirty="0" err="1"/>
                  <a:t>kunnen</a:t>
                </a:r>
                <a:r>
                  <a:rPr lang="en-US" dirty="0"/>
                  <a:t> we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volgt</a:t>
                </a:r>
                <a:r>
                  <a:rPr lang="en-US" dirty="0"/>
                  <a:t> </a:t>
                </a:r>
                <a:r>
                  <a:rPr lang="en-US" dirty="0" err="1"/>
                  <a:t>berekenen</a:t>
                </a:r>
                <a:r>
                  <a:rPr lang="nl-NL" dirty="0"/>
                  <a:t>: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−2,5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fnInt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−2,5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10−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;0;10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=3,75</m:t>
                      </m:r>
                    </m:oMath>
                  </m:oMathPara>
                </a14:m>
                <a:endParaRPr lang="en-US" i="1" dirty="0"/>
              </a:p>
              <a:p>
                <a:endParaRPr lang="en-US" i="1" dirty="0"/>
              </a:p>
              <a:p>
                <a:r>
                  <a:rPr lang="en-US" dirty="0"/>
                  <a:t>De </a:t>
                </a:r>
                <a:r>
                  <a:rPr lang="en-US" dirty="0" err="1"/>
                  <a:t>standaardafwijking</a:t>
                </a:r>
                <a:r>
                  <a:rPr lang="en-US" dirty="0"/>
                  <a:t> </a:t>
                </a:r>
                <a:r>
                  <a:rPr lang="en-US" dirty="0" err="1"/>
                  <a:t>berekenen</a:t>
                </a:r>
                <a:r>
                  <a:rPr lang="en-US" dirty="0"/>
                  <a:t> we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volgt</a:t>
                </a:r>
                <a:r>
                  <a:rPr lang="en-US" dirty="0"/>
                  <a:t>:</a:t>
                </a:r>
              </a:p>
              <a:p>
                <a:endParaRPr lang="en-US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3,75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≈1,9365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US" i="1" dirty="0"/>
              </a:p>
              <a:p>
                <a:endParaRPr lang="en-US" sz="2400" dirty="0"/>
              </a:p>
              <a:p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3"/>
                <a:stretch>
                  <a:fillRect l="-156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60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Overzicht</a:t>
            </a:r>
            <a:r>
              <a:rPr lang="en-US" b="1" dirty="0" smtClean="0"/>
              <a:t>: discrete </a:t>
            </a:r>
            <a:r>
              <a:rPr lang="en-US" b="1" dirty="0" err="1" smtClean="0"/>
              <a:t>en</a:t>
            </a:r>
            <a:r>
              <a:rPr lang="en-US" b="1" dirty="0" smtClean="0"/>
              <a:t> continue </a:t>
            </a:r>
            <a:r>
              <a:rPr lang="en-US" b="1" dirty="0" err="1" smtClean="0"/>
              <a:t>kansvariabelen</a:t>
            </a:r>
            <a:endParaRPr lang="nl-NL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7550" lvl="1" indent="-342900">
              <a:lnSpc>
                <a:spcPct val="150000"/>
              </a:lnSpc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534779"/>
                  </p:ext>
                </p:extLst>
              </p:nvPr>
            </p:nvGraphicFramePr>
            <p:xfrm>
              <a:off x="407368" y="1725917"/>
              <a:ext cx="11521279" cy="4492965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3334220">
                      <a:extLst>
                        <a:ext uri="{9D8B030D-6E8A-4147-A177-3AD203B41FA5}">
                          <a16:colId xmlns:a16="http://schemas.microsoft.com/office/drawing/2014/main" val="3287744071"/>
                        </a:ext>
                      </a:extLst>
                    </a:gridCol>
                    <a:gridCol w="4346632">
                      <a:extLst>
                        <a:ext uri="{9D8B030D-6E8A-4147-A177-3AD203B41FA5}">
                          <a16:colId xmlns:a16="http://schemas.microsoft.com/office/drawing/2014/main" val="2165204108"/>
                        </a:ext>
                      </a:extLst>
                    </a:gridCol>
                    <a:gridCol w="3840427">
                      <a:extLst>
                        <a:ext uri="{9D8B030D-6E8A-4147-A177-3AD203B41FA5}">
                          <a16:colId xmlns:a16="http://schemas.microsoft.com/office/drawing/2014/main" val="2009276062"/>
                        </a:ext>
                      </a:extLst>
                    </a:gridCol>
                  </a:tblGrid>
                  <a:tr h="334931">
                    <a:tc>
                      <a:txBody>
                        <a:bodyPr/>
                        <a:lstStyle/>
                        <a:p>
                          <a:pPr algn="ctr"/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Discreet</a:t>
                          </a:r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Continu</a:t>
                          </a:r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041864"/>
                      </a:ext>
                    </a:extLst>
                  </a:tr>
                  <a:tr h="4732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Mogelijke</a:t>
                          </a:r>
                          <a:r>
                            <a:rPr lang="en-US" sz="1600" b="1" dirty="0" smtClean="0"/>
                            <a:t> </a:t>
                          </a:r>
                          <a:r>
                            <a:rPr lang="en-US" sz="1600" b="1" dirty="0" err="1" smtClean="0"/>
                            <a:t>uitkomsten</a:t>
                          </a:r>
                          <a:r>
                            <a:rPr lang="en-US" sz="1600" b="1" dirty="0" smtClean="0"/>
                            <a:t>: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Eindig</a:t>
                          </a:r>
                          <a:r>
                            <a:rPr lang="en-US" sz="1600" baseline="0" dirty="0" smtClean="0"/>
                            <a:t> / </a:t>
                          </a:r>
                          <a:r>
                            <a:rPr lang="en-US" sz="1600" baseline="0" dirty="0" err="1" smtClean="0"/>
                            <a:t>aftelbaar</a:t>
                          </a:r>
                          <a:r>
                            <a:rPr lang="en-US" sz="1600" baseline="0" dirty="0" smtClean="0"/>
                            <a:t> </a:t>
                          </a:r>
                          <a:r>
                            <a:rPr lang="en-US" sz="1600" baseline="0" dirty="0" err="1" smtClean="0"/>
                            <a:t>aantal</a:t>
                          </a:r>
                          <a:r>
                            <a:rPr lang="en-US" sz="1600" baseline="0" dirty="0" smtClean="0"/>
                            <a:t>, </a:t>
                          </a:r>
                          <a:r>
                            <a:rPr lang="en-US" sz="1600" baseline="0" dirty="0" err="1" smtClean="0"/>
                            <a:t>bv</a:t>
                          </a:r>
                          <a:r>
                            <a:rPr lang="en-US" sz="1600" baseline="0" dirty="0" smtClean="0"/>
                            <a:t>. 0, 1, 2, 3, …</a:t>
                          </a:r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Oneindig</a:t>
                          </a:r>
                          <a:r>
                            <a:rPr lang="en-US" sz="1600" dirty="0" smtClean="0"/>
                            <a:t> </a:t>
                          </a:r>
                          <a:r>
                            <a:rPr lang="en-US" sz="1600" dirty="0" err="1" smtClean="0"/>
                            <a:t>aantal</a:t>
                          </a:r>
                          <a:r>
                            <a:rPr lang="en-US" sz="1600" dirty="0" smtClean="0"/>
                            <a:t>, </a:t>
                          </a:r>
                          <a:r>
                            <a:rPr lang="en-US" sz="1600" dirty="0" err="1" smtClean="0"/>
                            <a:t>bv</a:t>
                          </a:r>
                          <a:r>
                            <a:rPr lang="en-US" sz="1600" dirty="0" smtClean="0"/>
                            <a:t>. </a:t>
                          </a:r>
                          <a:r>
                            <a:rPr lang="en-US" sz="1600" dirty="0" err="1" smtClean="0"/>
                            <a:t>alles</a:t>
                          </a:r>
                          <a:r>
                            <a:rPr lang="en-US" sz="1600" dirty="0" smtClean="0"/>
                            <a:t> </a:t>
                          </a:r>
                          <a:r>
                            <a:rPr lang="en-US" sz="1600" dirty="0" err="1" smtClean="0"/>
                            <a:t>tussen</a:t>
                          </a:r>
                          <a:r>
                            <a:rPr lang="en-US" sz="1600" dirty="0" smtClean="0"/>
                            <a:t> 0 </a:t>
                          </a:r>
                          <a:r>
                            <a:rPr lang="en-US" sz="1600" dirty="0" err="1" smtClean="0"/>
                            <a:t>en</a:t>
                          </a:r>
                          <a:r>
                            <a:rPr lang="en-US" sz="1600" dirty="0" smtClean="0"/>
                            <a:t> 5</a:t>
                          </a:r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919172"/>
                      </a:ext>
                    </a:extLst>
                  </a:tr>
                  <a:tr h="3438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Toepassingen</a:t>
                          </a:r>
                          <a:r>
                            <a:rPr lang="en-US" sz="1600" b="1" dirty="0" smtClean="0"/>
                            <a:t>: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Tellen</a:t>
                          </a:r>
                          <a:r>
                            <a:rPr lang="en-US" sz="1600" dirty="0" smtClean="0"/>
                            <a:t> of </a:t>
                          </a:r>
                          <a:r>
                            <a:rPr lang="en-US" sz="1600" dirty="0" err="1" smtClean="0"/>
                            <a:t>categoriseren</a:t>
                          </a:r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Meten</a:t>
                          </a:r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3667885"/>
                      </a:ext>
                    </a:extLst>
                  </a:tr>
                  <a:tr h="9007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Kansdefinitie</a:t>
                          </a:r>
                          <a:r>
                            <a:rPr lang="en-US" sz="1600" b="1" dirty="0" smtClean="0"/>
                            <a:t>: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600" dirty="0" smtClean="0"/>
                            <a:t>Kansfunctie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nl-NL" sz="1600" dirty="0" smtClean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sz="1600" b="0" dirty="0" smtClean="0"/>
                            <a:t> </a:t>
                          </a:r>
                          <a:r>
                            <a:rPr lang="en-US" sz="1600" b="0" dirty="0" err="1" smtClean="0"/>
                            <a:t>voor</a:t>
                          </a:r>
                          <a:r>
                            <a:rPr lang="en-US" sz="1600" b="0" dirty="0" smtClean="0"/>
                            <a:t> </a:t>
                          </a:r>
                          <a:r>
                            <a:rPr lang="en-US" sz="1600" b="0" dirty="0" err="1" smtClean="0"/>
                            <a:t>alle</a:t>
                          </a:r>
                          <a:r>
                            <a:rPr lang="en-US" sz="1600" b="0" dirty="0" smtClean="0"/>
                            <a:t> </a:t>
                          </a:r>
                          <a:r>
                            <a:rPr lang="en-US" sz="1600" b="0" dirty="0" err="1" smtClean="0"/>
                            <a:t>uitkomsten</a:t>
                          </a:r>
                          <a:r>
                            <a:rPr lang="en-US" sz="1600" b="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sz="1600" b="0" dirty="0" smtClean="0"/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nl-NL" sz="1600" dirty="0" smtClean="0"/>
                            <a:t> (kansen tellen op tot</a:t>
                          </a:r>
                          <a:r>
                            <a:rPr lang="nl-NL" sz="1600" baseline="0" dirty="0" smtClean="0"/>
                            <a:t> 1)</a:t>
                          </a:r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Kansdichtheidsfunctie</a:t>
                          </a:r>
                          <a:r>
                            <a:rPr lang="en-US" sz="1600" baseline="0" dirty="0" smtClean="0"/>
                            <a:t> (PDF)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endParaRPr lang="en-US" sz="1600" b="0" baseline="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≥0 </m:t>
                              </m:r>
                            </m:oMath>
                          </a14:m>
                          <a:endParaRPr lang="en-US" sz="1600" b="0" dirty="0" smtClean="0"/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supHide m:val="o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nl-NL" sz="1600" dirty="0" smtClean="0"/>
                            <a:t> (totale oppervlakte is 1)</a:t>
                          </a:r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9771469"/>
                      </a:ext>
                    </a:extLst>
                  </a:tr>
                  <a:tr h="614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CDF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798749"/>
                      </a:ext>
                    </a:extLst>
                  </a:tr>
                  <a:tr h="711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Verwachtingswaarde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6854382"/>
                      </a:ext>
                    </a:extLst>
                  </a:tr>
                  <a:tr h="711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Variantie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Var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Var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sup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682294"/>
                      </a:ext>
                    </a:extLst>
                  </a:tr>
                  <a:tr h="398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Standaardafwijking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Var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rad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Var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rad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09844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534779"/>
                  </p:ext>
                </p:extLst>
              </p:nvPr>
            </p:nvGraphicFramePr>
            <p:xfrm>
              <a:off x="407368" y="1725917"/>
              <a:ext cx="11521279" cy="4492965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3334220">
                      <a:extLst>
                        <a:ext uri="{9D8B030D-6E8A-4147-A177-3AD203B41FA5}">
                          <a16:colId xmlns:a16="http://schemas.microsoft.com/office/drawing/2014/main" val="3287744071"/>
                        </a:ext>
                      </a:extLst>
                    </a:gridCol>
                    <a:gridCol w="4346632">
                      <a:extLst>
                        <a:ext uri="{9D8B030D-6E8A-4147-A177-3AD203B41FA5}">
                          <a16:colId xmlns:a16="http://schemas.microsoft.com/office/drawing/2014/main" val="2165204108"/>
                        </a:ext>
                      </a:extLst>
                    </a:gridCol>
                    <a:gridCol w="3840427">
                      <a:extLst>
                        <a:ext uri="{9D8B030D-6E8A-4147-A177-3AD203B41FA5}">
                          <a16:colId xmlns:a16="http://schemas.microsoft.com/office/drawing/2014/main" val="200927606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Discreet</a:t>
                          </a:r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Continu</a:t>
                          </a:r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8041864"/>
                      </a:ext>
                    </a:extLst>
                  </a:tr>
                  <a:tr h="4732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Mogelijke</a:t>
                          </a:r>
                          <a:r>
                            <a:rPr lang="en-US" sz="1600" b="1" dirty="0" smtClean="0"/>
                            <a:t> </a:t>
                          </a:r>
                          <a:r>
                            <a:rPr lang="en-US" sz="1600" b="1" dirty="0" err="1" smtClean="0"/>
                            <a:t>uitkomsten</a:t>
                          </a:r>
                          <a:r>
                            <a:rPr lang="en-US" sz="1600" b="1" dirty="0" smtClean="0"/>
                            <a:t>: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Eindig</a:t>
                          </a:r>
                          <a:r>
                            <a:rPr lang="en-US" sz="1600" baseline="0" dirty="0" smtClean="0"/>
                            <a:t> / </a:t>
                          </a:r>
                          <a:r>
                            <a:rPr lang="en-US" sz="1600" baseline="0" dirty="0" err="1" smtClean="0"/>
                            <a:t>aftelbaar</a:t>
                          </a:r>
                          <a:r>
                            <a:rPr lang="en-US" sz="1600" baseline="0" dirty="0" smtClean="0"/>
                            <a:t> </a:t>
                          </a:r>
                          <a:r>
                            <a:rPr lang="en-US" sz="1600" baseline="0" dirty="0" err="1" smtClean="0"/>
                            <a:t>aantal</a:t>
                          </a:r>
                          <a:r>
                            <a:rPr lang="en-US" sz="1600" baseline="0" dirty="0" smtClean="0"/>
                            <a:t>, </a:t>
                          </a:r>
                          <a:r>
                            <a:rPr lang="en-US" sz="1600" baseline="0" dirty="0" err="1" smtClean="0"/>
                            <a:t>bv</a:t>
                          </a:r>
                          <a:r>
                            <a:rPr lang="en-US" sz="1600" baseline="0" dirty="0" smtClean="0"/>
                            <a:t>. 0, 1, 2, 3, …</a:t>
                          </a:r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Oneindig</a:t>
                          </a:r>
                          <a:r>
                            <a:rPr lang="en-US" sz="1600" dirty="0" smtClean="0"/>
                            <a:t> </a:t>
                          </a:r>
                          <a:r>
                            <a:rPr lang="en-US" sz="1600" dirty="0" err="1" smtClean="0"/>
                            <a:t>aantal</a:t>
                          </a:r>
                          <a:r>
                            <a:rPr lang="en-US" sz="1600" dirty="0" smtClean="0"/>
                            <a:t>, </a:t>
                          </a:r>
                          <a:r>
                            <a:rPr lang="en-US" sz="1600" dirty="0" err="1" smtClean="0"/>
                            <a:t>bv</a:t>
                          </a:r>
                          <a:r>
                            <a:rPr lang="en-US" sz="1600" dirty="0" smtClean="0"/>
                            <a:t>. </a:t>
                          </a:r>
                          <a:r>
                            <a:rPr lang="en-US" sz="1600" dirty="0" err="1" smtClean="0"/>
                            <a:t>alles</a:t>
                          </a:r>
                          <a:r>
                            <a:rPr lang="en-US" sz="1600" dirty="0" smtClean="0"/>
                            <a:t> </a:t>
                          </a:r>
                          <a:r>
                            <a:rPr lang="en-US" sz="1600" dirty="0" err="1" smtClean="0"/>
                            <a:t>tussen</a:t>
                          </a:r>
                          <a:r>
                            <a:rPr lang="en-US" sz="1600" dirty="0" smtClean="0"/>
                            <a:t> 0 </a:t>
                          </a:r>
                          <a:r>
                            <a:rPr lang="en-US" sz="1600" dirty="0" err="1" smtClean="0"/>
                            <a:t>en</a:t>
                          </a:r>
                          <a:r>
                            <a:rPr lang="en-US" sz="1600" dirty="0" smtClean="0"/>
                            <a:t> 5</a:t>
                          </a:r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919172"/>
                      </a:ext>
                    </a:extLst>
                  </a:tr>
                  <a:tr h="3438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Toepassingen</a:t>
                          </a:r>
                          <a:r>
                            <a:rPr lang="en-US" sz="1600" b="1" dirty="0" smtClean="0"/>
                            <a:t>: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Tellen</a:t>
                          </a:r>
                          <a:r>
                            <a:rPr lang="en-US" sz="1600" dirty="0" smtClean="0"/>
                            <a:t> of </a:t>
                          </a:r>
                          <a:r>
                            <a:rPr lang="en-US" sz="1600" dirty="0" err="1" smtClean="0"/>
                            <a:t>categoriseren</a:t>
                          </a:r>
                          <a:endParaRPr lang="nl-NL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/>
                            <a:t>Meten</a:t>
                          </a:r>
                          <a:endParaRPr lang="nl-NL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63667885"/>
                      </a:ext>
                    </a:extLst>
                  </a:tr>
                  <a:tr h="9007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Kansdefinitie</a:t>
                          </a:r>
                          <a:r>
                            <a:rPr lang="en-US" sz="1600" b="1" dirty="0" smtClean="0"/>
                            <a:t>: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751" t="-129730" r="-88796" b="-275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129730" r="-635" b="-275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9771469"/>
                      </a:ext>
                    </a:extLst>
                  </a:tr>
                  <a:tr h="618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/>
                            <a:t>CDF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751" t="-333333" r="-8879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33333" r="-63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98749"/>
                      </a:ext>
                    </a:extLst>
                  </a:tr>
                  <a:tr h="711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Verwachtingswaarde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751" t="-377778" r="-88796" b="-1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377778" r="-635" b="-16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6854382"/>
                      </a:ext>
                    </a:extLst>
                  </a:tr>
                  <a:tr h="7116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Variantie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751" t="-477778" r="-88796" b="-6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477778" r="-635" b="-6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5682294"/>
                      </a:ext>
                    </a:extLst>
                  </a:tr>
                  <a:tr h="398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/>
                            <a:t>Standaardafwijking</a:t>
                          </a:r>
                          <a:endParaRPr lang="nl-NL" sz="1600" b="1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751" t="-1040000" r="-88796" b="-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317" t="-1040000" r="-635" b="-1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98442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1241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Samenvatting</a:t>
            </a:r>
            <a:endParaRPr lang="nl-NL" b="1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 anchor="t" anchorCtr="0"/>
          <a:lstStyle/>
          <a:p>
            <a:pPr eaLnBrk="1" hangingPunct="1">
              <a:spcBef>
                <a:spcPts val="1200"/>
              </a:spcBef>
            </a:pPr>
            <a:endParaRPr lang="en-US" b="1" dirty="0" smtClean="0"/>
          </a:p>
          <a:p>
            <a:pPr eaLnBrk="1" hangingPunct="1">
              <a:spcBef>
                <a:spcPts val="1200"/>
              </a:spcBef>
            </a:pPr>
            <a:r>
              <a:rPr lang="en-US" dirty="0" smtClean="0"/>
              <a:t>Discrete </a:t>
            </a:r>
            <a:r>
              <a:rPr lang="en-US" dirty="0" err="1" smtClean="0"/>
              <a:t>en</a:t>
            </a:r>
            <a:r>
              <a:rPr lang="en-US" dirty="0" smtClean="0"/>
              <a:t> continue </a:t>
            </a:r>
            <a:r>
              <a:rPr lang="en-US" dirty="0" err="1" smtClean="0"/>
              <a:t>kansvariabelen</a:t>
            </a:r>
            <a:r>
              <a:rPr lang="en-US" dirty="0" smtClean="0"/>
              <a:t>:</a:t>
            </a:r>
          </a:p>
          <a:p>
            <a:pPr marL="7175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Verschillen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overeenkomsten</a:t>
            </a:r>
            <a:endParaRPr lang="en-US" dirty="0" smtClean="0"/>
          </a:p>
          <a:p>
            <a:pPr marL="7175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175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Kansfuncties</a:t>
            </a:r>
            <a:r>
              <a:rPr lang="en-US" dirty="0" smtClean="0"/>
              <a:t>, </a:t>
            </a:r>
            <a:r>
              <a:rPr lang="en-US" dirty="0" err="1" smtClean="0"/>
              <a:t>kansdichtheidsfuncties</a:t>
            </a:r>
            <a:r>
              <a:rPr lang="en-US" dirty="0" smtClean="0"/>
              <a:t> (PDF)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cumulatieve</a:t>
            </a:r>
            <a:r>
              <a:rPr lang="en-US" dirty="0" smtClean="0"/>
              <a:t> </a:t>
            </a:r>
            <a:r>
              <a:rPr lang="en-US" dirty="0" err="1" smtClean="0"/>
              <a:t>verdelingsfuncties</a:t>
            </a:r>
            <a:r>
              <a:rPr lang="en-US" dirty="0" smtClean="0"/>
              <a:t> (CDF)</a:t>
            </a:r>
          </a:p>
          <a:p>
            <a:pPr marL="7175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1755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 smtClean="0"/>
              <a:t>Formules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verwachtingswaarde</a:t>
            </a:r>
            <a:r>
              <a:rPr lang="en-US" dirty="0" smtClean="0"/>
              <a:t>, </a:t>
            </a:r>
            <a:r>
              <a:rPr lang="en-US" dirty="0" err="1" smtClean="0"/>
              <a:t>variantie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standaarddeviatie</a:t>
            </a:r>
            <a:r>
              <a:rPr lang="en-US" dirty="0" smtClean="0"/>
              <a:t>,</a:t>
            </a:r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</p:spTree>
    <p:extLst>
      <p:ext uri="{BB962C8B-B14F-4D97-AF65-F5344CB8AC3E}">
        <p14:creationId xmlns:p14="http://schemas.microsoft.com/office/powerpoint/2010/main" val="19898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Volgend</a:t>
            </a:r>
            <a:r>
              <a:rPr lang="en-US" b="1" dirty="0" smtClean="0"/>
              <a:t> college</a:t>
            </a:r>
            <a:endParaRPr lang="nl-NL" b="1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 anchor="t" anchorCtr="0"/>
          <a:lstStyle/>
          <a:p>
            <a:pPr eaLnBrk="1" hangingPunct="1">
              <a:spcBef>
                <a:spcPts val="1200"/>
              </a:spcBef>
            </a:pPr>
            <a:endParaRPr lang="en-US" dirty="0"/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De </a:t>
            </a:r>
            <a:r>
              <a:rPr lang="en-US" sz="2400" dirty="0" err="1" smtClean="0"/>
              <a:t>binomiale</a:t>
            </a:r>
            <a:r>
              <a:rPr lang="en-US" sz="2400" dirty="0" smtClean="0"/>
              <a:t> </a:t>
            </a:r>
            <a:r>
              <a:rPr lang="en-US" sz="2400" dirty="0" err="1" smtClean="0"/>
              <a:t>verdeling</a:t>
            </a:r>
            <a:endParaRPr lang="en-US" sz="2400" dirty="0" smtClean="0"/>
          </a:p>
          <a:p>
            <a:pPr eaLnBrk="1" hangingPunct="1">
              <a:spcBef>
                <a:spcPts val="1200"/>
              </a:spcBef>
            </a:pPr>
            <a:endParaRPr lang="en-US" dirty="0" smtClean="0"/>
          </a:p>
          <a:p>
            <a:pPr eaLnBrk="1" hangingPunct="1">
              <a:spcBef>
                <a:spcPts val="1200"/>
              </a:spcBef>
            </a:pPr>
            <a:endParaRPr lang="en-US" dirty="0" smtClean="0"/>
          </a:p>
          <a:p>
            <a:r>
              <a:rPr lang="en-US" sz="2400" b="1" dirty="0" err="1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</a:t>
            </a:r>
            <a:r>
              <a:rPr lang="en-US" sz="2400" dirty="0" smtClean="0">
                <a:latin typeface="RijksoverheidSansText" panose="020B0503040202060203" pitchFamily="34" charset="0"/>
              </a:rPr>
              <a:t>A. </a:t>
            </a:r>
            <a:r>
              <a:rPr lang="en-US" sz="2400" dirty="0">
                <a:latin typeface="RijksoverheidSansText" panose="020B0503040202060203" pitchFamily="34" charset="0"/>
              </a:rPr>
              <a:t>Buijs: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4.6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blz</a:t>
            </a:r>
            <a:r>
              <a:rPr lang="en-US" sz="2400" dirty="0" smtClean="0">
                <a:latin typeface="RijksoverheidSansText" panose="020B0503040202060203" pitchFamily="34" charset="0"/>
              </a:rPr>
              <a:t>, 153-158)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4: 4.14, 4.15, 4.16, 4.17, 4.18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342900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96183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72835974"/>
              </p:ext>
            </p:extLst>
          </p:nvPr>
        </p:nvGraphicFramePr>
        <p:xfrm>
          <a:off x="539277" y="1265239"/>
          <a:ext cx="11269018" cy="5058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Recap: </a:t>
            </a:r>
            <a:r>
              <a:rPr lang="en-US" b="1" dirty="0" err="1" smtClean="0"/>
              <a:t>kansexperiment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" name="Rounded Rectangle 6"/>
          <p:cNvSpPr/>
          <p:nvPr/>
        </p:nvSpPr>
        <p:spPr bwMode="auto">
          <a:xfrm>
            <a:off x="2135560" y="4221088"/>
            <a:ext cx="1800200" cy="79208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37582" y="3501008"/>
            <a:ext cx="36724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ijksoverheidSansText" panose="020B0503040202060203" pitchFamily="34" charset="0"/>
              </a:rPr>
              <a:t>Lab-experiment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ijksoverheidSansText" panose="020B0503040202060203" pitchFamily="34" charset="0"/>
              </a:rPr>
              <a:t>Meting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ijksoverheidSansText" panose="020B0503040202060203" pitchFamily="34" charset="0"/>
              </a:rPr>
              <a:t>Afname</a:t>
            </a:r>
            <a:r>
              <a:rPr lang="en-US" dirty="0" smtClean="0">
                <a:latin typeface="RijksoverheidSansText" panose="020B0503040202060203" pitchFamily="34" charset="0"/>
              </a:rPr>
              <a:t> van </a:t>
            </a:r>
            <a:r>
              <a:rPr lang="en-US" dirty="0" err="1" smtClean="0">
                <a:latin typeface="RijksoverheidSansText" panose="020B0503040202060203" pitchFamily="34" charset="0"/>
              </a:rPr>
              <a:t>een</a:t>
            </a:r>
            <a:r>
              <a:rPr lang="en-US" dirty="0" smtClean="0">
                <a:latin typeface="RijksoverheidSansText" panose="020B0503040202060203" pitchFamily="34" charset="0"/>
              </a:rPr>
              <a:t> </a:t>
            </a:r>
            <a:r>
              <a:rPr lang="en-US" dirty="0" err="1" smtClean="0">
                <a:latin typeface="RijksoverheidSansText" panose="020B0503040202060203" pitchFamily="34" charset="0"/>
              </a:rPr>
              <a:t>enquête</a:t>
            </a: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RijksoverheidSansText" panose="020B0503040202060203" pitchFamily="34" charset="0"/>
              </a:rPr>
              <a:t>Simulatie</a:t>
            </a: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RijksoverheidSansText" panose="020B0503040202060203" pitchFamily="34" charset="0"/>
              </a:rPr>
              <a:t>…</a:t>
            </a:r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5400" y="5819050"/>
            <a:ext cx="118093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+mn-lt"/>
              </a:rPr>
              <a:t>Kansvariabele</a:t>
            </a:r>
            <a:r>
              <a:rPr lang="en-US" b="1" dirty="0" smtClean="0">
                <a:latin typeface="+mn-lt"/>
              </a:rPr>
              <a:t>: </a:t>
            </a:r>
            <a:r>
              <a:rPr lang="en-US" dirty="0" err="1" smtClean="0">
                <a:latin typeface="+mn-lt"/>
              </a:rPr>
              <a:t>aan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toeval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onderhevige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variabele</a:t>
            </a:r>
            <a:r>
              <a:rPr lang="en-US" dirty="0" smtClean="0">
                <a:latin typeface="+mn-lt"/>
              </a:rPr>
              <a:t> die </a:t>
            </a:r>
            <a:r>
              <a:rPr lang="en-US" dirty="0" err="1" smtClean="0">
                <a:latin typeface="+mn-lt"/>
              </a:rPr>
              <a:t>tijdens</a:t>
            </a:r>
            <a:r>
              <a:rPr lang="en-US" dirty="0" smtClean="0">
                <a:latin typeface="+mn-lt"/>
              </a:rPr>
              <a:t> het experiment </a:t>
            </a:r>
            <a:r>
              <a:rPr lang="en-US" dirty="0" err="1" smtClean="0">
                <a:latin typeface="+mn-lt"/>
              </a:rPr>
              <a:t>wordt</a:t>
            </a:r>
            <a:r>
              <a:rPr lang="en-US" dirty="0" smtClean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gemeten</a:t>
            </a:r>
            <a:endParaRPr lang="nl-N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022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Overzicht</a:t>
            </a:r>
            <a:r>
              <a:rPr lang="en-US" b="1" dirty="0" smtClean="0"/>
              <a:t>: </a:t>
            </a:r>
            <a:r>
              <a:rPr lang="en-US" b="1" dirty="0" err="1" smtClean="0"/>
              <a:t>kansvariabelen</a:t>
            </a:r>
            <a:endParaRPr lang="nl-NL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7550" lvl="1" indent="-342900">
              <a:lnSpc>
                <a:spcPct val="150000"/>
              </a:lnSpc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936839"/>
                  </p:ext>
                </p:extLst>
              </p:nvPr>
            </p:nvGraphicFramePr>
            <p:xfrm>
              <a:off x="812800" y="1720277"/>
              <a:ext cx="11044767" cy="4581896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3196320">
                      <a:extLst>
                        <a:ext uri="{9D8B030D-6E8A-4147-A177-3AD203B41FA5}">
                          <a16:colId xmlns:a16="http://schemas.microsoft.com/office/drawing/2014/main" val="53111846"/>
                        </a:ext>
                      </a:extLst>
                    </a:gridCol>
                    <a:gridCol w="4166858">
                      <a:extLst>
                        <a:ext uri="{9D8B030D-6E8A-4147-A177-3AD203B41FA5}">
                          <a16:colId xmlns:a16="http://schemas.microsoft.com/office/drawing/2014/main" val="3992352482"/>
                        </a:ext>
                      </a:extLst>
                    </a:gridCol>
                    <a:gridCol w="3681589">
                      <a:extLst>
                        <a:ext uri="{9D8B030D-6E8A-4147-A177-3AD203B41FA5}">
                          <a16:colId xmlns:a16="http://schemas.microsoft.com/office/drawing/2014/main" val="1664887837"/>
                        </a:ext>
                      </a:extLst>
                    </a:gridCol>
                  </a:tblGrid>
                  <a:tr h="371829">
                    <a:tc>
                      <a:txBody>
                        <a:bodyPr/>
                        <a:lstStyle/>
                        <a:p>
                          <a:pPr algn="ctr"/>
                          <a:endParaRPr lang="nl-NL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+mn-lt"/>
                            </a:rPr>
                            <a:t>Discreet</a:t>
                          </a:r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9244383"/>
                      </a:ext>
                    </a:extLst>
                  </a:tr>
                  <a:tr h="544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Mogelijke</a:t>
                          </a:r>
                          <a:r>
                            <a:rPr lang="en-US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b="1" dirty="0" err="1" smtClean="0">
                              <a:latin typeface="+mn-lt"/>
                            </a:rPr>
                            <a:t>uitkomsten</a:t>
                          </a:r>
                          <a:r>
                            <a:rPr lang="en-US" b="1" dirty="0" smtClean="0">
                              <a:latin typeface="+mn-lt"/>
                            </a:rPr>
                            <a:t>: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+mn-lt"/>
                            </a:rPr>
                            <a:t>Eindig</a:t>
                          </a:r>
                          <a:r>
                            <a:rPr lang="en-US" baseline="0" dirty="0" smtClean="0">
                              <a:latin typeface="+mn-lt"/>
                            </a:rPr>
                            <a:t> / </a:t>
                          </a:r>
                          <a:r>
                            <a:rPr lang="en-US" baseline="0" dirty="0" err="1" smtClean="0">
                              <a:latin typeface="+mn-lt"/>
                            </a:rPr>
                            <a:t>aftelbaar</a:t>
                          </a:r>
                          <a:r>
                            <a:rPr lang="en-US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+mn-lt"/>
                            </a:rPr>
                            <a:t>aantal</a:t>
                          </a:r>
                          <a:r>
                            <a:rPr lang="en-US" baseline="0" dirty="0" smtClean="0">
                              <a:latin typeface="+mn-lt"/>
                            </a:rPr>
                            <a:t>, </a:t>
                          </a:r>
                          <a:r>
                            <a:rPr lang="en-US" baseline="0" dirty="0" err="1" smtClean="0">
                              <a:latin typeface="+mn-lt"/>
                            </a:rPr>
                            <a:t>bv</a:t>
                          </a:r>
                          <a:r>
                            <a:rPr lang="en-US" baseline="0" dirty="0" smtClean="0">
                              <a:latin typeface="+mn-lt"/>
                            </a:rPr>
                            <a:t>, 0, 1, 2, 3, …</a:t>
                          </a:r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6121795"/>
                      </a:ext>
                    </a:extLst>
                  </a:tr>
                  <a:tr h="3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Toepassingen</a:t>
                          </a:r>
                          <a:r>
                            <a:rPr lang="en-US" b="1" dirty="0" smtClean="0">
                              <a:latin typeface="+mn-lt"/>
                            </a:rPr>
                            <a:t>: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 smtClean="0">
                              <a:latin typeface="+mn-lt"/>
                            </a:rPr>
                            <a:t>Tellen</a:t>
                          </a:r>
                          <a:r>
                            <a:rPr lang="en-US" dirty="0" smtClean="0">
                              <a:latin typeface="+mn-lt"/>
                            </a:rPr>
                            <a:t> of </a:t>
                          </a:r>
                          <a:r>
                            <a:rPr lang="en-US" dirty="0" err="1" smtClean="0">
                              <a:latin typeface="+mn-lt"/>
                            </a:rPr>
                            <a:t>categoriseren</a:t>
                          </a:r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3277512"/>
                      </a:ext>
                    </a:extLst>
                  </a:tr>
                  <a:tr h="8813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Kansdefinitie</a:t>
                          </a:r>
                          <a:r>
                            <a:rPr lang="en-US" b="1" dirty="0" smtClean="0">
                              <a:latin typeface="+mn-lt"/>
                            </a:rPr>
                            <a:t>: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+mn-lt"/>
                            </a:rPr>
                            <a:t>Kansfunctie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nl-NL" dirty="0" smtClean="0">
                            <a:latin typeface="+mn-lt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b="0" dirty="0" smtClean="0">
                              <a:latin typeface="+mn-lt"/>
                            </a:rPr>
                            <a:t> </a:t>
                          </a:r>
                          <a:r>
                            <a:rPr lang="en-US" b="0" dirty="0" err="1" smtClean="0">
                              <a:latin typeface="+mn-lt"/>
                            </a:rPr>
                            <a:t>voor</a:t>
                          </a:r>
                          <a:r>
                            <a:rPr lang="en-US" b="0" dirty="0" smtClean="0">
                              <a:latin typeface="+mn-lt"/>
                            </a:rPr>
                            <a:t> </a:t>
                          </a:r>
                          <a:r>
                            <a:rPr lang="en-US" b="0" dirty="0" err="1" smtClean="0">
                              <a:latin typeface="+mn-lt"/>
                            </a:rPr>
                            <a:t>alle</a:t>
                          </a:r>
                          <a:r>
                            <a:rPr lang="en-US" b="0" dirty="0" smtClean="0">
                              <a:latin typeface="+mn-lt"/>
                            </a:rPr>
                            <a:t> </a:t>
                          </a:r>
                          <a:r>
                            <a:rPr lang="en-US" b="0" dirty="0" err="1" smtClean="0">
                              <a:latin typeface="+mn-lt"/>
                            </a:rPr>
                            <a:t>uitkomsten</a:t>
                          </a:r>
                          <a:r>
                            <a:rPr lang="en-US" b="0" baseline="0" dirty="0" smtClean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b="0" dirty="0" smtClean="0">
                            <a:latin typeface="+mn-lt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nl-NL" dirty="0" smtClean="0">
                              <a:latin typeface="+mn-lt"/>
                            </a:rPr>
                            <a:t> (kansen tellen op tot</a:t>
                          </a:r>
                          <a:r>
                            <a:rPr lang="nl-NL" baseline="0" dirty="0" smtClean="0">
                              <a:latin typeface="+mn-lt"/>
                            </a:rPr>
                            <a:t> 1)</a:t>
                          </a:r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0217007"/>
                      </a:ext>
                    </a:extLst>
                  </a:tr>
                  <a:tr h="441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+mn-lt"/>
                            </a:rPr>
                            <a:t>CDF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06567"/>
                      </a:ext>
                    </a:extLst>
                  </a:tr>
                  <a:tr h="7201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Verwachtingswaarde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4538043"/>
                      </a:ext>
                    </a:extLst>
                  </a:tr>
                  <a:tr h="3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Variantie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Var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458467"/>
                      </a:ext>
                    </a:extLst>
                  </a:tr>
                  <a:tr h="3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Standaardafwijking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rad>
                              </m:oMath>
                            </m:oMathPara>
                          </a14:m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25959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2936839"/>
                  </p:ext>
                </p:extLst>
              </p:nvPr>
            </p:nvGraphicFramePr>
            <p:xfrm>
              <a:off x="812800" y="1720277"/>
              <a:ext cx="11044767" cy="4581896"/>
            </p:xfrm>
            <a:graphic>
              <a:graphicData uri="http://schemas.openxmlformats.org/drawingml/2006/table">
                <a:tbl>
                  <a:tblPr firstRow="1">
                    <a:effectLst/>
                    <a:tableStyleId>{5C22544A-7EE6-4342-B048-85BDC9FD1C3A}</a:tableStyleId>
                  </a:tblPr>
                  <a:tblGrid>
                    <a:gridCol w="3196320">
                      <a:extLst>
                        <a:ext uri="{9D8B030D-6E8A-4147-A177-3AD203B41FA5}">
                          <a16:colId xmlns:a16="http://schemas.microsoft.com/office/drawing/2014/main" val="53111846"/>
                        </a:ext>
                      </a:extLst>
                    </a:gridCol>
                    <a:gridCol w="4166858">
                      <a:extLst>
                        <a:ext uri="{9D8B030D-6E8A-4147-A177-3AD203B41FA5}">
                          <a16:colId xmlns:a16="http://schemas.microsoft.com/office/drawing/2014/main" val="3992352482"/>
                        </a:ext>
                      </a:extLst>
                    </a:gridCol>
                    <a:gridCol w="3681589">
                      <a:extLst>
                        <a:ext uri="{9D8B030D-6E8A-4147-A177-3AD203B41FA5}">
                          <a16:colId xmlns:a16="http://schemas.microsoft.com/office/drawing/2014/main" val="1664887837"/>
                        </a:ext>
                      </a:extLst>
                    </a:gridCol>
                  </a:tblGrid>
                  <a:tr h="371829">
                    <a:tc>
                      <a:txBody>
                        <a:bodyPr/>
                        <a:lstStyle/>
                        <a:p>
                          <a:pPr algn="ctr"/>
                          <a:endParaRPr lang="nl-NL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+mn-lt"/>
                            </a:rPr>
                            <a:t>Discreet</a:t>
                          </a:r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89244383"/>
                      </a:ext>
                    </a:extLst>
                  </a:tr>
                  <a:tr h="5448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Mogelijke</a:t>
                          </a:r>
                          <a:r>
                            <a:rPr lang="en-US" b="1" dirty="0" smtClean="0">
                              <a:latin typeface="+mn-lt"/>
                            </a:rPr>
                            <a:t> </a:t>
                          </a:r>
                          <a:r>
                            <a:rPr lang="en-US" b="1" dirty="0" err="1" smtClean="0">
                              <a:latin typeface="+mn-lt"/>
                            </a:rPr>
                            <a:t>uitkomsten</a:t>
                          </a:r>
                          <a:r>
                            <a:rPr lang="en-US" b="1" dirty="0" smtClean="0">
                              <a:latin typeface="+mn-lt"/>
                            </a:rPr>
                            <a:t>: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smtClean="0">
                              <a:latin typeface="+mn-lt"/>
                            </a:rPr>
                            <a:t>Eindig</a:t>
                          </a:r>
                          <a:r>
                            <a:rPr lang="en-US" baseline="0" dirty="0" smtClean="0">
                              <a:latin typeface="+mn-lt"/>
                            </a:rPr>
                            <a:t> / </a:t>
                          </a:r>
                          <a:r>
                            <a:rPr lang="en-US" baseline="0" dirty="0" err="1" smtClean="0">
                              <a:latin typeface="+mn-lt"/>
                            </a:rPr>
                            <a:t>aftelbaar</a:t>
                          </a:r>
                          <a:r>
                            <a:rPr lang="en-US" baseline="0" dirty="0" smtClean="0">
                              <a:latin typeface="+mn-lt"/>
                            </a:rPr>
                            <a:t> </a:t>
                          </a:r>
                          <a:r>
                            <a:rPr lang="en-US" baseline="0" dirty="0" err="1" smtClean="0">
                              <a:latin typeface="+mn-lt"/>
                            </a:rPr>
                            <a:t>aantal</a:t>
                          </a:r>
                          <a:r>
                            <a:rPr lang="en-US" baseline="0" dirty="0" smtClean="0">
                              <a:latin typeface="+mn-lt"/>
                            </a:rPr>
                            <a:t>, </a:t>
                          </a:r>
                          <a:r>
                            <a:rPr lang="en-US" baseline="0" dirty="0" err="1" smtClean="0">
                              <a:latin typeface="+mn-lt"/>
                            </a:rPr>
                            <a:t>bv</a:t>
                          </a:r>
                          <a:r>
                            <a:rPr lang="en-US" baseline="0" dirty="0" smtClean="0">
                              <a:latin typeface="+mn-lt"/>
                            </a:rPr>
                            <a:t>, </a:t>
                          </a:r>
                          <a:r>
                            <a:rPr lang="en-US" baseline="0" dirty="0" smtClean="0">
                              <a:latin typeface="+mn-lt"/>
                            </a:rPr>
                            <a:t>0, 1, 2, 3, …</a:t>
                          </a:r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6121795"/>
                      </a:ext>
                    </a:extLst>
                  </a:tr>
                  <a:tr h="371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Toepassingen</a:t>
                          </a:r>
                          <a:r>
                            <a:rPr lang="en-US" b="1" dirty="0" smtClean="0">
                              <a:latin typeface="+mn-lt"/>
                            </a:rPr>
                            <a:t>: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 err="1" smtClean="0">
                              <a:latin typeface="+mn-lt"/>
                            </a:rPr>
                            <a:t>Tellen</a:t>
                          </a:r>
                          <a:r>
                            <a:rPr lang="en-US" dirty="0" smtClean="0">
                              <a:latin typeface="+mn-lt"/>
                            </a:rPr>
                            <a:t> of </a:t>
                          </a:r>
                          <a:r>
                            <a:rPr lang="en-US" dirty="0" err="1" smtClean="0">
                              <a:latin typeface="+mn-lt"/>
                            </a:rPr>
                            <a:t>categoriseren</a:t>
                          </a:r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327751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Kansdefinitie</a:t>
                          </a:r>
                          <a:r>
                            <a:rPr lang="en-US" b="1" dirty="0" smtClean="0">
                              <a:latin typeface="+mn-lt"/>
                            </a:rPr>
                            <a:t>: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143046" r="-88889" b="-265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0217007"/>
                      </a:ext>
                    </a:extLst>
                  </a:tr>
                  <a:tr h="4412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+mn-lt"/>
                            </a:rPr>
                            <a:t>CDF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509722" r="-88889" b="-45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6806567"/>
                      </a:ext>
                    </a:extLst>
                  </a:tr>
                  <a:tr h="757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Verwachtingswaarde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354032" r="-88889" b="-165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4538043"/>
                      </a:ext>
                    </a:extLst>
                  </a:tr>
                  <a:tr h="7571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Variantie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454032" r="-88889" b="-65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4458467"/>
                      </a:ext>
                    </a:extLst>
                  </a:tr>
                  <a:tr h="4236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latin typeface="+mn-lt"/>
                            </a:rPr>
                            <a:t>Standaardafwijking</a:t>
                          </a:r>
                          <a:endParaRPr lang="nl-NL" b="1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901" t="-981429" r="-88889" b="-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nl-NL" dirty="0"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25959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154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 anchor="ctr"/>
          <a:lstStyle/>
          <a:p>
            <a:pPr lvl="1" indent="0">
              <a:lnSpc>
                <a:spcPct val="150000"/>
              </a:lnSpc>
              <a:buNone/>
            </a:pPr>
            <a:endParaRPr lang="en-US" sz="2000" dirty="0" smtClean="0"/>
          </a:p>
          <a:p>
            <a:pPr lvl="1" indent="0">
              <a:lnSpc>
                <a:spcPct val="150000"/>
              </a:lnSpc>
              <a:buNone/>
            </a:pPr>
            <a:endParaRPr lang="en-US" sz="2000" dirty="0"/>
          </a:p>
          <a:p>
            <a:pPr lvl="1" indent="0">
              <a:lnSpc>
                <a:spcPct val="150000"/>
              </a:lnSpc>
              <a:buNone/>
            </a:pPr>
            <a:endParaRPr lang="en-US" sz="2000" dirty="0" smtClean="0"/>
          </a:p>
          <a:p>
            <a:pPr lvl="1" indent="0">
              <a:lnSpc>
                <a:spcPct val="150000"/>
              </a:lnSpc>
              <a:buNone/>
            </a:pPr>
            <a:endParaRPr lang="en-US" sz="2000" dirty="0"/>
          </a:p>
          <a:p>
            <a:pPr lvl="1" indent="0">
              <a:lnSpc>
                <a:spcPct val="150000"/>
              </a:lnSpc>
              <a:buNone/>
            </a:pPr>
            <a:endParaRPr lang="en-US" sz="2000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b="1" dirty="0" smtClean="0"/>
              <a:t>continue </a:t>
            </a:r>
            <a:r>
              <a:rPr lang="en-US" sz="2000" b="1" dirty="0" err="1" smtClean="0"/>
              <a:t>kansvariabele</a:t>
            </a:r>
            <a:r>
              <a:rPr lang="en-US" sz="2000" dirty="0" smtClean="0"/>
              <a:t> </a:t>
            </a:r>
            <a:r>
              <a:rPr lang="en-US" sz="2000" dirty="0" err="1" smtClean="0"/>
              <a:t>heeft</a:t>
            </a:r>
            <a:r>
              <a:rPr lang="en-US" sz="2000" dirty="0" smtClean="0"/>
              <a:t> de </a:t>
            </a:r>
            <a:r>
              <a:rPr lang="en-US" sz="2000" dirty="0" err="1" smtClean="0"/>
              <a:t>volgende</a:t>
            </a:r>
            <a:r>
              <a:rPr lang="en-US" sz="2000" dirty="0" smtClean="0"/>
              <a:t> </a:t>
            </a:r>
            <a:r>
              <a:rPr lang="en-US" sz="2000" dirty="0" err="1" smtClean="0"/>
              <a:t>eigenschappen</a:t>
            </a:r>
            <a:r>
              <a:rPr lang="en-US" sz="2000" dirty="0" smtClean="0"/>
              <a:t>:</a:t>
            </a:r>
          </a:p>
          <a:p>
            <a:pPr marL="717550" lvl="1" indent="-342900">
              <a:lnSpc>
                <a:spcPct val="150000"/>
              </a:lnSpc>
            </a:pPr>
            <a:r>
              <a:rPr lang="en-US" sz="2000" dirty="0" smtClean="0"/>
              <a:t>De </a:t>
            </a:r>
            <a:r>
              <a:rPr lang="en-US" sz="2000" b="1" dirty="0" err="1" smtClean="0"/>
              <a:t>uitkomstenruimte</a:t>
            </a:r>
            <a:r>
              <a:rPr lang="en-US" sz="2000" b="1" dirty="0" smtClean="0"/>
              <a:t> </a:t>
            </a:r>
            <a:r>
              <a:rPr lang="en-US" sz="2000" dirty="0" smtClean="0"/>
              <a:t>is (</a:t>
            </a:r>
            <a:r>
              <a:rPr lang="en-US" sz="2000" dirty="0" err="1" smtClean="0"/>
              <a:t>overaftelbaar</a:t>
            </a:r>
            <a:r>
              <a:rPr lang="en-US" sz="2000" dirty="0" smtClean="0"/>
              <a:t>) </a:t>
            </a:r>
            <a:r>
              <a:rPr lang="en-US" sz="2000" dirty="0" err="1" smtClean="0"/>
              <a:t>oneindig</a:t>
            </a:r>
            <a:endParaRPr lang="en-US" sz="2000" dirty="0" smtClean="0"/>
          </a:p>
          <a:p>
            <a:pPr marL="717550" lvl="1" indent="-342900">
              <a:lnSpc>
                <a:spcPct val="150000"/>
              </a:lnSpc>
            </a:pPr>
            <a:r>
              <a:rPr lang="en-US" sz="2000" dirty="0" err="1" smtClean="0"/>
              <a:t>Vaak</a:t>
            </a:r>
            <a:r>
              <a:rPr lang="en-US" sz="2000" dirty="0" smtClean="0"/>
              <a:t>: </a:t>
            </a:r>
            <a:r>
              <a:rPr lang="en-US" sz="2000" dirty="0" err="1" smtClean="0"/>
              <a:t>alle</a:t>
            </a:r>
            <a:r>
              <a:rPr lang="en-US" sz="2000" dirty="0" smtClean="0"/>
              <a:t> </a:t>
            </a:r>
            <a:r>
              <a:rPr lang="en-US" sz="2000" dirty="0" err="1" smtClean="0"/>
              <a:t>reële</a:t>
            </a:r>
            <a:r>
              <a:rPr lang="en-US" sz="2000" dirty="0" smtClean="0"/>
              <a:t> </a:t>
            </a:r>
            <a:r>
              <a:rPr lang="en-US" sz="2000" dirty="0" err="1" smtClean="0"/>
              <a:t>getallen</a:t>
            </a:r>
            <a:r>
              <a:rPr lang="en-US" sz="2000" dirty="0" smtClean="0"/>
              <a:t> in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b="1" dirty="0" smtClean="0"/>
              <a:t>interval</a:t>
            </a:r>
          </a:p>
          <a:p>
            <a:pPr marL="965200" lvl="2" indent="-342900">
              <a:lnSpc>
                <a:spcPct val="150000"/>
              </a:lnSpc>
            </a:pPr>
            <a:r>
              <a:rPr lang="en-US" sz="2000" dirty="0" err="1" smtClean="0"/>
              <a:t>Vb</a:t>
            </a:r>
            <a:r>
              <a:rPr lang="en-US" sz="2000" dirty="0" smtClean="0"/>
              <a:t>: </a:t>
            </a:r>
            <a:r>
              <a:rPr lang="en-US" sz="2000" dirty="0" err="1" smtClean="0"/>
              <a:t>Afstand</a:t>
            </a:r>
            <a:r>
              <a:rPr lang="en-US" sz="2000" dirty="0" smtClean="0"/>
              <a:t>, </a:t>
            </a:r>
            <a:r>
              <a:rPr lang="en-US" sz="2000" dirty="0" err="1" smtClean="0"/>
              <a:t>gewicht</a:t>
            </a:r>
            <a:r>
              <a:rPr lang="en-US" sz="2000" dirty="0" smtClean="0"/>
              <a:t>, </a:t>
            </a:r>
            <a:r>
              <a:rPr lang="en-US" sz="2000" dirty="0" err="1" smtClean="0"/>
              <a:t>tijd</a:t>
            </a:r>
            <a:r>
              <a:rPr lang="en-US" sz="2000" dirty="0" smtClean="0"/>
              <a:t>, </a:t>
            </a:r>
            <a:r>
              <a:rPr lang="en-US" sz="2000" dirty="0" err="1" smtClean="0"/>
              <a:t>temperatuur</a:t>
            </a:r>
            <a:r>
              <a:rPr lang="en-US" sz="2000" dirty="0" smtClean="0"/>
              <a:t> </a:t>
            </a:r>
          </a:p>
          <a:p>
            <a:pPr marL="717550" lvl="1" indent="-342900">
              <a:lnSpc>
                <a:spcPct val="150000"/>
              </a:lnSpc>
            </a:pPr>
            <a:r>
              <a:rPr lang="en-US" sz="2000" b="1" dirty="0" err="1" smtClean="0"/>
              <a:t>Kansverdeling</a:t>
            </a:r>
            <a:r>
              <a:rPr lang="en-US" sz="2000" b="1" dirty="0" smtClean="0"/>
              <a:t>: </a:t>
            </a:r>
            <a:r>
              <a:rPr lang="en-US" sz="2000" dirty="0" err="1" smtClean="0"/>
              <a:t>kans</a:t>
            </a:r>
            <a:r>
              <a:rPr lang="en-US" sz="2000" dirty="0" smtClean="0"/>
              <a:t> op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specifieke</a:t>
            </a:r>
            <a:r>
              <a:rPr lang="en-US" sz="2000" dirty="0" smtClean="0"/>
              <a:t> </a:t>
            </a:r>
            <a:r>
              <a:rPr lang="en-US" sz="2000" dirty="0" err="1" smtClean="0"/>
              <a:t>uitkomst</a:t>
            </a:r>
            <a:r>
              <a:rPr lang="en-US" sz="2000" dirty="0" smtClean="0"/>
              <a:t> is </a:t>
            </a:r>
            <a:r>
              <a:rPr lang="en-US" sz="2000" dirty="0" err="1" smtClean="0"/>
              <a:t>altijd</a:t>
            </a:r>
            <a:r>
              <a:rPr lang="en-US" sz="2000" dirty="0" smtClean="0"/>
              <a:t> 0 (!)</a:t>
            </a:r>
          </a:p>
          <a:p>
            <a:pPr marL="717550" lvl="1" indent="-342900">
              <a:lnSpc>
                <a:spcPct val="150000"/>
              </a:lnSpc>
            </a:pPr>
            <a:endParaRPr lang="en-US" sz="2000" b="1" dirty="0" smtClean="0"/>
          </a:p>
          <a:p>
            <a:pPr lvl="1" indent="0">
              <a:lnSpc>
                <a:spcPct val="150000"/>
              </a:lnSpc>
              <a:buNone/>
            </a:pPr>
            <a:r>
              <a:rPr lang="en-US" sz="2000" b="1" dirty="0" err="1" smtClean="0"/>
              <a:t>Voorbeelden</a:t>
            </a:r>
            <a:r>
              <a:rPr lang="en-US" sz="2000" b="1" dirty="0" smtClean="0"/>
              <a:t>:</a:t>
            </a:r>
          </a:p>
          <a:p>
            <a:pPr marL="717550" lvl="1" indent="-342900">
              <a:lnSpc>
                <a:spcPct val="150000"/>
              </a:lnSpc>
            </a:pPr>
            <a:r>
              <a:rPr lang="en-US" sz="2000" dirty="0" err="1" smtClean="0"/>
              <a:t>Signaal-ruisverhouding</a:t>
            </a:r>
            <a:r>
              <a:rPr lang="en-US" sz="2000" dirty="0" smtClean="0"/>
              <a:t> in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communicatiekanaal</a:t>
            </a:r>
            <a:r>
              <a:rPr lang="en-US" sz="2000" dirty="0" smtClean="0"/>
              <a:t>, </a:t>
            </a:r>
            <a:r>
              <a:rPr lang="en-US" sz="2000" dirty="0" err="1" smtClean="0"/>
              <a:t>brandstofverbruik</a:t>
            </a:r>
            <a:endParaRPr lang="en-US" sz="2000" dirty="0" smtClean="0"/>
          </a:p>
          <a:p>
            <a:pPr marL="717550" lvl="1" indent="-342900">
              <a:lnSpc>
                <a:spcPct val="150000"/>
              </a:lnSpc>
            </a:pPr>
            <a:r>
              <a:rPr lang="en-US" sz="2000" dirty="0" smtClean="0"/>
              <a:t>De </a:t>
            </a:r>
            <a:r>
              <a:rPr lang="en-US" sz="2000" dirty="0" err="1" smtClean="0"/>
              <a:t>tijd</a:t>
            </a:r>
            <a:r>
              <a:rPr lang="en-US" sz="2000" dirty="0" smtClean="0"/>
              <a:t> </a:t>
            </a:r>
            <a:r>
              <a:rPr lang="en-US" sz="2000" dirty="0" err="1" smtClean="0"/>
              <a:t>totdat</a:t>
            </a:r>
            <a:r>
              <a:rPr lang="en-US" sz="2000" dirty="0" smtClean="0"/>
              <a:t> </a:t>
            </a:r>
            <a:r>
              <a:rPr lang="en-US" sz="2000" dirty="0" err="1" smtClean="0"/>
              <a:t>een</a:t>
            </a:r>
            <a:r>
              <a:rPr lang="en-US" sz="2000" dirty="0" smtClean="0"/>
              <a:t> drone </a:t>
            </a:r>
            <a:r>
              <a:rPr lang="en-US" sz="2000" dirty="0" err="1" smtClean="0"/>
              <a:t>wordt</a:t>
            </a:r>
            <a:r>
              <a:rPr lang="en-US" sz="2000" dirty="0" smtClean="0"/>
              <a:t> </a:t>
            </a:r>
            <a:r>
              <a:rPr lang="en-US" sz="2000" dirty="0" err="1" smtClean="0"/>
              <a:t>gedetecteerd</a:t>
            </a:r>
            <a:r>
              <a:rPr lang="en-US" sz="2000" dirty="0" smtClean="0"/>
              <a:t> door </a:t>
            </a:r>
            <a:r>
              <a:rPr lang="en-US" sz="2000" dirty="0" err="1" smtClean="0"/>
              <a:t>een</a:t>
            </a:r>
            <a:r>
              <a:rPr lang="en-US" sz="2000" dirty="0" smtClean="0"/>
              <a:t> </a:t>
            </a:r>
            <a:r>
              <a:rPr lang="en-US" sz="2000" dirty="0" err="1" smtClean="0"/>
              <a:t>radarsysteem</a:t>
            </a:r>
            <a:endParaRPr lang="en-US" sz="2000" dirty="0" smtClean="0"/>
          </a:p>
          <a:p>
            <a:pPr lvl="1" indent="0">
              <a:lnSpc>
                <a:spcPct val="150000"/>
              </a:lnSpc>
              <a:buNone/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  <a:p>
            <a:pPr marL="717550" lvl="1" indent="-34290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0240" y="1259586"/>
            <a:ext cx="10363200" cy="400110"/>
          </a:xfrm>
        </p:spPr>
        <p:txBody>
          <a:bodyPr/>
          <a:lstStyle/>
          <a:p>
            <a:r>
              <a:rPr lang="en-US" dirty="0" smtClean="0"/>
              <a:t>Continue </a:t>
            </a:r>
            <a:r>
              <a:rPr lang="en-US" dirty="0" err="1" smtClean="0"/>
              <a:t>kansvariabelen</a:t>
            </a:r>
            <a:endParaRPr lang="nl-NL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033" y="1212592"/>
            <a:ext cx="2790535" cy="43113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67033" y="5637511"/>
            <a:ext cx="2880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latin typeface="+mn-lt"/>
              </a:rPr>
              <a:t>https://</a:t>
            </a:r>
            <a:r>
              <a:rPr lang="nl-NL" sz="1000" dirty="0" smtClean="0">
                <a:latin typeface="+mn-lt"/>
              </a:rPr>
              <a:t>www.electronicsforu.com/wp-contents/uploads/2022/06/A-drone-detection-RF-monitoring-system-Source-httpsa8242685.en_.made-in-china.com_.jpg</a:t>
            </a:r>
            <a:endParaRPr lang="nl-NL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27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Voorbeeld</a:t>
            </a:r>
            <a:r>
              <a:rPr lang="en-US" b="1" dirty="0" smtClean="0"/>
              <a:t>: </a:t>
            </a:r>
            <a:r>
              <a:rPr lang="en-US" b="1" dirty="0" err="1" smtClean="0"/>
              <a:t>levensduur</a:t>
            </a:r>
            <a:r>
              <a:rPr lang="en-US" b="1" dirty="0" smtClean="0"/>
              <a:t> van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tankmotor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" name="AutoShape 2" descr="Ballistische rakett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1773238"/>
            <a:ext cx="10971832" cy="4246562"/>
          </a:xfrm>
        </p:spPr>
        <p:txBody>
          <a:bodyPr/>
          <a:lstStyle/>
          <a:p>
            <a:r>
              <a:rPr lang="nl-NL" dirty="0" smtClean="0"/>
              <a:t> Het 414 Tankbataljon wil bepalen hoe lang de motoren van de Leopard 2A6-gevechtstanks betrouwbaar blijven voordat ze uitvallen. Ze testen een reeks motoren onder operationele omstandigheden en meten de tijd (in bedrijfsuren) totdat de eerste storing optreedt.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Wat kun je </a:t>
            </a:r>
            <a:r>
              <a:rPr lang="en-US" dirty="0" err="1" smtClean="0"/>
              <a:t>zeggen</a:t>
            </a:r>
            <a:r>
              <a:rPr lang="en-US" dirty="0" smtClean="0"/>
              <a:t> over de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motor </a:t>
            </a:r>
            <a:r>
              <a:rPr lang="en-US" dirty="0" err="1" smtClean="0"/>
              <a:t>precies</a:t>
            </a:r>
            <a:r>
              <a:rPr lang="en-US" dirty="0" smtClean="0"/>
              <a:t> 5192 </a:t>
            </a:r>
            <a:r>
              <a:rPr lang="en-US" dirty="0" err="1" smtClean="0"/>
              <a:t>uur</a:t>
            </a:r>
            <a:r>
              <a:rPr lang="en-US" dirty="0" smtClean="0"/>
              <a:t>, 24 </a:t>
            </a:r>
            <a:r>
              <a:rPr lang="en-US" dirty="0" err="1" smtClean="0"/>
              <a:t>minuten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36 </a:t>
            </a:r>
            <a:r>
              <a:rPr lang="en-US" dirty="0" err="1" smtClean="0"/>
              <a:t>seconden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installatie</a:t>
            </a:r>
            <a:r>
              <a:rPr lang="en-US" dirty="0" smtClean="0"/>
              <a:t> </a:t>
            </a:r>
            <a:r>
              <a:rPr lang="en-US" dirty="0" err="1" smtClean="0"/>
              <a:t>uitvalt</a:t>
            </a:r>
            <a:r>
              <a:rPr lang="en-US" dirty="0" smtClean="0"/>
              <a:t>? </a:t>
            </a:r>
          </a:p>
          <a:p>
            <a:pPr algn="ctr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Wat kun je </a:t>
            </a:r>
            <a:r>
              <a:rPr lang="en-US" dirty="0" err="1" smtClean="0"/>
              <a:t>zeggen</a:t>
            </a:r>
            <a:r>
              <a:rPr lang="en-US" dirty="0" smtClean="0"/>
              <a:t> over de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motor </a:t>
            </a:r>
            <a:r>
              <a:rPr lang="en-US" dirty="0" err="1" smtClean="0"/>
              <a:t>na</a:t>
            </a:r>
            <a:r>
              <a:rPr lang="en-US" dirty="0" smtClean="0"/>
              <a:t> 5500 </a:t>
            </a:r>
            <a:r>
              <a:rPr lang="en-US" dirty="0" err="1" smtClean="0"/>
              <a:t>uur</a:t>
            </a:r>
            <a:r>
              <a:rPr lang="en-US" dirty="0" smtClean="0"/>
              <a:t> nog steeds </a:t>
            </a:r>
            <a:r>
              <a:rPr lang="en-US" dirty="0" err="1" smtClean="0"/>
              <a:t>operationeel</a:t>
            </a:r>
            <a:r>
              <a:rPr lang="en-US" dirty="0" smtClean="0"/>
              <a:t> is?</a:t>
            </a:r>
            <a:endParaRPr lang="en-US" dirty="0"/>
          </a:p>
          <a:p>
            <a:endParaRPr lang="en-US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472264" y="476672"/>
            <a:ext cx="338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n-lt"/>
              </a:rPr>
              <a:t>Disclaimer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fictief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scenario</a:t>
            </a:r>
            <a:endParaRPr lang="nl-NL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841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Voorbeeld</a:t>
            </a:r>
            <a:r>
              <a:rPr lang="en-US" b="1" dirty="0" smtClean="0"/>
              <a:t>: </a:t>
            </a:r>
            <a:r>
              <a:rPr lang="en-US" b="1" dirty="0" err="1" smtClean="0"/>
              <a:t>levensduur</a:t>
            </a:r>
            <a:r>
              <a:rPr lang="en-US" b="1" dirty="0" smtClean="0"/>
              <a:t> van </a:t>
            </a:r>
            <a:r>
              <a:rPr lang="en-US" b="1" dirty="0" err="1" smtClean="0"/>
              <a:t>een</a:t>
            </a:r>
            <a:r>
              <a:rPr lang="en-US" b="1" dirty="0" smtClean="0"/>
              <a:t> </a:t>
            </a:r>
            <a:r>
              <a:rPr lang="en-US" b="1" dirty="0" err="1" smtClean="0"/>
              <a:t>tankmotor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2" name="AutoShape 2" descr="Ballistische rakett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b="1" dirty="0" smtClean="0"/>
                  <a:t>Continue </a:t>
                </a:r>
                <a:r>
                  <a:rPr lang="en-US" b="1" dirty="0" err="1" smtClean="0"/>
                  <a:t>kansvariabele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de </a:t>
                </a:r>
                <a:r>
                  <a:rPr lang="en-US" dirty="0" err="1" smtClean="0"/>
                  <a:t>tijd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(in </a:t>
                </a:r>
                <a:r>
                  <a:rPr lang="en-US" dirty="0" err="1" smtClean="0"/>
                  <a:t>bedrijfsuren</a:t>
                </a:r>
                <a:r>
                  <a:rPr lang="en-US" dirty="0" smtClean="0"/>
                  <a:t>) tot de </a:t>
                </a:r>
                <a:r>
                  <a:rPr lang="en-US" dirty="0" err="1" smtClean="0"/>
                  <a:t>eerste</a:t>
                </a:r>
                <a:r>
                  <a:rPr lang="en-US" dirty="0" smtClean="0"/>
                  <a:t> storing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tankmotor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/>
                  <a:t>Continu</a:t>
                </a:r>
                <a:r>
                  <a:rPr lang="en-US" b="1" dirty="0" smtClean="0"/>
                  <a:t>: </a:t>
                </a:r>
                <a:r>
                  <a:rPr lang="en-US" dirty="0" err="1" smtClean="0"/>
                  <a:t>omdat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alle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0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aannemen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/>
                  <a:t>Kansvariabele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onderhevig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onzekere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factoren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zoals</a:t>
                </a:r>
                <a:r>
                  <a:rPr lang="en-US" dirty="0" smtClean="0"/>
                  <a:t>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gebruiksintensiteit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onderhoudscyclus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materiaalmoeheid</a:t>
                </a:r>
                <a:r>
                  <a:rPr lang="en-US" dirty="0" smtClean="0"/>
                  <a:t>,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/>
                  <a:t>Wat kun je </a:t>
                </a:r>
                <a:r>
                  <a:rPr lang="en-US" b="1" dirty="0" err="1"/>
                  <a:t>zeggen</a:t>
                </a:r>
                <a:r>
                  <a:rPr lang="en-US" b="1" dirty="0"/>
                  <a:t> over de </a:t>
                </a:r>
                <a:r>
                  <a:rPr lang="en-US" b="1" dirty="0" err="1"/>
                  <a:t>kans</a:t>
                </a:r>
                <a:r>
                  <a:rPr lang="en-US" b="1" dirty="0"/>
                  <a:t> </a:t>
                </a:r>
                <a:r>
                  <a:rPr lang="en-US" b="1" dirty="0" err="1"/>
                  <a:t>dat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motor </a:t>
                </a:r>
                <a:r>
                  <a:rPr lang="en-US" b="1" dirty="0" err="1" smtClean="0"/>
                  <a:t>precies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na</a:t>
                </a:r>
                <a:r>
                  <a:rPr lang="en-US" b="1" dirty="0" smtClean="0"/>
                  <a:t> </a:t>
                </a:r>
                <a:r>
                  <a:rPr lang="en-US" b="1" dirty="0"/>
                  <a:t>5192 </a:t>
                </a:r>
                <a:r>
                  <a:rPr lang="en-US" b="1" dirty="0" err="1"/>
                  <a:t>uur</a:t>
                </a:r>
                <a:r>
                  <a:rPr lang="en-US" b="1" dirty="0"/>
                  <a:t>, 24 </a:t>
                </a:r>
                <a:r>
                  <a:rPr lang="en-US" b="1" dirty="0" smtClean="0"/>
                  <a:t>min </a:t>
                </a:r>
                <a:r>
                  <a:rPr lang="en-US" b="1" dirty="0" err="1"/>
                  <a:t>en</a:t>
                </a:r>
                <a:r>
                  <a:rPr lang="en-US" b="1" dirty="0"/>
                  <a:t> 36 </a:t>
                </a:r>
                <a:r>
                  <a:rPr lang="en-US" b="1" dirty="0" smtClean="0"/>
                  <a:t>sec </a:t>
                </a:r>
                <a:r>
                  <a:rPr lang="en-US" b="1" dirty="0" err="1"/>
                  <a:t>uitvalt</a:t>
                </a:r>
                <a:r>
                  <a:rPr lang="en-US" b="1" dirty="0"/>
                  <a:t>?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Kans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0: </a:t>
                </a: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vormt</a:t>
                </a:r>
                <a:r>
                  <a:rPr lang="en-US" dirty="0" smtClean="0"/>
                  <a:t> maar 1 uit </a:t>
                </a:r>
                <a:r>
                  <a:rPr lang="en-US" dirty="0" err="1" smtClean="0"/>
                  <a:t>oneindig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mogelijke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uitkomsten</a:t>
                </a:r>
                <a:endParaRPr lang="en-US" b="1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r>
                  <a:rPr lang="en-US" b="1" dirty="0"/>
                  <a:t>Wat kun je </a:t>
                </a:r>
                <a:r>
                  <a:rPr lang="en-US" b="1" dirty="0" err="1"/>
                  <a:t>zeggen</a:t>
                </a:r>
                <a:r>
                  <a:rPr lang="en-US" b="1" dirty="0"/>
                  <a:t> over de </a:t>
                </a:r>
                <a:r>
                  <a:rPr lang="en-US" b="1" dirty="0" err="1"/>
                  <a:t>kans</a:t>
                </a:r>
                <a:r>
                  <a:rPr lang="en-US" b="1" dirty="0"/>
                  <a:t> </a:t>
                </a:r>
                <a:r>
                  <a:rPr lang="en-US" b="1" dirty="0" err="1"/>
                  <a:t>dat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motor </a:t>
                </a:r>
                <a:r>
                  <a:rPr lang="en-US" b="1" dirty="0" err="1"/>
                  <a:t>na</a:t>
                </a:r>
                <a:r>
                  <a:rPr lang="en-US" b="1" dirty="0"/>
                  <a:t> 5500 </a:t>
                </a:r>
                <a:r>
                  <a:rPr lang="en-US" b="1" dirty="0" err="1"/>
                  <a:t>uur</a:t>
                </a:r>
                <a:r>
                  <a:rPr lang="en-US" b="1" dirty="0"/>
                  <a:t> nog steeds </a:t>
                </a:r>
                <a:r>
                  <a:rPr lang="en-US" b="1" dirty="0" err="1"/>
                  <a:t>operationeel</a:t>
                </a:r>
                <a:r>
                  <a:rPr lang="en-US" b="1" dirty="0"/>
                  <a:t> is?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Kans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mogelijk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groter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0: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5500;∞</m:t>
                        </m:r>
                      </m:e>
                    </m:d>
                  </m:oMath>
                </a14:m>
                <a:r>
                  <a:rPr lang="en-US" dirty="0" smtClean="0"/>
                  <a:t> is een </a:t>
                </a:r>
                <a:r>
                  <a:rPr lang="en-US" b="1" dirty="0" smtClean="0"/>
                  <a:t>interval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mogelijke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uitkomsten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556" t="-2296" r="-556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472264" y="476672"/>
            <a:ext cx="3385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n-lt"/>
              </a:rPr>
              <a:t>Disclaimer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: </a:t>
            </a:r>
            <a:r>
              <a:rPr lang="en-US" dirty="0" err="1" smtClean="0">
                <a:solidFill>
                  <a:srgbClr val="FFFFFF"/>
                </a:solidFill>
                <a:latin typeface="+mn-lt"/>
              </a:rPr>
              <a:t>fictief</a:t>
            </a:r>
            <a:r>
              <a:rPr lang="en-US" dirty="0" smtClean="0">
                <a:solidFill>
                  <a:srgbClr val="FFFFFF"/>
                </a:solidFill>
                <a:latin typeface="+mn-lt"/>
              </a:rPr>
              <a:t> scenario</a:t>
            </a:r>
            <a:endParaRPr lang="nl-NL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774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 anchor="ctr"/>
              <a:lstStyle/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continue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kansvariabele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717550" lvl="1" indent="-3429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specifieke</a:t>
                </a:r>
                <a:r>
                  <a:rPr lang="en-US" dirty="0"/>
                  <a:t> </a:t>
                </a:r>
                <a:r>
                  <a:rPr lang="en-US" dirty="0" err="1"/>
                  <a:t>waarde</a:t>
                </a:r>
                <a:r>
                  <a:rPr lang="en-US" dirty="0"/>
                  <a:t> (</a:t>
                </a:r>
                <a:r>
                  <a:rPr lang="en-US" dirty="0" err="1"/>
                  <a:t>mogelijke</a:t>
                </a:r>
                <a:r>
                  <a:rPr lang="en-US" dirty="0"/>
                  <a:t> </a:t>
                </a:r>
                <a:r>
                  <a:rPr lang="en-US" dirty="0" err="1"/>
                  <a:t>uitkomst</a:t>
                </a:r>
                <a:r>
                  <a:rPr lang="en-US" dirty="0"/>
                  <a:t>), </a:t>
                </a:r>
                <a:r>
                  <a:rPr lang="en-US" dirty="0" err="1" smtClean="0"/>
                  <a:t>bv</a:t>
                </a:r>
                <a:r>
                  <a:rPr lang="en-US" dirty="0" smtClean="0"/>
                  <a:t>, 94812,123</a:t>
                </a:r>
                <a:r>
                  <a:rPr lang="en-US" dirty="0"/>
                  <a:t>, </a:t>
                </a:r>
                <a:r>
                  <a:rPr lang="en-US" dirty="0" smtClean="0"/>
                  <a:t>1,8273</a:t>
                </a:r>
                <a:r>
                  <a:rPr lang="en-US" dirty="0"/>
                  <a:t>, -</a:t>
                </a:r>
                <a:r>
                  <a:rPr lang="en-US" dirty="0" smtClean="0"/>
                  <a:t>5,642</a:t>
                </a:r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717550" lvl="1" indent="-342900">
                  <a:lnSpc>
                    <a:spcPct val="150000"/>
                  </a:lnSpc>
                </a:pP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specifieke</a:t>
                </a:r>
                <a:r>
                  <a:rPr lang="en-US" dirty="0" smtClean="0"/>
                  <a:t> </a:t>
                </a:r>
                <a:r>
                  <a:rPr lang="en-US" dirty="0" err="1"/>
                  <a:t>uitkomst</a:t>
                </a:r>
                <a:r>
                  <a:rPr lang="en-US" dirty="0"/>
                  <a:t> is </a:t>
                </a:r>
                <a:r>
                  <a:rPr lang="en-US" dirty="0" err="1"/>
                  <a:t>altijd</a:t>
                </a:r>
                <a:r>
                  <a:rPr lang="en-US" dirty="0"/>
                  <a:t> 0 !!!</a:t>
                </a:r>
              </a:p>
              <a:p>
                <a:pPr marL="965200" lvl="2" indent="-342900">
                  <a:lnSpc>
                    <a:spcPct val="150000"/>
                  </a:lnSpc>
                </a:pPr>
                <a:r>
                  <a:rPr lang="en-US" dirty="0" err="1" smtClean="0"/>
                  <a:t>Toch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aannemen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dus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betekent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NIET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onmogelijk</a:t>
                </a:r>
                <a:r>
                  <a:rPr lang="en-US" dirty="0" smtClean="0"/>
                  <a:t>!</a:t>
                </a:r>
                <a:endParaRPr lang="en-US" dirty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b="1" dirty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b="1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lvl="1" indent="0">
                  <a:lnSpc>
                    <a:spcPct val="150000"/>
                  </a:lnSpc>
                  <a:buNone/>
                </a:pPr>
                <a:r>
                  <a:rPr lang="en-US" dirty="0" smtClean="0"/>
                  <a:t>Discreet </a:t>
                </a:r>
                <a:r>
                  <a:rPr lang="en-US" dirty="0" err="1" smtClean="0"/>
                  <a:t>doen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eindpunten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interval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wel</a:t>
                </a:r>
                <a:r>
                  <a:rPr lang="en-US" dirty="0" smtClean="0"/>
                  <a:t> toe, maar </a:t>
                </a:r>
                <a:r>
                  <a:rPr lang="en-US" dirty="0" err="1" smtClean="0"/>
                  <a:t>continu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niet</a:t>
                </a:r>
                <a:r>
                  <a:rPr lang="en-US" dirty="0" smtClean="0"/>
                  <a:t>!</a:t>
                </a:r>
              </a:p>
              <a:p>
                <a:pPr lvl="1" indent="0">
                  <a:lnSpc>
                    <a:spcPct val="150000"/>
                  </a:lnSpc>
                  <a:buNone/>
                </a:pP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dirty="0" smtClean="0"/>
              </a:p>
              <a:p>
                <a:pPr marL="717550" lvl="1" indent="-342900">
                  <a:lnSpc>
                    <a:spcPct val="150000"/>
                  </a:lnSpc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t="-4448" r="-578" b="-73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smtClean="0"/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0240" y="1259586"/>
            <a:ext cx="10363200" cy="400110"/>
          </a:xfrm>
        </p:spPr>
        <p:txBody>
          <a:bodyPr/>
          <a:lstStyle/>
          <a:p>
            <a:r>
              <a:rPr lang="en-US" dirty="0" smtClean="0"/>
              <a:t>Continue </a:t>
            </a:r>
            <a:r>
              <a:rPr lang="en-US" dirty="0" err="1" smtClean="0"/>
              <a:t>kansvariabelen</a:t>
            </a:r>
            <a:r>
              <a:rPr lang="en-US" dirty="0" smtClean="0"/>
              <a:t>: </a:t>
            </a:r>
            <a:r>
              <a:rPr lang="en-US" dirty="0" err="1" smtClean="0"/>
              <a:t>notatie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910804"/>
                  </p:ext>
                </p:extLst>
              </p:nvPr>
            </p:nvGraphicFramePr>
            <p:xfrm>
              <a:off x="2606300" y="4365104"/>
              <a:ext cx="67762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04997">
                      <a:extLst>
                        <a:ext uri="{9D8B030D-6E8A-4147-A177-3AD203B41FA5}">
                          <a16:colId xmlns:a16="http://schemas.microsoft.com/office/drawing/2014/main" val="3606751969"/>
                        </a:ext>
                      </a:extLst>
                    </a:gridCol>
                    <a:gridCol w="1806688">
                      <a:extLst>
                        <a:ext uri="{9D8B030D-6E8A-4147-A177-3AD203B41FA5}">
                          <a16:colId xmlns:a16="http://schemas.microsoft.com/office/drawing/2014/main" val="3439097607"/>
                        </a:ext>
                      </a:extLst>
                    </a:gridCol>
                    <a:gridCol w="1564515">
                      <a:extLst>
                        <a:ext uri="{9D8B030D-6E8A-4147-A177-3AD203B41FA5}">
                          <a16:colId xmlns:a16="http://schemas.microsoft.com/office/drawing/2014/main" val="783414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Discreet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Continu</a:t>
                          </a:r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224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Kans</a:t>
                          </a:r>
                          <a:r>
                            <a:rPr lang="en-US" baseline="0" dirty="0" smtClean="0"/>
                            <a:t> op </a:t>
                          </a:r>
                          <a:r>
                            <a:rPr lang="en-US" baseline="0" dirty="0" err="1" smtClean="0"/>
                            <a:t>losse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uitkomst</a:t>
                          </a:r>
                          <a:r>
                            <a:rPr lang="en-US" baseline="0" dirty="0" smtClean="0"/>
                            <a:t> 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530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Kans op </a:t>
                          </a:r>
                          <a:r>
                            <a:rPr lang="en-US" dirty="0" err="1" smtClean="0"/>
                            <a:t>uitkomst</a:t>
                          </a:r>
                          <a:r>
                            <a:rPr lang="en-US" dirty="0" smtClean="0"/>
                            <a:t> in interval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  <a:p>
                          <a:pPr algn="ctr"/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859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910804"/>
                  </p:ext>
                </p:extLst>
              </p:nvPr>
            </p:nvGraphicFramePr>
            <p:xfrm>
              <a:off x="2606300" y="4365104"/>
              <a:ext cx="677620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04997">
                      <a:extLst>
                        <a:ext uri="{9D8B030D-6E8A-4147-A177-3AD203B41FA5}">
                          <a16:colId xmlns:a16="http://schemas.microsoft.com/office/drawing/2014/main" val="3606751969"/>
                        </a:ext>
                      </a:extLst>
                    </a:gridCol>
                    <a:gridCol w="1806688">
                      <a:extLst>
                        <a:ext uri="{9D8B030D-6E8A-4147-A177-3AD203B41FA5}">
                          <a16:colId xmlns:a16="http://schemas.microsoft.com/office/drawing/2014/main" val="3439097607"/>
                        </a:ext>
                      </a:extLst>
                    </a:gridCol>
                    <a:gridCol w="1564515">
                      <a:extLst>
                        <a:ext uri="{9D8B030D-6E8A-4147-A177-3AD203B41FA5}">
                          <a16:colId xmlns:a16="http://schemas.microsoft.com/office/drawing/2014/main" val="7834149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Discreet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Continu</a:t>
                          </a:r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42246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Kans</a:t>
                          </a:r>
                          <a:r>
                            <a:rPr lang="en-US" baseline="0" dirty="0" smtClean="0"/>
                            <a:t> op </a:t>
                          </a:r>
                          <a:r>
                            <a:rPr lang="en-US" baseline="0" dirty="0" err="1" smtClean="0"/>
                            <a:t>losse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uitkomst</a:t>
                          </a:r>
                          <a:r>
                            <a:rPr lang="en-US" baseline="0" dirty="0" smtClean="0"/>
                            <a:t> </a:t>
                          </a:r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88552" t="-108197" r="-87879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33463" t="-108197" r="-1556" b="-1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5305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79" t="-120952" r="-99821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88552" t="-120952" r="-87879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33463" t="-120952" r="-1556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8591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96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Discrete </a:t>
                </a:r>
                <a:r>
                  <a:rPr lang="en-US" b="1" dirty="0" err="1" smtClean="0"/>
                  <a:t>kansvariabelen</a:t>
                </a:r>
                <a:r>
                  <a:rPr lang="en-US" b="1" dirty="0" smtClean="0"/>
                  <a:t>: twee </a:t>
                </a:r>
                <a:r>
                  <a:rPr lang="en-US" b="1" dirty="0" err="1" smtClean="0"/>
                  <a:t>weergaven</a:t>
                </a:r>
                <a:r>
                  <a:rPr lang="en-US" b="1" dirty="0" smtClean="0"/>
                  <a:t> van de </a:t>
                </a:r>
                <a:r>
                  <a:rPr lang="en-US" b="1" dirty="0" err="1" smtClean="0"/>
                  <a:t>kansfunctie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b="1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6" y="1265239"/>
                <a:ext cx="11185739" cy="400110"/>
              </a:xfrm>
              <a:blipFill>
                <a:blip r:embed="rId2"/>
                <a:stretch>
                  <a:fillRect l="-1798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6 mei 2025</a:t>
            </a: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916" y="1916832"/>
            <a:ext cx="111857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WebText Bold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9502633"/>
                  </p:ext>
                </p:extLst>
              </p:nvPr>
            </p:nvGraphicFramePr>
            <p:xfrm>
              <a:off x="1352000" y="1728083"/>
              <a:ext cx="9597830" cy="1124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2530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54878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</a:t>
                          </a:r>
                          <a:endParaRPr lang="nl-N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0,09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0,12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0,15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0,09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0,08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0,13</a:t>
                          </a:r>
                          <a:endParaRPr lang="nl-N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9502633"/>
                  </p:ext>
                </p:extLst>
              </p:nvPr>
            </p:nvGraphicFramePr>
            <p:xfrm>
              <a:off x="1352000" y="1728083"/>
              <a:ext cx="9597830" cy="11248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2530">
                      <a:extLst>
                        <a:ext uri="{9D8B030D-6E8A-4147-A177-3AD203B41FA5}">
                          <a16:colId xmlns:a16="http://schemas.microsoft.com/office/drawing/2014/main" val="3720042688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1441462283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228596171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949674605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1843886497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4016532721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1193887346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3605553733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1899885554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4226952208"/>
                        </a:ext>
                      </a:extLst>
                    </a:gridCol>
                    <a:gridCol w="872530">
                      <a:extLst>
                        <a:ext uri="{9D8B030D-6E8A-4147-A177-3AD203B41FA5}">
                          <a16:colId xmlns:a16="http://schemas.microsoft.com/office/drawing/2014/main" val="292652335"/>
                        </a:ext>
                      </a:extLst>
                    </a:gridCol>
                  </a:tblGrid>
                  <a:tr h="548789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" t="-1099" r="-1004895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2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3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4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5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6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8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9</a:t>
                          </a:r>
                          <a:endParaRPr lang="nl-N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6895613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9" t="-96842" r="-1004895" b="-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0,09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0,12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0,15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0,09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0,08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0,07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0,10</a:t>
                          </a:r>
                          <a:endParaRPr lang="nl-NL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0,13</a:t>
                          </a:r>
                          <a:endParaRPr lang="nl-NL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3528996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672" y="2915670"/>
            <a:ext cx="4392488" cy="33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3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</Template>
  <TotalTime>0</TotalTime>
  <Words>2665</Words>
  <Application>Microsoft Office PowerPoint</Application>
  <PresentationFormat>Widescreen</PresentationFormat>
  <Paragraphs>341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Statistiek: college 3</vt:lpstr>
      <vt:lpstr>Recap: vorig college</vt:lpstr>
      <vt:lpstr>Recap: kansexperiment</vt:lpstr>
      <vt:lpstr>Overzicht: kansvariabelen</vt:lpstr>
      <vt:lpstr>Continue kansvariabelen</vt:lpstr>
      <vt:lpstr>Voorbeeld: levensduur van een tankmotor</vt:lpstr>
      <vt:lpstr>Voorbeeld: levensduur van een tankmotor</vt:lpstr>
      <vt:lpstr>Continue kansvariabelen: notatie</vt:lpstr>
      <vt:lpstr>Discrete kansvariabelen: twee weergaven van de kansfunctie p(k)=P(X=k)</vt:lpstr>
      <vt:lpstr>Continue kansvariabelen: kansdichtheidsfunctie (PDF)</vt:lpstr>
      <vt:lpstr>Continue kansvariabelen: kansdichtheidsfunctie (PDF)</vt:lpstr>
      <vt:lpstr>Kansdichtheidsfunctie (PDF)</vt:lpstr>
      <vt:lpstr>Kansdichtheidsfunctie (PDF)</vt:lpstr>
      <vt:lpstr>Kansdichtheidsfunctie (PDF)</vt:lpstr>
      <vt:lpstr>Kansdichtheidsfunctie (PDF)</vt:lpstr>
      <vt:lpstr>Kansdichtheidsfunctie (PDF)</vt:lpstr>
      <vt:lpstr>Cumulatieve verdelingsfunctie (CDF)</vt:lpstr>
      <vt:lpstr>Rekenvoorbeeld</vt:lpstr>
      <vt:lpstr>Voorbeeld: f(x)=3/1000∗(10-x)^2</vt:lpstr>
      <vt:lpstr>Wat is de kans dat de raket op minder dan 3 km van het doelwit inslaat? </vt:lpstr>
      <vt:lpstr>Verwachtingswaarde</vt:lpstr>
      <vt:lpstr>Rekenvoorbeeld</vt:lpstr>
      <vt:lpstr>Wat is de verwachtingswaarde E[X]? </vt:lpstr>
      <vt:lpstr>Variantie en standaardafwijking</vt:lpstr>
      <vt:lpstr>Rekenvoorbeeld</vt:lpstr>
      <vt:lpstr>Wat is de standaardafwijking σ(X)? </vt:lpstr>
      <vt:lpstr>Overzicht: discrete en continue kansvariabelen</vt:lpstr>
      <vt:lpstr>Samenvatting</vt:lpstr>
      <vt:lpstr>Volgend college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2: Statistiek</dc:title>
  <dc:creator>Blom, DAMP, Dr. ir., DOSCO/NLDA/FMW/CG MTW</dc:creator>
  <cp:lastModifiedBy>Blom, DAMP, Dr. ir., DOSCO/NLDA/FMW/CG MTW</cp:lastModifiedBy>
  <cp:revision>221</cp:revision>
  <cp:lastPrinted>2011-09-21T07:52:24Z</cp:lastPrinted>
  <dcterms:created xsi:type="dcterms:W3CDTF">2024-10-30T14:05:14Z</dcterms:created>
  <dcterms:modified xsi:type="dcterms:W3CDTF">2025-05-11T18:23:20Z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