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6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58" r:id="rId5"/>
    <p:sldId id="287" r:id="rId6"/>
    <p:sldId id="259" r:id="rId7"/>
    <p:sldId id="310" r:id="rId8"/>
    <p:sldId id="260" r:id="rId9"/>
    <p:sldId id="295" r:id="rId10"/>
    <p:sldId id="265" r:id="rId11"/>
    <p:sldId id="296" r:id="rId12"/>
    <p:sldId id="311" r:id="rId13"/>
    <p:sldId id="313" r:id="rId14"/>
    <p:sldId id="314" r:id="rId15"/>
    <p:sldId id="292" r:id="rId16"/>
    <p:sldId id="272" r:id="rId17"/>
    <p:sldId id="293" r:id="rId18"/>
    <p:sldId id="316" r:id="rId19"/>
    <p:sldId id="297" r:id="rId20"/>
    <p:sldId id="277" r:id="rId21"/>
    <p:sldId id="278" r:id="rId22"/>
    <p:sldId id="303" r:id="rId23"/>
    <p:sldId id="304" r:id="rId24"/>
    <p:sldId id="306" r:id="rId25"/>
    <p:sldId id="305" r:id="rId26"/>
    <p:sldId id="307" r:id="rId27"/>
    <p:sldId id="315" r:id="rId28"/>
    <p:sldId id="301" r:id="rId29"/>
    <p:sldId id="302" r:id="rId30"/>
    <p:sldId id="309" r:id="rId31"/>
    <p:sldId id="285" r:id="rId32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0"/>
  </p:normalViewPr>
  <p:slideViewPr>
    <p:cSldViewPr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E90AC-1A9D-4974-BAF5-4A7D733043D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26EC6-7821-4C66-ACA0-C4C826A60C6F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399CC24F-1863-4927-A03D-9014BC9B1320}" type="parTrans" cxnId="{CE9F6066-92E7-45A3-BEAF-12762EEF7AC3}">
      <dgm:prSet/>
      <dgm:spPr/>
      <dgm:t>
        <a:bodyPr/>
        <a:lstStyle/>
        <a:p>
          <a:endParaRPr lang="en-US"/>
        </a:p>
      </dgm:t>
    </dgm:pt>
    <dgm:pt modelId="{4CC6A34B-8859-47AA-A26A-16DE8E9CD1CE}" type="sibTrans" cxnId="{CE9F6066-92E7-45A3-BEAF-12762EEF7AC3}">
      <dgm:prSet/>
      <dgm:spPr/>
      <dgm:t>
        <a:bodyPr/>
        <a:lstStyle/>
        <a:p>
          <a:endParaRPr lang="en-US"/>
        </a:p>
      </dgm:t>
    </dgm:pt>
    <dgm:pt modelId="{E11C979E-DA7F-44FE-93FF-6B10E1A32EFE}">
      <dgm:prSet phldrT="[Text]"/>
      <dgm:spPr/>
      <dgm:t>
        <a:bodyPr/>
        <a:lstStyle/>
        <a:p>
          <a:r>
            <a:rPr lang="en-US" dirty="0" smtClean="0"/>
            <a:t>Experiment </a:t>
          </a:r>
          <a:endParaRPr lang="en-US" dirty="0"/>
        </a:p>
      </dgm:t>
    </dgm:pt>
    <dgm:pt modelId="{36C2889A-2DD7-4CC0-830A-FD90DB7DE7A3}" type="parTrans" cxnId="{9399D6E6-EC3A-40E7-8D06-30549A77E737}">
      <dgm:prSet/>
      <dgm:spPr/>
      <dgm:t>
        <a:bodyPr/>
        <a:lstStyle/>
        <a:p>
          <a:endParaRPr lang="en-US"/>
        </a:p>
      </dgm:t>
    </dgm:pt>
    <dgm:pt modelId="{CBA8F9A7-B3A3-41C3-888D-E1DD4A1C1874}" type="sibTrans" cxnId="{9399D6E6-EC3A-40E7-8D06-30549A77E737}">
      <dgm:prSet/>
      <dgm:spPr/>
      <dgm:t>
        <a:bodyPr/>
        <a:lstStyle/>
        <a:p>
          <a:endParaRPr lang="en-US"/>
        </a:p>
      </dgm:t>
    </dgm:pt>
    <dgm:pt modelId="{069719F9-BB75-49A5-A166-10F2795AEF0B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692A72E2-8E20-4674-8647-F531720BD7AB}" type="parTrans" cxnId="{CBB670C9-5286-490A-945E-B2BDEB6C2CF3}">
      <dgm:prSet/>
      <dgm:spPr/>
      <dgm:t>
        <a:bodyPr/>
        <a:lstStyle/>
        <a:p>
          <a:endParaRPr lang="en-US"/>
        </a:p>
      </dgm:t>
    </dgm:pt>
    <dgm:pt modelId="{4FE59848-15AC-4F61-9815-B768F5B4D67A}" type="sibTrans" cxnId="{CBB670C9-5286-490A-945E-B2BDEB6C2CF3}">
      <dgm:prSet/>
      <dgm:spPr/>
      <dgm:t>
        <a:bodyPr/>
        <a:lstStyle/>
        <a:p>
          <a:endParaRPr lang="en-US"/>
        </a:p>
      </dgm:t>
    </dgm:pt>
    <dgm:pt modelId="{1DD63560-39EA-40A5-8D8C-D1F346A7411F}">
      <dgm:prSet phldrT="[Text]"/>
      <dgm:spPr/>
      <dgm:t>
        <a:bodyPr/>
        <a:lstStyle/>
        <a:p>
          <a:r>
            <a:rPr lang="en-US" dirty="0" err="1" smtClean="0"/>
            <a:t>Een</a:t>
          </a:r>
          <a:r>
            <a:rPr lang="en-US" dirty="0" smtClean="0"/>
            <a:t> van de </a:t>
          </a:r>
          <a:r>
            <a:rPr lang="en-US" dirty="0" err="1" smtClean="0"/>
            <a:t>mogelijke</a:t>
          </a:r>
          <a:r>
            <a:rPr lang="en-US" dirty="0" smtClean="0"/>
            <a:t> </a:t>
          </a:r>
          <a:r>
            <a:rPr lang="en-US" dirty="0" err="1" smtClean="0"/>
            <a:t>uitkomsten</a:t>
          </a:r>
          <a:r>
            <a:rPr lang="en-US" dirty="0" smtClean="0"/>
            <a:t> (</a:t>
          </a:r>
          <a:r>
            <a:rPr lang="en-US" b="1" dirty="0" smtClean="0"/>
            <a:t>trekking</a:t>
          </a:r>
          <a:r>
            <a:rPr lang="en-US" dirty="0" smtClean="0"/>
            <a:t>)</a:t>
          </a:r>
          <a:endParaRPr lang="en-US" dirty="0"/>
        </a:p>
      </dgm:t>
    </dgm:pt>
    <dgm:pt modelId="{3F7BE854-47EB-45E1-B095-59561E777271}" type="parTrans" cxnId="{6CD97026-52D1-4004-B7F3-B2201E5C1C44}">
      <dgm:prSet/>
      <dgm:spPr/>
      <dgm:t>
        <a:bodyPr/>
        <a:lstStyle/>
        <a:p>
          <a:endParaRPr lang="en-US"/>
        </a:p>
      </dgm:t>
    </dgm:pt>
    <dgm:pt modelId="{0FDFD97D-4660-4EB9-A519-9BA8162C0D45}" type="sibTrans" cxnId="{6CD97026-52D1-4004-B7F3-B2201E5C1C44}">
      <dgm:prSet/>
      <dgm:spPr/>
      <dgm:t>
        <a:bodyPr/>
        <a:lstStyle/>
        <a:p>
          <a:endParaRPr lang="en-US"/>
        </a:p>
      </dgm:t>
    </dgm:pt>
    <dgm:pt modelId="{1EA94DEB-9F40-4F05-AC41-46C694D6339D}">
      <dgm:prSet/>
      <dgm:spPr/>
      <dgm:t>
        <a:bodyPr/>
        <a:lstStyle/>
        <a:p>
          <a:r>
            <a:rPr lang="en-US" dirty="0" err="1" smtClean="0"/>
            <a:t>Verzameling</a:t>
          </a:r>
          <a:r>
            <a:rPr lang="en-US" dirty="0" smtClean="0"/>
            <a:t> </a:t>
          </a:r>
          <a:r>
            <a:rPr lang="en-US" dirty="0" err="1" smtClean="0"/>
            <a:t>mogelijke</a:t>
          </a:r>
          <a:r>
            <a:rPr lang="en-US" dirty="0" smtClean="0"/>
            <a:t> </a:t>
          </a:r>
          <a:r>
            <a:rPr lang="en-US" dirty="0" err="1" smtClean="0"/>
            <a:t>uitkomsten</a:t>
          </a:r>
          <a:endParaRPr lang="en-US" dirty="0"/>
        </a:p>
      </dgm:t>
    </dgm:pt>
    <dgm:pt modelId="{5776BFE5-B53A-4F74-9EBE-26BBD91CBDBB}" type="parTrans" cxnId="{70DD71B6-9057-4717-BEB6-8D9F43FC6D98}">
      <dgm:prSet/>
      <dgm:spPr/>
      <dgm:t>
        <a:bodyPr/>
        <a:lstStyle/>
        <a:p>
          <a:endParaRPr lang="en-US"/>
        </a:p>
      </dgm:t>
    </dgm:pt>
    <dgm:pt modelId="{980D1F3B-6028-4893-9CA9-B72D00BBD16D}" type="sibTrans" cxnId="{70DD71B6-9057-4717-BEB6-8D9F43FC6D98}">
      <dgm:prSet/>
      <dgm:spPr/>
      <dgm:t>
        <a:bodyPr/>
        <a:lstStyle/>
        <a:p>
          <a:endParaRPr lang="en-US"/>
        </a:p>
      </dgm:t>
    </dgm:pt>
    <dgm:pt modelId="{44A78614-1D84-4FD5-B898-D3A9B9A9D632}">
      <dgm:prSet/>
      <dgm:spPr/>
      <dgm:t>
        <a:bodyPr/>
        <a:lstStyle/>
        <a:p>
          <a:r>
            <a:rPr lang="en-US" dirty="0" err="1" smtClean="0"/>
            <a:t>Onderliggende</a:t>
          </a:r>
          <a:r>
            <a:rPr lang="en-US" dirty="0" smtClean="0"/>
            <a:t> </a:t>
          </a:r>
          <a:r>
            <a:rPr lang="en-US" dirty="0" err="1" smtClean="0"/>
            <a:t>kansverdeling</a:t>
          </a:r>
          <a:r>
            <a:rPr lang="en-US" dirty="0" smtClean="0"/>
            <a:t> over </a:t>
          </a:r>
          <a:r>
            <a:rPr lang="en-US" dirty="0" err="1" smtClean="0"/>
            <a:t>deze</a:t>
          </a:r>
          <a:r>
            <a:rPr lang="en-US" dirty="0" smtClean="0"/>
            <a:t> </a:t>
          </a:r>
          <a:r>
            <a:rPr lang="en-US" dirty="0" err="1" smtClean="0"/>
            <a:t>verzameling</a:t>
          </a:r>
          <a:r>
            <a:rPr lang="en-US" dirty="0" smtClean="0"/>
            <a:t> (</a:t>
          </a:r>
          <a:r>
            <a:rPr lang="en-US" dirty="0" err="1" smtClean="0"/>
            <a:t>hoeft</a:t>
          </a:r>
          <a:r>
            <a:rPr lang="en-US" dirty="0" smtClean="0"/>
            <a:t> </a:t>
          </a:r>
          <a:r>
            <a:rPr lang="en-US" dirty="0" err="1" smtClean="0"/>
            <a:t>niet</a:t>
          </a:r>
          <a:r>
            <a:rPr lang="en-US" dirty="0" smtClean="0"/>
            <a:t> per se </a:t>
          </a:r>
          <a:r>
            <a:rPr lang="en-US" dirty="0" err="1" smtClean="0"/>
            <a:t>bekend</a:t>
          </a:r>
          <a:r>
            <a:rPr lang="en-US" dirty="0" smtClean="0"/>
            <a:t> </a:t>
          </a:r>
          <a:r>
            <a:rPr lang="en-US" dirty="0" err="1" smtClean="0"/>
            <a:t>te</a:t>
          </a:r>
          <a:r>
            <a:rPr lang="en-US" dirty="0" smtClean="0"/>
            <a:t> </a:t>
          </a:r>
          <a:r>
            <a:rPr lang="en-US" dirty="0" err="1" smtClean="0"/>
            <a:t>zijn</a:t>
          </a:r>
          <a:r>
            <a:rPr lang="en-US" dirty="0" smtClean="0"/>
            <a:t>)</a:t>
          </a:r>
          <a:endParaRPr lang="en-US" dirty="0"/>
        </a:p>
      </dgm:t>
    </dgm:pt>
    <dgm:pt modelId="{CFF86F61-B4F8-44BE-9DBF-FA2DE3A5641F}" type="parTrans" cxnId="{E4294524-32CB-4F32-9825-8C6895267AC9}">
      <dgm:prSet/>
      <dgm:spPr/>
      <dgm:t>
        <a:bodyPr/>
        <a:lstStyle/>
        <a:p>
          <a:endParaRPr lang="en-US"/>
        </a:p>
      </dgm:t>
    </dgm:pt>
    <dgm:pt modelId="{3D6AA7B4-1554-4712-A61D-2A6D171CA81A}" type="sibTrans" cxnId="{E4294524-32CB-4F32-9825-8C6895267AC9}">
      <dgm:prSet/>
      <dgm:spPr/>
      <dgm:t>
        <a:bodyPr/>
        <a:lstStyle/>
        <a:p>
          <a:endParaRPr lang="en-US"/>
        </a:p>
      </dgm:t>
    </dgm:pt>
    <dgm:pt modelId="{03124F20-BE95-4AF4-BB13-FABF503744E6}" type="pres">
      <dgm:prSet presAssocID="{969E90AC-1A9D-4974-BAF5-4A7D733043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6D2FDB-F5EB-4609-8AD8-F3C93B94A9D3}" type="pres">
      <dgm:prSet presAssocID="{2AE26EC6-7821-4C66-ACA0-C4C826A60C6F}" presName="composite" presStyleCnt="0"/>
      <dgm:spPr/>
    </dgm:pt>
    <dgm:pt modelId="{42CEEBA4-1378-4AF5-90B3-23A2D88490E9}" type="pres">
      <dgm:prSet presAssocID="{2AE26EC6-7821-4C66-ACA0-C4C826A60C6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8E15F-C463-4A97-A02E-B468DB006C48}" type="pres">
      <dgm:prSet presAssocID="{2AE26EC6-7821-4C66-ACA0-C4C826A60C6F}" presName="parSh" presStyleLbl="node1" presStyleIdx="0" presStyleCnt="3"/>
      <dgm:spPr/>
      <dgm:t>
        <a:bodyPr/>
        <a:lstStyle/>
        <a:p>
          <a:endParaRPr lang="en-US"/>
        </a:p>
      </dgm:t>
    </dgm:pt>
    <dgm:pt modelId="{ADD3AE7F-21AA-45B5-9626-51D4168ADC97}" type="pres">
      <dgm:prSet presAssocID="{2AE26EC6-7821-4C66-ACA0-C4C826A60C6F}" presName="desTx" presStyleLbl="fgAcc1" presStyleIdx="0" presStyleCnt="3" custScaleX="105343" custScaleY="86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CC56C-82FA-496D-A27C-E92CDD6B587F}" type="pres">
      <dgm:prSet presAssocID="{4CC6A34B-8859-47AA-A26A-16DE8E9CD1C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028978-9137-4291-926F-A290C98A4E9A}" type="pres">
      <dgm:prSet presAssocID="{4CC6A34B-8859-47AA-A26A-16DE8E9CD1CE}" presName="connTx" presStyleLbl="sibTrans2D1" presStyleIdx="0" presStyleCnt="2"/>
      <dgm:spPr/>
      <dgm:t>
        <a:bodyPr/>
        <a:lstStyle/>
        <a:p>
          <a:endParaRPr lang="en-US"/>
        </a:p>
      </dgm:t>
    </dgm:pt>
    <dgm:pt modelId="{D824E52D-6C6F-428E-9EE3-BDBFB3E2FDB7}" type="pres">
      <dgm:prSet presAssocID="{E11C979E-DA7F-44FE-93FF-6B10E1A32EFE}" presName="composite" presStyleCnt="0"/>
      <dgm:spPr/>
    </dgm:pt>
    <dgm:pt modelId="{D7E26F22-B107-441F-91C8-C2BAF2213382}" type="pres">
      <dgm:prSet presAssocID="{E11C979E-DA7F-44FE-93FF-6B10E1A32EF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36FA2-C369-4F6B-9E66-F573CE9937C7}" type="pres">
      <dgm:prSet presAssocID="{E11C979E-DA7F-44FE-93FF-6B10E1A32EFE}" presName="parSh" presStyleLbl="node1" presStyleIdx="1" presStyleCnt="3" custLinFactNeighborX="1912" custLinFactNeighborY="13619"/>
      <dgm:spPr/>
      <dgm:t>
        <a:bodyPr/>
        <a:lstStyle/>
        <a:p>
          <a:endParaRPr lang="en-US"/>
        </a:p>
      </dgm:t>
    </dgm:pt>
    <dgm:pt modelId="{91B2C4FF-5229-419A-8888-2858F92609F6}" type="pres">
      <dgm:prSet presAssocID="{E11C979E-DA7F-44FE-93FF-6B10E1A32EFE}" presName="desTx" presStyleLbl="fgAcc1" presStyleIdx="1" presStyleCnt="3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75B698-2873-448F-B324-CD4F680EB8CA}" type="pres">
      <dgm:prSet presAssocID="{CBA8F9A7-B3A3-41C3-888D-E1DD4A1C18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3862587-3509-442D-A6F0-110B0E5EC7B2}" type="pres">
      <dgm:prSet presAssocID="{CBA8F9A7-B3A3-41C3-888D-E1DD4A1C1874}" presName="connTx" presStyleLbl="sibTrans2D1" presStyleIdx="1" presStyleCnt="2"/>
      <dgm:spPr/>
      <dgm:t>
        <a:bodyPr/>
        <a:lstStyle/>
        <a:p>
          <a:endParaRPr lang="en-US"/>
        </a:p>
      </dgm:t>
    </dgm:pt>
    <dgm:pt modelId="{E0F15CA8-39A9-45AB-96B7-41954EE0801B}" type="pres">
      <dgm:prSet presAssocID="{069719F9-BB75-49A5-A166-10F2795AEF0B}" presName="composite" presStyleCnt="0"/>
      <dgm:spPr/>
    </dgm:pt>
    <dgm:pt modelId="{2FBFA388-BE05-44CE-B01B-779EB17B0BF7}" type="pres">
      <dgm:prSet presAssocID="{069719F9-BB75-49A5-A166-10F2795AEF0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3CB30-4DA4-4350-B7A4-3E648F2EB227}" type="pres">
      <dgm:prSet presAssocID="{069719F9-BB75-49A5-A166-10F2795AEF0B}" presName="parSh" presStyleLbl="node1" presStyleIdx="2" presStyleCnt="3" custLinFactNeighborX="311" custLinFactNeighborY="9606"/>
      <dgm:spPr/>
      <dgm:t>
        <a:bodyPr/>
        <a:lstStyle/>
        <a:p>
          <a:endParaRPr lang="en-US"/>
        </a:p>
      </dgm:t>
    </dgm:pt>
    <dgm:pt modelId="{65612ED5-8892-45FF-B158-3CE141D796A7}" type="pres">
      <dgm:prSet presAssocID="{069719F9-BB75-49A5-A166-10F2795AEF0B}" presName="desTx" presStyleLbl="fgAcc1" presStyleIdx="2" presStyleCnt="3" custScaleY="910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8BCAD4-931C-44B2-9C85-654167CE9A69}" type="presOf" srcId="{E11C979E-DA7F-44FE-93FF-6B10E1A32EFE}" destId="{D7E26F22-B107-441F-91C8-C2BAF2213382}" srcOrd="0" destOrd="0" presId="urn:microsoft.com/office/officeart/2005/8/layout/process3"/>
    <dgm:cxn modelId="{E4294524-32CB-4F32-9825-8C6895267AC9}" srcId="{2AE26EC6-7821-4C66-ACA0-C4C826A60C6F}" destId="{44A78614-1D84-4FD5-B898-D3A9B9A9D632}" srcOrd="1" destOrd="0" parTransId="{CFF86F61-B4F8-44BE-9DBF-FA2DE3A5641F}" sibTransId="{3D6AA7B4-1554-4712-A61D-2A6D171CA81A}"/>
    <dgm:cxn modelId="{7CEECCED-4FE1-49B1-9243-BF6CAF418BB8}" type="presOf" srcId="{E11C979E-DA7F-44FE-93FF-6B10E1A32EFE}" destId="{58A36FA2-C369-4F6B-9E66-F573CE9937C7}" srcOrd="1" destOrd="0" presId="urn:microsoft.com/office/officeart/2005/8/layout/process3"/>
    <dgm:cxn modelId="{BCA3C229-E5F6-473A-B341-587A45A44BB4}" type="presOf" srcId="{1EA94DEB-9F40-4F05-AC41-46C694D6339D}" destId="{ADD3AE7F-21AA-45B5-9626-51D4168ADC97}" srcOrd="0" destOrd="0" presId="urn:microsoft.com/office/officeart/2005/8/layout/process3"/>
    <dgm:cxn modelId="{ADB9B6C5-EFFC-417D-A9F3-20EC750CE833}" type="presOf" srcId="{4CC6A34B-8859-47AA-A26A-16DE8E9CD1CE}" destId="{5DCCC56C-82FA-496D-A27C-E92CDD6B587F}" srcOrd="0" destOrd="0" presId="urn:microsoft.com/office/officeart/2005/8/layout/process3"/>
    <dgm:cxn modelId="{2BDA2315-127D-47A5-A6F7-58F5D949FAD8}" type="presOf" srcId="{069719F9-BB75-49A5-A166-10F2795AEF0B}" destId="{48D3CB30-4DA4-4350-B7A4-3E648F2EB227}" srcOrd="1" destOrd="0" presId="urn:microsoft.com/office/officeart/2005/8/layout/process3"/>
    <dgm:cxn modelId="{DBD0F1A5-087C-4BE8-A8BC-2A3B93662CB7}" type="presOf" srcId="{969E90AC-1A9D-4974-BAF5-4A7D733043D9}" destId="{03124F20-BE95-4AF4-BB13-FABF503744E6}" srcOrd="0" destOrd="0" presId="urn:microsoft.com/office/officeart/2005/8/layout/process3"/>
    <dgm:cxn modelId="{334B804A-29FA-4013-B447-8612ABE11DA6}" type="presOf" srcId="{4CC6A34B-8859-47AA-A26A-16DE8E9CD1CE}" destId="{CF028978-9137-4291-926F-A290C98A4E9A}" srcOrd="1" destOrd="0" presId="urn:microsoft.com/office/officeart/2005/8/layout/process3"/>
    <dgm:cxn modelId="{9399D6E6-EC3A-40E7-8D06-30549A77E737}" srcId="{969E90AC-1A9D-4974-BAF5-4A7D733043D9}" destId="{E11C979E-DA7F-44FE-93FF-6B10E1A32EFE}" srcOrd="1" destOrd="0" parTransId="{36C2889A-2DD7-4CC0-830A-FD90DB7DE7A3}" sibTransId="{CBA8F9A7-B3A3-41C3-888D-E1DD4A1C1874}"/>
    <dgm:cxn modelId="{80E6E1B5-08FE-4928-A819-DB9CAC909E65}" type="presOf" srcId="{2AE26EC6-7821-4C66-ACA0-C4C826A60C6F}" destId="{42CEEBA4-1378-4AF5-90B3-23A2D88490E9}" srcOrd="0" destOrd="0" presId="urn:microsoft.com/office/officeart/2005/8/layout/process3"/>
    <dgm:cxn modelId="{4A38A417-58F5-4E64-99F3-9C2551F9B067}" type="presOf" srcId="{2AE26EC6-7821-4C66-ACA0-C4C826A60C6F}" destId="{2F28E15F-C463-4A97-A02E-B468DB006C48}" srcOrd="1" destOrd="0" presId="urn:microsoft.com/office/officeart/2005/8/layout/process3"/>
    <dgm:cxn modelId="{CE9F6066-92E7-45A3-BEAF-12762EEF7AC3}" srcId="{969E90AC-1A9D-4974-BAF5-4A7D733043D9}" destId="{2AE26EC6-7821-4C66-ACA0-C4C826A60C6F}" srcOrd="0" destOrd="0" parTransId="{399CC24F-1863-4927-A03D-9014BC9B1320}" sibTransId="{4CC6A34B-8859-47AA-A26A-16DE8E9CD1CE}"/>
    <dgm:cxn modelId="{F95D89BF-4665-4583-80F2-30197FFAD205}" type="presOf" srcId="{CBA8F9A7-B3A3-41C3-888D-E1DD4A1C1874}" destId="{2375B698-2873-448F-B324-CD4F680EB8CA}" srcOrd="0" destOrd="0" presId="urn:microsoft.com/office/officeart/2005/8/layout/process3"/>
    <dgm:cxn modelId="{0F9DCE36-6678-432F-90D7-F0CDE08CA1AF}" type="presOf" srcId="{1DD63560-39EA-40A5-8D8C-D1F346A7411F}" destId="{65612ED5-8892-45FF-B158-3CE141D796A7}" srcOrd="0" destOrd="0" presId="urn:microsoft.com/office/officeart/2005/8/layout/process3"/>
    <dgm:cxn modelId="{4994D5B8-2488-463B-A1B2-2B1A8272DB1E}" type="presOf" srcId="{069719F9-BB75-49A5-A166-10F2795AEF0B}" destId="{2FBFA388-BE05-44CE-B01B-779EB17B0BF7}" srcOrd="0" destOrd="0" presId="urn:microsoft.com/office/officeart/2005/8/layout/process3"/>
    <dgm:cxn modelId="{CBB670C9-5286-490A-945E-B2BDEB6C2CF3}" srcId="{969E90AC-1A9D-4974-BAF5-4A7D733043D9}" destId="{069719F9-BB75-49A5-A166-10F2795AEF0B}" srcOrd="2" destOrd="0" parTransId="{692A72E2-8E20-4674-8647-F531720BD7AB}" sibTransId="{4FE59848-15AC-4F61-9815-B768F5B4D67A}"/>
    <dgm:cxn modelId="{A0A3354A-8D9E-44F0-AD87-2E121F6E76CF}" type="presOf" srcId="{44A78614-1D84-4FD5-B898-D3A9B9A9D632}" destId="{ADD3AE7F-21AA-45B5-9626-51D4168ADC97}" srcOrd="0" destOrd="1" presId="urn:microsoft.com/office/officeart/2005/8/layout/process3"/>
    <dgm:cxn modelId="{70DD71B6-9057-4717-BEB6-8D9F43FC6D98}" srcId="{2AE26EC6-7821-4C66-ACA0-C4C826A60C6F}" destId="{1EA94DEB-9F40-4F05-AC41-46C694D6339D}" srcOrd="0" destOrd="0" parTransId="{5776BFE5-B53A-4F74-9EBE-26BBD91CBDBB}" sibTransId="{980D1F3B-6028-4893-9CA9-B72D00BBD16D}"/>
    <dgm:cxn modelId="{6CD97026-52D1-4004-B7F3-B2201E5C1C44}" srcId="{069719F9-BB75-49A5-A166-10F2795AEF0B}" destId="{1DD63560-39EA-40A5-8D8C-D1F346A7411F}" srcOrd="0" destOrd="0" parTransId="{3F7BE854-47EB-45E1-B095-59561E777271}" sibTransId="{0FDFD97D-4660-4EB9-A519-9BA8162C0D45}"/>
    <dgm:cxn modelId="{FFCB8FB3-0F13-4B28-97C9-DF6FA35A9121}" type="presOf" srcId="{CBA8F9A7-B3A3-41C3-888D-E1DD4A1C1874}" destId="{F3862587-3509-442D-A6F0-110B0E5EC7B2}" srcOrd="1" destOrd="0" presId="urn:microsoft.com/office/officeart/2005/8/layout/process3"/>
    <dgm:cxn modelId="{B5464F6E-C175-4BC8-9EB1-DBB0DDACF68E}" type="presParOf" srcId="{03124F20-BE95-4AF4-BB13-FABF503744E6}" destId="{EC6D2FDB-F5EB-4609-8AD8-F3C93B94A9D3}" srcOrd="0" destOrd="0" presId="urn:microsoft.com/office/officeart/2005/8/layout/process3"/>
    <dgm:cxn modelId="{8C6A688D-F313-4B2A-838B-4EEC6B142727}" type="presParOf" srcId="{EC6D2FDB-F5EB-4609-8AD8-F3C93B94A9D3}" destId="{42CEEBA4-1378-4AF5-90B3-23A2D88490E9}" srcOrd="0" destOrd="0" presId="urn:microsoft.com/office/officeart/2005/8/layout/process3"/>
    <dgm:cxn modelId="{58B0B9A7-7CBD-4D83-9380-C1AEDA5CF52A}" type="presParOf" srcId="{EC6D2FDB-F5EB-4609-8AD8-F3C93B94A9D3}" destId="{2F28E15F-C463-4A97-A02E-B468DB006C48}" srcOrd="1" destOrd="0" presId="urn:microsoft.com/office/officeart/2005/8/layout/process3"/>
    <dgm:cxn modelId="{BB3876E3-CFD3-4D50-AC41-1B384B99355C}" type="presParOf" srcId="{EC6D2FDB-F5EB-4609-8AD8-F3C93B94A9D3}" destId="{ADD3AE7F-21AA-45B5-9626-51D4168ADC97}" srcOrd="2" destOrd="0" presId="urn:microsoft.com/office/officeart/2005/8/layout/process3"/>
    <dgm:cxn modelId="{2FC108C4-2B9C-4E01-AB00-674EB398C545}" type="presParOf" srcId="{03124F20-BE95-4AF4-BB13-FABF503744E6}" destId="{5DCCC56C-82FA-496D-A27C-E92CDD6B587F}" srcOrd="1" destOrd="0" presId="urn:microsoft.com/office/officeart/2005/8/layout/process3"/>
    <dgm:cxn modelId="{FE0FBC44-90CB-49D8-ABE3-5F9ADE4950E2}" type="presParOf" srcId="{5DCCC56C-82FA-496D-A27C-E92CDD6B587F}" destId="{CF028978-9137-4291-926F-A290C98A4E9A}" srcOrd="0" destOrd="0" presId="urn:microsoft.com/office/officeart/2005/8/layout/process3"/>
    <dgm:cxn modelId="{95517E44-D426-4DFF-AE5C-E6E9A34022BE}" type="presParOf" srcId="{03124F20-BE95-4AF4-BB13-FABF503744E6}" destId="{D824E52D-6C6F-428E-9EE3-BDBFB3E2FDB7}" srcOrd="2" destOrd="0" presId="urn:microsoft.com/office/officeart/2005/8/layout/process3"/>
    <dgm:cxn modelId="{94175DB4-F164-485B-BCDF-4F5167406DCF}" type="presParOf" srcId="{D824E52D-6C6F-428E-9EE3-BDBFB3E2FDB7}" destId="{D7E26F22-B107-441F-91C8-C2BAF2213382}" srcOrd="0" destOrd="0" presId="urn:microsoft.com/office/officeart/2005/8/layout/process3"/>
    <dgm:cxn modelId="{910F243D-EEA6-46F4-98AD-AB47E8024EC4}" type="presParOf" srcId="{D824E52D-6C6F-428E-9EE3-BDBFB3E2FDB7}" destId="{58A36FA2-C369-4F6B-9E66-F573CE9937C7}" srcOrd="1" destOrd="0" presId="urn:microsoft.com/office/officeart/2005/8/layout/process3"/>
    <dgm:cxn modelId="{93CF0CC5-0A8A-48AA-A4CE-5991A217B62F}" type="presParOf" srcId="{D824E52D-6C6F-428E-9EE3-BDBFB3E2FDB7}" destId="{91B2C4FF-5229-419A-8888-2858F92609F6}" srcOrd="2" destOrd="0" presId="urn:microsoft.com/office/officeart/2005/8/layout/process3"/>
    <dgm:cxn modelId="{DE58D759-8CAB-40FA-870B-7385BDA2C1CD}" type="presParOf" srcId="{03124F20-BE95-4AF4-BB13-FABF503744E6}" destId="{2375B698-2873-448F-B324-CD4F680EB8CA}" srcOrd="3" destOrd="0" presId="urn:microsoft.com/office/officeart/2005/8/layout/process3"/>
    <dgm:cxn modelId="{DE957BDA-A020-4BF3-B86E-21148D9DA1FB}" type="presParOf" srcId="{2375B698-2873-448F-B324-CD4F680EB8CA}" destId="{F3862587-3509-442D-A6F0-110B0E5EC7B2}" srcOrd="0" destOrd="0" presId="urn:microsoft.com/office/officeart/2005/8/layout/process3"/>
    <dgm:cxn modelId="{07F1709C-9024-49B4-8FE9-0891712E8B60}" type="presParOf" srcId="{03124F20-BE95-4AF4-BB13-FABF503744E6}" destId="{E0F15CA8-39A9-45AB-96B7-41954EE0801B}" srcOrd="4" destOrd="0" presId="urn:microsoft.com/office/officeart/2005/8/layout/process3"/>
    <dgm:cxn modelId="{8050325E-CF12-49F6-93EF-E6E1ACA35664}" type="presParOf" srcId="{E0F15CA8-39A9-45AB-96B7-41954EE0801B}" destId="{2FBFA388-BE05-44CE-B01B-779EB17B0BF7}" srcOrd="0" destOrd="0" presId="urn:microsoft.com/office/officeart/2005/8/layout/process3"/>
    <dgm:cxn modelId="{CB045D79-7A9E-4196-B0EA-715D5E6A1BE2}" type="presParOf" srcId="{E0F15CA8-39A9-45AB-96B7-41954EE0801B}" destId="{48D3CB30-4DA4-4350-B7A4-3E648F2EB227}" srcOrd="1" destOrd="0" presId="urn:microsoft.com/office/officeart/2005/8/layout/process3"/>
    <dgm:cxn modelId="{15E0BB28-B38D-4F17-981C-9173E4E7DEB4}" type="presParOf" srcId="{E0F15CA8-39A9-45AB-96B7-41954EE0801B}" destId="{65612ED5-8892-45FF-B158-3CE141D796A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8E15F-C463-4A97-A02E-B468DB006C48}">
      <dsp:nvSpPr>
        <dsp:cNvPr id="0" name=""/>
        <dsp:cNvSpPr/>
      </dsp:nvSpPr>
      <dsp:spPr>
        <a:xfrm>
          <a:off x="2010" y="619429"/>
          <a:ext cx="2534703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Input</a:t>
          </a:r>
          <a:endParaRPr lang="en-US" sz="2100" kern="1200" dirty="0"/>
        </a:p>
      </dsp:txBody>
      <dsp:txXfrm>
        <a:off x="2010" y="619429"/>
        <a:ext cx="2534703" cy="662400"/>
      </dsp:txXfrm>
    </dsp:sp>
    <dsp:sp modelId="{ADD3AE7F-21AA-45B5-9626-51D4168ADC97}">
      <dsp:nvSpPr>
        <dsp:cNvPr id="0" name=""/>
        <dsp:cNvSpPr/>
      </dsp:nvSpPr>
      <dsp:spPr>
        <a:xfrm>
          <a:off x="453451" y="1519261"/>
          <a:ext cx="2670132" cy="291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Verzameling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mogelijke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uitkomsten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Onderliggende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kansverdeling</a:t>
          </a:r>
          <a:r>
            <a:rPr lang="en-US" sz="2100" kern="1200" dirty="0" smtClean="0"/>
            <a:t> over </a:t>
          </a:r>
          <a:r>
            <a:rPr lang="en-US" sz="2100" kern="1200" dirty="0" err="1" smtClean="0"/>
            <a:t>deze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verzameling</a:t>
          </a:r>
          <a:r>
            <a:rPr lang="en-US" sz="2100" kern="1200" dirty="0" smtClean="0"/>
            <a:t> (</a:t>
          </a:r>
          <a:r>
            <a:rPr lang="en-US" sz="2100" kern="1200" dirty="0" err="1" smtClean="0"/>
            <a:t>hoeft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niet</a:t>
          </a:r>
          <a:r>
            <a:rPr lang="en-US" sz="2100" kern="1200" dirty="0" smtClean="0"/>
            <a:t> per se </a:t>
          </a:r>
          <a:r>
            <a:rPr lang="en-US" sz="2100" kern="1200" dirty="0" err="1" smtClean="0"/>
            <a:t>bekend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te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zijn</a:t>
          </a:r>
          <a:r>
            <a:rPr lang="en-US" sz="2100" kern="1200" dirty="0" smtClean="0"/>
            <a:t>)</a:t>
          </a:r>
          <a:endParaRPr lang="en-US" sz="2100" kern="1200" dirty="0"/>
        </a:p>
      </dsp:txBody>
      <dsp:txXfrm>
        <a:off x="531656" y="1597466"/>
        <a:ext cx="2513722" cy="2763525"/>
      </dsp:txXfrm>
    </dsp:sp>
    <dsp:sp modelId="{5DCCC56C-82FA-496D-A27C-E92CDD6B587F}">
      <dsp:nvSpPr>
        <dsp:cNvPr id="0" name=""/>
        <dsp:cNvSpPr/>
      </dsp:nvSpPr>
      <dsp:spPr>
        <a:xfrm rot="13628">
          <a:off x="2950007" y="643495"/>
          <a:ext cx="876195" cy="631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950008" y="769333"/>
        <a:ext cx="686875" cy="378641"/>
      </dsp:txXfrm>
    </dsp:sp>
    <dsp:sp modelId="{58A36FA2-C369-4F6B-9E66-F573CE9937C7}">
      <dsp:nvSpPr>
        <dsp:cNvPr id="0" name=""/>
        <dsp:cNvSpPr/>
      </dsp:nvSpPr>
      <dsp:spPr>
        <a:xfrm>
          <a:off x="4189899" y="636031"/>
          <a:ext cx="2534703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Experiment </a:t>
          </a:r>
          <a:endParaRPr lang="en-US" sz="2100" kern="1200" dirty="0"/>
        </a:p>
      </dsp:txBody>
      <dsp:txXfrm>
        <a:off x="4189899" y="636031"/>
        <a:ext cx="2534703" cy="662400"/>
      </dsp:txXfrm>
    </dsp:sp>
    <dsp:sp modelId="{91B2C4FF-5229-419A-8888-2858F92609F6}">
      <dsp:nvSpPr>
        <dsp:cNvPr id="0" name=""/>
        <dsp:cNvSpPr/>
      </dsp:nvSpPr>
      <dsp:spPr>
        <a:xfrm>
          <a:off x="4660592" y="1163113"/>
          <a:ext cx="2534703" cy="339480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5B698-2873-448F-B324-CD4F680EB8CA}">
      <dsp:nvSpPr>
        <dsp:cNvPr id="0" name=""/>
        <dsp:cNvSpPr/>
      </dsp:nvSpPr>
      <dsp:spPr>
        <a:xfrm rot="30657">
          <a:off x="7098694" y="669872"/>
          <a:ext cx="793137" cy="631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7098698" y="795241"/>
        <a:ext cx="603817" cy="378641"/>
      </dsp:txXfrm>
    </dsp:sp>
    <dsp:sp modelId="{48D3CB30-4DA4-4350-B7A4-3E648F2EB227}">
      <dsp:nvSpPr>
        <dsp:cNvPr id="0" name=""/>
        <dsp:cNvSpPr/>
      </dsp:nvSpPr>
      <dsp:spPr>
        <a:xfrm>
          <a:off x="8221030" y="671981"/>
          <a:ext cx="2534703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Output</a:t>
          </a:r>
          <a:endParaRPr lang="en-US" sz="2100" kern="1200" dirty="0"/>
        </a:p>
      </dsp:txBody>
      <dsp:txXfrm>
        <a:off x="8221030" y="671981"/>
        <a:ext cx="2534703" cy="662400"/>
      </dsp:txXfrm>
    </dsp:sp>
    <dsp:sp modelId="{65612ED5-8892-45FF-B158-3CE141D796A7}">
      <dsp:nvSpPr>
        <dsp:cNvPr id="0" name=""/>
        <dsp:cNvSpPr/>
      </dsp:nvSpPr>
      <dsp:spPr>
        <a:xfrm>
          <a:off x="8732303" y="1390582"/>
          <a:ext cx="2534703" cy="3091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Een</a:t>
          </a:r>
          <a:r>
            <a:rPr lang="en-US" sz="2100" kern="1200" dirty="0" smtClean="0"/>
            <a:t> van de </a:t>
          </a:r>
          <a:r>
            <a:rPr lang="en-US" sz="2100" kern="1200" dirty="0" err="1" smtClean="0"/>
            <a:t>mogelijke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uitkomsten</a:t>
          </a:r>
          <a:r>
            <a:rPr lang="en-US" sz="2100" kern="1200" dirty="0" smtClean="0"/>
            <a:t> (</a:t>
          </a:r>
          <a:r>
            <a:rPr lang="en-US" sz="2100" b="1" kern="1200" dirty="0" smtClean="0"/>
            <a:t>trekking</a:t>
          </a:r>
          <a:r>
            <a:rPr lang="en-US" sz="2100" kern="1200" dirty="0" smtClean="0"/>
            <a:t>)</a:t>
          </a:r>
          <a:endParaRPr lang="en-US" sz="2100" kern="1200" dirty="0"/>
        </a:p>
      </dsp:txBody>
      <dsp:txXfrm>
        <a:off x="8806542" y="1464821"/>
        <a:ext cx="2386225" cy="2943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27 januari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 Militaire Wetenschappen</a:t>
            </a: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0126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5244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4144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5667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4625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1976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8013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123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9425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2185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6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College 2: 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40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active-binomiaal.streamlit.app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college 4a</a:t>
            </a: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nl-NL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De binomiale verdeling: deel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Discreet </a:t>
            </a:r>
            <a:r>
              <a:rPr lang="en-US" dirty="0" err="1" smtClean="0"/>
              <a:t>kansexperiment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Kansvariabele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beschrijft of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:r>
                  <a:rPr lang="en-US" b="1" u="sng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patrouilles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>
                    <a:latin typeface="RijksoverheidSansText" panose="020B0503040202060203" pitchFamily="34" charset="0"/>
                  </a:rPr>
                  <a:t>het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observatiepunt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succesvol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bereikt</a:t>
                </a:r>
                <a:r>
                  <a:rPr lang="en-US" dirty="0">
                    <a:latin typeface="RijksoverheidSansText" panose="020B0503040202060203" pitchFamily="34" charset="0"/>
                  </a:rPr>
                  <a:t>.</a:t>
                </a: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r>
                  <a:rPr lang="en-US" b="1" dirty="0" smtClean="0">
                    <a:latin typeface="RijksoverheidSansText" panose="020B0503040202060203" pitchFamily="34" charset="0"/>
                  </a:rPr>
                  <a:t>Input: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uitkomstenruimte</a:t>
                </a:r>
                <a:r>
                  <a:rPr lang="en-US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bestaat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uit 0, 1, 2, …, 10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onderliggende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kansverdeling</a:t>
                </a:r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is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gegeven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door de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kansfunctie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=??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r>
                  <a:rPr lang="en-US" b="1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Experiment: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tien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operaties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van de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afzonderlijke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eenheden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van Mountain Leaders</a:t>
                </a:r>
                <a:endParaRPr lang="en-US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en-US" b="1" dirty="0">
                  <a:solidFill>
                    <a:srgbClr val="FF0000"/>
                  </a:solidFill>
                  <a:latin typeface="RijksoverheidSansText" panose="020B0503040202060203" pitchFamily="34" charset="0"/>
                </a:endParaRPr>
              </a:p>
              <a:p>
                <a:r>
                  <a:rPr lang="en-US" b="1" dirty="0" smtClean="0">
                    <a:latin typeface="RijksoverheidSansText" panose="020B0503040202060203" pitchFamily="34" charset="0"/>
                  </a:rPr>
                  <a:t>Output: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uitkomst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trekking uit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kansverdeling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(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detecties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</a:t>
                </a:r>
                <a:endParaRPr lang="nl-NL" dirty="0" smtClean="0">
                  <a:latin typeface="RijksoverheidSansText" panose="020B0503040202060203" pitchFamily="34" charset="0"/>
                </a:endParaRPr>
              </a:p>
              <a:p>
                <a:pPr marL="0" indent="0">
                  <a:buNone/>
                </a:pPr>
                <a:endParaRPr lang="nl-NL" dirty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296" r="-689" b="-25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73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Hoe </a:t>
            </a:r>
            <a:r>
              <a:rPr lang="en-US" dirty="0" err="1" smtClean="0"/>
              <a:t>kunnen</a:t>
            </a:r>
            <a:r>
              <a:rPr lang="en-US" dirty="0" smtClean="0"/>
              <a:t> we </a:t>
            </a:r>
            <a:r>
              <a:rPr lang="en-US" dirty="0" err="1" smtClean="0"/>
              <a:t>kansen</a:t>
            </a:r>
            <a:r>
              <a:rPr lang="en-US" dirty="0" smtClean="0"/>
              <a:t> in </a:t>
            </a:r>
            <a:r>
              <a:rPr lang="en-US" dirty="0" err="1" smtClean="0"/>
              <a:t>deze</a:t>
            </a:r>
            <a:r>
              <a:rPr lang="en-US" dirty="0" smtClean="0"/>
              <a:t> setting </a:t>
            </a:r>
            <a:r>
              <a:rPr lang="en-US" dirty="0" err="1" smtClean="0"/>
              <a:t>bepalen</a:t>
            </a:r>
            <a:r>
              <a:rPr lang="en-US" dirty="0" smtClean="0"/>
              <a:t>?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RijksoverheidSansText" panose="020B0503040202060203" pitchFamily="34" charset="0"/>
                  </a:rPr>
                  <a:t>Stel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we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willen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bepalen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op 8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succesvolle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operaties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Van de 10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eenheden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8 die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operatie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succesvol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uitvoeren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dit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op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10∗9∗8∗…∗3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8!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manieren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op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specifiek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patroon met 8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successen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2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mislukkingen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0,75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0,25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pPr marL="0" indent="0">
                  <a:buNone/>
                </a:pPr>
                <a:endParaRPr lang="nl-NL" dirty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2"/>
                <a:stretch>
                  <a:fillRect l="-1645" t="-2296" b="-373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408134"/>
                  </p:ext>
                </p:extLst>
              </p:nvPr>
            </p:nvGraphicFramePr>
            <p:xfrm>
              <a:off x="432809" y="2276873"/>
              <a:ext cx="11424759" cy="23991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9031">
                      <a:extLst>
                        <a:ext uri="{9D8B030D-6E8A-4147-A177-3AD203B41FA5}">
                          <a16:colId xmlns:a16="http://schemas.microsoft.com/office/drawing/2014/main" val="1226535014"/>
                        </a:ext>
                      </a:extLst>
                    </a:gridCol>
                    <a:gridCol w="1173480">
                      <a:extLst>
                        <a:ext uri="{9D8B030D-6E8A-4147-A177-3AD203B41FA5}">
                          <a16:colId xmlns:a16="http://schemas.microsoft.com/office/drawing/2014/main" val="2437621987"/>
                        </a:ext>
                      </a:extLst>
                    </a:gridCol>
                    <a:gridCol w="1139031">
                      <a:extLst>
                        <a:ext uri="{9D8B030D-6E8A-4147-A177-3AD203B41FA5}">
                          <a16:colId xmlns:a16="http://schemas.microsoft.com/office/drawing/2014/main" val="1486977261"/>
                        </a:ext>
                      </a:extLst>
                    </a:gridCol>
                    <a:gridCol w="1139031">
                      <a:extLst>
                        <a:ext uri="{9D8B030D-6E8A-4147-A177-3AD203B41FA5}">
                          <a16:colId xmlns:a16="http://schemas.microsoft.com/office/drawing/2014/main" val="338256455"/>
                        </a:ext>
                      </a:extLst>
                    </a:gridCol>
                    <a:gridCol w="1139031">
                      <a:extLst>
                        <a:ext uri="{9D8B030D-6E8A-4147-A177-3AD203B41FA5}">
                          <a16:colId xmlns:a16="http://schemas.microsoft.com/office/drawing/2014/main" val="2278984090"/>
                        </a:ext>
                      </a:extLst>
                    </a:gridCol>
                    <a:gridCol w="1139031">
                      <a:extLst>
                        <a:ext uri="{9D8B030D-6E8A-4147-A177-3AD203B41FA5}">
                          <a16:colId xmlns:a16="http://schemas.microsoft.com/office/drawing/2014/main" val="2366125743"/>
                        </a:ext>
                      </a:extLst>
                    </a:gridCol>
                    <a:gridCol w="1139031">
                      <a:extLst>
                        <a:ext uri="{9D8B030D-6E8A-4147-A177-3AD203B41FA5}">
                          <a16:colId xmlns:a16="http://schemas.microsoft.com/office/drawing/2014/main" val="336876055"/>
                        </a:ext>
                      </a:extLst>
                    </a:gridCol>
                    <a:gridCol w="1139031">
                      <a:extLst>
                        <a:ext uri="{9D8B030D-6E8A-4147-A177-3AD203B41FA5}">
                          <a16:colId xmlns:a16="http://schemas.microsoft.com/office/drawing/2014/main" val="3088914115"/>
                        </a:ext>
                      </a:extLst>
                    </a:gridCol>
                    <a:gridCol w="1139031">
                      <a:extLst>
                        <a:ext uri="{9D8B030D-6E8A-4147-A177-3AD203B41FA5}">
                          <a16:colId xmlns:a16="http://schemas.microsoft.com/office/drawing/2014/main" val="244087976"/>
                        </a:ext>
                      </a:extLst>
                    </a:gridCol>
                    <a:gridCol w="1139031">
                      <a:extLst>
                        <a:ext uri="{9D8B030D-6E8A-4147-A177-3AD203B41FA5}">
                          <a16:colId xmlns:a16="http://schemas.microsoft.com/office/drawing/2014/main" val="3847245253"/>
                        </a:ext>
                      </a:extLst>
                    </a:gridCol>
                  </a:tblGrid>
                  <a:tr h="3194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Text" panose="020B0503040202060203" pitchFamily="34" charset="0"/>
                            </a:rPr>
                            <a:t>Eenheid</a:t>
                          </a:r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 1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Text" panose="020B0503040202060203" pitchFamily="34" charset="0"/>
                            </a:rPr>
                            <a:t>Eenheid</a:t>
                          </a:r>
                          <a:r>
                            <a:rPr lang="en-US" sz="1600" baseline="0" dirty="0" smtClean="0">
                              <a:latin typeface="RijksoverheidSansText" panose="020B0503040202060203" pitchFamily="34" charset="0"/>
                            </a:rPr>
                            <a:t> 2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Text" panose="020B0503040202060203" pitchFamily="34" charset="0"/>
                            </a:rPr>
                            <a:t>Eenheid</a:t>
                          </a:r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 3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Text" panose="020B0503040202060203" pitchFamily="34" charset="0"/>
                            </a:rPr>
                            <a:t>Eenheid</a:t>
                          </a:r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 4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Text" panose="020B0503040202060203" pitchFamily="34" charset="0"/>
                            </a:rPr>
                            <a:t>Eenheid</a:t>
                          </a:r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 5 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Text" panose="020B0503040202060203" pitchFamily="34" charset="0"/>
                            </a:rPr>
                            <a:t>Eenheid</a:t>
                          </a:r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 6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Text" panose="020B0503040202060203" pitchFamily="34" charset="0"/>
                            </a:rPr>
                            <a:t>Eenheid</a:t>
                          </a:r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 7 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Text" panose="020B0503040202060203" pitchFamily="34" charset="0"/>
                            </a:rPr>
                            <a:t>Eenheid</a:t>
                          </a:r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 8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Text" panose="020B0503040202060203" pitchFamily="34" charset="0"/>
                            </a:rPr>
                            <a:t>Eenheid</a:t>
                          </a:r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 9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Text" panose="020B0503040202060203" pitchFamily="34" charset="0"/>
                            </a:rPr>
                            <a:t>Eenheid</a:t>
                          </a:r>
                          <a:r>
                            <a:rPr lang="en-US" sz="1600" baseline="0" dirty="0" smtClean="0">
                              <a:latin typeface="RijksoverheidSansText" panose="020B0503040202060203" pitchFamily="34" charset="0"/>
                            </a:rPr>
                            <a:t> 10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229969"/>
                      </a:ext>
                    </a:extLst>
                  </a:tr>
                  <a:tr h="343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FF000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</a:t>
                          </a:r>
                          <a:endParaRPr lang="nl-NL" sz="1600" dirty="0" smtClean="0">
                            <a:solidFill>
                              <a:srgbClr val="FF000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FF000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</a:t>
                          </a:r>
                          <a:endParaRPr lang="nl-NL" sz="1600" dirty="0" smtClean="0">
                            <a:solidFill>
                              <a:srgbClr val="FF000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378210"/>
                      </a:ext>
                    </a:extLst>
                  </a:tr>
                  <a:tr h="3439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FF000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</a:t>
                          </a:r>
                          <a:endParaRPr lang="nl-NL" sz="1600" dirty="0" smtClean="0">
                            <a:solidFill>
                              <a:srgbClr val="FF000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FF000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</a:t>
                          </a:r>
                          <a:endParaRPr lang="nl-NL" sz="1600" dirty="0" smtClean="0">
                            <a:solidFill>
                              <a:srgbClr val="FF000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2019258"/>
                      </a:ext>
                    </a:extLst>
                  </a:tr>
                  <a:tr h="3439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FF000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</a:t>
                          </a:r>
                          <a:endParaRPr lang="nl-NL" sz="1600" dirty="0" smtClean="0">
                            <a:solidFill>
                              <a:srgbClr val="FF000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FF000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</a:t>
                          </a:r>
                          <a:endParaRPr lang="nl-NL" sz="1600" dirty="0" smtClean="0">
                            <a:solidFill>
                              <a:srgbClr val="FF000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237543"/>
                      </a:ext>
                    </a:extLst>
                  </a:tr>
                  <a:tr h="3439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FF000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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FF000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</a:t>
                          </a:r>
                          <a:endParaRPr lang="nl-NL" sz="1600" dirty="0" smtClean="0">
                            <a:solidFill>
                              <a:srgbClr val="FF000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80307"/>
                      </a:ext>
                    </a:extLst>
                  </a:tr>
                  <a:tr h="3439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FF000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</a:t>
                          </a:r>
                          <a:endParaRPr lang="nl-NL" sz="1600" dirty="0" smtClean="0">
                            <a:solidFill>
                              <a:srgbClr val="FF000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FF000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</a:t>
                          </a:r>
                          <a:endParaRPr lang="nl-NL" sz="1600" dirty="0" smtClean="0">
                            <a:solidFill>
                              <a:srgbClr val="FF000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9969823"/>
                      </a:ext>
                    </a:extLst>
                  </a:tr>
                  <a:tr h="3439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>
                            <a:solidFill>
                              <a:schemeClr val="tx1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>
                            <a:solidFill>
                              <a:schemeClr val="tx1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>
                            <a:solidFill>
                              <a:schemeClr val="tx1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>
                            <a:solidFill>
                              <a:schemeClr val="tx1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>
                            <a:solidFill>
                              <a:schemeClr val="tx1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>
                            <a:solidFill>
                              <a:schemeClr val="tx1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>
                            <a:solidFill>
                              <a:schemeClr val="tx1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>
                            <a:solidFill>
                              <a:schemeClr val="tx1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>
                            <a:solidFill>
                              <a:schemeClr val="tx1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18456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408134"/>
                  </p:ext>
                </p:extLst>
              </p:nvPr>
            </p:nvGraphicFramePr>
            <p:xfrm>
              <a:off x="432809" y="2276873"/>
              <a:ext cx="11424759" cy="23991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9031">
                      <a:extLst>
                        <a:ext uri="{9D8B030D-6E8A-4147-A177-3AD203B41FA5}">
                          <a16:colId xmlns:a16="http://schemas.microsoft.com/office/drawing/2014/main" val="1226535014"/>
                        </a:ext>
                      </a:extLst>
                    </a:gridCol>
                    <a:gridCol w="1173480">
                      <a:extLst>
                        <a:ext uri="{9D8B030D-6E8A-4147-A177-3AD203B41FA5}">
                          <a16:colId xmlns:a16="http://schemas.microsoft.com/office/drawing/2014/main" val="2437621987"/>
                        </a:ext>
                      </a:extLst>
                    </a:gridCol>
                    <a:gridCol w="1139031">
                      <a:extLst>
                        <a:ext uri="{9D8B030D-6E8A-4147-A177-3AD203B41FA5}">
                          <a16:colId xmlns:a16="http://schemas.microsoft.com/office/drawing/2014/main" val="1486977261"/>
                        </a:ext>
                      </a:extLst>
                    </a:gridCol>
                    <a:gridCol w="1139031">
                      <a:extLst>
                        <a:ext uri="{9D8B030D-6E8A-4147-A177-3AD203B41FA5}">
                          <a16:colId xmlns:a16="http://schemas.microsoft.com/office/drawing/2014/main" val="338256455"/>
                        </a:ext>
                      </a:extLst>
                    </a:gridCol>
                    <a:gridCol w="1139031">
                      <a:extLst>
                        <a:ext uri="{9D8B030D-6E8A-4147-A177-3AD203B41FA5}">
                          <a16:colId xmlns:a16="http://schemas.microsoft.com/office/drawing/2014/main" val="2278984090"/>
                        </a:ext>
                      </a:extLst>
                    </a:gridCol>
                    <a:gridCol w="1139031">
                      <a:extLst>
                        <a:ext uri="{9D8B030D-6E8A-4147-A177-3AD203B41FA5}">
                          <a16:colId xmlns:a16="http://schemas.microsoft.com/office/drawing/2014/main" val="2366125743"/>
                        </a:ext>
                      </a:extLst>
                    </a:gridCol>
                    <a:gridCol w="1139031">
                      <a:extLst>
                        <a:ext uri="{9D8B030D-6E8A-4147-A177-3AD203B41FA5}">
                          <a16:colId xmlns:a16="http://schemas.microsoft.com/office/drawing/2014/main" val="336876055"/>
                        </a:ext>
                      </a:extLst>
                    </a:gridCol>
                    <a:gridCol w="1139031">
                      <a:extLst>
                        <a:ext uri="{9D8B030D-6E8A-4147-A177-3AD203B41FA5}">
                          <a16:colId xmlns:a16="http://schemas.microsoft.com/office/drawing/2014/main" val="3088914115"/>
                        </a:ext>
                      </a:extLst>
                    </a:gridCol>
                    <a:gridCol w="1139031">
                      <a:extLst>
                        <a:ext uri="{9D8B030D-6E8A-4147-A177-3AD203B41FA5}">
                          <a16:colId xmlns:a16="http://schemas.microsoft.com/office/drawing/2014/main" val="244087976"/>
                        </a:ext>
                      </a:extLst>
                    </a:gridCol>
                    <a:gridCol w="1139031">
                      <a:extLst>
                        <a:ext uri="{9D8B030D-6E8A-4147-A177-3AD203B41FA5}">
                          <a16:colId xmlns:a16="http://schemas.microsoft.com/office/drawing/2014/main" val="384724525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Text" panose="020B0503040202060203" pitchFamily="34" charset="0"/>
                            </a:rPr>
                            <a:t>Eenheid</a:t>
                          </a:r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 1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Text" panose="020B0503040202060203" pitchFamily="34" charset="0"/>
                            </a:rPr>
                            <a:t>Eenheid</a:t>
                          </a:r>
                          <a:r>
                            <a:rPr lang="en-US" sz="1600" baseline="0" dirty="0" smtClean="0">
                              <a:latin typeface="RijksoverheidSansText" panose="020B0503040202060203" pitchFamily="34" charset="0"/>
                            </a:rPr>
                            <a:t> 2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Text" panose="020B0503040202060203" pitchFamily="34" charset="0"/>
                            </a:rPr>
                            <a:t>Eenheid</a:t>
                          </a:r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 3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Text" panose="020B0503040202060203" pitchFamily="34" charset="0"/>
                            </a:rPr>
                            <a:t>Eenheid</a:t>
                          </a:r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 4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Text" panose="020B0503040202060203" pitchFamily="34" charset="0"/>
                            </a:rPr>
                            <a:t>Eenheid</a:t>
                          </a:r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 5 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Text" panose="020B0503040202060203" pitchFamily="34" charset="0"/>
                            </a:rPr>
                            <a:t>Eenheid</a:t>
                          </a:r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 6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Text" panose="020B0503040202060203" pitchFamily="34" charset="0"/>
                            </a:rPr>
                            <a:t>Eenheid</a:t>
                          </a:r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 7 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Text" panose="020B0503040202060203" pitchFamily="34" charset="0"/>
                            </a:rPr>
                            <a:t>Eenheid</a:t>
                          </a:r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 8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Text" panose="020B0503040202060203" pitchFamily="34" charset="0"/>
                            </a:rPr>
                            <a:t>Eenheid</a:t>
                          </a:r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 9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Text" panose="020B0503040202060203" pitchFamily="34" charset="0"/>
                            </a:rPr>
                            <a:t>Eenheid</a:t>
                          </a:r>
                          <a:r>
                            <a:rPr lang="en-US" sz="1600" baseline="0" dirty="0" smtClean="0">
                              <a:latin typeface="RijksoverheidSansText" panose="020B0503040202060203" pitchFamily="34" charset="0"/>
                            </a:rPr>
                            <a:t> 10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229969"/>
                      </a:ext>
                    </a:extLst>
                  </a:tr>
                  <a:tr h="343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FF000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</a:t>
                          </a:r>
                          <a:endParaRPr lang="nl-NL" sz="1600" dirty="0" smtClean="0">
                            <a:solidFill>
                              <a:srgbClr val="FF000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FF000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</a:t>
                          </a:r>
                          <a:endParaRPr lang="nl-NL" sz="1600" dirty="0" smtClean="0">
                            <a:solidFill>
                              <a:srgbClr val="FF000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378210"/>
                      </a:ext>
                    </a:extLst>
                  </a:tr>
                  <a:tr h="3439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FF000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</a:t>
                          </a:r>
                          <a:endParaRPr lang="nl-NL" sz="1600" dirty="0" smtClean="0">
                            <a:solidFill>
                              <a:srgbClr val="FF000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FF000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</a:t>
                          </a:r>
                          <a:endParaRPr lang="nl-NL" sz="1600" dirty="0" smtClean="0">
                            <a:solidFill>
                              <a:srgbClr val="FF000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2019258"/>
                      </a:ext>
                    </a:extLst>
                  </a:tr>
                  <a:tr h="3439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FF000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</a:t>
                          </a:r>
                          <a:endParaRPr lang="nl-NL" sz="1600" dirty="0" smtClean="0">
                            <a:solidFill>
                              <a:srgbClr val="FF000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FF000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</a:t>
                          </a:r>
                          <a:endParaRPr lang="nl-NL" sz="1600" dirty="0" smtClean="0">
                            <a:solidFill>
                              <a:srgbClr val="FF000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237543"/>
                      </a:ext>
                    </a:extLst>
                  </a:tr>
                  <a:tr h="3439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FF000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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FF000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</a:t>
                          </a:r>
                          <a:endParaRPr lang="nl-NL" sz="1600" dirty="0" smtClean="0">
                            <a:solidFill>
                              <a:srgbClr val="FF000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80307"/>
                      </a:ext>
                    </a:extLst>
                  </a:tr>
                  <a:tr h="3439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FF000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</a:t>
                          </a:r>
                          <a:endParaRPr lang="nl-NL" sz="1600" dirty="0" smtClean="0">
                            <a:solidFill>
                              <a:srgbClr val="FF000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00B05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</a:t>
                          </a:r>
                          <a:endParaRPr lang="nl-NL" sz="1600" dirty="0" smtClean="0">
                            <a:solidFill>
                              <a:srgbClr val="00B05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600" dirty="0" smtClean="0">
                              <a:solidFill>
                                <a:srgbClr val="FF0000"/>
                              </a:solidFill>
                              <a:latin typeface="RijksoverheidSansText" panose="020B0503040202060203" pitchFamily="34" charset="0"/>
                              <a:sym typeface="Wingdings" panose="05000000000000000000" pitchFamily="2" charset="2"/>
                            </a:rPr>
                            <a:t></a:t>
                          </a:r>
                          <a:endParaRPr lang="nl-NL" sz="1600" dirty="0" smtClean="0">
                            <a:solidFill>
                              <a:srgbClr val="FF0000"/>
                            </a:solidFill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9969823"/>
                      </a:ext>
                    </a:extLst>
                  </a:tr>
                  <a:tr h="34397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535" t="-596491" r="-905348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97409" t="-596491" r="-777202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3743" t="-596491" r="-702139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3743" t="-596491" r="-602139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3743" t="-596491" r="-502139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503743" t="-596491" r="-402139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603743" t="-596491" r="-302139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703743" t="-596491" r="-202139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803743" t="-596491" r="-102139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903743" t="-596491" r="-2139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8456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2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Discreet </a:t>
            </a:r>
            <a:r>
              <a:rPr lang="en-US" dirty="0" err="1" smtClean="0"/>
              <a:t>kansexperiment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Kansvariabele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beschrijft of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:r>
                  <a:rPr lang="en-US" b="1" u="sng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patrouilles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>
                    <a:latin typeface="RijksoverheidSansText" panose="020B0503040202060203" pitchFamily="34" charset="0"/>
                  </a:rPr>
                  <a:t>het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observatiepunt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succesvol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bereikt</a:t>
                </a:r>
                <a:r>
                  <a:rPr lang="en-US" dirty="0">
                    <a:latin typeface="RijksoverheidSansText" panose="020B0503040202060203" pitchFamily="34" charset="0"/>
                  </a:rPr>
                  <a:t>.</a:t>
                </a: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r>
                  <a:rPr lang="en-US" b="1" dirty="0" smtClean="0">
                    <a:latin typeface="RijksoverheidSansText" panose="020B0503040202060203" pitchFamily="34" charset="0"/>
                  </a:rPr>
                  <a:t>Input: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uitkomstenruimte</a:t>
                </a:r>
                <a:r>
                  <a:rPr lang="en-US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bestaat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uit 0, 1, 2, …, 10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onderliggende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kansverdeling</a:t>
                </a:r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is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gegeven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door de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kansfunctie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:</a:t>
                </a: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0,75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0,25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r>
                  <a:rPr lang="en-US" b="1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Experiment: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tien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operaties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van de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afzonderlijke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eenheden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van Mountain Leaders</a:t>
                </a:r>
                <a:endParaRPr lang="en-US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en-US" b="1" dirty="0">
                  <a:solidFill>
                    <a:srgbClr val="FF0000"/>
                  </a:solidFill>
                  <a:latin typeface="RijksoverheidSansText" panose="020B0503040202060203" pitchFamily="34" charset="0"/>
                </a:endParaRPr>
              </a:p>
              <a:p>
                <a:r>
                  <a:rPr lang="en-US" b="1" dirty="0" smtClean="0">
                    <a:latin typeface="RijksoverheidSansText" panose="020B0503040202060203" pitchFamily="34" charset="0"/>
                  </a:rPr>
                  <a:t>Output: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uitkomst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trekking uit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kansverdeling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(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detecties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</a:t>
                </a:r>
                <a:endParaRPr lang="nl-NL" dirty="0" smtClean="0">
                  <a:latin typeface="RijksoverheidSansText" panose="020B0503040202060203" pitchFamily="34" charset="0"/>
                </a:endParaRPr>
              </a:p>
              <a:p>
                <a:pPr marL="0" indent="0">
                  <a:buNone/>
                </a:pPr>
                <a:endParaRPr lang="nl-NL" dirty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296" r="-689" b="-41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44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Discreet </a:t>
            </a:r>
            <a:r>
              <a:rPr lang="en-US" dirty="0" err="1" smtClean="0"/>
              <a:t>kansexperiment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Kansvariabele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beschrijft of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:r>
                  <a:rPr lang="en-US" b="1" u="sng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patrouilles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>
                    <a:latin typeface="RijksoverheidSansText" panose="020B0503040202060203" pitchFamily="34" charset="0"/>
                  </a:rPr>
                  <a:t>het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observatiepunt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succesvol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bereikt</a:t>
                </a:r>
                <a:r>
                  <a:rPr lang="en-US" dirty="0">
                    <a:latin typeface="RijksoverheidSansText" panose="020B0503040202060203" pitchFamily="34" charset="0"/>
                  </a:rPr>
                  <a:t>.</a:t>
                </a: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r>
                  <a:rPr lang="en-US" b="1" dirty="0" smtClean="0">
                    <a:latin typeface="RijksoverheidSansText" panose="020B0503040202060203" pitchFamily="34" charset="0"/>
                  </a:rPr>
                  <a:t>Input: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uitkomstenruimte</a:t>
                </a:r>
                <a:r>
                  <a:rPr lang="en-US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bestaat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uit 0, 1, 2, …, 10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onderliggende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kansverdeling</a:t>
                </a:r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is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gegeven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door de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kansfunctie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:</a:t>
                </a:r>
              </a:p>
              <a:p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0,75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0,25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0" indent="0">
                  <a:buNone/>
                </a:pPr>
                <a:r>
                  <a:rPr lang="en-US" b="1" dirty="0" err="1" smtClean="0">
                    <a:latin typeface="RijksoverheidSansText" panose="020B0503040202060203" pitchFamily="34" charset="0"/>
                  </a:rPr>
                  <a:t>Merk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op: </a:t>
                </a:r>
              </a:p>
              <a:p>
                <a:pPr marL="0" indent="0">
                  <a:buNone/>
                </a:pPr>
                <a:r>
                  <a:rPr lang="en-US" dirty="0" err="1" smtClean="0">
                    <a:latin typeface="RijksoverheidSansText" panose="020B0503040202060203" pitchFamily="34" charset="0"/>
                  </a:rPr>
                  <a:t>Uitkomst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dit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discrete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kansexperiment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1" u="sng" dirty="0" err="1" smtClean="0">
                    <a:latin typeface="RijksoverheidSansText" panose="020B0503040202060203" pitchFamily="34" charset="0"/>
                  </a:rPr>
                  <a:t>som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van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uitkomsten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10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afzonderlijke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Bernoulli-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experimenten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!</a:t>
                </a:r>
                <a:endParaRPr lang="nl-NL" b="1" dirty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296" r="-689" b="-41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51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binomiale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Dit discrete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kansexperiment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voorbeeld</a:t>
                </a:r>
                <a:r>
                  <a:rPr lang="en-US" dirty="0">
                    <a:latin typeface="RijksoverheidSansText" panose="020B0503040202060203" pitchFamily="34" charset="0"/>
                  </a:rPr>
                  <a:t> van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binomiaal</a:t>
                </a:r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experiment.</a:t>
                </a:r>
                <a:endParaRPr lang="en-US" b="1" dirty="0">
                  <a:solidFill>
                    <a:schemeClr val="accent1"/>
                  </a:solidFill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Twee parameters: 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het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aantal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Bernoulli-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experimenten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en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succeskans</a:t>
                </a:r>
                <a:r>
                  <a:rPr lang="en-US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err="1" smtClean="0">
                    <a:latin typeface="RijksoverheidSansText" panose="020B0503040202060203" pitchFamily="34" charset="0"/>
                  </a:rPr>
                  <a:t>Onafhankelijkheid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u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itkomst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experiment 1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heeft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invloed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op experiment 2.</a:t>
                </a:r>
                <a:endParaRPr lang="en-US" b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err="1" smtClean="0">
                    <a:latin typeface="RijksoverheidSansText" panose="020B0503040202060203" pitchFamily="34" charset="0"/>
                  </a:rPr>
                  <a:t>Geheeltallige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uitkomsten</a:t>
                </a:r>
                <a:r>
                  <a:rPr lang="en-US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: 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0, 1, 2, …,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aantal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successen</a:t>
                </a:r>
                <a:endParaRPr lang="en-US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Kansverdeling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:</a:t>
                </a:r>
                <a:endParaRPr lang="en-US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0" indent="0">
                  <a:buNone/>
                </a:pPr>
                <a:endParaRPr lang="nl-NL" dirty="0">
                  <a:latin typeface="RijksoverheidSansText" panose="020B0503040202060203" pitchFamily="34" charset="0"/>
                </a:endParaRPr>
              </a:p>
              <a:p>
                <a:r>
                  <a:rPr lang="en-US" dirty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kansvariabele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ook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wel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binomiaal</a:t>
                </a:r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verdeelde</a:t>
                </a:r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kansvariabele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genoemd</a:t>
                </a:r>
                <a:r>
                  <a:rPr lang="en-US" dirty="0">
                    <a:latin typeface="RijksoverheidSansText" panose="020B0503040202060203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err="1">
                    <a:latin typeface="RijksoverheidSansText" panose="020B0503040202060203" pitchFamily="34" charset="0"/>
                  </a:rPr>
                  <a:t>Notatie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: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Binomiaal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>
                  <a:latin typeface="RijksoverheidSansText" panose="020B0503040202060203" pitchFamily="34" charset="0"/>
                </a:endParaRPr>
              </a:p>
              <a:p>
                <a:pPr algn="ctr"/>
                <a:r>
                  <a:rPr lang="en-US" b="1" i="1" dirty="0" err="1" smtClean="0">
                    <a:latin typeface="RijksoverheidSansText" panose="020B0503040202060203" pitchFamily="34" charset="0"/>
                  </a:rPr>
                  <a:t>Andere</a:t>
                </a:r>
                <a:r>
                  <a:rPr lang="en-US" b="1" i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i="1" dirty="0" err="1">
                    <a:latin typeface="RijksoverheidSansText" panose="020B0503040202060203" pitchFamily="34" charset="0"/>
                  </a:rPr>
                  <a:t>interpretatie</a:t>
                </a:r>
                <a:r>
                  <a:rPr lang="en-US" b="1" i="1" dirty="0">
                    <a:latin typeface="RijksoverheidSansText" panose="020B0503040202060203" pitchFamily="34" charset="0"/>
                  </a:rPr>
                  <a:t>: </a:t>
                </a:r>
                <a:r>
                  <a:rPr lang="en-US" i="1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i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i="1" dirty="0" err="1" smtClean="0">
                    <a:latin typeface="RijksoverheidSansText" panose="020B0503040202060203" pitchFamily="34" charset="0"/>
                  </a:rPr>
                  <a:t>keer</a:t>
                </a:r>
                <a:r>
                  <a:rPr lang="en-US" i="1" dirty="0" smtClean="0">
                    <a:latin typeface="RijksoverheidSansText" panose="020B0503040202060203" pitchFamily="34" charset="0"/>
                  </a:rPr>
                  <a:t> kop </a:t>
                </a:r>
                <a:r>
                  <a:rPr lang="en-US" i="1" dirty="0" err="1" smtClean="0">
                    <a:latin typeface="RijksoverheidSansText" panose="020B0503040202060203" pitchFamily="34" charset="0"/>
                  </a:rPr>
                  <a:t>bij</a:t>
                </a:r>
                <a:r>
                  <a:rPr lang="en-US" i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i="1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i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i="1" dirty="0" err="1" smtClean="0">
                    <a:latin typeface="RijksoverheidSansText" panose="020B0503040202060203" pitchFamily="34" charset="0"/>
                  </a:rPr>
                  <a:t>worp</a:t>
                </a:r>
                <a:r>
                  <a:rPr lang="en-US" i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i="1" dirty="0">
                    <a:latin typeface="RijksoverheidSansText" panose="020B0503040202060203" pitchFamily="34" charset="0"/>
                  </a:rPr>
                  <a:t>met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i="1" dirty="0" smtClean="0">
                    <a:latin typeface="RijksoverheidSansText" panose="020B0503040202060203" pitchFamily="34" charset="0"/>
                  </a:rPr>
                  <a:t>muntjes </a:t>
                </a:r>
                <a:r>
                  <a:rPr lang="en-US" i="1" dirty="0">
                    <a:latin typeface="RijksoverheidSansText" panose="020B0503040202060203" pitchFamily="34" charset="0"/>
                  </a:rPr>
                  <a:t>met </a:t>
                </a:r>
                <a:r>
                  <a:rPr lang="en-US" i="1" dirty="0" err="1">
                    <a:latin typeface="RijksoverheidSansText" panose="020B0503040202060203" pitchFamily="34" charset="0"/>
                  </a:rPr>
                  <a:t>kans</a:t>
                </a:r>
                <a:r>
                  <a:rPr lang="en-US" i="1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>
                    <a:latin typeface="RijksoverheidSansText" panose="020B0503040202060203" pitchFamily="34" charset="0"/>
                  </a:rPr>
                  <a:t> op kop, </a:t>
                </a:r>
                <a:r>
                  <a:rPr lang="en-US" i="1" dirty="0" err="1">
                    <a:latin typeface="RijksoverheidSansText" panose="020B0503040202060203" pitchFamily="34" charset="0"/>
                  </a:rPr>
                  <a:t>en</a:t>
                </a:r>
                <a:r>
                  <a:rPr lang="en-US" i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i="1" dirty="0" err="1">
                    <a:latin typeface="RijksoverheidSansText" panose="020B0503040202060203" pitchFamily="34" charset="0"/>
                  </a:rPr>
                  <a:t>kans</a:t>
                </a:r>
                <a:r>
                  <a:rPr lang="en-US" i="1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>
                    <a:latin typeface="RijksoverheidSansText" panose="020B0503040202060203" pitchFamily="34" charset="0"/>
                  </a:rPr>
                  <a:t> op munt</a:t>
                </a:r>
              </a:p>
              <a:p>
                <a:pPr marL="0" indent="0">
                  <a:buNone/>
                </a:pPr>
                <a:endParaRPr lang="nl-NL" dirty="0" smtClean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  <a:blipFill>
                <a:blip r:embed="rId2"/>
                <a:stretch>
                  <a:fillRect l="-1545" t="-2296" r="-1214" b="-703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78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Binomiale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nl-NL" b="1" dirty="0" smtClean="0">
                <a:latin typeface="RijksoverheidSansText" panose="020B0503040202060203" pitchFamily="34" charset="0"/>
                <a:hlinkClick r:id="rId2"/>
              </a:rPr>
              <a:t>https://interactive-binomiaal.streamlit.app</a:t>
            </a:r>
            <a:endParaRPr lang="nl-NL" b="1" dirty="0" smtClean="0">
              <a:latin typeface="RijksoverheidSansText" panose="020B0503040202060203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22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Binomiale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Kansen van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binomiale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verdeling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kunnen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ook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uitrekenen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met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behulp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grafische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rekenmachine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, met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functies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err="1" smtClean="0">
                    <a:latin typeface="RijksoverheidSansText" panose="020B0503040202060203" pitchFamily="34" charset="0"/>
                  </a:rPr>
                  <a:t>binompdf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(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binomiale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kansfunctie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vinden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met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err="1" smtClean="0">
                    <a:latin typeface="RijksoverheidSansText" panose="020B0503040202060203" pitchFamily="34" charset="0"/>
                  </a:rPr>
                  <a:t>binomcdf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(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binomiale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cumulatieve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verdelingsfunctie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</a:t>
                </a:r>
                <a:r>
                  <a:rPr lang="en-US" dirty="0" smtClean="0"/>
                  <a:t> , te vinden met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pPr algn="ctr"/>
                <a:r>
                  <a:rPr lang="en-US" b="1" dirty="0" err="1" smtClean="0">
                    <a:latin typeface="RijksoverheidSansText" panose="020B0503040202060203" pitchFamily="34" charset="0"/>
                  </a:rPr>
                  <a:t>Voorbeelden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binompdf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;2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binomcdf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;4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binomcdf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;4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binomcdf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;7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binomcdf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;1)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525" t="-2009" b="-832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917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 smtClean="0"/>
              <a:t>bergoperaties</a:t>
            </a:r>
            <a:r>
              <a:rPr lang="en-US" dirty="0" smtClean="0"/>
              <a:t> van Mountain Leaders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RijksoverheidSansText" panose="020B0503040202060203" pitchFamily="34" charset="0"/>
              </a:rPr>
              <a:t>Tien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eenheden</a:t>
            </a:r>
            <a:r>
              <a:rPr lang="en-US" sz="2400" dirty="0" smtClean="0">
                <a:latin typeface="RijksoverheidSansText" panose="020B0503040202060203" pitchFamily="34" charset="0"/>
              </a:rPr>
              <a:t> van Mountain Leaders van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verschillende</a:t>
            </a:r>
            <a:r>
              <a:rPr lang="en-US" sz="2400" dirty="0" smtClean="0">
                <a:latin typeface="RijksoverheidSansText" panose="020B0503040202060203" pitchFamily="34" charset="0"/>
              </a:rPr>
              <a:t> NAVO-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landen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voeren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gezamenlijk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een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operatie</a:t>
            </a:r>
            <a:r>
              <a:rPr lang="en-US" sz="2400" dirty="0" smtClean="0">
                <a:latin typeface="RijksoverheidSansText" panose="020B0503040202060203" pitchFamily="34" charset="0"/>
              </a:rPr>
              <a:t> uit in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ruig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bergachtig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terrein</a:t>
            </a:r>
            <a:r>
              <a:rPr lang="en-US" sz="2400" dirty="0" smtClean="0">
                <a:latin typeface="RijksoverheidSansText" panose="020B0503040202060203" pitchFamily="34" charset="0"/>
              </a:rPr>
              <a:t>. Door de extreme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weersomstandigheden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moeilijke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toegang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heeft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elke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patrouille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een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kans</a:t>
            </a:r>
            <a:r>
              <a:rPr lang="en-US" sz="2400" dirty="0" smtClean="0">
                <a:latin typeface="RijksoverheidSansText" panose="020B0503040202060203" pitchFamily="34" charset="0"/>
              </a:rPr>
              <a:t> van 75% om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succesvol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een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observatiepost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te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bereiken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latin typeface="RijksoverheidSansText" panose="020B0503040202060203" pitchFamily="34" charset="0"/>
              </a:rPr>
              <a:t>Wat is de </a:t>
            </a:r>
            <a:r>
              <a:rPr lang="en-US" sz="2400" b="1" dirty="0" err="1">
                <a:latin typeface="RijksoverheidSansText" panose="020B0503040202060203" pitchFamily="34" charset="0"/>
              </a:rPr>
              <a:t>kans</a:t>
            </a:r>
            <a:r>
              <a:rPr lang="en-US" sz="2400" b="1" dirty="0">
                <a:latin typeface="RijksoverheidSansText" panose="020B0503040202060203" pitchFamily="34" charset="0"/>
              </a:rPr>
              <a:t> </a:t>
            </a:r>
            <a:r>
              <a:rPr lang="en-US" sz="2400" b="1" dirty="0" err="1">
                <a:latin typeface="RijksoverheidSansText" panose="020B0503040202060203" pitchFamily="34" charset="0"/>
              </a:rPr>
              <a:t>dat</a:t>
            </a:r>
            <a:r>
              <a:rPr lang="en-US" sz="2400" b="1" dirty="0">
                <a:latin typeface="RijksoverheidSansText" panose="020B0503040202060203" pitchFamily="34" charset="0"/>
              </a:rPr>
              <a:t> </a:t>
            </a:r>
            <a:r>
              <a:rPr lang="en-US" sz="2400" b="1" dirty="0" err="1">
                <a:latin typeface="RijksoverheidSansText" panose="020B0503040202060203" pitchFamily="34" charset="0"/>
              </a:rPr>
              <a:t>minstens</a:t>
            </a:r>
            <a:r>
              <a:rPr lang="en-US" sz="2400" b="1" dirty="0">
                <a:latin typeface="RijksoverheidSansText" panose="020B0503040202060203" pitchFamily="34" charset="0"/>
              </a:rPr>
              <a:t> </a:t>
            </a:r>
            <a:r>
              <a:rPr lang="en-US" sz="2400" b="1" dirty="0" err="1" smtClean="0">
                <a:latin typeface="RijksoverheidSansText" panose="020B0503040202060203" pitchFamily="34" charset="0"/>
              </a:rPr>
              <a:t>zeven</a:t>
            </a:r>
            <a:r>
              <a:rPr lang="en-US" sz="2400" b="1" dirty="0" smtClean="0">
                <a:latin typeface="RijksoverheidSansText" panose="020B0503040202060203" pitchFamily="34" charset="0"/>
              </a:rPr>
              <a:t> </a:t>
            </a:r>
            <a:r>
              <a:rPr lang="en-US" sz="2400" b="1" dirty="0">
                <a:latin typeface="RijksoverheidSansText" panose="020B0503040202060203" pitchFamily="34" charset="0"/>
              </a:rPr>
              <a:t>van de </a:t>
            </a:r>
            <a:r>
              <a:rPr lang="en-US" sz="2400" b="1" dirty="0" err="1">
                <a:latin typeface="RijksoverheidSansText" panose="020B0503040202060203" pitchFamily="34" charset="0"/>
              </a:rPr>
              <a:t>tien</a:t>
            </a:r>
            <a:r>
              <a:rPr lang="en-US" sz="2400" b="1" dirty="0">
                <a:latin typeface="RijksoverheidSansText" panose="020B0503040202060203" pitchFamily="34" charset="0"/>
              </a:rPr>
              <a:t> </a:t>
            </a:r>
            <a:r>
              <a:rPr lang="en-US" sz="2400" b="1" dirty="0" err="1">
                <a:latin typeface="RijksoverheidSansText" panose="020B0503040202060203" pitchFamily="34" charset="0"/>
              </a:rPr>
              <a:t>eenheden</a:t>
            </a:r>
            <a:r>
              <a:rPr lang="en-US" sz="2400" b="1" dirty="0">
                <a:latin typeface="RijksoverheidSansText" panose="020B0503040202060203" pitchFamily="34" charset="0"/>
              </a:rPr>
              <a:t> </a:t>
            </a:r>
            <a:r>
              <a:rPr lang="en-US" sz="2400" b="1" dirty="0" err="1">
                <a:latin typeface="RijksoverheidSansText" panose="020B0503040202060203" pitchFamily="34" charset="0"/>
              </a:rPr>
              <a:t>succesvol</a:t>
            </a:r>
            <a:r>
              <a:rPr lang="en-US" sz="2400" b="1" dirty="0">
                <a:latin typeface="RijksoverheidSansText" panose="020B0503040202060203" pitchFamily="34" charset="0"/>
              </a:rPr>
              <a:t> het </a:t>
            </a:r>
            <a:r>
              <a:rPr lang="en-US" sz="2400" b="1" dirty="0" err="1">
                <a:latin typeface="RijksoverheidSansText" panose="020B0503040202060203" pitchFamily="34" charset="0"/>
              </a:rPr>
              <a:t>observatiepunt</a:t>
            </a:r>
            <a:r>
              <a:rPr lang="en-US" sz="2400" b="1" dirty="0">
                <a:latin typeface="RijksoverheidSansText" panose="020B0503040202060203" pitchFamily="34" charset="0"/>
              </a:rPr>
              <a:t> </a:t>
            </a:r>
            <a:r>
              <a:rPr lang="en-US" sz="2400" b="1" dirty="0" err="1">
                <a:latin typeface="RijksoverheidSansText" panose="020B0503040202060203" pitchFamily="34" charset="0"/>
              </a:rPr>
              <a:t>bereiken</a:t>
            </a:r>
            <a:r>
              <a:rPr lang="en-US" sz="2400" b="1" dirty="0">
                <a:latin typeface="RijksoverheidSansText" panose="020B0503040202060203" pitchFamily="34" charset="0"/>
              </a:rPr>
              <a:t>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47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bergoperaties</a:t>
            </a:r>
            <a:r>
              <a:rPr lang="en-US" dirty="0"/>
              <a:t> van Mountain Leaders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 anchor="t"/>
              <a:lstStyle/>
              <a:p>
                <a:pPr algn="ctr"/>
                <a:r>
                  <a:rPr lang="en-US" b="1" dirty="0" smtClean="0">
                    <a:latin typeface="RijksoverheidSansText" panose="020B0503040202060203" pitchFamily="34" charset="0"/>
                  </a:rPr>
                  <a:t>Hoe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groot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is de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minstens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7 van de 10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eenheden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tijdig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het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observatiepunt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bereiken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? </a:t>
                </a:r>
              </a:p>
              <a:p>
                <a:pPr algn="ctr"/>
                <a:endParaRPr lang="en-US" b="1" dirty="0">
                  <a:latin typeface="RijksoverheidSansText" panose="020B0503040202060203" pitchFamily="34" charset="0"/>
                </a:endParaRPr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eenheden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het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observatiepunt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tijdig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bereikt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binomiaal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verdeeld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met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=0,75.</m:t>
                    </m:r>
                  </m:oMath>
                </a14:m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willen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dus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≥7)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bepalen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10;0,75;6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=0,7759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algn="ctr"/>
                <a:r>
                  <a:rPr lang="en-US" b="1" dirty="0" smtClean="0">
                    <a:latin typeface="RijksoverheidSansText" panose="020B0503040202060203" pitchFamily="34" charset="0"/>
                  </a:rPr>
                  <a:t>Met 77,59%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bereiken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minstens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7 van de 10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eenheden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tijdig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het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observatiepunt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.</a:t>
                </a:r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576" t="-2009" b="-215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64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bergoperaties</a:t>
            </a:r>
            <a:r>
              <a:rPr lang="en-US" dirty="0"/>
              <a:t> van Mountain Leaders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611792" cy="4246562"/>
          </a:xfrm>
        </p:spPr>
        <p:txBody>
          <a:bodyPr/>
          <a:lstStyle/>
          <a:p>
            <a:r>
              <a:rPr lang="en-US" sz="2400" dirty="0" smtClean="0">
                <a:latin typeface="RijksoverheidSansText" panose="020B0503040202060203" pitchFamily="34" charset="0"/>
              </a:rPr>
              <a:t>Om de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missie</a:t>
            </a:r>
            <a:r>
              <a:rPr lang="en-US" sz="2400" dirty="0" smtClean="0">
                <a:latin typeface="RijksoverheidSansText" panose="020B0503040202060203" pitchFamily="34" charset="0"/>
              </a:rPr>
              <a:t> van de Mountain Leaders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te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laten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slagen</a:t>
            </a:r>
            <a:r>
              <a:rPr lang="en-US" sz="2400" dirty="0" smtClean="0">
                <a:latin typeface="RijksoverheidSansText" panose="020B0503040202060203" pitchFamily="34" charset="0"/>
              </a:rPr>
              <a:t>,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moeten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er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minstens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zeven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eenheden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tijdig</a:t>
            </a:r>
            <a:r>
              <a:rPr lang="en-US" sz="2400" dirty="0" smtClean="0">
                <a:latin typeface="RijksoverheidSansText" panose="020B0503040202060203" pitchFamily="34" charset="0"/>
              </a:rPr>
              <a:t> het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observatiepunt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bereiken</a:t>
            </a:r>
            <a:r>
              <a:rPr lang="en-US" sz="2400" dirty="0" smtClean="0">
                <a:latin typeface="RijksoverheidSansText" panose="020B0503040202060203" pitchFamily="34" charset="0"/>
              </a:rPr>
              <a:t> om de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benodigde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mankracht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bijeen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te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brengen</a:t>
            </a:r>
            <a:r>
              <a:rPr lang="en-US" sz="2400" dirty="0" smtClean="0">
                <a:latin typeface="RijksoverheidSansText" panose="020B0503040202060203" pitchFamily="34" charset="0"/>
              </a:rPr>
              <a:t> om de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tegenstander</a:t>
            </a:r>
            <a:r>
              <a:rPr lang="en-US" sz="2400" dirty="0" smtClean="0">
                <a:latin typeface="RijksoverheidSansText" panose="020B0503040202060203" pitchFamily="34" charset="0"/>
              </a:rPr>
              <a:t> het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hoofd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te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kunnen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bieden</a:t>
            </a:r>
            <a:r>
              <a:rPr lang="en-US" sz="2400" dirty="0" smtClean="0">
                <a:latin typeface="RijksoverheidSansText" panose="020B0503040202060203" pitchFamily="34" charset="0"/>
              </a:rPr>
              <a:t>. De commandant was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niet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tevreden</a:t>
            </a:r>
            <a:r>
              <a:rPr lang="en-US" sz="2400" dirty="0" smtClean="0">
                <a:latin typeface="RijksoverheidSansText" panose="020B0503040202060203" pitchFamily="34" charset="0"/>
              </a:rPr>
              <a:t> met de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berekende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uitkomst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wil</a:t>
            </a:r>
            <a:r>
              <a:rPr lang="en-US" sz="2400" dirty="0" smtClean="0">
                <a:latin typeface="RijksoverheidSansText" panose="020B0503040202060203" pitchFamily="34" charset="0"/>
              </a:rPr>
              <a:t> 95%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zekerheid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dat</a:t>
            </a:r>
            <a:r>
              <a:rPr lang="en-US" sz="2400" dirty="0" smtClean="0">
                <a:latin typeface="RijksoverheidSansText" panose="020B0503040202060203" pitchFamily="34" charset="0"/>
              </a:rPr>
              <a:t> de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missie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slaagt</a:t>
            </a:r>
            <a:r>
              <a:rPr lang="en-US" sz="2400" dirty="0" smtClean="0">
                <a:latin typeface="RijksoverheidSansText" panose="020B0503040202060203" pitchFamily="34" charset="0"/>
              </a:rPr>
              <a:t>.</a:t>
            </a:r>
          </a:p>
          <a:p>
            <a:endParaRPr lang="en-US" sz="2400" dirty="0">
              <a:latin typeface="RijksoverheidSansText" panose="020B0503040202060203" pitchFamily="34" charset="0"/>
            </a:endParaRPr>
          </a:p>
          <a:p>
            <a:endParaRPr lang="en-US" sz="2400" dirty="0" smtClean="0">
              <a:latin typeface="RijksoverheidSansText" panose="020B0503040202060203" pitchFamily="34" charset="0"/>
            </a:endParaRPr>
          </a:p>
          <a:p>
            <a:endParaRPr lang="en-US" sz="2400" dirty="0">
              <a:latin typeface="RijksoverheidSansText" panose="020B0503040202060203" pitchFamily="34" charset="0"/>
            </a:endParaRPr>
          </a:p>
          <a:p>
            <a:endParaRPr lang="en-US" sz="2400" dirty="0" smtClean="0">
              <a:latin typeface="RijksoverheidSansText" panose="020B0503040202060203" pitchFamily="34" charset="0"/>
            </a:endParaRPr>
          </a:p>
          <a:p>
            <a:endParaRPr lang="en-US" sz="2400" dirty="0">
              <a:latin typeface="RijksoverheidSansText" panose="020B0503040202060203" pitchFamily="34" charset="0"/>
            </a:endParaRPr>
          </a:p>
          <a:p>
            <a:endParaRPr lang="en-US" sz="2400" dirty="0" smtClean="0">
              <a:latin typeface="RijksoverheidSansText" panose="020B0503040202060203" pitchFamily="34" charset="0"/>
            </a:endParaRPr>
          </a:p>
          <a:p>
            <a:endParaRPr lang="en-US" sz="2400" dirty="0">
              <a:latin typeface="RijksoverheidSansText" panose="020B0503040202060203" pitchFamily="34" charset="0"/>
            </a:endParaRPr>
          </a:p>
          <a:p>
            <a:pPr algn="ctr"/>
            <a:r>
              <a:rPr lang="en-US" sz="2400" b="1" dirty="0" err="1" smtClean="0">
                <a:latin typeface="RijksoverheidSansText" panose="020B0503040202060203" pitchFamily="34" charset="0"/>
              </a:rPr>
              <a:t>Hoeveel</a:t>
            </a:r>
            <a:r>
              <a:rPr lang="en-US" sz="2400" b="1" dirty="0" smtClean="0">
                <a:latin typeface="RijksoverheidSansText" panose="020B0503040202060203" pitchFamily="34" charset="0"/>
              </a:rPr>
              <a:t> </a:t>
            </a:r>
            <a:r>
              <a:rPr lang="en-US" sz="2400" b="1" dirty="0" err="1" smtClean="0">
                <a:latin typeface="RijksoverheidSansText" panose="020B0503040202060203" pitchFamily="34" charset="0"/>
              </a:rPr>
              <a:t>eenheden</a:t>
            </a:r>
            <a:r>
              <a:rPr lang="en-US" sz="2400" b="1" dirty="0" smtClean="0">
                <a:latin typeface="RijksoverheidSansText" panose="020B0503040202060203" pitchFamily="34" charset="0"/>
              </a:rPr>
              <a:t> </a:t>
            </a:r>
            <a:r>
              <a:rPr lang="en-US" sz="2400" b="1" dirty="0" err="1" smtClean="0">
                <a:latin typeface="RijksoverheidSansText" panose="020B0503040202060203" pitchFamily="34" charset="0"/>
              </a:rPr>
              <a:t>zijn</a:t>
            </a:r>
            <a:r>
              <a:rPr lang="en-US" sz="2400" b="1" dirty="0" smtClean="0">
                <a:latin typeface="RijksoverheidSansText" panose="020B0503040202060203" pitchFamily="34" charset="0"/>
              </a:rPr>
              <a:t> </a:t>
            </a:r>
            <a:r>
              <a:rPr lang="en-US" sz="2400" b="1" dirty="0" err="1" smtClean="0">
                <a:latin typeface="RijksoverheidSansText" panose="020B0503040202060203" pitchFamily="34" charset="0"/>
              </a:rPr>
              <a:t>er</a:t>
            </a:r>
            <a:r>
              <a:rPr lang="en-US" sz="2400" b="1" dirty="0" smtClean="0">
                <a:latin typeface="RijksoverheidSansText" panose="020B0503040202060203" pitchFamily="34" charset="0"/>
              </a:rPr>
              <a:t> </a:t>
            </a:r>
            <a:r>
              <a:rPr lang="en-US" sz="2400" b="1" dirty="0" err="1" smtClean="0">
                <a:latin typeface="RijksoverheidSansText" panose="020B0503040202060203" pitchFamily="34" charset="0"/>
              </a:rPr>
              <a:t>nodig</a:t>
            </a:r>
            <a:r>
              <a:rPr lang="en-US" sz="2400" b="1" dirty="0" smtClean="0">
                <a:latin typeface="RijksoverheidSansText" panose="020B0503040202060203" pitchFamily="34" charset="0"/>
              </a:rPr>
              <a:t> om </a:t>
            </a:r>
            <a:r>
              <a:rPr lang="en-US" sz="2400" b="1" dirty="0" err="1" smtClean="0">
                <a:latin typeface="RijksoverheidSansText" panose="020B0503040202060203" pitchFamily="34" charset="0"/>
              </a:rPr>
              <a:t>deze</a:t>
            </a:r>
            <a:r>
              <a:rPr lang="en-US" sz="2400" b="1" dirty="0" smtClean="0">
                <a:latin typeface="RijksoverheidSansText" panose="020B0503040202060203" pitchFamily="34" charset="0"/>
              </a:rPr>
              <a:t> </a:t>
            </a:r>
            <a:r>
              <a:rPr lang="en-US" sz="2400" b="1" dirty="0" err="1" smtClean="0">
                <a:latin typeface="RijksoverheidSansText" panose="020B0503040202060203" pitchFamily="34" charset="0"/>
              </a:rPr>
              <a:t>missie</a:t>
            </a:r>
            <a:r>
              <a:rPr lang="en-US" sz="2400" b="1" dirty="0" smtClean="0">
                <a:latin typeface="RijksoverheidSansText" panose="020B0503040202060203" pitchFamily="34" charset="0"/>
              </a:rPr>
              <a:t> met 95% </a:t>
            </a:r>
            <a:r>
              <a:rPr lang="en-US" sz="2400" b="1" dirty="0" err="1" smtClean="0">
                <a:latin typeface="RijksoverheidSansText" panose="020B0503040202060203" pitchFamily="34" charset="0"/>
              </a:rPr>
              <a:t>kans</a:t>
            </a:r>
            <a:r>
              <a:rPr lang="en-US" sz="2400" b="1" dirty="0" smtClean="0">
                <a:latin typeface="RijksoverheidSansText" panose="020B0503040202060203" pitchFamily="34" charset="0"/>
              </a:rPr>
              <a:t> </a:t>
            </a:r>
            <a:r>
              <a:rPr lang="en-US" sz="2400" b="1" dirty="0" err="1" smtClean="0">
                <a:latin typeface="RijksoverheidSansText" panose="020B0503040202060203" pitchFamily="34" charset="0"/>
              </a:rPr>
              <a:t>te</a:t>
            </a:r>
            <a:r>
              <a:rPr lang="en-US" sz="2400" b="1" dirty="0" smtClean="0">
                <a:latin typeface="RijksoverheidSansText" panose="020B0503040202060203" pitchFamily="34" charset="0"/>
              </a:rPr>
              <a:t> </a:t>
            </a:r>
            <a:r>
              <a:rPr lang="en-US" sz="2400" b="1" dirty="0" err="1" smtClean="0">
                <a:latin typeface="RijksoverheidSansText" panose="020B0503040202060203" pitchFamily="34" charset="0"/>
              </a:rPr>
              <a:t>laten</a:t>
            </a:r>
            <a:r>
              <a:rPr lang="en-US" sz="2400" b="1" dirty="0" smtClean="0">
                <a:latin typeface="RijksoverheidSansText" panose="020B0503040202060203" pitchFamily="34" charset="0"/>
              </a:rPr>
              <a:t> </a:t>
            </a:r>
            <a:r>
              <a:rPr lang="en-US" sz="2400" b="1" dirty="0" err="1" smtClean="0">
                <a:latin typeface="RijksoverheidSansText" panose="020B0503040202060203" pitchFamily="34" charset="0"/>
              </a:rPr>
              <a:t>slagen</a:t>
            </a:r>
            <a:r>
              <a:rPr lang="en-US" sz="2400" b="1" dirty="0" smtClean="0">
                <a:latin typeface="RijksoverheidSansText" panose="020B0503040202060203" pitchFamily="34" charset="0"/>
              </a:rPr>
              <a:t>?</a:t>
            </a:r>
            <a:endParaRPr lang="nl-NL" sz="2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19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Terugblik</a:t>
            </a:r>
            <a:endParaRPr lang="nl-NL" dirty="0" smtClean="0"/>
          </a:p>
        </p:txBody>
      </p:sp>
      <p:sp>
        <p:nvSpPr>
          <p:cNvPr id="5123" name="Rectangle 1027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Introductie </a:t>
            </a:r>
            <a:r>
              <a:rPr lang="nl-NL" dirty="0"/>
              <a:t>statistiek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Datavisualisaties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Discrete en continue </a:t>
            </a:r>
            <a:r>
              <a:rPr lang="nl-NL" dirty="0" err="1" smtClean="0"/>
              <a:t>kansvariabelen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bergoperaties</a:t>
            </a:r>
            <a:r>
              <a:rPr lang="en-US" dirty="0"/>
              <a:t> van Mountain Leaders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In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dit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geval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hebben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binomiaal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verdeelde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kansvariabele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NL" dirty="0" smtClean="0">
                    <a:latin typeface="RijksoverheidSansText" panose="020B0503040202060203" pitchFamily="34" charset="0"/>
                  </a:rPr>
                  <a:t> met nog steeds succeskans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=0,75</m:t>
                    </m:r>
                  </m:oMath>
                </a14:m>
                <a:r>
                  <a:rPr lang="nl-NL" dirty="0" smtClean="0">
                    <a:latin typeface="RijksoverheidSansText" panose="020B0503040202060203" pitchFamily="34" charset="0"/>
                  </a:rPr>
                  <a:t>, maar met onbekende (nader te bepalen)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nl-NL" dirty="0">
                  <a:latin typeface="RijksoverheidSansText" panose="020B0503040202060203" pitchFamily="34" charset="0"/>
                </a:endParaRPr>
              </a:p>
              <a:p>
                <a:pPr marL="0" indent="0">
                  <a:buNone/>
                </a:pPr>
                <a:r>
                  <a:rPr lang="en-US" b="1" dirty="0" err="1" smtClean="0">
                    <a:latin typeface="RijksoverheidSansText" panose="020B0503040202060203" pitchFamily="34" charset="0"/>
                  </a:rPr>
                  <a:t>Vraag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Wat is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minimale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 smtClean="0">
                    <a:latin typeface="RijksoverheidSansText" panose="020B0503040202060203" pitchFamily="34" charset="0"/>
                  </a:rPr>
                  <a:t> zodanig dat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binomcdf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0,75;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6)≥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0,95?</m:t>
                      </m:r>
                    </m:oMath>
                  </m:oMathPara>
                </a14:m>
                <a:endParaRPr lang="nl-NL" dirty="0" smtClean="0">
                  <a:latin typeface="RijksoverheidSansText" panose="020B0503040202060203" pitchFamily="34" charset="0"/>
                </a:endParaRPr>
              </a:p>
              <a:p>
                <a:pPr marL="0" indent="0" algn="ctr">
                  <a:buNone/>
                </a:pP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Je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kunt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hiervoor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tabel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maken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met de GR (of trial and error):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=12→1−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=12;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=0,75;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0,9456</m:t>
                    </m:r>
                  </m:oMath>
                </a14:m>
                <a:endParaRPr lang="en-US" b="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=13→1−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=13;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=0,75;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≈0,9757</m:t>
                    </m:r>
                  </m:oMath>
                </a14:m>
                <a:endParaRPr lang="nl-NL" dirty="0" smtClean="0">
                  <a:latin typeface="RijksoverheidSansText" panose="020B0503040202060203" pitchFamily="34" charset="0"/>
                </a:endParaRPr>
              </a:p>
              <a:p>
                <a:pPr marL="0" indent="0">
                  <a:buNone/>
                </a:pPr>
                <a:r>
                  <a:rPr lang="nl-NL" dirty="0" smtClean="0">
                    <a:latin typeface="RijksoverheidSansText" panose="020B0503040202060203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b="1" dirty="0" err="1" smtClean="0">
                    <a:latin typeface="RijksoverheidSansText" panose="020B0503040202060203" pitchFamily="34" charset="0"/>
                  </a:rPr>
                  <a:t>Er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moeten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minimaal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13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eenheden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ingezet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worden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om de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missie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met 95%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laten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slagen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.</a:t>
                </a:r>
                <a:endParaRPr lang="nl-NL" b="1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525" t="-2009" r="-926" b="-25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25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Buijs: </a:t>
            </a:r>
            <a:r>
              <a:rPr lang="en-US" dirty="0" err="1" smtClean="0"/>
              <a:t>opdracht</a:t>
            </a:r>
            <a:r>
              <a:rPr lang="en-US" dirty="0" smtClean="0"/>
              <a:t> 6.11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611792" cy="42465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RijksoverheidSansText" panose="020B0503040202060203" pitchFamily="34" charset="0"/>
              </a:rPr>
              <a:t>Een </a:t>
            </a:r>
            <a:r>
              <a:rPr lang="en-US" b="1" dirty="0" err="1" smtClean="0">
                <a:latin typeface="RijksoverheidSansText" panose="020B0503040202060203" pitchFamily="34" charset="0"/>
              </a:rPr>
              <a:t>wijnhandelaar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blijkt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flessen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enigszins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onnauwkeurig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te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vullen</a:t>
            </a:r>
            <a:r>
              <a:rPr lang="en-US" b="1" dirty="0" smtClean="0">
                <a:latin typeface="RijksoverheidSansText" panose="020B0503040202060203" pitchFamily="34" charset="0"/>
              </a:rPr>
              <a:t>. </a:t>
            </a:r>
            <a:r>
              <a:rPr lang="en-US" b="1" dirty="0" err="1" smtClean="0">
                <a:latin typeface="RijksoverheidSansText" panose="020B0503040202060203" pitchFamily="34" charset="0"/>
              </a:rPr>
              <a:t>Hierdoor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voldoet</a:t>
            </a:r>
            <a:r>
              <a:rPr lang="en-US" b="1" dirty="0" smtClean="0">
                <a:latin typeface="RijksoverheidSansText" panose="020B0503040202060203" pitchFamily="34" charset="0"/>
              </a:rPr>
              <a:t> 10% van de </a:t>
            </a:r>
            <a:r>
              <a:rPr lang="en-US" b="1" dirty="0" err="1" smtClean="0">
                <a:latin typeface="RijksoverheidSansText" panose="020B0503040202060203" pitchFamily="34" charset="0"/>
              </a:rPr>
              <a:t>afgeleverde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flessen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niet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aan</a:t>
            </a:r>
            <a:r>
              <a:rPr lang="en-US" b="1" dirty="0" smtClean="0">
                <a:latin typeface="RijksoverheidSansText" panose="020B0503040202060203" pitchFamily="34" charset="0"/>
              </a:rPr>
              <a:t> de </a:t>
            </a:r>
            <a:r>
              <a:rPr lang="en-US" b="1" dirty="0" err="1" smtClean="0">
                <a:latin typeface="RijksoverheidSansText" panose="020B0503040202060203" pitchFamily="34" charset="0"/>
              </a:rPr>
              <a:t>inhoudsnorm</a:t>
            </a:r>
            <a:r>
              <a:rPr lang="en-US" b="1" dirty="0" smtClean="0">
                <a:latin typeface="RijksoverheidSansText" panose="020B0503040202060203" pitchFamily="34" charset="0"/>
              </a:rPr>
              <a:t> van het </a:t>
            </a:r>
            <a:r>
              <a:rPr lang="en-US" b="1" dirty="0" err="1" smtClean="0">
                <a:latin typeface="RijksoverheidSansText" panose="020B0503040202060203" pitchFamily="34" charset="0"/>
              </a:rPr>
              <a:t>etiket</a:t>
            </a:r>
            <a:r>
              <a:rPr lang="en-US" b="1" dirty="0" smtClean="0">
                <a:latin typeface="RijksoverheidSansText" panose="020B0503040202060203" pitchFamily="34" charset="0"/>
              </a:rPr>
              <a:t>.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 err="1" smtClean="0">
                <a:latin typeface="RijksoverheidSansText" panose="020B0503040202060203" pitchFamily="34" charset="0"/>
              </a:rPr>
              <a:t>Een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consument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koopt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twaalf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flessen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wijn</a:t>
            </a:r>
            <a:r>
              <a:rPr lang="en-US" b="1" dirty="0" smtClean="0">
                <a:latin typeface="RijksoverheidSansText" panose="020B0503040202060203" pitchFamily="34" charset="0"/>
              </a:rPr>
              <a:t>. Hoe </a:t>
            </a:r>
            <a:r>
              <a:rPr lang="en-US" b="1" dirty="0" err="1" smtClean="0">
                <a:latin typeface="RijksoverheidSansText" panose="020B0503040202060203" pitchFamily="34" charset="0"/>
              </a:rPr>
              <a:t>groot</a:t>
            </a:r>
            <a:r>
              <a:rPr lang="en-US" b="1" dirty="0" smtClean="0">
                <a:latin typeface="RijksoverheidSansText" panose="020B0503040202060203" pitchFamily="34" charset="0"/>
              </a:rPr>
              <a:t> is de </a:t>
            </a:r>
            <a:r>
              <a:rPr lang="en-US" b="1" dirty="0" err="1" smtClean="0">
                <a:latin typeface="RijksoverheidSansText" panose="020B0503040202060203" pitchFamily="34" charset="0"/>
              </a:rPr>
              <a:t>kans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dat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er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precies</a:t>
            </a:r>
            <a:r>
              <a:rPr lang="en-US" b="1" dirty="0" smtClean="0">
                <a:latin typeface="RijksoverheidSansText" panose="020B0503040202060203" pitchFamily="34" charset="0"/>
              </a:rPr>
              <a:t> twee </a:t>
            </a:r>
            <a:r>
              <a:rPr lang="en-US" b="1" dirty="0" err="1" smtClean="0">
                <a:latin typeface="RijksoverheidSansText" panose="020B0503040202060203" pitchFamily="34" charset="0"/>
              </a:rPr>
              <a:t>flessen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zijn</a:t>
            </a:r>
            <a:r>
              <a:rPr lang="en-US" b="1" dirty="0" smtClean="0">
                <a:latin typeface="RijksoverheidSansText" panose="020B0503040202060203" pitchFamily="34" charset="0"/>
              </a:rPr>
              <a:t> die </a:t>
            </a:r>
            <a:r>
              <a:rPr lang="en-US" b="1" dirty="0" err="1" smtClean="0">
                <a:latin typeface="RijksoverheidSansText" panose="020B0503040202060203" pitchFamily="34" charset="0"/>
              </a:rPr>
              <a:t>niet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aan</a:t>
            </a:r>
            <a:r>
              <a:rPr lang="en-US" b="1" dirty="0" smtClean="0">
                <a:latin typeface="RijksoverheidSansText" panose="020B0503040202060203" pitchFamily="34" charset="0"/>
              </a:rPr>
              <a:t> de norm </a:t>
            </a:r>
            <a:r>
              <a:rPr lang="en-US" b="1" dirty="0" err="1" smtClean="0">
                <a:latin typeface="RijksoverheidSansText" panose="020B0503040202060203" pitchFamily="34" charset="0"/>
              </a:rPr>
              <a:t>voldoen</a:t>
            </a:r>
            <a:r>
              <a:rPr lang="en-US" b="1" dirty="0" smtClean="0">
                <a:latin typeface="RijksoverheidSansText" panose="020B0503040202060203" pitchFamily="34" charset="0"/>
              </a:rPr>
              <a:t>?</a:t>
            </a:r>
          </a:p>
          <a:p>
            <a:pPr marL="457200" indent="-457200">
              <a:buFont typeface="+mj-lt"/>
              <a:buAutoNum type="alphaLcParenR"/>
            </a:pPr>
            <a:endParaRPr lang="en-US" b="1" dirty="0">
              <a:latin typeface="RijksoverheidSansText" panose="020B0503040202060203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dirty="0">
              <a:latin typeface="RijksoverheidSansText" panose="020B0503040202060203" pitchFamily="34" charset="0"/>
            </a:endParaRPr>
          </a:p>
          <a:p>
            <a:endParaRPr lang="nl-NL" dirty="0">
              <a:latin typeface="RijksoverheidSansText" panose="020B0503040202060203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93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Buijs: </a:t>
            </a:r>
            <a:r>
              <a:rPr lang="en-US" dirty="0" err="1" smtClean="0"/>
              <a:t>opdracht</a:t>
            </a:r>
            <a:r>
              <a:rPr lang="en-US" dirty="0" smtClean="0"/>
              <a:t> 6.11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latin typeface="RijksoverheidSansText" panose="020B0503040202060203" pitchFamily="34" charset="0"/>
                  </a:rPr>
                  <a:t>Een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wijnhandelaar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blijkt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flessen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enigszins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onnauwkeurig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vullen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.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Hierdoor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voldoet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10% van de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afgeleverde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flessen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aan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inhoudsnorm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van het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etiket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b="1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consument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koopt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twaalf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flessen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wijn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. Hoe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groot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is de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er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precies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twee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flessen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die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aan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de norm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voldoen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?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en-US" b="1" dirty="0">
                  <a:latin typeface="RijksoverheidSansText" panose="020B0503040202060203" pitchFamily="34" charset="0"/>
                </a:endParaRPr>
              </a:p>
              <a:p>
                <a:r>
                  <a:rPr lang="en-US" dirty="0">
                    <a:latin typeface="RijksoverheidSansText" panose="020B0503040202060203" pitchFamily="34" charset="0"/>
                  </a:rPr>
                  <a:t>We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hebben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hier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te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maken</a:t>
                </a:r>
                <a:r>
                  <a:rPr lang="en-US" dirty="0">
                    <a:latin typeface="RijksoverheidSansText" panose="020B0503040202060203" pitchFamily="34" charset="0"/>
                  </a:rPr>
                  <a:t> met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binomiale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verdeling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RijksoverheidSansText" panose="020B0503040202060203" pitchFamily="34" charset="0"/>
                  </a:rPr>
                  <a:t>Elke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fles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voldoet</a:t>
                </a:r>
                <a:r>
                  <a:rPr lang="en-US" dirty="0">
                    <a:latin typeface="RijksoverheidSansText" panose="020B0503040202060203" pitchFamily="34" charset="0"/>
                  </a:rPr>
                  <a:t> met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kans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=0,10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niet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aan</a:t>
                </a:r>
                <a:r>
                  <a:rPr lang="en-US" dirty="0">
                    <a:latin typeface="RijksoverheidSansText" panose="020B0503040202060203" pitchFamily="34" charset="0"/>
                  </a:rPr>
                  <a:t> de norm (“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succes</a:t>
                </a:r>
                <a:r>
                  <a:rPr lang="en-US" dirty="0">
                    <a:latin typeface="RijksoverheidSansText" panose="020B0503040202060203" pitchFamily="34" charset="0"/>
                  </a:rPr>
                  <a:t>”)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elke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fles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bekijken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Bernoulli-experiment of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fles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wel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of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norm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voldoet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het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flessen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dirty="0" err="1">
                    <a:latin typeface="RijksoverheidSansText" panose="020B0503040202060203" pitchFamily="34" charset="0"/>
                  </a:rPr>
                  <a:t>Laat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het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aantal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flessen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norm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voldoet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oftewel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Binomiaal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(12;0,10)</m:t>
                    </m:r>
                  </m:oMath>
                </a14:m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willen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bepalen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binompdf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=12;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=0,10;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≈0,2301</m:t>
                      </m:r>
                    </m:oMath>
                  </m:oMathPara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nl-NL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009" r="-1149" b="-875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83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Buijs: </a:t>
            </a:r>
            <a:r>
              <a:rPr lang="en-US" dirty="0" err="1" smtClean="0"/>
              <a:t>opdracht</a:t>
            </a:r>
            <a:r>
              <a:rPr lang="en-US" dirty="0" smtClean="0"/>
              <a:t> 6.11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611792" cy="42465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RijksoverheidSansText" panose="020B0503040202060203" pitchFamily="34" charset="0"/>
              </a:rPr>
              <a:t>Een </a:t>
            </a:r>
            <a:r>
              <a:rPr lang="en-US" b="1" dirty="0" err="1" smtClean="0">
                <a:latin typeface="RijksoverheidSansText" panose="020B0503040202060203" pitchFamily="34" charset="0"/>
              </a:rPr>
              <a:t>wijnhandelaar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blijkt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flessen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enigszins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onnauwkeurig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te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vullen</a:t>
            </a:r>
            <a:r>
              <a:rPr lang="en-US" b="1" dirty="0" smtClean="0">
                <a:latin typeface="RijksoverheidSansText" panose="020B0503040202060203" pitchFamily="34" charset="0"/>
              </a:rPr>
              <a:t>. </a:t>
            </a:r>
            <a:r>
              <a:rPr lang="en-US" b="1" dirty="0" err="1" smtClean="0">
                <a:latin typeface="RijksoverheidSansText" panose="020B0503040202060203" pitchFamily="34" charset="0"/>
              </a:rPr>
              <a:t>Hierdoor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voldoet</a:t>
            </a:r>
            <a:r>
              <a:rPr lang="en-US" b="1" dirty="0" smtClean="0">
                <a:latin typeface="RijksoverheidSansText" panose="020B0503040202060203" pitchFamily="34" charset="0"/>
              </a:rPr>
              <a:t> 10% van de </a:t>
            </a:r>
            <a:r>
              <a:rPr lang="en-US" b="1" dirty="0" err="1" smtClean="0">
                <a:latin typeface="RijksoverheidSansText" panose="020B0503040202060203" pitchFamily="34" charset="0"/>
              </a:rPr>
              <a:t>afgeleverde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flessen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niet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aan</a:t>
            </a:r>
            <a:r>
              <a:rPr lang="en-US" b="1" dirty="0" smtClean="0">
                <a:latin typeface="RijksoverheidSansText" panose="020B0503040202060203" pitchFamily="34" charset="0"/>
              </a:rPr>
              <a:t> de </a:t>
            </a:r>
            <a:r>
              <a:rPr lang="en-US" b="1" dirty="0" err="1" smtClean="0">
                <a:latin typeface="RijksoverheidSansText" panose="020B0503040202060203" pitchFamily="34" charset="0"/>
              </a:rPr>
              <a:t>inhoudsnorm</a:t>
            </a:r>
            <a:r>
              <a:rPr lang="en-US" b="1" dirty="0" smtClean="0">
                <a:latin typeface="RijksoverheidSansText" panose="020B0503040202060203" pitchFamily="34" charset="0"/>
              </a:rPr>
              <a:t> van het </a:t>
            </a:r>
            <a:r>
              <a:rPr lang="en-US" b="1" dirty="0" err="1" smtClean="0">
                <a:latin typeface="RijksoverheidSansText" panose="020B0503040202060203" pitchFamily="34" charset="0"/>
              </a:rPr>
              <a:t>etiket</a:t>
            </a:r>
            <a:r>
              <a:rPr lang="en-US" b="1" dirty="0" smtClean="0">
                <a:latin typeface="RijksoverheidSansText" panose="020B0503040202060203" pitchFamily="34" charset="0"/>
              </a:rPr>
              <a:t>.</a:t>
            </a:r>
          </a:p>
          <a:p>
            <a:pPr marL="457200" indent="-457200">
              <a:buFont typeface="+mj-lt"/>
              <a:buAutoNum type="alphaLcParenR" startAt="2"/>
            </a:pPr>
            <a:r>
              <a:rPr lang="en-US" b="1" dirty="0" err="1" smtClean="0">
                <a:latin typeface="RijksoverheidSansText" panose="020B0503040202060203" pitchFamily="34" charset="0"/>
              </a:rPr>
              <a:t>Iemand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koopt</a:t>
            </a:r>
            <a:r>
              <a:rPr lang="en-US" b="1" dirty="0" smtClean="0">
                <a:latin typeface="RijksoverheidSansText" panose="020B0503040202060203" pitchFamily="34" charset="0"/>
              </a:rPr>
              <a:t> 144 </a:t>
            </a:r>
            <a:r>
              <a:rPr lang="en-US" b="1" dirty="0" err="1" smtClean="0">
                <a:latin typeface="RijksoverheidSansText" panose="020B0503040202060203" pitchFamily="34" charset="0"/>
              </a:rPr>
              <a:t>flessen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wijn</a:t>
            </a:r>
            <a:r>
              <a:rPr lang="en-US" b="1" dirty="0" smtClean="0">
                <a:latin typeface="RijksoverheidSansText" panose="020B0503040202060203" pitchFamily="34" charset="0"/>
              </a:rPr>
              <a:t>. Hoe </a:t>
            </a:r>
            <a:r>
              <a:rPr lang="en-US" b="1" dirty="0" err="1" smtClean="0">
                <a:latin typeface="RijksoverheidSansText" panose="020B0503040202060203" pitchFamily="34" charset="0"/>
              </a:rPr>
              <a:t>groot</a:t>
            </a:r>
            <a:r>
              <a:rPr lang="en-US" b="1" dirty="0" smtClean="0">
                <a:latin typeface="RijksoverheidSansText" panose="020B0503040202060203" pitchFamily="34" charset="0"/>
              </a:rPr>
              <a:t> is de </a:t>
            </a:r>
            <a:r>
              <a:rPr lang="en-US" b="1" dirty="0" err="1" smtClean="0">
                <a:latin typeface="RijksoverheidSansText" panose="020B0503040202060203" pitchFamily="34" charset="0"/>
              </a:rPr>
              <a:t>kans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dat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er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hoogstens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tien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flessen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niet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aan</a:t>
            </a:r>
            <a:r>
              <a:rPr lang="en-US" b="1" dirty="0" smtClean="0">
                <a:latin typeface="RijksoverheidSansText" panose="020B0503040202060203" pitchFamily="34" charset="0"/>
              </a:rPr>
              <a:t> de norm </a:t>
            </a:r>
            <a:r>
              <a:rPr lang="en-US" b="1" dirty="0" err="1" smtClean="0">
                <a:latin typeface="RijksoverheidSansText" panose="020B0503040202060203" pitchFamily="34" charset="0"/>
              </a:rPr>
              <a:t>voldoen</a:t>
            </a:r>
            <a:r>
              <a:rPr lang="en-US" b="1" dirty="0" smtClean="0">
                <a:latin typeface="RijksoverheidSansText" panose="020B0503040202060203" pitchFamily="34" charset="0"/>
              </a:rPr>
              <a:t>?</a:t>
            </a:r>
            <a:endParaRPr lang="en-US" b="1" dirty="0">
              <a:latin typeface="RijksoverheidSansText" panose="020B0503040202060203" pitchFamily="34" charset="0"/>
            </a:endParaRPr>
          </a:p>
          <a:p>
            <a:pPr marL="457200" indent="-457200">
              <a:buFont typeface="+mj-lt"/>
              <a:buAutoNum type="alphaLcParenR" startAt="2"/>
            </a:pPr>
            <a:endParaRPr lang="en-US" dirty="0">
              <a:latin typeface="RijksoverheidSansText" panose="020B0503040202060203" pitchFamily="34" charset="0"/>
            </a:endParaRPr>
          </a:p>
          <a:p>
            <a:endParaRPr lang="nl-NL" dirty="0">
              <a:latin typeface="RijksoverheidSansText" panose="020B0503040202060203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99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Buijs: </a:t>
            </a:r>
            <a:r>
              <a:rPr lang="en-US" dirty="0" err="1" smtClean="0"/>
              <a:t>opdracht</a:t>
            </a:r>
            <a:r>
              <a:rPr lang="en-US" dirty="0" smtClean="0"/>
              <a:t> 6.11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467776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wijnhandelaar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blijkt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flessen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enigszins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onnauwkeurig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te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vullen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.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Hierdoor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voldoet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10% van de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afgeleverde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flessen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niet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aan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inhoudsnorm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van het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etiket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lphaLcParenR" startAt="2"/>
                </a:pPr>
                <a:r>
                  <a:rPr lang="en-US" b="1" dirty="0" err="1">
                    <a:latin typeface="RijksoverheidSansText" panose="020B0503040202060203" pitchFamily="34" charset="0"/>
                  </a:rPr>
                  <a:t>Iemand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koopt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144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flessen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wijn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. Hoe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groot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is de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dat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er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hoogstens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tien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flessen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niet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aan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de norm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voldoen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?</a:t>
                </a: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sz="2400" dirty="0" smtClean="0">
                    <a:latin typeface="RijksoverheidSansText" panose="020B0503040202060203" pitchFamily="34" charset="0"/>
                  </a:rPr>
                  <a:t>In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vraag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is het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Bernoulli-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experimenten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gelijk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aan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=144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is het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aantal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flessen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niet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aan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de norm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voldoet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,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oftewel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Binomiaal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(144;0,10)</m:t>
                    </m:r>
                  </m:oMath>
                </a14:m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sz="2400" dirty="0" smtClean="0">
                    <a:latin typeface="RijksoverheidSansText" panose="020B0503040202060203" pitchFamily="34" charset="0"/>
                  </a:rPr>
                  <a:t>We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willen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nu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≤10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bepalen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(“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hoogstens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betekent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“):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≤10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binomcdf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=144;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=0,10;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≈0,1372</m:t>
                      </m:r>
                    </m:oMath>
                  </m:oMathPara>
                </a14:m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nl-NL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467776" cy="4246562"/>
              </a:xfrm>
              <a:blipFill>
                <a:blip r:embed="rId2"/>
                <a:stretch>
                  <a:fillRect l="-1747" t="-2009" b="-51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94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Buijs: </a:t>
            </a:r>
            <a:r>
              <a:rPr lang="en-US" dirty="0" err="1" smtClean="0"/>
              <a:t>opdracht</a:t>
            </a:r>
            <a:r>
              <a:rPr lang="en-US" dirty="0" smtClean="0"/>
              <a:t> 6.11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latin typeface="RijksoverheidSansText" panose="020B0503040202060203" pitchFamily="34" charset="0"/>
                  </a:rPr>
                  <a:t>Een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wijnhandelaar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blijkt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flessen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enigszins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onnauwkeurig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vullen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.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Hierdoor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voldoet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10% van de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afgeleverde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flessen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aan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inhoudsnorm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van het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etiket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lphaLcParenR" startAt="3"/>
                </a:pPr>
                <a:r>
                  <a:rPr lang="en-US" b="1" dirty="0" err="1" smtClean="0">
                    <a:latin typeface="RijksoverheidSansText" panose="020B0503040202060203" pitchFamily="34" charset="0"/>
                  </a:rPr>
                  <a:t>Iemand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koopt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flessen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. Hoe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groot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moet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men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kiezen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om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ervoor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zorgen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95% is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het percentage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flessen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aan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de norm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voldoet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lager is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dan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12%?</a:t>
                </a:r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576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54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Buijs: </a:t>
            </a:r>
            <a:r>
              <a:rPr lang="en-US" dirty="0" err="1" smtClean="0"/>
              <a:t>opdracht</a:t>
            </a:r>
            <a:r>
              <a:rPr lang="en-US" dirty="0" smtClean="0"/>
              <a:t> 6.11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latin typeface="RijksoverheidSansText" panose="020B0503040202060203" pitchFamily="34" charset="0"/>
                  </a:rPr>
                  <a:t>Een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wijnhandelaar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blijkt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flessen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enigszins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onnauwkeurig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vullen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.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Hierdoor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voldoet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10% van de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afgeleverde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flessen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aan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inhoudsnorm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van het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etiket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lphaLcParenR" startAt="3"/>
                </a:pPr>
                <a:r>
                  <a:rPr lang="en-US" b="1" dirty="0" err="1" smtClean="0">
                    <a:latin typeface="RijksoverheidSansText" panose="020B0503040202060203" pitchFamily="34" charset="0"/>
                  </a:rPr>
                  <a:t>Iemand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koopt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flessen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. Hoe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groot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moet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men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kiezen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om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ervoor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zorgen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95% is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het percentage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flessen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aan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de norm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voldoet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lager is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dan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12%</a:t>
                </a:r>
                <a:endParaRPr lang="en-US" b="1" dirty="0">
                  <a:latin typeface="RijksoverheidSansText" panose="020B0503040202060203" pitchFamily="34" charset="0"/>
                </a:endParaRPr>
              </a:p>
              <a:p>
                <a:pPr marL="457200" indent="-457200">
                  <a:buFont typeface="+mj-lt"/>
                  <a:buAutoNum type="alphaLcParenR" startAt="3"/>
                </a:pPr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In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vraag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willen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we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minimale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 smtClean="0">
                    <a:latin typeface="RijksoverheidSansText" panose="020B0503040202060203" pitchFamily="34" charset="0"/>
                  </a:rPr>
                  <a:t> bepalen zodanig dat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≤0,12∗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binomcdf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;0,10;0,12∗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≥0,95</m:t>
                      </m:r>
                    </m:oMath>
                  </m:oMathPara>
                </a14:m>
                <a:endParaRPr lang="nl-NL" dirty="0" smtClean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Met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tabel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in de GR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vinden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kleinste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die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hieraan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voldoet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=592: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≤0,12∗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592;0,10;71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≈0,9510</m:t>
                    </m:r>
                  </m:oMath>
                </a14:m>
                <a:endParaRPr lang="nl-NL" dirty="0" smtClean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Bij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aankoop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van 592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flessen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is de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&gt;95%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minder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dan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12%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aan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de norm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voldoen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r>
                  <a:rPr lang="en-US" b="1" dirty="0" smtClean="0">
                    <a:latin typeface="RijksoverheidSansText" panose="020B0503040202060203" pitchFamily="34" charset="0"/>
                  </a:rPr>
                  <a:t>(NB: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dit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betekent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dit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geldt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alle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𝟓𝟗𝟐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nl-NL" b="1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576" t="-2009" r="-1519" b="-1004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18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Meer </a:t>
            </a:r>
            <a:r>
              <a:rPr lang="en-US" dirty="0" err="1" smtClean="0"/>
              <a:t>toepassingen</a:t>
            </a:r>
            <a:r>
              <a:rPr lang="en-US" dirty="0" smtClean="0"/>
              <a:t> van de </a:t>
            </a:r>
            <a:r>
              <a:rPr lang="en-US" dirty="0" err="1" smtClean="0"/>
              <a:t>binomiale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611792" cy="42465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RijksoverheidSansText" panose="020B0503040202060203" pitchFamily="34" charset="0"/>
              </a:rPr>
              <a:t>Geneeskundige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dienst</a:t>
            </a:r>
            <a:r>
              <a:rPr lang="en-US" b="1" dirty="0" smtClean="0">
                <a:latin typeface="RijksoverheidSansText" panose="020B0503040202060203" pitchFamily="34" charset="0"/>
              </a:rPr>
              <a:t>: 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ijksoverheidSansText" panose="020B0503040202060203" pitchFamily="34" charset="0"/>
              </a:rPr>
              <a:t>Voorspellen</a:t>
            </a:r>
            <a:r>
              <a:rPr lang="en-US" dirty="0" smtClean="0">
                <a:latin typeface="RijksoverheidSansText" panose="020B0503040202060203" pitchFamily="34" charset="0"/>
              </a:rPr>
              <a:t> van de </a:t>
            </a:r>
            <a:r>
              <a:rPr lang="en-US" dirty="0" err="1" smtClean="0">
                <a:latin typeface="RijksoverheidSansText" panose="020B0503040202060203" pitchFamily="34" charset="0"/>
              </a:rPr>
              <a:t>succeskans</a:t>
            </a:r>
            <a:r>
              <a:rPr lang="en-US" dirty="0" smtClean="0">
                <a:latin typeface="RijksoverheidSansText" panose="020B0503040202060203" pitchFamily="34" charset="0"/>
              </a:rPr>
              <a:t> van </a:t>
            </a:r>
            <a:r>
              <a:rPr lang="en-US" dirty="0" err="1" smtClean="0">
                <a:latin typeface="RijksoverheidSansText" panose="020B0503040202060203" pitchFamily="34" charset="0"/>
              </a:rPr>
              <a:t>een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nieuw</a:t>
            </a:r>
            <a:r>
              <a:rPr lang="en-US" dirty="0" smtClean="0">
                <a:latin typeface="RijksoverheidSansText" panose="020B0503040202060203" pitchFamily="34" charset="0"/>
              </a:rPr>
              <a:t> type </a:t>
            </a:r>
            <a:r>
              <a:rPr lang="en-US" dirty="0" err="1" smtClean="0">
                <a:latin typeface="RijksoverheidSansText" panose="020B0503040202060203" pitchFamily="34" charset="0"/>
              </a:rPr>
              <a:t>antibiotica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voor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gewonde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soldaten</a:t>
            </a:r>
            <a:endParaRPr lang="en-US" dirty="0" smtClean="0">
              <a:latin typeface="RijksoverheidSansText" panose="020B0503040202060203" pitchFamily="34" charset="0"/>
            </a:endParaRPr>
          </a:p>
          <a:p>
            <a:pPr marL="71755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RijksoverheidSansText" panose="020B0503040202060203" pitchFamily="34" charset="0"/>
            </a:endParaRPr>
          </a:p>
          <a:p>
            <a:pPr marL="717550" lvl="1" indent="-342900">
              <a:buFont typeface="Arial" panose="020B0604020202020204" pitchFamily="34" charset="0"/>
              <a:buChar char="•"/>
            </a:pPr>
            <a:endParaRPr lang="en-US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RijksoverheidSansText" panose="020B0503040202060203" pitchFamily="34" charset="0"/>
              </a:rPr>
              <a:t>Materiële</a:t>
            </a:r>
            <a:r>
              <a:rPr lang="en-US" b="1" dirty="0" smtClean="0">
                <a:latin typeface="RijksoverheidSansText" panose="020B0503040202060203" pitchFamily="34" charset="0"/>
              </a:rPr>
              <a:t> </a:t>
            </a:r>
            <a:r>
              <a:rPr lang="en-US" b="1" dirty="0" err="1" smtClean="0">
                <a:latin typeface="RijksoverheidSansText" panose="020B0503040202060203" pitchFamily="34" charset="0"/>
              </a:rPr>
              <a:t>logistiek</a:t>
            </a:r>
            <a:endParaRPr lang="en-US" b="1" dirty="0" smtClean="0">
              <a:latin typeface="RijksoverheidSansText" panose="020B0503040202060203" pitchFamily="34" charset="0"/>
            </a:endParaRP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ijksoverheidSansText" panose="020B0503040202060203" pitchFamily="34" charset="0"/>
              </a:rPr>
              <a:t>Voorspellen</a:t>
            </a:r>
            <a:r>
              <a:rPr lang="en-US" dirty="0" smtClean="0">
                <a:latin typeface="RijksoverheidSansText" panose="020B0503040202060203" pitchFamily="34" charset="0"/>
              </a:rPr>
              <a:t> van het </a:t>
            </a:r>
            <a:r>
              <a:rPr lang="en-US" dirty="0" err="1" smtClean="0">
                <a:latin typeface="RijksoverheidSansText" panose="020B0503040202060203" pitchFamily="34" charset="0"/>
              </a:rPr>
              <a:t>aantal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scherfvesten</a:t>
            </a:r>
            <a:r>
              <a:rPr lang="en-US" dirty="0" smtClean="0">
                <a:latin typeface="RijksoverheidSansText" panose="020B0503040202060203" pitchFamily="34" charset="0"/>
              </a:rPr>
              <a:t> in </a:t>
            </a:r>
            <a:r>
              <a:rPr lang="en-US" dirty="0" err="1" smtClean="0">
                <a:latin typeface="RijksoverheidSansText" panose="020B0503040202060203" pitchFamily="34" charset="0"/>
              </a:rPr>
              <a:t>een</a:t>
            </a:r>
            <a:r>
              <a:rPr lang="en-US" dirty="0" smtClean="0">
                <a:latin typeface="RijksoverheidSansText" panose="020B0503040202060203" pitchFamily="34" charset="0"/>
              </a:rPr>
              <a:t> batch van 100 die </a:t>
            </a:r>
            <a:r>
              <a:rPr lang="en-US" dirty="0" err="1" smtClean="0">
                <a:latin typeface="RijksoverheidSansText" panose="020B0503040202060203" pitchFamily="34" charset="0"/>
              </a:rPr>
              <a:t>een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kwaliteitscontrole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doorkomen</a:t>
            </a:r>
            <a:r>
              <a:rPr lang="en-US" dirty="0" smtClean="0">
                <a:latin typeface="RijksoverheidSansText" panose="020B0503040202060203" pitchFamily="34" charset="0"/>
              </a:rPr>
              <a:t>.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RijksoverheidSansText" panose="020B0503040202060203" pitchFamily="34" charset="0"/>
            </a:endParaRPr>
          </a:p>
          <a:p>
            <a:pPr marL="717550" lvl="1" indent="-342900">
              <a:buFont typeface="Arial" panose="020B0604020202020204" pitchFamily="34" charset="0"/>
              <a:buChar char="•"/>
            </a:pPr>
            <a:endParaRPr lang="en-US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RijksoverheidSansText" panose="020B0503040202060203" pitchFamily="34" charset="0"/>
              </a:rPr>
              <a:t>Marketing van de </a:t>
            </a:r>
            <a:r>
              <a:rPr lang="en-US" b="1" dirty="0" err="1" smtClean="0">
                <a:latin typeface="RijksoverheidSansText" panose="020B0503040202060203" pitchFamily="34" charset="0"/>
              </a:rPr>
              <a:t>nieuwe</a:t>
            </a:r>
            <a:r>
              <a:rPr lang="en-US" b="1" dirty="0" smtClean="0">
                <a:latin typeface="RijksoverheidSansText" panose="020B0503040202060203" pitchFamily="34" charset="0"/>
              </a:rPr>
              <a:t> MBW master DMCI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ijksoverheidSansText" panose="020B0503040202060203" pitchFamily="34" charset="0"/>
              </a:rPr>
              <a:t>Voorspellen</a:t>
            </a:r>
            <a:r>
              <a:rPr lang="en-US" dirty="0" smtClean="0">
                <a:latin typeface="RijksoverheidSansText" panose="020B0503040202060203" pitchFamily="34" charset="0"/>
              </a:rPr>
              <a:t> van het </a:t>
            </a:r>
            <a:r>
              <a:rPr lang="en-US" dirty="0" err="1" smtClean="0">
                <a:latin typeface="RijksoverheidSansText" panose="020B0503040202060203" pitchFamily="34" charset="0"/>
              </a:rPr>
              <a:t>aantal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inschrijvingen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voor</a:t>
            </a:r>
            <a:r>
              <a:rPr lang="en-US" dirty="0" smtClean="0">
                <a:latin typeface="RijksoverheidSansText" panose="020B0503040202060203" pitchFamily="34" charset="0"/>
              </a:rPr>
              <a:t> de master DMCI </a:t>
            </a:r>
            <a:r>
              <a:rPr lang="en-US" dirty="0" err="1" smtClean="0">
                <a:latin typeface="RijksoverheidSansText" panose="020B0503040202060203" pitchFamily="34" charset="0"/>
              </a:rPr>
              <a:t>als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deze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binnen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Defensie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wordt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gepromoot</a:t>
            </a:r>
            <a:r>
              <a:rPr lang="en-US" dirty="0" smtClean="0">
                <a:latin typeface="RijksoverheidSansText" panose="020B0503040202060203" pitchFamily="34" charset="0"/>
              </a:rPr>
              <a:t>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873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Connectie</a:t>
            </a:r>
            <a:r>
              <a:rPr lang="en-US" dirty="0" smtClean="0"/>
              <a:t> met </a:t>
            </a:r>
            <a:r>
              <a:rPr lang="en-US" dirty="0" err="1" smtClean="0"/>
              <a:t>statistiek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RijksoverheidSansText" panose="020B0503040202060203" pitchFamily="34" charset="0"/>
                  </a:rPr>
                  <a:t>Neem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binnen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populatie</a:t>
                </a: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gewonde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soldaten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krijgt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antibiotica</a:t>
                </a: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RijksoverheidSansText" panose="020B0503040202060203" pitchFamily="34" charset="0"/>
                  </a:rPr>
                  <a:t>Je meet per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steekproefelement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variabele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met twee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uitkomsten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RijksoverheidSansText" panose="020B0503040202060203" pitchFamily="34" charset="0"/>
                  </a:rPr>
                  <a:t>Per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soldaat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bepaal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je of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antibiotica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wel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/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effectief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zijn</a:t>
                </a: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RijksoverheidSansText" panose="020B0503040202060203" pitchFamily="34" charset="0"/>
                  </a:rPr>
                  <a:t>Op basis van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steekproefresultaten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bepaal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succeskans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 van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gehele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populatie</a:t>
                </a: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RijksoverheidSansText" panose="020B0503040202060203" pitchFamily="34" charset="0"/>
                  </a:rPr>
                  <a:t>Wat is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succeskans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van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nieuwe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antibiotica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737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Samenvatting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 err="1" smtClean="0">
                    <a:latin typeface="RijksoverheidSansText" panose="020B0503040202060203" pitchFamily="34" charset="0"/>
                  </a:rPr>
                  <a:t>Bernoulli</a:t>
                </a:r>
                <a:r>
                  <a:rPr lang="nl-NL" sz="2400" dirty="0" smtClean="0">
                    <a:latin typeface="RijksoverheidSansText" panose="020B0503040202060203" pitchFamily="34" charset="0"/>
                  </a:rPr>
                  <a:t>-experimenten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>
                    <a:latin typeface="RijksoverheidSansText" panose="020B0503040202060203" pitchFamily="34" charset="0"/>
                  </a:rPr>
                  <a:t>Twee uitkomsten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>
                    <a:latin typeface="RijksoverheidSansText" panose="020B0503040202060203" pitchFamily="34" charset="0"/>
                  </a:rPr>
                  <a:t>Een parameter: succeskans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b="0" dirty="0" smtClean="0">
                  <a:latin typeface="RijksoverheidSansText" panose="020B0503040202060203" pitchFamily="34" charset="0"/>
                </a:endParaRP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nl-NL" sz="240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>
                    <a:latin typeface="RijksoverheidSansText" panose="020B0503040202060203" pitchFamily="34" charset="0"/>
                  </a:rPr>
                  <a:t>Binomiale verdeling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>
                    <a:latin typeface="RijksoverheidSansText" panose="020B0503040202060203" pitchFamily="34" charset="0"/>
                  </a:rPr>
                  <a:t>Som 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van onafhankelijke </a:t>
                </a:r>
                <a:r>
                  <a:rPr lang="nl-NL" sz="2400" dirty="0" err="1">
                    <a:latin typeface="RijksoverheidSansText" panose="020B0503040202060203" pitchFamily="34" charset="0"/>
                  </a:rPr>
                  <a:t>Bernoulli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-variabelen</a:t>
                </a:r>
                <a:r>
                  <a:rPr lang="nl-NL" sz="2400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RijksoverheidSansText" panose="020B0503040202060203" pitchFamily="34" charset="0"/>
                  </a:rPr>
                  <a:t>Twee parameters: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Bernoulli-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experimenten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sz="2400" dirty="0" smtClean="0">
                    <a:latin typeface="RijksoverheidSansText" panose="020B0503040202060203" pitchFamily="34" charset="0"/>
                  </a:rPr>
                  <a:t> en succeskans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nl-NL" sz="2400" dirty="0" smtClean="0">
                  <a:latin typeface="RijksoverheidSansText" panose="020B0503040202060203" pitchFamily="34" charset="0"/>
                </a:endParaRP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Kansen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berekenen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met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kansfunctie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met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grafische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rekenmachine</a:t>
                </a:r>
                <a:endParaRPr lang="nl-NL" sz="2400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52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91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err="1" smtClean="0"/>
              <a:t>Leerdoelen</a:t>
            </a:r>
            <a:r>
              <a:rPr lang="en-US" dirty="0" smtClean="0"/>
              <a:t/>
            </a:r>
            <a:br>
              <a:rPr lang="en-US" dirty="0" smtClean="0"/>
            </a:br>
            <a:endParaRPr lang="nl-NL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Aan het eind van dit college kunnen studenten:</a:t>
            </a:r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</a:t>
            </a:r>
            <a:r>
              <a:rPr lang="nl-NL" dirty="0" smtClean="0"/>
              <a:t>e </a:t>
            </a:r>
            <a:r>
              <a:rPr lang="nl-NL" dirty="0" err="1" smtClean="0"/>
              <a:t>Bernoulli</a:t>
            </a:r>
            <a:r>
              <a:rPr lang="nl-NL" dirty="0" smtClean="0"/>
              <a:t> </a:t>
            </a:r>
            <a:r>
              <a:rPr lang="nl-NL" dirty="0"/>
              <a:t>en de binomiale </a:t>
            </a:r>
            <a:r>
              <a:rPr lang="nl-NL" dirty="0" smtClean="0"/>
              <a:t>verdeling en hun eigenschappen herkennen en connecties tussen beiden uitleggen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Kansen van de binomiale verdeling berekenen met de formule van de </a:t>
            </a:r>
            <a:r>
              <a:rPr lang="nl-NL" dirty="0" err="1" smtClean="0"/>
              <a:t>kansfunctie</a:t>
            </a:r>
            <a:r>
              <a:rPr lang="nl-NL" dirty="0" smtClean="0"/>
              <a:t> en de grafische rekenmachine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Volgend college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1187856" cy="4246562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RijksoverheidSansText" panose="020B0503040202060203" pitchFamily="34" charset="0"/>
              </a:rPr>
              <a:t>Eigenschappen</a:t>
            </a:r>
            <a:r>
              <a:rPr lang="en-US" sz="2400" dirty="0" smtClean="0">
                <a:latin typeface="RijksoverheidSansText" panose="020B0503040202060203" pitchFamily="34" charset="0"/>
              </a:rPr>
              <a:t> van de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binomiale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verdeling</a:t>
            </a:r>
            <a:endParaRPr lang="nl-NL" sz="2400" dirty="0">
              <a:latin typeface="RijksoverheidSansText" panose="020B0503040202060203" pitchFamily="34" charset="0"/>
            </a:endParaRPr>
          </a:p>
          <a:p>
            <a:pPr marL="0" indent="0">
              <a:buNone/>
            </a:pPr>
            <a:endParaRPr lang="en-US" sz="2400" b="1" dirty="0" smtClean="0"/>
          </a:p>
          <a:p>
            <a:endParaRPr lang="en-US" sz="2400" b="1" dirty="0" smtClean="0">
              <a:latin typeface="RijksoverheidSansText" panose="020B0503040202060203" pitchFamily="34" charset="0"/>
            </a:endParaRPr>
          </a:p>
          <a:p>
            <a:r>
              <a:rPr lang="en-US" sz="2400" b="1" dirty="0" err="1" smtClean="0">
                <a:latin typeface="RijksoverheidSansText" panose="020B0503040202060203" pitchFamily="34" charset="0"/>
              </a:rPr>
              <a:t>Huiswerk</a:t>
            </a:r>
            <a:r>
              <a:rPr lang="en-US" sz="2400" b="1" dirty="0">
                <a:latin typeface="RijksoverheidSansText" panose="020B0503040202060203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Lezen</a:t>
            </a:r>
            <a:r>
              <a:rPr lang="en-US" sz="2400" dirty="0">
                <a:latin typeface="RijksoverheidSansText" panose="020B0503040202060203" pitchFamily="34" charset="0"/>
              </a:rPr>
              <a:t> van A. Buijs: </a:t>
            </a: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6.1 </a:t>
            </a:r>
            <a:r>
              <a:rPr lang="en-US" sz="2400" dirty="0">
                <a:latin typeface="RijksoverheidSansText" panose="020B0503040202060203" pitchFamily="34" charset="0"/>
              </a:rPr>
              <a:t>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  <a:r>
              <a:rPr lang="en-US" sz="2400" dirty="0" smtClean="0">
                <a:latin typeface="RijksoverheidSansText" panose="020B0503040202060203" pitchFamily="34" charset="0"/>
              </a:rPr>
              <a:t>201-207)</a:t>
            </a:r>
            <a:endParaRPr lang="en-US" sz="2400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Opdrachten</a:t>
            </a:r>
            <a:r>
              <a:rPr lang="en-US" sz="2400" dirty="0">
                <a:latin typeface="RijksoverheidSansText" panose="020B0503040202060203" pitchFamily="34" charset="0"/>
              </a:rPr>
              <a:t>: 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6: 6.4, 6.5, 6.6</a:t>
            </a:r>
            <a:r>
              <a:rPr lang="en-US" sz="2400" smtClean="0">
                <a:latin typeface="RijksoverheidSansText" panose="020B0503040202060203" pitchFamily="34" charset="0"/>
              </a:rPr>
              <a:t>, 6.7</a:t>
            </a:r>
            <a:endParaRPr lang="en-US" sz="2400" dirty="0">
              <a:latin typeface="RijksoverheidSansText" panose="020B0503040202060203" pitchFamily="34" charset="0"/>
            </a:endParaRPr>
          </a:p>
          <a:p>
            <a:pPr marL="0" indent="0">
              <a:buNone/>
            </a:pPr>
            <a:endParaRPr lang="nl-NL" sz="2400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95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308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Wat </a:t>
            </a:r>
            <a:r>
              <a:rPr lang="en-US" sz="2800" b="1" dirty="0" err="1"/>
              <a:t>weten</a:t>
            </a:r>
            <a:r>
              <a:rPr lang="en-US" sz="2800" b="1" dirty="0"/>
              <a:t> </a:t>
            </a:r>
            <a:r>
              <a:rPr lang="en-US" sz="2800" b="1" dirty="0" err="1"/>
              <a:t>jullie</a:t>
            </a:r>
            <a:r>
              <a:rPr lang="en-US" sz="2800" b="1" dirty="0"/>
              <a:t> </a:t>
            </a:r>
            <a:r>
              <a:rPr lang="en-US" sz="2800" b="1" dirty="0" err="1"/>
              <a:t>allemaal</a:t>
            </a:r>
            <a:r>
              <a:rPr lang="en-US" sz="2800" b="1" dirty="0"/>
              <a:t> nog over discrete </a:t>
            </a:r>
            <a:r>
              <a:rPr lang="en-US" sz="2800" b="1" dirty="0" err="1"/>
              <a:t>kansvariabelen</a:t>
            </a:r>
            <a:r>
              <a:rPr lang="en-US" sz="2800" b="1" dirty="0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77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 err="1" smtClean="0"/>
              <a:t>Voorbeeld</a:t>
            </a:r>
            <a:r>
              <a:rPr lang="en-US" dirty="0" smtClean="0"/>
              <a:t>: </a:t>
            </a:r>
            <a:r>
              <a:rPr lang="en-US" dirty="0" err="1" smtClean="0"/>
              <a:t>detectie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vijandelijke</a:t>
            </a:r>
            <a:r>
              <a:rPr lang="en-US" dirty="0" smtClean="0"/>
              <a:t> drone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RijksoverheidSansText" panose="020B0503040202060203" pitchFamily="34" charset="0"/>
              </a:rPr>
              <a:t>Een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eenheid</a:t>
            </a:r>
            <a:r>
              <a:rPr lang="en-US" sz="2400" dirty="0">
                <a:latin typeface="RijksoverheidSansText" panose="020B0503040202060203" pitchFamily="34" charset="0"/>
              </a:rPr>
              <a:t> van Mountain Leaders van het </a:t>
            </a:r>
            <a:r>
              <a:rPr lang="en-US" sz="2400" dirty="0" err="1">
                <a:latin typeface="RijksoverheidSansText" panose="020B0503040202060203" pitchFamily="34" charset="0"/>
              </a:rPr>
              <a:t>Korps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Mariniers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voert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een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operatie</a:t>
            </a:r>
            <a:r>
              <a:rPr lang="en-US" sz="2400" dirty="0">
                <a:latin typeface="RijksoverheidSansText" panose="020B0503040202060203" pitchFamily="34" charset="0"/>
              </a:rPr>
              <a:t> uit in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ruig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bergachtig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terrein</a:t>
            </a:r>
            <a:r>
              <a:rPr lang="en-US" sz="2400" dirty="0">
                <a:latin typeface="RijksoverheidSansText" panose="020B0503040202060203" pitchFamily="34" charset="0"/>
              </a:rPr>
              <a:t>. Door de extreme </a:t>
            </a:r>
            <a:r>
              <a:rPr lang="en-US" sz="2400" dirty="0" err="1">
                <a:latin typeface="RijksoverheidSansText" panose="020B0503040202060203" pitchFamily="34" charset="0"/>
              </a:rPr>
              <a:t>weersomstandigheden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en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moeilijke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toegang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heeft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een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patrouille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een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kans</a:t>
            </a:r>
            <a:r>
              <a:rPr lang="en-US" sz="2400" dirty="0">
                <a:latin typeface="RijksoverheidSansText" panose="020B0503040202060203" pitchFamily="34" charset="0"/>
              </a:rPr>
              <a:t> van </a:t>
            </a:r>
            <a:r>
              <a:rPr lang="en-US" sz="2400" dirty="0" smtClean="0">
                <a:latin typeface="RijksoverheidSansText" panose="020B0503040202060203" pitchFamily="34" charset="0"/>
              </a:rPr>
              <a:t>75% </a:t>
            </a:r>
            <a:r>
              <a:rPr lang="en-US" sz="2400" dirty="0">
                <a:latin typeface="RijksoverheidSansText" panose="020B0503040202060203" pitchFamily="34" charset="0"/>
              </a:rPr>
              <a:t>om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tijdig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een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observatiepost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te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bereiken</a:t>
            </a:r>
            <a:r>
              <a:rPr lang="en-US" sz="2400" dirty="0" smtClean="0">
                <a:latin typeface="RijksoverheidSansText" panose="020B0503040202060203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endParaRPr lang="en-US" sz="2400" dirty="0">
              <a:latin typeface="RijksoverheidSansText" panose="020B0503040202060203" pitchFamily="34" charset="0"/>
            </a:endParaRPr>
          </a:p>
          <a:p>
            <a:pPr marL="0" indent="0">
              <a:buNone/>
            </a:pPr>
            <a:endParaRPr lang="en-US" dirty="0">
              <a:latin typeface="RijksoverheidSansText" panose="020B050304020206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RijksoverheidSansText" panose="020B0503040202060203" pitchFamily="34" charset="0"/>
            </a:endParaRPr>
          </a:p>
          <a:p>
            <a:pPr marL="0" indent="0">
              <a:buNone/>
            </a:pPr>
            <a:endParaRPr lang="en-US" dirty="0">
              <a:latin typeface="RijksoverheidSansText" panose="020B050304020206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RijksoverheidSansText" panose="020B050304020206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RijksoverheidSansText" panose="020B0503040202060203" pitchFamily="34" charset="0"/>
            </a:endParaRPr>
          </a:p>
          <a:p>
            <a:pPr marL="0" indent="0">
              <a:buNone/>
            </a:pPr>
            <a:endParaRPr lang="en-US" dirty="0">
              <a:latin typeface="RijksoverheidSansText" panose="020B0503040202060203" pitchFamily="34" charset="0"/>
            </a:endParaRPr>
          </a:p>
          <a:p>
            <a:pPr algn="ctr"/>
            <a:r>
              <a:rPr lang="en-US" sz="2400" b="1" dirty="0" smtClean="0">
                <a:latin typeface="RijksoverheidSansText" panose="020B0503040202060203" pitchFamily="34" charset="0"/>
              </a:rPr>
              <a:t>Hoe kun je </a:t>
            </a:r>
            <a:r>
              <a:rPr lang="en-US" sz="2400" b="1" dirty="0" err="1" smtClean="0">
                <a:latin typeface="RijksoverheidSansText" panose="020B0503040202060203" pitchFamily="34" charset="0"/>
              </a:rPr>
              <a:t>deze</a:t>
            </a:r>
            <a:r>
              <a:rPr lang="en-US" sz="2400" b="1" dirty="0" smtClean="0">
                <a:latin typeface="RijksoverheidSansText" panose="020B0503040202060203" pitchFamily="34" charset="0"/>
              </a:rPr>
              <a:t> </a:t>
            </a:r>
            <a:r>
              <a:rPr lang="en-US" sz="2400" b="1" dirty="0" err="1" smtClean="0">
                <a:latin typeface="RijksoverheidSansText" panose="020B0503040202060203" pitchFamily="34" charset="0"/>
              </a:rPr>
              <a:t>situatie</a:t>
            </a:r>
            <a:r>
              <a:rPr lang="en-US" sz="2400" b="1" dirty="0" smtClean="0">
                <a:latin typeface="RijksoverheidSansText" panose="020B0503040202060203" pitchFamily="34" charset="0"/>
              </a:rPr>
              <a:t> </a:t>
            </a:r>
            <a:r>
              <a:rPr lang="en-US" sz="2400" b="1" dirty="0" err="1" smtClean="0">
                <a:latin typeface="RijksoverheidSansText" panose="020B0503040202060203" pitchFamily="34" charset="0"/>
              </a:rPr>
              <a:t>beschrijven</a:t>
            </a:r>
            <a:r>
              <a:rPr lang="en-US" sz="2400" b="1" dirty="0" smtClean="0">
                <a:latin typeface="RijksoverheidSansText" panose="020B0503040202060203" pitchFamily="34" charset="0"/>
              </a:rPr>
              <a:t> </a:t>
            </a:r>
            <a:r>
              <a:rPr lang="en-US" sz="2400" b="1" dirty="0" err="1" smtClean="0">
                <a:latin typeface="RijksoverheidSansText" panose="020B0503040202060203" pitchFamily="34" charset="0"/>
              </a:rPr>
              <a:t>als</a:t>
            </a:r>
            <a:r>
              <a:rPr lang="en-US" sz="2400" b="1" dirty="0" smtClean="0">
                <a:latin typeface="RijksoverheidSansText" panose="020B0503040202060203" pitchFamily="34" charset="0"/>
              </a:rPr>
              <a:t> </a:t>
            </a:r>
            <a:r>
              <a:rPr lang="en-US" sz="2400" b="1" dirty="0" err="1" smtClean="0">
                <a:latin typeface="RijksoverheidSansText" panose="020B0503040202060203" pitchFamily="34" charset="0"/>
              </a:rPr>
              <a:t>een</a:t>
            </a:r>
            <a:r>
              <a:rPr lang="en-US" sz="2400" b="1" dirty="0" smtClean="0">
                <a:latin typeface="RijksoverheidSansText" panose="020B0503040202060203" pitchFamily="34" charset="0"/>
              </a:rPr>
              <a:t> </a:t>
            </a:r>
            <a:r>
              <a:rPr lang="en-US" sz="2400" b="1" dirty="0" err="1" smtClean="0">
                <a:latin typeface="RijksoverheidSansText" panose="020B0503040202060203" pitchFamily="34" charset="0"/>
              </a:rPr>
              <a:t>kansexperiment</a:t>
            </a:r>
            <a:r>
              <a:rPr lang="en-US" sz="2400" b="1" dirty="0" smtClean="0">
                <a:latin typeface="RijksoverheidSansText" panose="020B0503040202060203" pitchFamily="34" charset="0"/>
              </a:rPr>
              <a:t>? </a:t>
            </a:r>
            <a:endParaRPr lang="en-US" sz="2400" dirty="0" smtClean="0">
              <a:latin typeface="RijksoverheidSansText" panose="020B0503040202060203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46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/>
          </p:nvPr>
        </p:nvGraphicFramePr>
        <p:xfrm>
          <a:off x="539277" y="1265239"/>
          <a:ext cx="11269018" cy="5058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Recap: </a:t>
            </a:r>
            <a:r>
              <a:rPr lang="en-US" b="1" dirty="0" err="1" smtClean="0"/>
              <a:t>kansexperiment</a:t>
            </a:r>
            <a:endParaRPr lang="nl-NL" b="1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135560" y="4221088"/>
            <a:ext cx="1800200" cy="792088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37582" y="3501008"/>
            <a:ext cx="36724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Lab-experiment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Meting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Afname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 van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een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enquête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Simulatie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…</a:t>
            </a:r>
            <a:endParaRPr kumimoji="0" lang="nl-NL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400" y="5819050"/>
            <a:ext cx="11809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/>
                <a:ea typeface="+mn-ea"/>
                <a:cs typeface="+mn-cs"/>
              </a:rPr>
              <a:t>Kansvariabele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/>
                <a:ea typeface="+mn-ea"/>
                <a:cs typeface="+mn-cs"/>
              </a:rPr>
              <a:t>: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/>
                <a:ea typeface="+mn-ea"/>
                <a:cs typeface="+mn-cs"/>
              </a:rPr>
              <a:t>aan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/>
                <a:ea typeface="+mn-ea"/>
                <a:cs typeface="+mn-cs"/>
              </a:rPr>
              <a:t>toeval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/>
                <a:ea typeface="+mn-ea"/>
                <a:cs typeface="+mn-cs"/>
              </a:rPr>
              <a:t>onderhevige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/>
                <a:ea typeface="+mn-ea"/>
                <a:cs typeface="+mn-cs"/>
              </a:rPr>
              <a:t>variabele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/>
                <a:ea typeface="+mn-ea"/>
                <a:cs typeface="+mn-cs"/>
              </a:rPr>
              <a:t> die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/>
                <a:ea typeface="+mn-ea"/>
                <a:cs typeface="+mn-cs"/>
              </a:rPr>
              <a:t>tijdens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/>
                <a:ea typeface="+mn-ea"/>
                <a:cs typeface="+mn-cs"/>
              </a:rPr>
              <a:t> het experiment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/>
                <a:ea typeface="+mn-ea"/>
                <a:cs typeface="+mn-cs"/>
              </a:rPr>
              <a:t>wordt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/>
                <a:ea typeface="+mn-ea"/>
                <a:cs typeface="+mn-cs"/>
              </a:rPr>
              <a:t>gemeten</a:t>
            </a:r>
            <a:endParaRPr kumimoji="0" lang="nl-NL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6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Discreet </a:t>
            </a:r>
            <a:r>
              <a:rPr lang="en-US" dirty="0" err="1" smtClean="0"/>
              <a:t>kansexperiment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en-US" dirty="0" err="1" smtClean="0">
                    <a:latin typeface="RijksoverheidSansText" panose="020B0503040202060203" pitchFamily="34" charset="0"/>
                  </a:rPr>
                  <a:t>Kansvariabele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beschrijft of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patrouille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wel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of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het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observatiepunt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succesvol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bereikt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r>
                  <a:rPr lang="en-US" b="1" dirty="0" smtClean="0">
                    <a:latin typeface="RijksoverheidSansText" panose="020B0503040202060203" pitchFamily="34" charset="0"/>
                  </a:rPr>
                  <a:t>Input: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uitkomstenruimte</a:t>
                </a:r>
                <a:r>
                  <a:rPr lang="en-US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bestaat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uit 0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en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1 (“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observatiepunt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of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wel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tijdig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bereikt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”) De 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onderliggende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kansverdeling</a:t>
                </a:r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is:</a:t>
                </a: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RijksoverheidSansText" panose="020B0503040202060203" pitchFamily="34" charset="0"/>
                  </a:rPr>
                  <a:t>Experiment: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operatie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die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uitgevoerd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door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eenheid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Mountain Leaders.</a:t>
                </a:r>
              </a:p>
              <a:p>
                <a:pPr marL="0" indent="0">
                  <a:buNone/>
                </a:pPr>
                <a:endParaRPr lang="en-US" b="1" dirty="0">
                  <a:latin typeface="RijksoverheidSansText" panose="020B0503040202060203" pitchFamily="34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RijksoverheidSansText" panose="020B0503040202060203" pitchFamily="34" charset="0"/>
                  </a:rPr>
                  <a:t>Output: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uitkomst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trekking uit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kansverdeling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ofwel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0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ofwel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1</a:t>
                </a:r>
                <a:endParaRPr lang="nl-NL" dirty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576" t="-2009" b="-1090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1127264"/>
                  </p:ext>
                </p:extLst>
              </p:nvPr>
            </p:nvGraphicFramePr>
            <p:xfrm>
              <a:off x="3107689" y="3645024"/>
              <a:ext cx="5777655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7321">
                      <a:extLst>
                        <a:ext uri="{9D8B030D-6E8A-4147-A177-3AD203B41FA5}">
                          <a16:colId xmlns:a16="http://schemas.microsoft.com/office/drawing/2014/main" val="3764887803"/>
                        </a:ext>
                      </a:extLst>
                    </a:gridCol>
                    <a:gridCol w="1920167">
                      <a:extLst>
                        <a:ext uri="{9D8B030D-6E8A-4147-A177-3AD203B41FA5}">
                          <a16:colId xmlns:a16="http://schemas.microsoft.com/office/drawing/2014/main" val="3550144982"/>
                        </a:ext>
                      </a:extLst>
                    </a:gridCol>
                    <a:gridCol w="1920167">
                      <a:extLst>
                        <a:ext uri="{9D8B030D-6E8A-4147-A177-3AD203B41FA5}">
                          <a16:colId xmlns:a16="http://schemas.microsoft.com/office/drawing/2014/main" val="2375152560"/>
                        </a:ext>
                      </a:extLst>
                    </a:gridCol>
                  </a:tblGrid>
                  <a:tr h="2988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1854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0,25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0,75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0152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1127264"/>
                  </p:ext>
                </p:extLst>
              </p:nvPr>
            </p:nvGraphicFramePr>
            <p:xfrm>
              <a:off x="3107689" y="3645024"/>
              <a:ext cx="5777655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7321">
                      <a:extLst>
                        <a:ext uri="{9D8B030D-6E8A-4147-A177-3AD203B41FA5}">
                          <a16:colId xmlns:a16="http://schemas.microsoft.com/office/drawing/2014/main" val="3764887803"/>
                        </a:ext>
                      </a:extLst>
                    </a:gridCol>
                    <a:gridCol w="1920167">
                      <a:extLst>
                        <a:ext uri="{9D8B030D-6E8A-4147-A177-3AD203B41FA5}">
                          <a16:colId xmlns:a16="http://schemas.microsoft.com/office/drawing/2014/main" val="3550144982"/>
                        </a:ext>
                      </a:extLst>
                    </a:gridCol>
                    <a:gridCol w="1920167">
                      <a:extLst>
                        <a:ext uri="{9D8B030D-6E8A-4147-A177-3AD203B41FA5}">
                          <a16:colId xmlns:a16="http://schemas.microsoft.com/office/drawing/2014/main" val="23751525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14" t="-1639" r="-199686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949" t="-1639" r="-100949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1587" t="-1639" r="-1270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54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14" t="-101639" r="-199686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949" t="-101639" r="-100949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1587" t="-101639" r="-1270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01529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80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Bernoulli-experiment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operatie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van de Mountain Leaders is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voorbeeld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Bernoulli-experiment.</a:t>
                </a:r>
              </a:p>
              <a:p>
                <a:endParaRPr lang="en-US" sz="2400" b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latin typeface="RijksoverheidSansText" panose="020B0503040202060203" pitchFamily="34" charset="0"/>
                  </a:rPr>
                  <a:t>Twee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uitkomsten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: “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succes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” (1)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en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“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mislukking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” (0)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Een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parameter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: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de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succeskans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i="1" dirty="0" smtClean="0">
                  <a:latin typeface="RijksoverheidSansText" panose="020B0503040202060203" pitchFamily="34" charset="0"/>
                </a:endParaRPr>
              </a:p>
              <a:p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endParaRPr lang="en-US" sz="2400" b="0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sz="2400" b="0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kansvariabele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ook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wel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Bernoulli-</a:t>
                </a:r>
                <a:r>
                  <a:rPr lang="en-US" sz="2400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variabele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genoemd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Notatie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: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Bernoulli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dirty="0">
                  <a:latin typeface="RijksoverheidSansText" panose="020B0503040202060203" pitchFamily="34" charset="0"/>
                </a:endParaRPr>
              </a:p>
              <a:p>
                <a:pPr algn="ctr"/>
                <a:r>
                  <a:rPr lang="en-US" sz="2400" b="1" i="1" dirty="0" err="1" smtClean="0">
                    <a:latin typeface="RijksoverheidSansText" panose="020B0503040202060203" pitchFamily="34" charset="0"/>
                  </a:rPr>
                  <a:t>Andere</a:t>
                </a:r>
                <a:r>
                  <a:rPr lang="en-US" sz="2400" b="1" i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i="1" dirty="0" err="1" smtClean="0">
                    <a:latin typeface="RijksoverheidSansText" panose="020B0503040202060203" pitchFamily="34" charset="0"/>
                  </a:rPr>
                  <a:t>interpretatie</a:t>
                </a:r>
                <a:r>
                  <a:rPr lang="en-US" sz="2400" b="1" i="1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sz="2400" i="1" dirty="0" err="1" smtClean="0">
                    <a:latin typeface="RijksoverheidSansText" panose="020B0503040202060203" pitchFamily="34" charset="0"/>
                  </a:rPr>
                  <a:t>worp</a:t>
                </a:r>
                <a:r>
                  <a:rPr lang="en-US" sz="2400" i="1" dirty="0" smtClean="0">
                    <a:latin typeface="RijksoverheidSansText" panose="020B0503040202060203" pitchFamily="34" charset="0"/>
                  </a:rPr>
                  <a:t> met </a:t>
                </a:r>
                <a:r>
                  <a:rPr lang="en-US" sz="2400" i="1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i="1" dirty="0" smtClean="0">
                    <a:latin typeface="RijksoverheidSansText" panose="020B0503040202060203" pitchFamily="34" charset="0"/>
                  </a:rPr>
                  <a:t> munt met </a:t>
                </a:r>
                <a:r>
                  <a:rPr lang="en-US" sz="2400" i="1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sz="2400" i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i="1" dirty="0" smtClean="0">
                    <a:latin typeface="RijksoverheidSansText" panose="020B0503040202060203" pitchFamily="34" charset="0"/>
                  </a:rPr>
                  <a:t> op kop, </a:t>
                </a:r>
                <a:r>
                  <a:rPr lang="en-US" sz="2400" i="1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sz="2400" i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i="1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sz="2400" i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i="1" dirty="0" smtClean="0">
                    <a:latin typeface="RijksoverheidSansText" panose="020B0503040202060203" pitchFamily="34" charset="0"/>
                  </a:rPr>
                  <a:t> op munt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  <a:blipFill>
                <a:blip r:embed="rId2"/>
                <a:stretch>
                  <a:fillRect l="-1700" t="-2582" r="-1473" b="-33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8606947"/>
                  </p:ext>
                </p:extLst>
              </p:nvPr>
            </p:nvGraphicFramePr>
            <p:xfrm>
              <a:off x="3301876" y="3528219"/>
              <a:ext cx="5777655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7321">
                      <a:extLst>
                        <a:ext uri="{9D8B030D-6E8A-4147-A177-3AD203B41FA5}">
                          <a16:colId xmlns:a16="http://schemas.microsoft.com/office/drawing/2014/main" val="3764887803"/>
                        </a:ext>
                      </a:extLst>
                    </a:gridCol>
                    <a:gridCol w="1920167">
                      <a:extLst>
                        <a:ext uri="{9D8B030D-6E8A-4147-A177-3AD203B41FA5}">
                          <a16:colId xmlns:a16="http://schemas.microsoft.com/office/drawing/2014/main" val="3550144982"/>
                        </a:ext>
                      </a:extLst>
                    </a:gridCol>
                    <a:gridCol w="1920167">
                      <a:extLst>
                        <a:ext uri="{9D8B030D-6E8A-4147-A177-3AD203B41FA5}">
                          <a16:colId xmlns:a16="http://schemas.microsoft.com/office/drawing/2014/main" val="2375152560"/>
                        </a:ext>
                      </a:extLst>
                    </a:gridCol>
                  </a:tblGrid>
                  <a:tr h="2988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1854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0152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8606947"/>
                  </p:ext>
                </p:extLst>
              </p:nvPr>
            </p:nvGraphicFramePr>
            <p:xfrm>
              <a:off x="3301876" y="3528219"/>
              <a:ext cx="5777655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7321">
                      <a:extLst>
                        <a:ext uri="{9D8B030D-6E8A-4147-A177-3AD203B41FA5}">
                          <a16:colId xmlns:a16="http://schemas.microsoft.com/office/drawing/2014/main" val="3764887803"/>
                        </a:ext>
                      </a:extLst>
                    </a:gridCol>
                    <a:gridCol w="1920167">
                      <a:extLst>
                        <a:ext uri="{9D8B030D-6E8A-4147-A177-3AD203B41FA5}">
                          <a16:colId xmlns:a16="http://schemas.microsoft.com/office/drawing/2014/main" val="3550144982"/>
                        </a:ext>
                      </a:extLst>
                    </a:gridCol>
                    <a:gridCol w="1920167">
                      <a:extLst>
                        <a:ext uri="{9D8B030D-6E8A-4147-A177-3AD203B41FA5}">
                          <a16:colId xmlns:a16="http://schemas.microsoft.com/office/drawing/2014/main" val="23751525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14" t="-1639" r="-199686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949" t="-1639" r="-100949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1587" t="-1639" r="-1270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54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14" t="-101639" r="-199686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949" t="-101639" r="-100949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1587" t="-101639" r="-1270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01529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05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 smtClean="0"/>
              <a:t>bergoperaties</a:t>
            </a:r>
            <a:r>
              <a:rPr lang="en-US" dirty="0" smtClean="0"/>
              <a:t> van Mountain Leaders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RijksoverheidSansText" panose="020B0503040202060203" pitchFamily="34" charset="0"/>
              </a:rPr>
              <a:t>Tien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eenheden</a:t>
            </a:r>
            <a:r>
              <a:rPr lang="en-US" sz="2400" dirty="0" smtClean="0">
                <a:latin typeface="RijksoverheidSansText" panose="020B0503040202060203" pitchFamily="34" charset="0"/>
              </a:rPr>
              <a:t> van Mountain Leaders van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verschillende</a:t>
            </a:r>
            <a:r>
              <a:rPr lang="en-US" sz="2400" dirty="0" smtClean="0">
                <a:latin typeface="RijksoverheidSansText" panose="020B0503040202060203" pitchFamily="34" charset="0"/>
              </a:rPr>
              <a:t> NAVO-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landen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voeren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gezamenlijk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een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operatie</a:t>
            </a:r>
            <a:r>
              <a:rPr lang="en-US" sz="2400" dirty="0" smtClean="0">
                <a:latin typeface="RijksoverheidSansText" panose="020B0503040202060203" pitchFamily="34" charset="0"/>
              </a:rPr>
              <a:t> uit in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ruig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bergachtig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terrein</a:t>
            </a:r>
            <a:r>
              <a:rPr lang="en-US" sz="2400" dirty="0" smtClean="0">
                <a:latin typeface="RijksoverheidSansText" panose="020B0503040202060203" pitchFamily="34" charset="0"/>
              </a:rPr>
              <a:t>. Door de extreme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weersomstandigheden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moeilijke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toegang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heeft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elke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patrouille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een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kans</a:t>
            </a:r>
            <a:r>
              <a:rPr lang="en-US" sz="2400" dirty="0" smtClean="0">
                <a:latin typeface="RijksoverheidSansText" panose="020B0503040202060203" pitchFamily="34" charset="0"/>
              </a:rPr>
              <a:t> van 75% om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succesvol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een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observatiepost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te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bereiken</a:t>
            </a:r>
            <a:r>
              <a:rPr lang="en-US" sz="2400" dirty="0" smtClean="0">
                <a:latin typeface="RijksoverheidSansText" panose="020B0503040202060203" pitchFamily="34" charset="0"/>
              </a:rPr>
              <a:t>. De commandant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wil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weten</a:t>
            </a:r>
            <a:r>
              <a:rPr lang="en-US" sz="2400" dirty="0" smtClean="0">
                <a:latin typeface="RijksoverheidSansText" panose="020B0503040202060203" pitchFamily="34" charset="0"/>
              </a:rPr>
              <a:t> wat de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verschillende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kansen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zijn</a:t>
            </a:r>
            <a:r>
              <a:rPr lang="en-US" sz="2400" dirty="0" smtClean="0">
                <a:latin typeface="RijksoverheidSansText" panose="020B0503040202060203" pitchFamily="34" charset="0"/>
              </a:rPr>
              <a:t> op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aantallen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succesvolle</a:t>
            </a:r>
            <a:r>
              <a:rPr lang="en-US" sz="2400" dirty="0" smtClean="0">
                <a:latin typeface="RijksoverheidSansText" panose="020B0503040202060203" pitchFamily="34" charset="0"/>
              </a:rPr>
              <a:t>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operaties</a:t>
            </a:r>
            <a:r>
              <a:rPr lang="en-US" sz="2400" dirty="0" smtClean="0">
                <a:latin typeface="RijksoverheidSansText" panose="020B0503040202060203" pitchFamily="34" charset="0"/>
              </a:rPr>
              <a:t>.</a:t>
            </a:r>
            <a:endParaRPr lang="en-US" sz="2400" b="1" dirty="0">
              <a:latin typeface="RijksoverheidSansText" panose="020B0503040202060203" pitchFamily="34" charset="0"/>
            </a:endParaRPr>
          </a:p>
          <a:p>
            <a:pPr marL="0" indent="0">
              <a:buNone/>
            </a:pP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latin typeface="RijksoverheidSansText" panose="020B0503040202060203" pitchFamily="34" charset="0"/>
              </a:rPr>
              <a:t>Hoe kun je </a:t>
            </a:r>
            <a:r>
              <a:rPr lang="en-US" sz="2400" b="1" dirty="0" err="1">
                <a:latin typeface="RijksoverheidSansText" panose="020B0503040202060203" pitchFamily="34" charset="0"/>
              </a:rPr>
              <a:t>deze</a:t>
            </a:r>
            <a:r>
              <a:rPr lang="en-US" sz="2400" b="1" dirty="0">
                <a:latin typeface="RijksoverheidSansText" panose="020B0503040202060203" pitchFamily="34" charset="0"/>
              </a:rPr>
              <a:t> </a:t>
            </a:r>
            <a:r>
              <a:rPr lang="en-US" sz="2400" b="1" dirty="0" err="1">
                <a:latin typeface="RijksoverheidSansText" panose="020B0503040202060203" pitchFamily="34" charset="0"/>
              </a:rPr>
              <a:t>situatie</a:t>
            </a:r>
            <a:r>
              <a:rPr lang="en-US" sz="2400" b="1" dirty="0">
                <a:latin typeface="RijksoverheidSansText" panose="020B0503040202060203" pitchFamily="34" charset="0"/>
              </a:rPr>
              <a:t> </a:t>
            </a:r>
            <a:r>
              <a:rPr lang="en-US" sz="2400" b="1" dirty="0" err="1">
                <a:latin typeface="RijksoverheidSansText" panose="020B0503040202060203" pitchFamily="34" charset="0"/>
              </a:rPr>
              <a:t>beschrijven</a:t>
            </a:r>
            <a:r>
              <a:rPr lang="en-US" sz="2400" b="1" dirty="0">
                <a:latin typeface="RijksoverheidSansText" panose="020B0503040202060203" pitchFamily="34" charset="0"/>
              </a:rPr>
              <a:t> </a:t>
            </a:r>
            <a:r>
              <a:rPr lang="en-US" sz="2400" b="1" dirty="0" err="1">
                <a:latin typeface="RijksoverheidSansText" panose="020B0503040202060203" pitchFamily="34" charset="0"/>
              </a:rPr>
              <a:t>als</a:t>
            </a:r>
            <a:r>
              <a:rPr lang="en-US" sz="2400" b="1" dirty="0">
                <a:latin typeface="RijksoverheidSansText" panose="020B0503040202060203" pitchFamily="34" charset="0"/>
              </a:rPr>
              <a:t> </a:t>
            </a:r>
            <a:r>
              <a:rPr lang="en-US" sz="2400" b="1" dirty="0" err="1">
                <a:latin typeface="RijksoverheidSansText" panose="020B0503040202060203" pitchFamily="34" charset="0"/>
              </a:rPr>
              <a:t>een</a:t>
            </a:r>
            <a:r>
              <a:rPr lang="en-US" sz="2400" b="1" dirty="0">
                <a:latin typeface="RijksoverheidSansText" panose="020B0503040202060203" pitchFamily="34" charset="0"/>
              </a:rPr>
              <a:t> </a:t>
            </a:r>
            <a:r>
              <a:rPr lang="en-US" sz="2400" b="1" dirty="0" err="1">
                <a:latin typeface="RijksoverheidSansText" panose="020B0503040202060203" pitchFamily="34" charset="0"/>
              </a:rPr>
              <a:t>kansexperiment</a:t>
            </a:r>
            <a:r>
              <a:rPr lang="en-US" sz="2400" b="1" dirty="0">
                <a:latin typeface="RijksoverheidSansText" panose="020B0503040202060203" pitchFamily="34" charset="0"/>
              </a:rPr>
              <a:t>? </a:t>
            </a:r>
            <a:endParaRPr lang="en-US" sz="2400" dirty="0">
              <a:latin typeface="RijksoverheidSansText" panose="020B050304020206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05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1_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1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 (1)</Template>
  <TotalTime>0</TotalTime>
  <Words>2427</Words>
  <Application>Microsoft Office PowerPoint</Application>
  <PresentationFormat>Widescreen</PresentationFormat>
  <Paragraphs>394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Cambria Math</vt:lpstr>
      <vt:lpstr>RijksoverheidSansHeadingTT</vt:lpstr>
      <vt:lpstr>RijksoverheidSansText</vt:lpstr>
      <vt:lpstr>RijksoverheidSansWebText Bold</vt:lpstr>
      <vt:lpstr>Verdana</vt:lpstr>
      <vt:lpstr>Wingdings</vt:lpstr>
      <vt:lpstr>Presentatie</vt:lpstr>
      <vt:lpstr>1_Presentatie</vt:lpstr>
      <vt:lpstr>Statistiek: college 4a</vt:lpstr>
      <vt:lpstr>Terugblik</vt:lpstr>
      <vt:lpstr>Leerdoelen </vt:lpstr>
      <vt:lpstr>Wat weten jullie allemaal nog over discrete kansvariabelen?</vt:lpstr>
      <vt:lpstr>Voorbeeld: detectie van een vijandelijke drone</vt:lpstr>
      <vt:lpstr>Recap: kansexperiment</vt:lpstr>
      <vt:lpstr>Discreet kansexperiment</vt:lpstr>
      <vt:lpstr>Bernoulli-experiment</vt:lpstr>
      <vt:lpstr>Voorbeeld: bergoperaties van Mountain Leaders</vt:lpstr>
      <vt:lpstr>Discreet kansexperiment</vt:lpstr>
      <vt:lpstr>Hoe kunnen we kansen in deze setting bepalen?</vt:lpstr>
      <vt:lpstr>Discreet kansexperiment</vt:lpstr>
      <vt:lpstr>Discreet kansexperiment</vt:lpstr>
      <vt:lpstr>De binomiale verdeling</vt:lpstr>
      <vt:lpstr>Binomiale verdeling</vt:lpstr>
      <vt:lpstr>Binomiale verdeling</vt:lpstr>
      <vt:lpstr>Voorbeeld: bergoperaties van Mountain Leaders</vt:lpstr>
      <vt:lpstr>Voorbeeld: bergoperaties van Mountain Leaders</vt:lpstr>
      <vt:lpstr>Voorbeeld: bergoperaties van Mountain Leaders</vt:lpstr>
      <vt:lpstr>Voorbeeld: bergoperaties van Mountain Leaders</vt:lpstr>
      <vt:lpstr>Buijs: opdracht 6.11</vt:lpstr>
      <vt:lpstr>Buijs: opdracht 6.11</vt:lpstr>
      <vt:lpstr>Buijs: opdracht 6.11</vt:lpstr>
      <vt:lpstr>Buijs: opdracht 6.11</vt:lpstr>
      <vt:lpstr>Buijs: opdracht 6.11</vt:lpstr>
      <vt:lpstr>Buijs: opdracht 6.11</vt:lpstr>
      <vt:lpstr>Meer toepassingen van de binomiale verdeling</vt:lpstr>
      <vt:lpstr>Connectie met statistiek</vt:lpstr>
      <vt:lpstr>Samenvatting</vt:lpstr>
      <vt:lpstr>Volgend college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Blom, DAMP, Dr. ir., DOSCO/NLDA/FMW/CG MTW</dc:creator>
  <cp:lastModifiedBy>Melissen, JBM, Dr., DOSCO/NLDA/FMW/CG MTW</cp:lastModifiedBy>
  <cp:revision>166</cp:revision>
  <cp:lastPrinted>2011-09-21T07:52:24Z</cp:lastPrinted>
  <dcterms:created xsi:type="dcterms:W3CDTF">2024-11-25T09:45:08Z</dcterms:created>
  <dcterms:modified xsi:type="dcterms:W3CDTF">2025-05-13T09:41:43Z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