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60" r:id="rId5"/>
    <p:sldId id="262" r:id="rId6"/>
    <p:sldId id="264" r:id="rId7"/>
    <p:sldId id="263" r:id="rId8"/>
    <p:sldId id="261" r:id="rId9"/>
    <p:sldId id="265" r:id="rId10"/>
    <p:sldId id="266" r:id="rId11"/>
    <p:sldId id="267" r:id="rId12"/>
    <p:sldId id="286" r:id="rId13"/>
    <p:sldId id="271" r:id="rId14"/>
    <p:sldId id="272" r:id="rId15"/>
    <p:sldId id="275" r:id="rId16"/>
    <p:sldId id="276" r:id="rId17"/>
    <p:sldId id="285" r:id="rId18"/>
    <p:sldId id="287" r:id="rId19"/>
    <p:sldId id="279" r:id="rId20"/>
    <p:sldId id="280" r:id="rId21"/>
    <p:sldId id="283" r:id="rId22"/>
    <p:sldId id="284" r:id="rId23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79" d="100"/>
          <a:sy n="79" d="100"/>
        </p:scale>
        <p:origin x="86" y="50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 dirty="0">
                <a:latin typeface="RijksoverheidSansText" panose="020B0503040202060203" pitchFamily="34" charset="0"/>
              </a:rPr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>
                <a:latin typeface="RijksoverheidSansText" panose="020B0503040202060203" pitchFamily="34" charset="0"/>
              </a:rPr>
              <a:pPr>
                <a:defRPr/>
              </a:pPr>
              <a:t>‹nr.›</a:t>
            </a:fld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/>
              <a:t>Klik</a:t>
            </a:r>
            <a:r>
              <a:rPr lang="en-US" noProof="0" dirty="0"/>
              <a:t> om het </a:t>
            </a:r>
            <a:r>
              <a:rPr lang="en-US" noProof="0" dirty="0" err="1"/>
              <a:t>opmaakprofiel</a:t>
            </a:r>
            <a:r>
              <a:rPr lang="en-US" noProof="0" dirty="0"/>
              <a:t> van de </a:t>
            </a:r>
            <a:r>
              <a:rPr lang="en-US" noProof="0" dirty="0" err="1"/>
              <a:t>modeltekst</a:t>
            </a:r>
            <a:r>
              <a:rPr lang="en-US" noProof="0" dirty="0"/>
              <a:t>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bewerken</a:t>
            </a:r>
            <a:endParaRPr lang="en-US" noProof="0" dirty="0"/>
          </a:p>
          <a:p>
            <a:pPr lvl="1"/>
            <a:r>
              <a:rPr lang="en-US" noProof="0" dirty="0" err="1"/>
              <a:t>Tweede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Derde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Vierde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Vijfde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Eventuele</a:t>
            </a:r>
            <a:r>
              <a:rPr lang="en-US" dirty="0"/>
              <a:t> </a:t>
            </a:r>
            <a:r>
              <a:rPr lang="en-US" dirty="0" err="1"/>
              <a:t>voettekst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‹nr.›</a:t>
            </a:fld>
            <a:endParaRPr lang="en-US" dirty="0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+mn-lt"/>
              </a:rPr>
              <a:t>Dr. ir. Danny Blom</a:t>
            </a: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nl-NL" noProof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nl-NL" noProof="0" dirty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/>
              <a:t>27 januari 2025</a:t>
            </a:r>
          </a:p>
        </p:txBody>
      </p:sp>
    </p:spTree>
    <p:extLst>
      <p:ext uri="{BB962C8B-B14F-4D97-AF65-F5344CB8AC3E}">
        <p14:creationId xmlns:p14="http://schemas.microsoft.com/office/powerpoint/2010/main" val="4121326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467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161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59923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510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89757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0193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366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79230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01376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809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14 mei 2025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 </a:t>
            </a:r>
          </a:p>
          <a:p>
            <a:pPr lvl="2"/>
            <a:r>
              <a:rPr lang="nl-NL"/>
              <a:t> </a:t>
            </a:r>
          </a:p>
          <a:p>
            <a:pPr lvl="3"/>
            <a:r>
              <a:rPr lang="nl-NL"/>
              <a:t> </a:t>
            </a:r>
          </a:p>
          <a:p>
            <a:pPr lvl="4"/>
            <a:r>
              <a:rPr lang="nl-NL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14 mei 2025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van de modeltekst te bewerken</a:t>
            </a:r>
          </a:p>
          <a:p>
            <a:pPr lvl="1"/>
            <a:r>
              <a:rPr lang="nl-NL"/>
              <a:t> </a:t>
            </a:r>
          </a:p>
          <a:p>
            <a:pPr lvl="2"/>
            <a:r>
              <a:rPr lang="nl-NL"/>
              <a:t> </a:t>
            </a:r>
          </a:p>
          <a:p>
            <a:pPr lvl="3"/>
            <a:r>
              <a:rPr lang="nl-NL"/>
              <a:t> </a:t>
            </a:r>
          </a:p>
          <a:p>
            <a:pPr lvl="4"/>
            <a:r>
              <a:rPr lang="nl-NL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506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8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en-US" dirty="0" err="1">
                <a:solidFill>
                  <a:srgbClr val="113652"/>
                </a:solidFill>
              </a:rPr>
              <a:t>Statistiek</a:t>
            </a:r>
            <a:r>
              <a:rPr lang="en-US" dirty="0">
                <a:solidFill>
                  <a:srgbClr val="113652"/>
                </a:solidFill>
              </a:rPr>
              <a:t>: college 4b</a:t>
            </a:r>
            <a:endParaRPr lang="nl-NL" dirty="0">
              <a:solidFill>
                <a:srgbClr val="113652"/>
              </a:solidFill>
            </a:endParaRP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113652"/>
                </a:solidFill>
              </a:rPr>
              <a:t>De </a:t>
            </a:r>
            <a:r>
              <a:rPr lang="en-US" dirty="0" err="1">
                <a:solidFill>
                  <a:srgbClr val="113652"/>
                </a:solidFill>
              </a:rPr>
              <a:t>binomiale</a:t>
            </a:r>
            <a:r>
              <a:rPr lang="en-US" dirty="0">
                <a:solidFill>
                  <a:srgbClr val="113652"/>
                </a:solidFill>
              </a:rPr>
              <a:t> </a:t>
            </a:r>
            <a:r>
              <a:rPr lang="en-US" dirty="0" err="1">
                <a:solidFill>
                  <a:srgbClr val="113652"/>
                </a:solidFill>
              </a:rPr>
              <a:t>verdeling</a:t>
            </a:r>
            <a:r>
              <a:rPr lang="en-US" dirty="0">
                <a:solidFill>
                  <a:srgbClr val="113652"/>
                </a:solidFill>
              </a:rPr>
              <a:t>: </a:t>
            </a:r>
            <a:r>
              <a:rPr lang="en-US" dirty="0" err="1">
                <a:solidFill>
                  <a:srgbClr val="113652"/>
                </a:solidFill>
              </a:rPr>
              <a:t>deel</a:t>
            </a:r>
            <a:r>
              <a:rPr lang="en-US" dirty="0">
                <a:solidFill>
                  <a:srgbClr val="113652"/>
                </a:solidFill>
              </a:rPr>
              <a:t> 2</a:t>
            </a:r>
            <a:endParaRPr lang="nl-NL" dirty="0">
              <a:solidFill>
                <a:srgbClr val="113652"/>
              </a:solidFill>
            </a:endParaRPr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nl-NL" dirty="0"/>
              <a:t>26 maart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bergoperaties</a:t>
            </a:r>
            <a:r>
              <a:rPr lang="en-US" dirty="0"/>
              <a:t> van Mountain Leaders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b="1" dirty="0"/>
                  <a:t>Wat is de </a:t>
                </a:r>
                <a:r>
                  <a:rPr lang="en-US" b="1" dirty="0" err="1"/>
                  <a:t>verwachtingswaarde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de 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van het </a:t>
                </a:r>
                <a:r>
                  <a:rPr lang="en-US" b="1" dirty="0" err="1"/>
                  <a:t>aantal</a:t>
                </a:r>
                <a:r>
                  <a:rPr lang="en-US" b="1" dirty="0"/>
                  <a:t> </a:t>
                </a:r>
                <a:r>
                  <a:rPr lang="en-US" b="1" dirty="0" err="1"/>
                  <a:t>succesvolle</a:t>
                </a:r>
                <a:r>
                  <a:rPr lang="en-US" b="1" dirty="0"/>
                  <a:t> </a:t>
                </a:r>
                <a:r>
                  <a:rPr lang="en-US" b="1" dirty="0" err="1"/>
                  <a:t>operaties</a:t>
                </a:r>
                <a:r>
                  <a:rPr lang="en-US" b="1" dirty="0"/>
                  <a:t>?</a:t>
                </a:r>
              </a:p>
              <a:p>
                <a:pPr marL="0" indent="0">
                  <a:buNone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Laat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succesvolle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operaties</a:t>
                </a:r>
                <a:r>
                  <a:rPr lang="en-US" dirty="0">
                    <a:latin typeface="RijksoverheidSansText" panose="020B0503040202060203" pitchFamily="34" charset="0"/>
                  </a:rPr>
                  <a:t> van 10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eenheden</a:t>
                </a:r>
                <a:r>
                  <a:rPr lang="en-US" dirty="0">
                    <a:latin typeface="RijksoverheidSansText" panose="020B0503040202060203" pitchFamily="34" charset="0"/>
                  </a:rPr>
                  <a:t> van Mountain Leaders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zijn</a:t>
                </a:r>
                <a:r>
                  <a:rPr lang="en-US" dirty="0">
                    <a:latin typeface="RijksoverheidSansText" panose="020B0503040202060203" pitchFamily="34" charset="0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RijksoverheidSansText" panose="020B0503040202060203" pitchFamily="34" charset="0"/>
                  </a:rPr>
                  <a:t>Dan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binomiaal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verdeelde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>
                    <a:latin typeface="RijksoverheidSansText" panose="020B0503040202060203" pitchFamily="34" charset="0"/>
                  </a:rPr>
                  <a:t> met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(eenheden)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=0,75</m:t>
                    </m:r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(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succeskans</a:t>
                </a:r>
                <a:r>
                  <a:rPr lang="en-US" dirty="0">
                    <a:latin typeface="RijksoverheidSansText" panose="020B0503040202060203" pitchFamily="34" charset="0"/>
                  </a:rPr>
                  <a:t>),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dus</a:t>
                </a:r>
                <a:r>
                  <a:rPr lang="en-US" dirty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eenheid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tijdig</a:t>
                </a:r>
                <a:r>
                  <a:rPr lang="en-US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observatiepunt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bereikt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>
                    <a:latin typeface="RijksoverheidSansText" panose="020B0503040202060203" pitchFamily="34" charset="0"/>
                  </a:rPr>
                  <a:t>Verwachtingswaarde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=10∗0,75=7,5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=10∗0,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5∗0,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5=1,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75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≈1,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3693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r="-138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6224560"/>
                  </p:ext>
                </p:extLst>
              </p:nvPr>
            </p:nvGraphicFramePr>
            <p:xfrm>
              <a:off x="480304" y="1340768"/>
              <a:ext cx="11377264" cy="48115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2411">
                      <a:extLst>
                        <a:ext uri="{9D8B030D-6E8A-4147-A177-3AD203B41FA5}">
                          <a16:colId xmlns:a16="http://schemas.microsoft.com/office/drawing/2014/main" val="1330714194"/>
                        </a:ext>
                      </a:extLst>
                    </a:gridCol>
                    <a:gridCol w="3766586">
                      <a:extLst>
                        <a:ext uri="{9D8B030D-6E8A-4147-A177-3AD203B41FA5}">
                          <a16:colId xmlns:a16="http://schemas.microsoft.com/office/drawing/2014/main" val="2200371005"/>
                        </a:ext>
                      </a:extLst>
                    </a:gridCol>
                    <a:gridCol w="4728267">
                      <a:extLst>
                        <a:ext uri="{9D8B030D-6E8A-4147-A177-3AD203B41FA5}">
                          <a16:colId xmlns:a16="http://schemas.microsoft.com/office/drawing/2014/main" val="355460537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Bernoulli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Binomiaal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240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Parameters: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Succeskans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Aantal Bernoulli-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experimenten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200" dirty="0">
                            <a:latin typeface="RijksoverheidSansText" panose="020B0503040202060203" pitchFamily="34" charset="0"/>
                          </a:endParaRPr>
                        </a:p>
                        <a:p>
                          <a:pPr marL="28575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Succeskans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101325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Kansfunctie</a:t>
                          </a:r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: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1,            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latin typeface="Cambria Math" panose="02040503050406030204" pitchFamily="18" charset="0"/>
                                          </a:rPr>
                                          <m:t>kans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0,   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200" b="0" i="0" smtClean="0">
                                            <a:latin typeface="Cambria Math" panose="02040503050406030204" pitchFamily="18" charset="0"/>
                                          </a:rPr>
                                          <m:t>kans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 1−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noBar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02971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GR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Niet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toepassing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342900" indent="-34290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i="0" u="none" dirty="0" smtClean="0">
                                  <a:latin typeface="Cambria Math" panose="02040503050406030204" pitchFamily="18" charset="0"/>
                                </a:rPr>
                                <m:t>binompdf</m:t>
                              </m:r>
                              <m:r>
                                <a:rPr lang="en-US" sz="2200" b="0" i="0" u="non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200" i="0" u="none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i="0" u="none" dirty="0" err="1">
                              <a:latin typeface="RijksoverheidSansText" panose="020B0503040202060203" pitchFamily="34" charset="0"/>
                            </a:rPr>
                            <a:t>voor</a:t>
                          </a:r>
                          <a:r>
                            <a:rPr lang="en-US" sz="2200" i="0" u="none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nl-NL" sz="2200" i="0" u="none" dirty="0">
                            <a:latin typeface="RijksoverheidSansText" panose="020B0503040202060203" pitchFamily="34" charset="0"/>
                          </a:endParaRPr>
                        </a:p>
                        <a:p>
                          <a:pPr marL="342900" indent="-342900" algn="l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200" i="0" u="none" dirty="0" smtClean="0">
                                  <a:latin typeface="Cambria Math" panose="02040503050406030204" pitchFamily="18" charset="0"/>
                                </a:rPr>
                                <m:t>binom</m:t>
                              </m:r>
                              <m:r>
                                <m:rPr>
                                  <m:sty m:val="p"/>
                                </m:rPr>
                                <a:rPr lang="en-US" sz="2200" b="0" i="0" u="none" dirty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200" i="0" u="none" dirty="0" smtClean="0">
                                  <a:latin typeface="Cambria Math" panose="02040503050406030204" pitchFamily="18" charset="0"/>
                                </a:rPr>
                                <m:t>df</m:t>
                              </m:r>
                              <m:r>
                                <a:rPr lang="en-US" sz="2200" b="0" i="0" u="none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u="none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nl-NL" sz="2200" i="0" u="none" dirty="0">
                              <a:latin typeface="RijksoverheidSansText" panose="020B0503040202060203" pitchFamily="34" charset="0"/>
                            </a:rPr>
                            <a:t> voor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0" u="none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200" b="0" i="1" u="none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nl-NL" sz="2200" i="0" u="none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6203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Verwachtingswaarde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581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Standaarddeviatie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∗(1−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nl-NL" sz="2200" i="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l-G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nl-NL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l-NL" sz="22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∗(1−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1250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Interpretatie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“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Er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is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kop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gegooid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”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bij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een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m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untworp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met 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kans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nl-NL" sz="2200" dirty="0">
                              <a:latin typeface="RijksoverheidSansText" panose="020B0503040202060203" pitchFamily="34" charset="0"/>
                            </a:rPr>
                            <a:t> op kop en kans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nl-NL" sz="2200" dirty="0">
                              <a:latin typeface="RijksoverheidSansText" panose="020B0503040202060203" pitchFamily="34" charset="0"/>
                            </a:rPr>
                            <a:t> op munt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“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Aantal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keer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kop” </a:t>
                          </a:r>
                          <a:r>
                            <a:rPr lang="en-US" sz="2200" baseline="0" dirty="0" err="1">
                              <a:latin typeface="RijksoverheidSansText" panose="020B0503040202060203" pitchFamily="34" charset="0"/>
                            </a:rPr>
                            <a:t>bij</a:t>
                          </a:r>
                          <a:r>
                            <a:rPr lang="en-US" sz="2200" baseline="0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nl-NL" sz="2200" dirty="0">
                              <a:latin typeface="RijksoverheidSansText" panose="020B0503040202060203" pitchFamily="34" charset="0"/>
                            </a:rPr>
                            <a:t> muntworpen met kans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nl-NL" sz="2200" dirty="0">
                              <a:latin typeface="RijksoverheidSansText" panose="020B0503040202060203" pitchFamily="34" charset="0"/>
                            </a:rPr>
                            <a:t> op kop en kans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nl-NL" sz="2200" dirty="0">
                              <a:latin typeface="RijksoverheidSansText" panose="020B0503040202060203" pitchFamily="34" charset="0"/>
                            </a:rPr>
                            <a:t> op munt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810841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56224560"/>
                  </p:ext>
                </p:extLst>
              </p:nvPr>
            </p:nvGraphicFramePr>
            <p:xfrm>
              <a:off x="480304" y="1340768"/>
              <a:ext cx="11377264" cy="48115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82411">
                      <a:extLst>
                        <a:ext uri="{9D8B030D-6E8A-4147-A177-3AD203B41FA5}">
                          <a16:colId xmlns:a16="http://schemas.microsoft.com/office/drawing/2014/main" val="1330714194"/>
                        </a:ext>
                      </a:extLst>
                    </a:gridCol>
                    <a:gridCol w="3766586">
                      <a:extLst>
                        <a:ext uri="{9D8B030D-6E8A-4147-A177-3AD203B41FA5}">
                          <a16:colId xmlns:a16="http://schemas.microsoft.com/office/drawing/2014/main" val="2200371005"/>
                        </a:ext>
                      </a:extLst>
                    </a:gridCol>
                    <a:gridCol w="4728267">
                      <a:extLst>
                        <a:ext uri="{9D8B030D-6E8A-4147-A177-3AD203B41FA5}">
                          <a16:colId xmlns:a16="http://schemas.microsoft.com/office/drawing/2014/main" val="355460537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Bernoulli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Binomiaal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824072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Parameters: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575" t="-60800" r="-126010" b="-492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60800" r="-515" b="-4928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132548"/>
                      </a:ext>
                    </a:extLst>
                  </a:tr>
                  <a:tr h="8393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Kansfunctie</a:t>
                          </a:r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: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575" t="-145652" r="-126010" b="-3463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145652" r="-515" b="-3463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2971160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GR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Niet</a:t>
                          </a:r>
                          <a:r>
                            <a:rPr lang="en-US" sz="2200" dirty="0">
                              <a:latin typeface="RijksoverheidSansText" panose="020B0503040202060203" pitchFamily="34" charset="0"/>
                            </a:rPr>
                            <a:t> van </a:t>
                          </a:r>
                          <a:r>
                            <a:rPr lang="en-US" sz="2200" dirty="0" err="1">
                              <a:latin typeface="RijksoverheidSansText" panose="020B0503040202060203" pitchFamily="34" charset="0"/>
                            </a:rPr>
                            <a:t>toepassing</a:t>
                          </a:r>
                          <a:endParaRPr lang="nl-NL" sz="2200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269048" r="-515" b="-2793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6203806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>
                              <a:latin typeface="RijksoverheidSansText" panose="020B0503040202060203" pitchFamily="34" charset="0"/>
                            </a:rPr>
                            <a:t> </a:t>
                          </a:r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Verwachtingswaarde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575" t="-664286" r="-126010" b="-4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664286" r="-515" b="-4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581276"/>
                      </a:ext>
                    </a:extLst>
                  </a:tr>
                  <a:tr h="4974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Standaarddeviatie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575" t="-652439" r="-126010" b="-243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652439" r="-515" b="-2439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3125036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b="1" dirty="0" err="1">
                              <a:latin typeface="RijksoverheidSansText" panose="020B0503040202060203" pitchFamily="34" charset="0"/>
                            </a:rPr>
                            <a:t>Interpretatie</a:t>
                          </a:r>
                          <a:endParaRPr lang="nl-NL" sz="2200" b="1" dirty="0">
                            <a:latin typeface="RijksoverheidSansTex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6575" t="-342778" r="-1260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0851" t="-342778" r="-515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108412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415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611792" cy="4246562"/>
          </a:xfrm>
        </p:spPr>
        <p:txBody>
          <a:bodyPr/>
          <a:lstStyle/>
          <a:p>
            <a:r>
              <a:rPr lang="en-US" b="1" dirty="0"/>
              <a:t>Bij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keukenbedrijf</a:t>
            </a:r>
            <a:r>
              <a:rPr lang="en-US" b="1" dirty="0"/>
              <a:t> is </a:t>
            </a:r>
            <a:r>
              <a:rPr lang="en-US" b="1" dirty="0" err="1"/>
              <a:t>bekend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van alle </a:t>
            </a:r>
            <a:r>
              <a:rPr lang="en-US" b="1" dirty="0" err="1"/>
              <a:t>klanten</a:t>
            </a:r>
            <a:r>
              <a:rPr lang="en-US" b="1" dirty="0"/>
              <a:t> die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catalogus</a:t>
            </a:r>
            <a:r>
              <a:rPr lang="en-US" b="1" dirty="0"/>
              <a:t> </a:t>
            </a:r>
            <a:r>
              <a:rPr lang="en-US" b="1" dirty="0" err="1"/>
              <a:t>aanvragen</a:t>
            </a:r>
            <a:r>
              <a:rPr lang="en-US" b="1" dirty="0"/>
              <a:t>, 15% </a:t>
            </a:r>
            <a:r>
              <a:rPr lang="en-US" b="1" dirty="0" err="1"/>
              <a:t>daadwerkelijk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bestelling</a:t>
            </a:r>
            <a:r>
              <a:rPr lang="en-US" b="1" dirty="0"/>
              <a:t> </a:t>
            </a:r>
            <a:r>
              <a:rPr lang="en-US" b="1" dirty="0" err="1"/>
              <a:t>plaatst</a:t>
            </a:r>
            <a:r>
              <a:rPr lang="en-US" b="1" dirty="0"/>
              <a:t> in de </a:t>
            </a:r>
            <a:r>
              <a:rPr lang="en-US" b="1" dirty="0" err="1"/>
              <a:t>maand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ontvangst</a:t>
            </a:r>
            <a:r>
              <a:rPr lang="en-US" b="1" dirty="0"/>
              <a:t> van de </a:t>
            </a:r>
            <a:r>
              <a:rPr lang="en-US" b="1" dirty="0" err="1"/>
              <a:t>catalogus</a:t>
            </a:r>
            <a:r>
              <a:rPr lang="en-US" b="1" dirty="0"/>
              <a:t>. </a:t>
            </a:r>
            <a:r>
              <a:rPr lang="en-US" b="1" dirty="0" err="1"/>
              <a:t>Daarna</a:t>
            </a:r>
            <a:r>
              <a:rPr lang="en-US" b="1" dirty="0"/>
              <a:t>, </a:t>
            </a:r>
            <a:r>
              <a:rPr lang="en-US" b="1" dirty="0" err="1"/>
              <a:t>dus</a:t>
            </a:r>
            <a:r>
              <a:rPr lang="en-US" b="1" dirty="0"/>
              <a:t> </a:t>
            </a:r>
            <a:r>
              <a:rPr lang="en-US" b="1" dirty="0" err="1"/>
              <a:t>méér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maand</a:t>
            </a:r>
            <a:r>
              <a:rPr lang="en-US" b="1" dirty="0"/>
              <a:t> later, </a:t>
            </a:r>
            <a:r>
              <a:rPr lang="en-US" b="1" dirty="0" err="1"/>
              <a:t>blijken</a:t>
            </a:r>
            <a:r>
              <a:rPr lang="en-US" b="1" dirty="0"/>
              <a:t> </a:t>
            </a:r>
            <a:r>
              <a:rPr lang="en-US" b="1" dirty="0" err="1"/>
              <a:t>er</a:t>
            </a:r>
            <a:r>
              <a:rPr lang="en-US" b="1" dirty="0"/>
              <a:t> </a:t>
            </a:r>
            <a:r>
              <a:rPr lang="en-US" b="1" dirty="0" err="1"/>
              <a:t>nooit</a:t>
            </a:r>
            <a:r>
              <a:rPr lang="en-US" b="1" dirty="0"/>
              <a:t> </a:t>
            </a:r>
            <a:r>
              <a:rPr lang="en-US" b="1" dirty="0" err="1"/>
              <a:t>bestellingen</a:t>
            </a:r>
            <a:r>
              <a:rPr lang="en-US" b="1" dirty="0"/>
              <a:t> </a:t>
            </a:r>
            <a:r>
              <a:rPr lang="en-US" b="1" dirty="0" err="1"/>
              <a:t>te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</a:t>
            </a:r>
            <a:r>
              <a:rPr lang="en-US" b="1" dirty="0" err="1"/>
              <a:t>gedaan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In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bepaalde</a:t>
            </a:r>
            <a:r>
              <a:rPr lang="en-US" b="1" dirty="0"/>
              <a:t> </a:t>
            </a:r>
            <a:r>
              <a:rPr lang="en-US" b="1" dirty="0" err="1"/>
              <a:t>maand</a:t>
            </a:r>
            <a:r>
              <a:rPr lang="en-US" b="1" dirty="0"/>
              <a:t> </a:t>
            </a:r>
            <a:r>
              <a:rPr lang="en-US" b="1" dirty="0" err="1"/>
              <a:t>worden</a:t>
            </a:r>
            <a:r>
              <a:rPr lang="en-US" b="1" dirty="0"/>
              <a:t> 120 </a:t>
            </a:r>
            <a:r>
              <a:rPr lang="en-US" b="1" dirty="0" err="1"/>
              <a:t>catalogi</a:t>
            </a:r>
            <a:r>
              <a:rPr lang="en-US" b="1" dirty="0"/>
              <a:t> </a:t>
            </a:r>
            <a:r>
              <a:rPr lang="en-US" b="1" dirty="0" err="1"/>
              <a:t>verzonden</a:t>
            </a:r>
            <a:r>
              <a:rPr lang="en-US" b="1" dirty="0"/>
              <a:t>. </a:t>
            </a:r>
            <a:r>
              <a:rPr lang="en-US" b="1" dirty="0" err="1"/>
              <a:t>Bereken</a:t>
            </a:r>
            <a:r>
              <a:rPr lang="en-US" b="1" dirty="0"/>
              <a:t> de </a:t>
            </a:r>
            <a:r>
              <a:rPr lang="en-US" b="1" dirty="0" err="1"/>
              <a:t>kans</a:t>
            </a:r>
            <a:r>
              <a:rPr lang="en-US" b="1" dirty="0"/>
              <a:t> </a:t>
            </a:r>
            <a:r>
              <a:rPr lang="en-US" b="1" dirty="0" err="1"/>
              <a:t>dat</a:t>
            </a:r>
            <a:r>
              <a:rPr lang="en-US" b="1" dirty="0"/>
              <a:t> </a:t>
            </a:r>
            <a:r>
              <a:rPr lang="en-US" b="1" dirty="0" err="1"/>
              <a:t>meer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twintig</a:t>
            </a:r>
            <a:r>
              <a:rPr lang="en-US" b="1" dirty="0"/>
              <a:t> </a:t>
            </a:r>
            <a:r>
              <a:rPr lang="en-US" b="1" dirty="0" err="1"/>
              <a:t>klanten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</a:t>
            </a:r>
            <a:r>
              <a:rPr lang="en-US" b="1" dirty="0" err="1"/>
              <a:t>bestelling</a:t>
            </a:r>
            <a:r>
              <a:rPr lang="en-US" b="1" dirty="0"/>
              <a:t> </a:t>
            </a:r>
            <a:r>
              <a:rPr lang="en-US" b="1" dirty="0" err="1"/>
              <a:t>gaan</a:t>
            </a:r>
            <a:r>
              <a:rPr lang="en-US" b="1" dirty="0"/>
              <a:t> </a:t>
            </a:r>
            <a:r>
              <a:rPr lang="en-US" b="1" dirty="0" err="1"/>
              <a:t>plaatsen</a:t>
            </a:r>
            <a:r>
              <a:rPr lang="en-US" b="1" dirty="0"/>
              <a:t>.</a:t>
            </a:r>
          </a:p>
          <a:p>
            <a:pPr marL="457200" indent="-457200">
              <a:buFont typeface="+mj-lt"/>
              <a:buAutoNum type="alphaLcParenR"/>
            </a:pPr>
            <a:endParaRPr lang="en-US" b="1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1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/>
                </a:pPr>
                <a:r>
                  <a:rPr lang="en-US" b="1" dirty="0"/>
                  <a:t>In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bepaalde</a:t>
                </a:r>
                <a:r>
                  <a:rPr lang="en-US" b="1" dirty="0"/>
                  <a:t> </a:t>
                </a:r>
                <a:r>
                  <a:rPr lang="en-US" b="1" dirty="0" err="1"/>
                  <a:t>maand</a:t>
                </a:r>
                <a:r>
                  <a:rPr lang="en-US" b="1" dirty="0"/>
                  <a:t> </a:t>
                </a:r>
                <a:r>
                  <a:rPr lang="en-US" b="1" dirty="0" err="1"/>
                  <a:t>worden</a:t>
                </a:r>
                <a:r>
                  <a:rPr lang="en-US" b="1" dirty="0"/>
                  <a:t> 120 </a:t>
                </a:r>
                <a:r>
                  <a:rPr lang="en-US" b="1" dirty="0" err="1"/>
                  <a:t>catalogi</a:t>
                </a:r>
                <a:r>
                  <a:rPr lang="en-US" b="1" dirty="0"/>
                  <a:t> </a:t>
                </a:r>
                <a:r>
                  <a:rPr lang="en-US" b="1" dirty="0" err="1"/>
                  <a:t>verzonden</a:t>
                </a:r>
                <a:r>
                  <a:rPr lang="en-US" b="1" dirty="0"/>
                  <a:t>. </a:t>
                </a:r>
                <a:r>
                  <a:rPr lang="en-US" b="1" dirty="0" err="1"/>
                  <a:t>Bereken</a:t>
                </a:r>
                <a:r>
                  <a:rPr lang="en-US" b="1" dirty="0"/>
                  <a:t>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meer</a:t>
                </a:r>
                <a:r>
                  <a:rPr lang="en-US" b="1" dirty="0"/>
                  <a:t> </a:t>
                </a:r>
                <a:r>
                  <a:rPr lang="en-US" b="1" dirty="0" err="1"/>
                  <a:t>dan</a:t>
                </a:r>
                <a:r>
                  <a:rPr lang="en-US" b="1" dirty="0"/>
                  <a:t> </a:t>
                </a:r>
                <a:r>
                  <a:rPr lang="en-US" b="1" dirty="0" err="1"/>
                  <a:t>twintig</a:t>
                </a:r>
                <a:r>
                  <a:rPr lang="en-US" b="1" dirty="0"/>
                  <a:t> </a:t>
                </a:r>
                <a:r>
                  <a:rPr lang="en-US" b="1" dirty="0" err="1"/>
                  <a:t>klanten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</a:t>
                </a:r>
                <a:r>
                  <a:rPr lang="en-US" b="1" dirty="0"/>
                  <a:t> </a:t>
                </a:r>
                <a:r>
                  <a:rPr lang="en-US" b="1" dirty="0" err="1"/>
                  <a:t>gaan</a:t>
                </a:r>
                <a:r>
                  <a:rPr lang="en-US" b="1" dirty="0"/>
                  <a:t> </a:t>
                </a:r>
                <a:r>
                  <a:rPr lang="en-US" b="1" dirty="0" err="1"/>
                  <a:t>plaatsen</a:t>
                </a:r>
                <a:r>
                  <a:rPr lang="en-US" b="1" dirty="0"/>
                  <a:t>.</a:t>
                </a:r>
              </a:p>
              <a:p>
                <a:r>
                  <a:rPr lang="en-US" dirty="0"/>
                  <a:t>Laat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het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bestelt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Er</a:t>
                </a:r>
                <a:r>
                  <a:rPr lang="en-US" dirty="0"/>
                  <a:t> </a:t>
                </a:r>
                <a:r>
                  <a:rPr lang="en-US" dirty="0" err="1"/>
                  <a:t>geldt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met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=120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catalogus</a:t>
                </a:r>
                <a:r>
                  <a:rPr lang="en-US" dirty="0"/>
                  <a:t> </a:t>
                </a:r>
                <a:r>
                  <a:rPr lang="en-US" dirty="0" err="1"/>
                  <a:t>hebben</a:t>
                </a:r>
                <a:r>
                  <a:rPr lang="en-US" dirty="0"/>
                  <a:t> </a:t>
                </a:r>
                <a:r>
                  <a:rPr lang="en-US" dirty="0" err="1"/>
                  <a:t>ontvangen</a:t>
                </a:r>
                <a:r>
                  <a:rPr lang="en-US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=0,15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zo’n</a:t>
                </a:r>
                <a:r>
                  <a:rPr lang="en-US" dirty="0"/>
                  <a:t> </a:t>
                </a:r>
                <a:r>
                  <a:rPr lang="en-US" dirty="0" err="1"/>
                  <a:t>klant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plaatst</a:t>
                </a:r>
                <a:r>
                  <a:rPr lang="en-US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/>
                  <a:t>We </a:t>
                </a:r>
                <a:r>
                  <a:rPr lang="en-US" dirty="0" err="1"/>
                  <a:t>willen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&gt;20)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bepalen</a:t>
                </a:r>
                <a:r>
                  <a:rPr lang="en-US" dirty="0"/>
                  <a:t> (“&gt;” </a:t>
                </a:r>
                <a:r>
                  <a:rPr lang="en-US" dirty="0" err="1"/>
                  <a:t>betekent</a:t>
                </a:r>
                <a:r>
                  <a:rPr lang="en-US" dirty="0"/>
                  <a:t> “</a:t>
                </a:r>
                <a:r>
                  <a:rPr lang="en-US" dirty="0" err="1"/>
                  <a:t>meer</a:t>
                </a:r>
                <a:r>
                  <a:rPr lang="en-US" dirty="0"/>
                  <a:t> dan” 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&gt;20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≥21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≤20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=120;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=0,15;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0,2557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b="1" dirty="0"/>
                  <a:t>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</a:t>
                </a:r>
                <a:r>
                  <a:rPr lang="en-US" b="1" dirty="0" err="1"/>
                  <a:t>meer</a:t>
                </a:r>
                <a:r>
                  <a:rPr lang="en-US" b="1" dirty="0"/>
                  <a:t> dan </a:t>
                </a:r>
                <a:r>
                  <a:rPr lang="en-US" b="1" dirty="0" err="1"/>
                  <a:t>twintig</a:t>
                </a:r>
                <a:r>
                  <a:rPr lang="en-US" b="1" dirty="0"/>
                  <a:t> </a:t>
                </a:r>
                <a:r>
                  <a:rPr lang="en-US" b="1" dirty="0" err="1"/>
                  <a:t>klanten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</a:t>
                </a:r>
                <a:r>
                  <a:rPr lang="en-US" b="1" dirty="0"/>
                  <a:t> </a:t>
                </a:r>
                <a:r>
                  <a:rPr lang="en-US" b="1" dirty="0" err="1"/>
                  <a:t>plaatsen</a:t>
                </a:r>
                <a:r>
                  <a:rPr lang="en-US" b="1" dirty="0"/>
                  <a:t> is </a:t>
                </a:r>
                <a:r>
                  <a:rPr lang="en-US" b="1" dirty="0" err="1"/>
                  <a:t>slechts</a:t>
                </a:r>
                <a:r>
                  <a:rPr lang="en-US" b="1" dirty="0"/>
                  <a:t> 25,57%.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r="-1206" b="-14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58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/>
                  <a:t>Bij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keukenbedrijf</a:t>
                </a:r>
                <a:r>
                  <a:rPr lang="en-US" b="1" dirty="0"/>
                  <a:t> is </a:t>
                </a:r>
                <a:r>
                  <a:rPr lang="en-US" b="1" dirty="0" err="1"/>
                  <a:t>bekend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van alle </a:t>
                </a:r>
                <a:r>
                  <a:rPr lang="en-US" b="1" dirty="0" err="1"/>
                  <a:t>klanten</a:t>
                </a:r>
                <a:r>
                  <a:rPr lang="en-US" b="1" dirty="0"/>
                  <a:t> die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catalogus</a:t>
                </a:r>
                <a:r>
                  <a:rPr lang="en-US" b="1" dirty="0"/>
                  <a:t> </a:t>
                </a:r>
                <a:r>
                  <a:rPr lang="en-US" b="1" dirty="0" err="1"/>
                  <a:t>aanvragen</a:t>
                </a:r>
                <a:r>
                  <a:rPr lang="en-US" b="1" dirty="0"/>
                  <a:t>, 15% </a:t>
                </a:r>
                <a:r>
                  <a:rPr lang="en-US" b="1" dirty="0" err="1"/>
                  <a:t>daadwerkelijk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</a:t>
                </a:r>
                <a:r>
                  <a:rPr lang="en-US" b="1" dirty="0"/>
                  <a:t> </a:t>
                </a:r>
                <a:r>
                  <a:rPr lang="en-US" b="1" dirty="0" err="1"/>
                  <a:t>plaatst</a:t>
                </a:r>
                <a:r>
                  <a:rPr lang="en-US" b="1" dirty="0"/>
                  <a:t> in de </a:t>
                </a:r>
                <a:r>
                  <a:rPr lang="en-US" b="1" dirty="0" err="1"/>
                  <a:t>maand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ontvangst</a:t>
                </a:r>
                <a:r>
                  <a:rPr lang="en-US" b="1" dirty="0"/>
                  <a:t> van de </a:t>
                </a:r>
                <a:r>
                  <a:rPr lang="en-US" b="1" dirty="0" err="1"/>
                  <a:t>catalogus</a:t>
                </a:r>
                <a:r>
                  <a:rPr lang="en-US" b="1" dirty="0"/>
                  <a:t>. </a:t>
                </a:r>
                <a:r>
                  <a:rPr lang="en-US" b="1" dirty="0" err="1"/>
                  <a:t>Daarna</a:t>
                </a:r>
                <a:r>
                  <a:rPr lang="en-US" b="1" dirty="0"/>
                  <a:t>, </a:t>
                </a:r>
                <a:r>
                  <a:rPr lang="en-US" b="1" dirty="0" err="1"/>
                  <a:t>dus</a:t>
                </a:r>
                <a:r>
                  <a:rPr lang="en-US" b="1" dirty="0"/>
                  <a:t> </a:t>
                </a:r>
                <a:r>
                  <a:rPr lang="en-US" b="1" dirty="0" err="1"/>
                  <a:t>méér</a:t>
                </a:r>
                <a:r>
                  <a:rPr lang="en-US" b="1" dirty="0"/>
                  <a:t> dan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maand</a:t>
                </a:r>
                <a:r>
                  <a:rPr lang="en-US" b="1" dirty="0"/>
                  <a:t> later, </a:t>
                </a:r>
                <a:r>
                  <a:rPr lang="en-US" b="1" dirty="0" err="1"/>
                  <a:t>blijken</a:t>
                </a:r>
                <a:r>
                  <a:rPr lang="en-US" b="1" dirty="0"/>
                  <a:t> er nooit </a:t>
                </a:r>
                <a:r>
                  <a:rPr lang="en-US" b="1" dirty="0" err="1"/>
                  <a:t>bestellingen</a:t>
                </a:r>
                <a:r>
                  <a:rPr lang="en-US" b="1" dirty="0"/>
                  <a:t> </a:t>
                </a:r>
                <a:r>
                  <a:rPr lang="en-US" b="1" dirty="0" err="1"/>
                  <a:t>te</a:t>
                </a:r>
                <a:r>
                  <a:rPr lang="en-US" b="1" dirty="0"/>
                  <a:t> </a:t>
                </a:r>
                <a:r>
                  <a:rPr lang="en-US" b="1" dirty="0" err="1"/>
                  <a:t>worden</a:t>
                </a:r>
                <a:r>
                  <a:rPr lang="en-US" b="1" dirty="0"/>
                  <a:t> </a:t>
                </a:r>
                <a:r>
                  <a:rPr lang="en-US" b="1" dirty="0" err="1"/>
                  <a:t>gedaan</a:t>
                </a:r>
                <a:r>
                  <a:rPr lang="en-US" b="1" dirty="0"/>
                  <a:t>.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r>
                  <a:rPr lang="en-US" b="1" dirty="0"/>
                  <a:t>In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bepaald</a:t>
                </a:r>
                <a:r>
                  <a:rPr lang="en-US" b="1" dirty="0"/>
                  <a:t> </a:t>
                </a:r>
                <a:r>
                  <a:rPr lang="en-US" b="1" dirty="0" err="1"/>
                  <a:t>jaar</a:t>
                </a:r>
                <a:r>
                  <a:rPr lang="en-US" b="1" dirty="0"/>
                  <a:t> </a:t>
                </a:r>
                <a:r>
                  <a:rPr lang="en-US" b="1" dirty="0" err="1"/>
                  <a:t>worden</a:t>
                </a:r>
                <a:r>
                  <a:rPr lang="en-US" b="1" dirty="0"/>
                  <a:t> 1200 </a:t>
                </a:r>
                <a:r>
                  <a:rPr lang="en-US" b="1" dirty="0" err="1"/>
                  <a:t>catalogi</a:t>
                </a:r>
                <a:r>
                  <a:rPr lang="en-US" b="1" dirty="0"/>
                  <a:t> </a:t>
                </a:r>
                <a:r>
                  <a:rPr lang="en-US" b="1" dirty="0" err="1"/>
                  <a:t>aangevraagd</a:t>
                </a:r>
                <a:r>
                  <a:rPr lang="en-US" b="1" dirty="0"/>
                  <a:t>. </a:t>
                </a:r>
                <a:r>
                  <a:rPr lang="en-US" b="1" dirty="0" err="1"/>
                  <a:t>Bereken</a:t>
                </a:r>
                <a:r>
                  <a:rPr lang="en-US" b="1" dirty="0"/>
                  <a:t> het </a:t>
                </a:r>
                <a:r>
                  <a:rPr lang="en-US" b="1" dirty="0" err="1"/>
                  <a:t>verwachte</a:t>
                </a:r>
                <a:r>
                  <a:rPr lang="en-US" b="1" dirty="0"/>
                  <a:t> </a:t>
                </a:r>
                <a:r>
                  <a:rPr lang="en-US" b="1" dirty="0" err="1"/>
                  <a:t>aantal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bestellingen</a:t>
                </a:r>
                <a:r>
                  <a:rPr lang="en-US" b="1" dirty="0"/>
                  <a:t>. </a:t>
                </a:r>
                <a:r>
                  <a:rPr lang="en-US" b="1" dirty="0" err="1"/>
                  <a:t>Bereken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95%-</a:t>
                </a:r>
                <a:r>
                  <a:rPr lang="en-US" b="1" dirty="0" err="1"/>
                  <a:t>voorspellingsinterval</a:t>
                </a:r>
                <a:r>
                  <a:rPr lang="en-US" b="1" dirty="0"/>
                  <a:t> </a:t>
                </a:r>
                <a:r>
                  <a:rPr lang="en-US" b="1" dirty="0" err="1"/>
                  <a:t>voor</a:t>
                </a:r>
                <a:r>
                  <a:rPr lang="en-US" b="1" dirty="0"/>
                  <a:t> het </a:t>
                </a:r>
                <a:r>
                  <a:rPr lang="en-US" b="1" dirty="0" err="1"/>
                  <a:t>aantal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bestellingen</a:t>
                </a:r>
                <a:r>
                  <a:rPr lang="en-US" b="1" dirty="0"/>
                  <a:t>.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b="1" dirty="0"/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b="1" dirty="0"/>
              </a:p>
              <a:p>
                <a:r>
                  <a:rPr lang="en-US" b="1" dirty="0" err="1"/>
                  <a:t>Vuistregel</a:t>
                </a:r>
                <a:r>
                  <a:rPr lang="en-US" dirty="0"/>
                  <a:t>: </a:t>
                </a:r>
                <a:r>
                  <a:rPr lang="en-US" dirty="0" err="1"/>
                  <a:t>een</a:t>
                </a:r>
                <a:r>
                  <a:rPr lang="en-US" dirty="0"/>
                  <a:t> 95%-</a:t>
                </a:r>
                <a:r>
                  <a:rPr lang="en-US" dirty="0" err="1"/>
                  <a:t>voorspellingsinterval</a:t>
                </a:r>
                <a:r>
                  <a:rPr lang="en-US" dirty="0"/>
                  <a:t> van de </a:t>
                </a:r>
                <a:r>
                  <a:rPr lang="en-US" dirty="0" err="1"/>
                  <a:t>binomiale</a:t>
                </a:r>
                <a:r>
                  <a:rPr lang="en-US" dirty="0"/>
                  <a:t> </a:t>
                </a:r>
                <a:r>
                  <a:rPr lang="en-US" dirty="0" err="1"/>
                  <a:t>verdeling</a:t>
                </a:r>
                <a:r>
                  <a:rPr lang="en-US" dirty="0"/>
                  <a:t> </a:t>
                </a:r>
                <a:r>
                  <a:rPr lang="en-US" dirty="0" err="1"/>
                  <a:t>loopt</a:t>
                </a:r>
                <a:r>
                  <a:rPr lang="en-US" dirty="0"/>
                  <a:t> </a:t>
                </a:r>
                <a:r>
                  <a:rPr lang="en-US" dirty="0" err="1"/>
                  <a:t>ongeveer</a:t>
                </a:r>
                <a:r>
                  <a:rPr lang="en-US" dirty="0"/>
                  <a:t> van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Met 95%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ligt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toekomstige</a:t>
                </a:r>
                <a:r>
                  <a:rPr lang="en-US" dirty="0"/>
                  <a:t> trekking in </a:t>
                </a:r>
                <a:r>
                  <a:rPr lang="en-US" dirty="0" err="1"/>
                  <a:t>dit</a:t>
                </a:r>
                <a:r>
                  <a:rPr lang="en-US" dirty="0"/>
                  <a:t> interval.</a:t>
                </a:r>
              </a:p>
              <a:p>
                <a:pPr marL="457200" indent="-457200">
                  <a:buFont typeface="+mj-lt"/>
                  <a:buAutoNum type="alphaLcParenR" startAt="2"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45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2"/>
                </a:pPr>
                <a:r>
                  <a:rPr lang="en-US" b="1" dirty="0"/>
                  <a:t>In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bepaald</a:t>
                </a:r>
                <a:r>
                  <a:rPr lang="en-US" b="1" dirty="0"/>
                  <a:t> </a:t>
                </a:r>
                <a:r>
                  <a:rPr lang="en-US" b="1" dirty="0" err="1"/>
                  <a:t>jaar</a:t>
                </a:r>
                <a:r>
                  <a:rPr lang="en-US" b="1" dirty="0"/>
                  <a:t> </a:t>
                </a:r>
                <a:r>
                  <a:rPr lang="en-US" b="1" dirty="0" err="1"/>
                  <a:t>worden</a:t>
                </a:r>
                <a:r>
                  <a:rPr lang="en-US" b="1" dirty="0"/>
                  <a:t> 1200 </a:t>
                </a:r>
                <a:r>
                  <a:rPr lang="en-US" b="1" dirty="0" err="1"/>
                  <a:t>catalogi</a:t>
                </a:r>
                <a:r>
                  <a:rPr lang="en-US" b="1" dirty="0"/>
                  <a:t> </a:t>
                </a:r>
                <a:r>
                  <a:rPr lang="en-US" b="1" dirty="0" err="1"/>
                  <a:t>aangevraagd</a:t>
                </a:r>
                <a:r>
                  <a:rPr lang="en-US" b="1" dirty="0"/>
                  <a:t>. </a:t>
                </a:r>
                <a:r>
                  <a:rPr lang="en-US" b="1" dirty="0" err="1"/>
                  <a:t>Bereken</a:t>
                </a:r>
                <a:r>
                  <a:rPr lang="en-US" b="1" dirty="0"/>
                  <a:t> het </a:t>
                </a:r>
                <a:r>
                  <a:rPr lang="en-US" b="1" dirty="0" err="1"/>
                  <a:t>verwachte</a:t>
                </a:r>
                <a:r>
                  <a:rPr lang="en-US" b="1" dirty="0"/>
                  <a:t> </a:t>
                </a:r>
                <a:r>
                  <a:rPr lang="en-US" b="1" dirty="0" err="1"/>
                  <a:t>aantal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bestellingen</a:t>
                </a:r>
                <a:r>
                  <a:rPr lang="en-US" b="1" dirty="0"/>
                  <a:t>. </a:t>
                </a:r>
                <a:r>
                  <a:rPr lang="en-US" b="1" dirty="0" err="1"/>
                  <a:t>Bereken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95%-</a:t>
                </a:r>
                <a:r>
                  <a:rPr lang="en-US" b="1" dirty="0" err="1"/>
                  <a:t>voorspellingsinterval</a:t>
                </a:r>
                <a:r>
                  <a:rPr lang="en-US" b="1" dirty="0"/>
                  <a:t> </a:t>
                </a:r>
                <a:r>
                  <a:rPr lang="en-US" b="1" dirty="0" err="1"/>
                  <a:t>voor</a:t>
                </a:r>
                <a:r>
                  <a:rPr lang="en-US" b="1" dirty="0"/>
                  <a:t> het </a:t>
                </a:r>
                <a:r>
                  <a:rPr lang="en-US" b="1" dirty="0" err="1"/>
                  <a:t>aantal</a:t>
                </a:r>
                <a:r>
                  <a:rPr lang="en-US" b="1" dirty="0"/>
                  <a:t> </a:t>
                </a:r>
                <a:r>
                  <a:rPr lang="en-US" b="1" dirty="0" err="1"/>
                  <a:t>bestellingen</a:t>
                </a:r>
                <a:r>
                  <a:rPr lang="en-US" b="1" dirty="0"/>
                  <a:t>.</a:t>
                </a:r>
              </a:p>
              <a:p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Binomiaal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is het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zal</a:t>
                </a:r>
                <a:r>
                  <a:rPr lang="en-US" dirty="0"/>
                  <a:t> </a:t>
                </a:r>
                <a:r>
                  <a:rPr lang="en-US" dirty="0" err="1"/>
                  <a:t>plaatsen</a:t>
                </a:r>
                <a:r>
                  <a:rPr lang="en-US" dirty="0"/>
                  <a:t>, nu is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=1200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catalogus</a:t>
                </a:r>
                <a:r>
                  <a:rPr lang="en-US" dirty="0"/>
                  <a:t> </a:t>
                </a:r>
                <a:r>
                  <a:rPr lang="en-US" dirty="0" err="1"/>
                  <a:t>aangevraagd</a:t>
                </a:r>
                <a:r>
                  <a:rPr lang="en-US" dirty="0"/>
                  <a:t> </a:t>
                </a:r>
                <a:r>
                  <a:rPr lang="en-US" dirty="0" err="1"/>
                  <a:t>heeft</a:t>
                </a:r>
                <a:r>
                  <a:rPr lang="en-US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=0,15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zo’n</a:t>
                </a:r>
                <a:r>
                  <a:rPr lang="en-US" dirty="0"/>
                  <a:t> </a:t>
                </a:r>
                <a:r>
                  <a:rPr lang="en-US" dirty="0" err="1"/>
                  <a:t>klant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plaatst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Nu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=1200∗0,15=180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≈12,3693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dirty="0">
                    <a:latin typeface="RijksoverheidSansText" panose="020B0503040202060203" pitchFamily="34" charset="0"/>
                  </a:rPr>
                  <a:t>Het 95%-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worden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dan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gegeven</a:t>
                </a:r>
                <a:r>
                  <a:rPr lang="en-US" dirty="0">
                    <a:latin typeface="RijksoverheidSansText" panose="020B0503040202060203" pitchFamily="34" charset="0"/>
                  </a:rPr>
                  <a:t> door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dirty="0"/>
                  <a:t>	</a:t>
                </a:r>
                <a:r>
                  <a:rPr lang="en-US" dirty="0" err="1"/>
                  <a:t>Ondergrens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180−2∗12,3693≈155,2614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pPr/>
                <a:r>
                  <a:rPr lang="en-US" dirty="0"/>
                  <a:t>	</a:t>
                </a:r>
                <a:r>
                  <a:rPr lang="en-US" dirty="0" err="1"/>
                  <a:t>Bovengrens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180+2∗12,3693≈204,7386→[155;205]</m:t>
                    </m:r>
                  </m:oMath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>
                    <a:latin typeface="RijksoverheidSansText" panose="020B0503040202060203" pitchFamily="34" charset="0"/>
                  </a:rPr>
                  <a:t>Met 95%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zal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het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aantal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waar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nemen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bestellingen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tussen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155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205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liggen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</a:t>
                </a:r>
              </a:p>
              <a:p>
                <a:br>
                  <a:rPr lang="en-US" b="1" dirty="0">
                    <a:latin typeface="RijksoverheidSansText" panose="020B0503040202060203" pitchFamily="34" charset="0"/>
                  </a:rPr>
                </a:b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Let op: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ondergrens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altijd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maar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beneden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afronden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bovengrens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altijd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naar</a:t>
                </a:r>
                <a:r>
                  <a:rPr lang="en-US" b="1" dirty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boven</a:t>
                </a:r>
                <a:endParaRPr lang="en-US" b="1" dirty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597" t="-2296" b="-119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8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Fracties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/>
                  <a:t>In </a:t>
                </a:r>
                <a:r>
                  <a:rPr lang="en-US" dirty="0" err="1"/>
                  <a:t>statistische</a:t>
                </a:r>
                <a:r>
                  <a:rPr lang="en-US" dirty="0"/>
                  <a:t> analyses </a:t>
                </a:r>
                <a:r>
                  <a:rPr lang="en-US" dirty="0" err="1"/>
                  <a:t>zijn</a:t>
                </a:r>
                <a:r>
                  <a:rPr lang="en-US" dirty="0"/>
                  <a:t> we </a:t>
                </a:r>
                <a:r>
                  <a:rPr lang="en-US" dirty="0" err="1"/>
                  <a:t>vaak</a:t>
                </a:r>
                <a:r>
                  <a:rPr lang="en-US" dirty="0"/>
                  <a:t> </a:t>
                </a:r>
                <a:r>
                  <a:rPr lang="en-US" dirty="0" err="1"/>
                  <a:t>niet</a:t>
                </a:r>
                <a:r>
                  <a:rPr lang="en-US" dirty="0"/>
                  <a:t> </a:t>
                </a:r>
                <a:r>
                  <a:rPr lang="en-US" dirty="0" err="1"/>
                  <a:t>zozeer</a:t>
                </a:r>
                <a:r>
                  <a:rPr lang="en-US" dirty="0"/>
                  <a:t> </a:t>
                </a:r>
                <a:r>
                  <a:rPr lang="en-US" dirty="0" err="1"/>
                  <a:t>geinteresseerd</a:t>
                </a:r>
                <a:r>
                  <a:rPr lang="en-US" dirty="0"/>
                  <a:t> in </a:t>
                </a:r>
                <a:r>
                  <a:rPr lang="en-US" b="1" dirty="0" err="1"/>
                  <a:t>aantallen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in </a:t>
                </a:r>
                <a:r>
                  <a:rPr lang="en-US" dirty="0" err="1"/>
                  <a:t>een</a:t>
                </a:r>
                <a:r>
                  <a:rPr lang="en-US" dirty="0"/>
                  <a:t> dataset, maar </a:t>
                </a:r>
                <a:r>
                  <a:rPr lang="en-US" dirty="0" err="1"/>
                  <a:t>eerder</a:t>
                </a:r>
                <a:r>
                  <a:rPr lang="en-US" dirty="0"/>
                  <a:t> het </a:t>
                </a:r>
                <a:r>
                  <a:rPr lang="en-US" b="1" dirty="0"/>
                  <a:t>percentage / </a:t>
                </a:r>
                <a:r>
                  <a:rPr lang="en-US" b="1" dirty="0" err="1"/>
                  <a:t>fractie</a:t>
                </a:r>
                <a:r>
                  <a:rPr lang="en-US" dirty="0"/>
                  <a:t> </a:t>
                </a:r>
                <a:r>
                  <a:rPr lang="en-US" dirty="0" err="1"/>
                  <a:t>successen</a:t>
                </a:r>
                <a:r>
                  <a:rPr lang="en-US" dirty="0"/>
                  <a:t> van het </a:t>
                </a:r>
                <a:r>
                  <a:rPr lang="en-US" dirty="0" err="1"/>
                  <a:t>totaal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datapunten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err="1"/>
                  <a:t>Gegeven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binomiaal</a:t>
                </a:r>
                <a:r>
                  <a:rPr lang="en-US" dirty="0"/>
                  <a:t> </a:t>
                </a:r>
                <a:r>
                  <a:rPr lang="en-US" dirty="0" err="1"/>
                  <a:t>verdeelde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, </a:t>
                </a:r>
                <a:r>
                  <a:rPr lang="en-US" dirty="0" err="1"/>
                  <a:t>kunnen</a:t>
                </a:r>
                <a:r>
                  <a:rPr lang="en-US" dirty="0"/>
                  <a:t> we de </a:t>
                </a:r>
                <a:r>
                  <a:rPr lang="en-US" dirty="0" err="1"/>
                  <a:t>fractie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van </a:t>
                </a:r>
                <a:r>
                  <a:rPr lang="en-US" dirty="0" err="1"/>
                  <a:t>successen</a:t>
                </a:r>
                <a:r>
                  <a:rPr lang="en-US" dirty="0"/>
                  <a:t> </a:t>
                </a:r>
                <a:r>
                  <a:rPr lang="en-US" dirty="0" err="1"/>
                  <a:t>definiëren</a:t>
                </a:r>
                <a:r>
                  <a:rPr lang="en-US" dirty="0"/>
                  <a:t> </a:t>
                </a:r>
                <a:r>
                  <a:rPr lang="en-US" dirty="0" err="1"/>
                  <a:t>als</a:t>
                </a:r>
                <a:r>
                  <a:rPr lang="en-US" dirty="0"/>
                  <a:t> </a:t>
                </a:r>
                <a:r>
                  <a:rPr lang="en-US" dirty="0" err="1"/>
                  <a:t>volgt</a:t>
                </a:r>
                <a:r>
                  <a:rPr lang="en-US" dirty="0"/>
                  <a:t>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Merk</a:t>
                </a:r>
                <a:r>
                  <a:rPr lang="en-US" b="1" dirty="0"/>
                  <a:t> op: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, </a:t>
                </a:r>
                <a:r>
                  <a:rPr lang="en-US" dirty="0" err="1"/>
                  <a:t>dus</a:t>
                </a:r>
                <a:r>
                  <a:rPr lang="en-US" dirty="0"/>
                  <a:t> is de </a:t>
                </a:r>
                <a:r>
                  <a:rPr lang="en-US" dirty="0" err="1"/>
                  <a:t>fractie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ook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b="-4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158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Fracties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sz="2400" dirty="0"/>
                  <a:t>Gegeven </a:t>
                </a:r>
                <a:r>
                  <a:rPr lang="en-US" sz="2400" dirty="0" err="1"/>
                  <a:t>een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binomiaal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verdeelde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kansvariabele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Binomiaal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, </a:t>
                </a:r>
                <a:r>
                  <a:rPr lang="en-US" sz="2400" dirty="0" err="1"/>
                  <a:t>kunnen</a:t>
                </a:r>
                <a:r>
                  <a:rPr lang="en-US" sz="2400" dirty="0"/>
                  <a:t> we de </a:t>
                </a:r>
                <a:r>
                  <a:rPr lang="en-US" sz="2400" dirty="0" err="1"/>
                  <a:t>fractie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van </a:t>
                </a:r>
                <a:r>
                  <a:rPr lang="en-US" sz="2400" dirty="0" err="1"/>
                  <a:t>successen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definiëren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als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volgt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Verwachtingswaarde</a:t>
                </a:r>
                <a:r>
                  <a:rPr lang="en-US" dirty="0"/>
                  <a:t>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b="1" dirty="0"/>
              </a:p>
              <a:p>
                <a:r>
                  <a:rPr lang="en-US" b="1" dirty="0" err="1"/>
                  <a:t>Variantie</a:t>
                </a:r>
                <a:r>
                  <a:rPr lang="en-US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723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342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827816" cy="4246562"/>
          </a:xfrm>
        </p:spPr>
        <p:txBody>
          <a:bodyPr/>
          <a:lstStyle/>
          <a:p>
            <a:r>
              <a:rPr lang="en-US" sz="2400" b="1" dirty="0"/>
              <a:t>Bij </a:t>
            </a:r>
            <a:r>
              <a:rPr lang="en-US" sz="2400" b="1" dirty="0" err="1"/>
              <a:t>een</a:t>
            </a:r>
            <a:r>
              <a:rPr lang="en-US" sz="2400" b="1" dirty="0"/>
              <a:t> </a:t>
            </a:r>
            <a:r>
              <a:rPr lang="en-US" sz="2400" b="1" dirty="0" err="1"/>
              <a:t>keukenbedrijf</a:t>
            </a:r>
            <a:r>
              <a:rPr lang="en-US" sz="2400" b="1" dirty="0"/>
              <a:t> is </a:t>
            </a:r>
            <a:r>
              <a:rPr lang="en-US" sz="2400" b="1" dirty="0" err="1"/>
              <a:t>bekend</a:t>
            </a:r>
            <a:r>
              <a:rPr lang="en-US" sz="2400" b="1" dirty="0"/>
              <a:t> </a:t>
            </a:r>
            <a:r>
              <a:rPr lang="en-US" sz="2400" b="1" dirty="0" err="1"/>
              <a:t>dat</a:t>
            </a:r>
            <a:r>
              <a:rPr lang="en-US" sz="2400" b="1" dirty="0"/>
              <a:t> van de </a:t>
            </a:r>
            <a:r>
              <a:rPr lang="en-US" sz="2400" b="1" dirty="0" err="1"/>
              <a:t>klanten</a:t>
            </a:r>
            <a:r>
              <a:rPr lang="en-US" sz="2400" b="1" dirty="0"/>
              <a:t> die </a:t>
            </a:r>
            <a:r>
              <a:rPr lang="en-US" sz="2400" b="1" dirty="0" err="1"/>
              <a:t>een</a:t>
            </a:r>
            <a:r>
              <a:rPr lang="en-US" sz="2400" b="1" dirty="0"/>
              <a:t> </a:t>
            </a:r>
            <a:r>
              <a:rPr lang="en-US" sz="2400" b="1" dirty="0" err="1"/>
              <a:t>catalogus</a:t>
            </a:r>
            <a:r>
              <a:rPr lang="en-US" sz="2400" b="1" dirty="0"/>
              <a:t> </a:t>
            </a:r>
            <a:r>
              <a:rPr lang="en-US" sz="2400" b="1" dirty="0" err="1"/>
              <a:t>aanvragen</a:t>
            </a:r>
            <a:r>
              <a:rPr lang="en-US" sz="2400" b="1" dirty="0"/>
              <a:t>, 15% </a:t>
            </a:r>
            <a:r>
              <a:rPr lang="en-US" sz="2400" b="1" dirty="0" err="1"/>
              <a:t>daadwerkelijk</a:t>
            </a:r>
            <a:r>
              <a:rPr lang="en-US" sz="2400" b="1" dirty="0"/>
              <a:t> </a:t>
            </a:r>
            <a:r>
              <a:rPr lang="en-US" sz="2400" b="1" dirty="0" err="1"/>
              <a:t>een</a:t>
            </a:r>
            <a:r>
              <a:rPr lang="en-US" sz="2400" b="1" dirty="0"/>
              <a:t> </a:t>
            </a:r>
            <a:r>
              <a:rPr lang="en-US" sz="2400" b="1" dirty="0" err="1"/>
              <a:t>bestelling</a:t>
            </a:r>
            <a:r>
              <a:rPr lang="en-US" sz="2400" b="1" dirty="0"/>
              <a:t> </a:t>
            </a:r>
            <a:r>
              <a:rPr lang="en-US" sz="2400" b="1" dirty="0" err="1"/>
              <a:t>plaatst</a:t>
            </a:r>
            <a:r>
              <a:rPr lang="en-US" sz="2400" b="1" dirty="0"/>
              <a:t> in de </a:t>
            </a:r>
            <a:r>
              <a:rPr lang="en-US" sz="2400" b="1" dirty="0" err="1"/>
              <a:t>maand</a:t>
            </a:r>
            <a:r>
              <a:rPr lang="en-US" sz="2400" b="1" dirty="0"/>
              <a:t> </a:t>
            </a:r>
            <a:r>
              <a:rPr lang="en-US" sz="2400" b="1" dirty="0" err="1"/>
              <a:t>na</a:t>
            </a:r>
            <a:r>
              <a:rPr lang="en-US" sz="2400" b="1" dirty="0"/>
              <a:t> </a:t>
            </a:r>
            <a:r>
              <a:rPr lang="en-US" sz="2400" b="1" dirty="0" err="1"/>
              <a:t>ontvangst</a:t>
            </a:r>
            <a:r>
              <a:rPr lang="en-US" sz="2400" b="1" dirty="0"/>
              <a:t> van de </a:t>
            </a:r>
            <a:r>
              <a:rPr lang="en-US" sz="2400" b="1" dirty="0" err="1"/>
              <a:t>catalogus</a:t>
            </a:r>
            <a:r>
              <a:rPr lang="en-US" sz="2400" b="1" dirty="0"/>
              <a:t>. </a:t>
            </a:r>
            <a:r>
              <a:rPr lang="en-US" sz="2400" b="1" dirty="0" err="1"/>
              <a:t>Daarna</a:t>
            </a:r>
            <a:r>
              <a:rPr lang="en-US" sz="2400" b="1" dirty="0"/>
              <a:t> </a:t>
            </a:r>
            <a:r>
              <a:rPr lang="en-US" sz="2400" b="1" dirty="0" err="1"/>
              <a:t>blijken</a:t>
            </a:r>
            <a:r>
              <a:rPr lang="en-US" sz="2400" b="1" dirty="0"/>
              <a:t> er nooit </a:t>
            </a:r>
            <a:r>
              <a:rPr lang="en-US" sz="2400" b="1" dirty="0" err="1"/>
              <a:t>bestellingen</a:t>
            </a:r>
            <a:r>
              <a:rPr lang="en-US" sz="2400" b="1" dirty="0"/>
              <a:t> </a:t>
            </a:r>
            <a:r>
              <a:rPr lang="en-US" sz="2400" b="1" dirty="0" err="1"/>
              <a:t>te</a:t>
            </a:r>
            <a:r>
              <a:rPr lang="en-US" sz="2400" b="1" dirty="0"/>
              <a:t> </a:t>
            </a:r>
            <a:r>
              <a:rPr lang="en-US" sz="2400" b="1" dirty="0" err="1"/>
              <a:t>worden</a:t>
            </a:r>
            <a:r>
              <a:rPr lang="en-US" sz="2400" b="1" dirty="0"/>
              <a:t> </a:t>
            </a:r>
            <a:r>
              <a:rPr lang="en-US" sz="2400" b="1" dirty="0" err="1"/>
              <a:t>gedaan</a:t>
            </a:r>
            <a:r>
              <a:rPr lang="en-US" sz="2400" b="1" dirty="0"/>
              <a:t>.</a:t>
            </a:r>
          </a:p>
          <a:p>
            <a:pPr marL="457200" indent="-457200">
              <a:buFont typeface="+mj-lt"/>
              <a:buAutoNum type="alphaLcParenR" startAt="3"/>
            </a:pPr>
            <a:r>
              <a:rPr lang="en-US" sz="2400" b="1" dirty="0"/>
              <a:t>In </a:t>
            </a:r>
            <a:r>
              <a:rPr lang="en-US" sz="2400" b="1" dirty="0" err="1"/>
              <a:t>een</a:t>
            </a:r>
            <a:r>
              <a:rPr lang="en-US" sz="2400" b="1" dirty="0"/>
              <a:t> </a:t>
            </a:r>
            <a:r>
              <a:rPr lang="en-US" sz="2400" b="1" dirty="0" err="1"/>
              <a:t>bepaalde</a:t>
            </a:r>
            <a:r>
              <a:rPr lang="en-US" sz="2400" b="1" dirty="0"/>
              <a:t> </a:t>
            </a:r>
            <a:r>
              <a:rPr lang="en-US" sz="2400" b="1" dirty="0" err="1"/>
              <a:t>periode</a:t>
            </a:r>
            <a:r>
              <a:rPr lang="en-US" sz="2400" b="1" dirty="0"/>
              <a:t> </a:t>
            </a:r>
            <a:r>
              <a:rPr lang="en-US" sz="2400" b="1" dirty="0" err="1"/>
              <a:t>werden</a:t>
            </a:r>
            <a:r>
              <a:rPr lang="en-US" sz="2400" b="1" dirty="0"/>
              <a:t> 800 </a:t>
            </a:r>
            <a:r>
              <a:rPr lang="en-US" sz="2400" b="1" dirty="0" err="1"/>
              <a:t>catalogi</a:t>
            </a:r>
            <a:r>
              <a:rPr lang="en-US" sz="2400" b="1" dirty="0"/>
              <a:t> </a:t>
            </a:r>
            <a:r>
              <a:rPr lang="en-US" sz="2400" b="1" dirty="0" err="1"/>
              <a:t>verzonden</a:t>
            </a:r>
            <a:r>
              <a:rPr lang="en-US" sz="2400" b="1" dirty="0"/>
              <a:t>. Hoe </a:t>
            </a:r>
            <a:r>
              <a:rPr lang="en-US" sz="2400" b="1" dirty="0" err="1"/>
              <a:t>groot</a:t>
            </a:r>
            <a:r>
              <a:rPr lang="en-US" sz="2400" b="1" dirty="0"/>
              <a:t> is de </a:t>
            </a:r>
            <a:r>
              <a:rPr lang="en-US" sz="2400" b="1" dirty="0" err="1"/>
              <a:t>kans</a:t>
            </a:r>
            <a:r>
              <a:rPr lang="en-US" sz="2400" b="1" dirty="0"/>
              <a:t> </a:t>
            </a:r>
            <a:r>
              <a:rPr lang="en-US" sz="2400" b="1" dirty="0" err="1"/>
              <a:t>dat</a:t>
            </a:r>
            <a:r>
              <a:rPr lang="en-US" sz="2400" b="1" dirty="0"/>
              <a:t> de </a:t>
            </a:r>
            <a:r>
              <a:rPr lang="en-US" sz="2400" b="1" dirty="0" err="1"/>
              <a:t>fractie</a:t>
            </a:r>
            <a:r>
              <a:rPr lang="en-US" sz="2400" b="1" dirty="0"/>
              <a:t> </a:t>
            </a:r>
            <a:r>
              <a:rPr lang="en-US" sz="2400" b="1" dirty="0" err="1"/>
              <a:t>bestellers</a:t>
            </a:r>
            <a:r>
              <a:rPr lang="en-US" sz="2400" b="1" dirty="0"/>
              <a:t> minder is </a:t>
            </a:r>
            <a:r>
              <a:rPr lang="en-US" sz="2400" b="1" dirty="0" err="1"/>
              <a:t>dan</a:t>
            </a:r>
            <a:r>
              <a:rPr lang="en-US" sz="2400" b="1" dirty="0"/>
              <a:t> 10% </a:t>
            </a:r>
            <a:r>
              <a:rPr lang="en-US" sz="2400" b="1" dirty="0" err="1"/>
              <a:t>voor</a:t>
            </a:r>
            <a:r>
              <a:rPr lang="en-US" sz="2400" b="1" dirty="0"/>
              <a:t> </a:t>
            </a:r>
            <a:r>
              <a:rPr lang="en-US" sz="2400" b="1" dirty="0" err="1"/>
              <a:t>deze</a:t>
            </a:r>
            <a:r>
              <a:rPr lang="en-US" sz="2400" b="1" dirty="0"/>
              <a:t> </a:t>
            </a:r>
            <a:r>
              <a:rPr lang="en-US" sz="2400" b="1" dirty="0" err="1"/>
              <a:t>groep</a:t>
            </a:r>
            <a:r>
              <a:rPr lang="en-US" sz="2400" b="1" dirty="0"/>
              <a:t> </a:t>
            </a:r>
            <a:r>
              <a:rPr lang="en-US" sz="2400" b="1" dirty="0" err="1"/>
              <a:t>aanvragers</a:t>
            </a:r>
            <a:r>
              <a:rPr lang="en-US" sz="2400" b="1" dirty="0"/>
              <a:t>?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13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/>
              <a:t>Buijs: </a:t>
            </a:r>
            <a:r>
              <a:rPr lang="en-US" dirty="0" err="1"/>
              <a:t>opgave</a:t>
            </a:r>
            <a:r>
              <a:rPr lang="en-US" dirty="0"/>
              <a:t> 6.14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lphaLcParenR" startAt="3"/>
                </a:pPr>
                <a:r>
                  <a:rPr lang="en-US" b="1" dirty="0"/>
                  <a:t>In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bepaalde</a:t>
                </a:r>
                <a:r>
                  <a:rPr lang="en-US" b="1" dirty="0"/>
                  <a:t> </a:t>
                </a:r>
                <a:r>
                  <a:rPr lang="en-US" b="1" dirty="0" err="1"/>
                  <a:t>periode</a:t>
                </a:r>
                <a:r>
                  <a:rPr lang="en-US" b="1" dirty="0"/>
                  <a:t> </a:t>
                </a:r>
                <a:r>
                  <a:rPr lang="en-US" b="1" dirty="0" err="1"/>
                  <a:t>werden</a:t>
                </a:r>
                <a:r>
                  <a:rPr lang="en-US" b="1" dirty="0"/>
                  <a:t> 800 </a:t>
                </a:r>
                <a:r>
                  <a:rPr lang="en-US" b="1" dirty="0" err="1"/>
                  <a:t>catalogi</a:t>
                </a:r>
                <a:r>
                  <a:rPr lang="en-US" b="1" dirty="0"/>
                  <a:t> </a:t>
                </a:r>
                <a:r>
                  <a:rPr lang="en-US" b="1" dirty="0" err="1"/>
                  <a:t>verzonden</a:t>
                </a:r>
                <a:r>
                  <a:rPr lang="en-US" b="1" dirty="0"/>
                  <a:t>. Hoe </a:t>
                </a:r>
                <a:r>
                  <a:rPr lang="en-US" b="1" dirty="0" err="1"/>
                  <a:t>groot</a:t>
                </a:r>
                <a:r>
                  <a:rPr lang="en-US" b="1" dirty="0"/>
                  <a:t> is de </a:t>
                </a:r>
                <a:r>
                  <a:rPr lang="en-US" b="1" dirty="0" err="1"/>
                  <a:t>kans</a:t>
                </a:r>
                <a:r>
                  <a:rPr lang="en-US" b="1" dirty="0"/>
                  <a:t> </a:t>
                </a:r>
                <a:r>
                  <a:rPr lang="en-US" b="1" dirty="0" err="1"/>
                  <a:t>dat</a:t>
                </a:r>
                <a:r>
                  <a:rPr lang="en-US" b="1" dirty="0"/>
                  <a:t> de </a:t>
                </a:r>
                <a:r>
                  <a:rPr lang="en-US" b="1" dirty="0" err="1"/>
                  <a:t>fractie</a:t>
                </a:r>
                <a:r>
                  <a:rPr lang="en-US" b="1" dirty="0"/>
                  <a:t> </a:t>
                </a:r>
                <a:r>
                  <a:rPr lang="en-US" b="1" dirty="0" err="1"/>
                  <a:t>bestellers</a:t>
                </a:r>
                <a:r>
                  <a:rPr lang="en-US" b="1" dirty="0"/>
                  <a:t> minder is </a:t>
                </a:r>
                <a:r>
                  <a:rPr lang="en-US" b="1" dirty="0" err="1"/>
                  <a:t>dan</a:t>
                </a:r>
                <a:r>
                  <a:rPr lang="en-US" b="1" dirty="0"/>
                  <a:t> 10% </a:t>
                </a:r>
                <a:r>
                  <a:rPr lang="en-US" b="1" dirty="0" err="1"/>
                  <a:t>voor</a:t>
                </a:r>
                <a:r>
                  <a:rPr lang="en-US" b="1" dirty="0"/>
                  <a:t> </a:t>
                </a:r>
                <a:r>
                  <a:rPr lang="en-US" b="1" dirty="0" err="1"/>
                  <a:t>deze</a:t>
                </a:r>
                <a:r>
                  <a:rPr lang="en-US" b="1" dirty="0"/>
                  <a:t> </a:t>
                </a:r>
                <a:r>
                  <a:rPr lang="en-US" b="1" dirty="0" err="1"/>
                  <a:t>groep</a:t>
                </a:r>
                <a:r>
                  <a:rPr lang="en-US" b="1" dirty="0"/>
                  <a:t> </a:t>
                </a:r>
                <a:r>
                  <a:rPr lang="en-US" b="1" dirty="0" err="1"/>
                  <a:t>aanvragers</a:t>
                </a:r>
                <a:r>
                  <a:rPr lang="en-US" b="1" dirty="0"/>
                  <a:t>?</a:t>
                </a:r>
              </a:p>
              <a:p>
                <a:pPr marL="457200" indent="-457200">
                  <a:buFont typeface="+mj-lt"/>
                  <a:buAutoNum type="alphaLcParenR" startAt="3"/>
                </a:pPr>
                <a:endParaRPr lang="en-US" b="1" dirty="0"/>
              </a:p>
              <a:p>
                <a:r>
                  <a:rPr lang="en-US" dirty="0"/>
                  <a:t>Het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plaatst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Binomiaal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, nu met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die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catalogus</a:t>
                </a:r>
                <a:r>
                  <a:rPr lang="en-US" dirty="0"/>
                  <a:t> </a:t>
                </a:r>
                <a:r>
                  <a:rPr lang="en-US" dirty="0" err="1"/>
                  <a:t>aangevraagd</a:t>
                </a:r>
                <a:r>
                  <a:rPr lang="en-US" dirty="0"/>
                  <a:t> </a:t>
                </a:r>
                <a:r>
                  <a:rPr lang="en-US" dirty="0" err="1"/>
                  <a:t>hebben</a:t>
                </a:r>
                <a:r>
                  <a:rPr lang="en-US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=0,15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zo’n</a:t>
                </a:r>
                <a:r>
                  <a:rPr lang="en-US" dirty="0"/>
                  <a:t> </a:t>
                </a:r>
                <a:r>
                  <a:rPr lang="en-US" dirty="0" err="1"/>
                  <a:t>klant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plaatst</a:t>
                </a:r>
                <a:r>
                  <a:rPr lang="en-US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de </a:t>
                </a:r>
                <a:r>
                  <a:rPr lang="en-US" dirty="0" err="1"/>
                  <a:t>fractie</a:t>
                </a:r>
                <a:r>
                  <a:rPr lang="en-US" dirty="0"/>
                  <a:t> van het </a:t>
                </a:r>
                <a:r>
                  <a:rPr lang="en-US" dirty="0" err="1"/>
                  <a:t>totaal</a:t>
                </a:r>
                <a:r>
                  <a:rPr lang="en-US" dirty="0"/>
                  <a:t> </a:t>
                </a:r>
                <a:r>
                  <a:rPr lang="en-US" dirty="0" err="1"/>
                  <a:t>aantal</a:t>
                </a:r>
                <a:r>
                  <a:rPr lang="en-US" dirty="0"/>
                  <a:t> </a:t>
                </a:r>
                <a:r>
                  <a:rPr lang="en-US" dirty="0" err="1"/>
                  <a:t>klanten</a:t>
                </a:r>
                <a:r>
                  <a:rPr lang="en-US" dirty="0"/>
                  <a:t> (met </a:t>
                </a:r>
                <a:r>
                  <a:rPr lang="en-US" dirty="0" err="1"/>
                  <a:t>catalogus</a:t>
                </a:r>
                <a:r>
                  <a:rPr lang="en-US" dirty="0"/>
                  <a:t>)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bestelling</a:t>
                </a:r>
                <a:r>
                  <a:rPr lang="en-US" dirty="0"/>
                  <a:t> </a:t>
                </a:r>
                <a:r>
                  <a:rPr lang="en-US" dirty="0" err="1"/>
                  <a:t>plaatst</a:t>
                </a:r>
                <a:r>
                  <a:rPr lang="en-US" dirty="0"/>
                  <a:t>.</a:t>
                </a:r>
              </a:p>
              <a:p>
                <a:pPr/>
                <a:r>
                  <a:rPr lang="en-US" dirty="0"/>
                  <a:t>We </a:t>
                </a:r>
                <a:r>
                  <a:rPr lang="en-US" dirty="0" err="1"/>
                  <a:t>willen</a:t>
                </a:r>
                <a:r>
                  <a:rPr lang="en-US" dirty="0"/>
                  <a:t> de </a:t>
                </a:r>
                <a:r>
                  <a:rPr lang="en-US" dirty="0" err="1"/>
                  <a:t>kans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&lt;0,1</m:t>
                        </m:r>
                      </m:e>
                    </m:d>
                  </m:oMath>
                </a14:m>
                <a:r>
                  <a:rPr lang="en-US" dirty="0">
                    <a:latin typeface="RijksoverheidSansText" panose="020B0503040202060203" pitchFamily="34" charset="0"/>
                  </a:rPr>
                  <a:t> bepalen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&lt;0,1∗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&lt;80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≤79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binomcdf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=800;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=0,15;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=79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1,2317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b="1" dirty="0">
                    <a:latin typeface="RijksoverheidSansText" panose="020B0503040202060203" pitchFamily="34" charset="0"/>
                  </a:rPr>
                  <a:t>Het is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zeer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onwaarschijnlijk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dat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minder van 10% van de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aanvragers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bestelling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plaatst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r="-345" b="-15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06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Recap: </a:t>
            </a:r>
            <a:r>
              <a:rPr lang="en-US" dirty="0" err="1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vorig</a:t>
            </a:r>
            <a:r>
              <a:rPr lang="en-US" dirty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 college</a:t>
            </a:r>
            <a:endParaRPr lang="nl-NL" dirty="0">
              <a:latin typeface="RijksoverheidSansWebText Bold" panose="020B0803040202060203" pitchFamily="34" charset="0"/>
              <a:ea typeface="RijksoverheidSansWebText Bold" panose="020B080304020206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err="1"/>
                  <a:t>Bernoulli</a:t>
                </a:r>
                <a:r>
                  <a:rPr lang="nl-NL" sz="2400" dirty="0"/>
                  <a:t>-experimenten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Twee uitkomsten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Succeskans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Binomiale verdeling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/>
                  <a:t>Herhaald experiment met twee </a:t>
                </a:r>
                <a:r>
                  <a:rPr lang="nl-NL" sz="2400" dirty="0" err="1"/>
                  <a:t>uitkomten</a:t>
                </a:r>
                <a:r>
                  <a:rPr lang="nl-NL" sz="2400" dirty="0"/>
                  <a:t> (</a:t>
                </a:r>
                <a:r>
                  <a:rPr lang="nl-NL" sz="2400" b="1" dirty="0">
                    <a:solidFill>
                      <a:srgbClr val="FF0000"/>
                    </a:solidFill>
                  </a:rPr>
                  <a:t>Bi</a:t>
                </a:r>
                <a:r>
                  <a:rPr lang="nl-NL" sz="2400" dirty="0"/>
                  <a:t>nomiaal) met vaste kansen.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Kansen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berekenen</a:t>
                </a:r>
                <a:r>
                  <a:rPr lang="en-US" sz="2400" dirty="0"/>
                  <a:t> met </a:t>
                </a:r>
                <a:r>
                  <a:rPr lang="en-US" sz="2400" dirty="0" err="1"/>
                  <a:t>kansfunctie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GR</a:t>
                </a:r>
                <a:endParaRPr lang="nl-NL" sz="2400" dirty="0"/>
              </a:p>
              <a:p>
                <a:endParaRPr lang="nl-NL" sz="2400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3A7412-F543-44FD-B1CE-8BFBA1C5DC6E}" type="datetime4">
              <a:rPr lang="nl-NL" smtClean="0"/>
              <a:t>14 mei 2025</a:t>
            </a:fld>
            <a:endParaRPr lang="nl-NL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Samenvatting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>
                <a:latin typeface="RijksoverheidSansText" panose="020B0503040202060203" pitchFamily="34" charset="0"/>
              </a:rPr>
              <a:t>Verwachtingswaarde en standaardafwijking van de binomiale verdeling</a:t>
            </a:r>
          </a:p>
          <a:p>
            <a:pPr lvl="1" indent="0">
              <a:buNone/>
            </a:pPr>
            <a:endParaRPr lang="en-US" sz="2400" b="0" dirty="0">
              <a:latin typeface="RijksoverheidSansText" panose="020B0503040202060203" pitchFamily="34" charset="0"/>
            </a:endParaRPr>
          </a:p>
          <a:p>
            <a:pPr lvl="1" indent="0">
              <a:buNone/>
            </a:pPr>
            <a:endParaRPr lang="en-US" sz="2400" b="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Voorspellingsinterval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Rekenen</a:t>
            </a:r>
            <a:r>
              <a:rPr lang="en-US" sz="2400" dirty="0">
                <a:latin typeface="RijksoverheidSansText" panose="020B0503040202060203" pitchFamily="34" charset="0"/>
              </a:rPr>
              <a:t> met </a:t>
            </a:r>
            <a:r>
              <a:rPr lang="en-US" sz="2400" dirty="0" err="1">
                <a:latin typeface="RijksoverheidSansText" panose="020B0503040202060203" pitchFamily="34" charset="0"/>
              </a:rPr>
              <a:t>proporties</a:t>
            </a:r>
            <a:endParaRPr lang="en-US" sz="2400" b="0" dirty="0">
              <a:latin typeface="RijksoverheidSansText" panose="020B0503040202060203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3034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Volgend college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ijksoverheidSansText" panose="020B0503040202060203" pitchFamily="34" charset="0"/>
              </a:rPr>
              <a:t>De </a:t>
            </a:r>
            <a:r>
              <a:rPr lang="en-US" sz="2400" dirty="0" err="1">
                <a:latin typeface="RijksoverheidSansText" panose="020B0503040202060203" pitchFamily="34" charset="0"/>
              </a:rPr>
              <a:t>normale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verdeling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>
              <a:latin typeface="RijksoverheidSansText" panose="020B0503040202060203" pitchFamily="34" charset="0"/>
            </a:endParaRPr>
          </a:p>
          <a:p>
            <a:r>
              <a:rPr lang="en-US" sz="2400" b="1" dirty="0" err="1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6.2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207-209), 6.4 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212-215)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6</a:t>
            </a:r>
            <a:r>
              <a:rPr lang="en-US" sz="2400">
                <a:latin typeface="RijksoverheidSansText" panose="020B0503040202060203" pitchFamily="34" charset="0"/>
              </a:rPr>
              <a:t>: 6.8, 6.10, 6.12, 6.14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0" indent="0">
              <a:buNone/>
            </a:pPr>
            <a:endParaRPr lang="nl-NL" sz="24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53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/>
              <a:t>Leerdoelen</a:t>
            </a:r>
            <a:br>
              <a:rPr lang="en-US" dirty="0"/>
            </a:br>
            <a:endParaRPr lang="nl-NL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Aan het eind van dit college kunnen studenten:</a:t>
            </a:r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Verwachtingswaarde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variantie</a:t>
            </a:r>
            <a:r>
              <a:rPr lang="en-US" dirty="0"/>
              <a:t> </a:t>
            </a:r>
            <a:r>
              <a:rPr lang="en-US" dirty="0" err="1"/>
              <a:t>berekenen</a:t>
            </a:r>
            <a:r>
              <a:rPr lang="en-US" dirty="0"/>
              <a:t> van Bernoulli-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binomiaal</a:t>
            </a:r>
            <a:r>
              <a:rPr lang="en-US" dirty="0"/>
              <a:t> </a:t>
            </a:r>
            <a:r>
              <a:rPr lang="en-US" dirty="0" err="1"/>
              <a:t>verdeelde</a:t>
            </a:r>
            <a:r>
              <a:rPr lang="en-US" dirty="0"/>
              <a:t> </a:t>
            </a:r>
            <a:r>
              <a:rPr lang="en-US" dirty="0" err="1"/>
              <a:t>kansvariabelen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 connectie van de binomiale verdeling met statistiek begrijpen en uitleggen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481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Bernoulli-experiment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dirty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detectie</a:t>
                </a:r>
                <a:r>
                  <a:rPr lang="en-US" dirty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vijandelijke</a:t>
                </a:r>
                <a:r>
                  <a:rPr lang="en-US" dirty="0">
                    <a:latin typeface="RijksoverheidSansText" panose="020B0503040202060203" pitchFamily="34" charset="0"/>
                  </a:rPr>
                  <a:t> drones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voorbeeld</a:t>
                </a:r>
                <a:r>
                  <a:rPr lang="en-US" dirty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Bernoulli-experiment.</a:t>
                </a: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RijksoverheidSansText" panose="020B0503040202060203" pitchFamily="34" charset="0"/>
                  </a:rPr>
                  <a:t>Twee </a:t>
                </a:r>
                <a:r>
                  <a:rPr lang="en-US" b="1" dirty="0" err="1">
                    <a:latin typeface="RijksoverheidSansText" panose="020B0503040202060203" pitchFamily="34" charset="0"/>
                  </a:rPr>
                  <a:t>uitkomsten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: “</a:t>
                </a:r>
                <a:r>
                  <a:rPr lang="en-US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” (1) </a:t>
                </a:r>
                <a:r>
                  <a:rPr lang="en-US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en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“</a:t>
                </a:r>
                <a:r>
                  <a:rPr lang="en-US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mislukking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” (0)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Parameter: 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succeskans</a:t>
                </a:r>
                <a:r>
                  <a:rPr lang="en-US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r>
                  <a:rPr lang="en-US" b="0" dirty="0">
                    <a:latin typeface="RijksoverheidSansText" panose="020B0503040202060203" pitchFamily="34" charset="0"/>
                  </a:rPr>
                  <a:t>De </a:t>
                </a:r>
                <a:r>
                  <a:rPr lang="en-US" b="0" dirty="0" err="1">
                    <a:latin typeface="RijksoverheidSansText" panose="020B0503040202060203" pitchFamily="34" charset="0"/>
                  </a:rPr>
                  <a:t>kansvariabele</a:t>
                </a:r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>
                    <a:latin typeface="RijksoverheidSansText" panose="020B0503040202060203" pitchFamily="34" charset="0"/>
                  </a:rPr>
                  <a:t>wordt</a:t>
                </a:r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>
                    <a:latin typeface="RijksoverheidSansText" panose="020B0503040202060203" pitchFamily="34" charset="0"/>
                  </a:rPr>
                  <a:t>ook</a:t>
                </a:r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>
                    <a:latin typeface="RijksoverheidSansText" panose="020B0503040202060203" pitchFamily="34" charset="0"/>
                  </a:rPr>
                  <a:t>wel</a:t>
                </a:r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0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b="0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Bernoulli-</a:t>
                </a:r>
                <a:r>
                  <a:rPr lang="en-US" b="1" dirty="0" err="1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variabele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genoemd</a:t>
                </a:r>
                <a:r>
                  <a:rPr lang="en-US" dirty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>
                    <a:latin typeface="RijksoverheidSansText" panose="020B0503040202060203" pitchFamily="34" charset="0"/>
                  </a:rPr>
                  <a:t>Notatie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: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>
                  <a:latin typeface="RijksoverheidSansText" panose="020B0503040202060203" pitchFamily="34" charset="0"/>
                </a:endParaRPr>
              </a:p>
              <a:p>
                <a:pPr algn="ctr"/>
                <a:r>
                  <a:rPr lang="en-US" b="1" i="1" dirty="0" err="1">
                    <a:latin typeface="RijksoverheidSansText" panose="020B0503040202060203" pitchFamily="34" charset="0"/>
                  </a:rPr>
                  <a:t>Andere</a:t>
                </a:r>
                <a:r>
                  <a:rPr lang="en-US" b="1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b="1" i="1" dirty="0" err="1">
                    <a:latin typeface="RijksoverheidSansText" panose="020B0503040202060203" pitchFamily="34" charset="0"/>
                  </a:rPr>
                  <a:t>interpretatie</a:t>
                </a:r>
                <a:r>
                  <a:rPr lang="en-US" b="1" i="1" dirty="0">
                    <a:latin typeface="RijksoverheidSansText" panose="020B0503040202060203" pitchFamily="34" charset="0"/>
                  </a:rPr>
                  <a:t>: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worp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met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munt met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RijksoverheidSansText" panose="020B0503040202060203" pitchFamily="34" charset="0"/>
                  </a:rPr>
                  <a:t> op kop,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en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:r>
                  <a:rPr lang="en-US" i="1" dirty="0" err="1">
                    <a:latin typeface="RijksoverheidSansText" panose="020B0503040202060203" pitchFamily="34" charset="0"/>
                  </a:rPr>
                  <a:t>kans</a:t>
                </a:r>
                <a:r>
                  <a:rPr lang="en-US" i="1" dirty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i="1" dirty="0">
                    <a:latin typeface="RijksoverheidSansText" panose="020B0503040202060203" pitchFamily="34" charset="0"/>
                  </a:rPr>
                  <a:t> op munt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296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5573380"/>
                  </p:ext>
                </p:extLst>
              </p:nvPr>
            </p:nvGraphicFramePr>
            <p:xfrm>
              <a:off x="3229868" y="3291166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2988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5573380"/>
                  </p:ext>
                </p:extLst>
              </p:nvPr>
            </p:nvGraphicFramePr>
            <p:xfrm>
              <a:off x="3229868" y="3291166"/>
              <a:ext cx="5777655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7321">
                      <a:extLst>
                        <a:ext uri="{9D8B030D-6E8A-4147-A177-3AD203B41FA5}">
                          <a16:colId xmlns:a16="http://schemas.microsoft.com/office/drawing/2014/main" val="3764887803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3550144982"/>
                        </a:ext>
                      </a:extLst>
                    </a:gridCol>
                    <a:gridCol w="1920167">
                      <a:extLst>
                        <a:ext uri="{9D8B030D-6E8A-4147-A177-3AD203B41FA5}">
                          <a16:colId xmlns:a16="http://schemas.microsoft.com/office/drawing/2014/main" val="23751525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639" r="-199686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639" r="-100949" b="-1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639" r="-1270" b="-1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1854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314" t="-101639" r="-19968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949" t="-101639" r="-10094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01639" r="-1270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01529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336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Vraag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Laat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een</a:t>
                </a:r>
                <a:r>
                  <a:rPr lang="en-US" dirty="0"/>
                  <a:t> Bernoulli </a:t>
                </a:r>
                <a:r>
                  <a:rPr lang="en-US" dirty="0" err="1"/>
                  <a:t>verdeelde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:r>
                  <a:rPr lang="en-US" dirty="0" err="1"/>
                  <a:t>zijn</a:t>
                </a:r>
                <a:r>
                  <a:rPr lang="en-US" dirty="0"/>
                  <a:t>, </a:t>
                </a:r>
                <a:r>
                  <a:rPr lang="en-US" dirty="0" err="1"/>
                  <a:t>oftewel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Bernoulli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nl-NL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nl-NL" dirty="0"/>
              </a:p>
              <a:p>
                <a:pPr marL="0" indent="0">
                  <a:buNone/>
                </a:pPr>
                <a:endParaRPr lang="nl-NL" b="1" dirty="0"/>
              </a:p>
              <a:p>
                <a:pPr marL="0" indent="0">
                  <a:buNone/>
                </a:pPr>
                <a:r>
                  <a:rPr lang="nl-NL" b="1" dirty="0"/>
                  <a:t>Wat is de verwachtingswaarde en de variantie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NL" dirty="0"/>
                  <a:t>?</a:t>
                </a:r>
              </a:p>
              <a:p>
                <a:pPr marL="0" indent="0">
                  <a:buNone/>
                </a:pPr>
                <a:r>
                  <a:rPr lang="nl-NL" b="1" dirty="0">
                    <a:solidFill>
                      <a:srgbClr val="00B050"/>
                    </a:solidFill>
                  </a:rPr>
                  <a:t>Verwachtingswaarde: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=0∗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sz="20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nary>
                    </m:oMath>
                  </m:oMathPara>
                </a14:m>
                <a:endParaRPr lang="nl-NL" sz="20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 err="1">
                    <a:solidFill>
                      <a:srgbClr val="00B050"/>
                    </a:solidFill>
                  </a:rPr>
                  <a:t>Variantie</a:t>
                </a:r>
                <a:r>
                  <a:rPr lang="en-US" b="1" dirty="0">
                    <a:solidFill>
                      <a:srgbClr val="00B050"/>
                    </a:solidFill>
                  </a:rPr>
                  <a:t>:</a:t>
                </a:r>
                <a:endParaRPr lang="nl-NL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20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sz="20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0−</m:t>
                                  </m:r>
                                  <m:r>
                                    <a:rPr lang="nl-NL" sz="20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nary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nl-NL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nl-NL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nl-NL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nl-NL" sz="2000" b="1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000" b="1" dirty="0">
                  <a:solidFill>
                    <a:srgbClr val="00B050"/>
                  </a:solidFill>
                </a:endParaRPr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296" b="-21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116822"/>
                  </p:ext>
                </p:extLst>
              </p:nvPr>
            </p:nvGraphicFramePr>
            <p:xfrm>
              <a:off x="2063552" y="227687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728278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1259525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51389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807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46090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1116822"/>
                  </p:ext>
                </p:extLst>
              </p:nvPr>
            </p:nvGraphicFramePr>
            <p:xfrm>
              <a:off x="2063552" y="2276872"/>
              <a:ext cx="8127999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15728278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91259525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9513898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613" r="-200899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613" r="-101351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613" r="-1124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88077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3279" r="-200899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100450" t="-103279" r="-101351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03279" r="-1124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46090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4078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Eigenschappen</a:t>
            </a:r>
            <a:r>
              <a:rPr lang="en-US" dirty="0"/>
              <a:t> van de </a:t>
            </a:r>
            <a:r>
              <a:rPr lang="en-US" dirty="0" err="1"/>
              <a:t>Bernoulliverdeling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r>
                  <a:rPr lang="en-US" b="1" dirty="0">
                    <a:latin typeface="RijksoverheidSansText" panose="020B0503040202060203" pitchFamily="34" charset="0"/>
                  </a:rPr>
                  <a:t>Verwachtingswaarde: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>
                    <a:latin typeface="RijksoverheidSansText" panose="020B0503040202060203" pitchFamily="34" charset="0"/>
                  </a:rPr>
                  <a:t>Variantie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: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b="0" dirty="0">
                  <a:latin typeface="RijksoverheidSansText" panose="020B0503040202060203" pitchFamily="34" charset="0"/>
                </a:endParaRPr>
              </a:p>
              <a:p>
                <a:endParaRPr lang="en-US" b="1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" t="5527" r="7622"/>
          <a:stretch/>
        </p:blipFill>
        <p:spPr>
          <a:xfrm>
            <a:off x="3963561" y="2996953"/>
            <a:ext cx="4184556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Binomiale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: </a:t>
            </a:r>
            <a:r>
              <a:rPr lang="en-US" dirty="0" err="1"/>
              <a:t>verwachtingswaarde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variantie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365317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Wat is de </a:t>
                </a:r>
                <a:r>
                  <a:rPr lang="en-US" b="1" dirty="0" err="1"/>
                  <a:t>verwachtingswaarde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</a:t>
                </a:r>
                <a:r>
                  <a:rPr lang="en-US" b="1" dirty="0" err="1"/>
                  <a:t>variantie</a:t>
                </a:r>
                <a:r>
                  <a:rPr lang="en-US" b="1" dirty="0"/>
                  <a:t> van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binomiaal</a:t>
                </a:r>
                <a:r>
                  <a:rPr lang="en-US" b="1" dirty="0"/>
                  <a:t> </a:t>
                </a:r>
                <a:r>
                  <a:rPr lang="en-US" b="1" dirty="0" err="1"/>
                  <a:t>verdeelde</a:t>
                </a:r>
                <a:r>
                  <a:rPr lang="en-US" b="1" dirty="0"/>
                  <a:t> </a:t>
                </a:r>
                <a:r>
                  <a:rPr lang="en-US" b="1" dirty="0" err="1"/>
                  <a:t>kansvariabele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>
                    <a:latin typeface="RijksoverheidSansText" panose="020B0503040202060203" pitchFamily="34" charset="0"/>
                  </a:rPr>
                  <a:t>Methode</a:t>
                </a:r>
                <a:r>
                  <a:rPr lang="en-US" b="1" dirty="0">
                    <a:latin typeface="RijksoverheidSansText" panose="020B0503040202060203" pitchFamily="34" charset="0"/>
                  </a:rPr>
                  <a:t> 1: </a:t>
                </a:r>
                <a:r>
                  <a:rPr lang="en-US" dirty="0">
                    <a:latin typeface="RijksoverheidSansText" panose="020B0503040202060203" pitchFamily="34" charset="0"/>
                  </a:rPr>
                  <a:t>direct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gebruik</a:t>
                </a:r>
                <a:r>
                  <a:rPr lang="en-US" dirty="0">
                    <a:latin typeface="RijksoverheidSansText" panose="020B0503040202060203" pitchFamily="34" charset="0"/>
                  </a:rPr>
                  <a:t> van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algemene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formules</a:t>
                </a:r>
                <a:r>
                  <a:rPr lang="en-US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nl-NL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nl-N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nl-N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nl-NL" i="1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nl-NL" dirty="0">
                  <a:latin typeface="RijksoverheidSansText" panose="020B0503040202060203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NL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l-NL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nl-N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nl-NL" i="1">
                          <a:latin typeface="Cambria Math" panose="02040503050406030204" pitchFamily="18" charset="0"/>
                        </a:rPr>
                        <m:t>= …</m:t>
                      </m:r>
                    </m:oMath>
                  </m:oMathPara>
                </a14:m>
                <a:endParaRPr lang="nl-NL" dirty="0">
                  <a:latin typeface="RijksoverheidSansText" panose="020B0503040202060203" pitchFamily="34" charset="0"/>
                </a:endParaRPr>
              </a:p>
              <a:p>
                <a:pPr marL="0" indent="0" algn="ctr">
                  <a:buNone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0" indent="0">
                  <a:buNone/>
                </a:pPr>
                <a:r>
                  <a:rPr lang="en-US" dirty="0" err="1">
                    <a:latin typeface="RijksoverheidSansText" panose="020B0503040202060203" pitchFamily="34" charset="0"/>
                  </a:rPr>
                  <a:t>Dit</a:t>
                </a:r>
                <a:r>
                  <a:rPr lang="en-US" dirty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een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mogelijke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methode</a:t>
                </a:r>
                <a:r>
                  <a:rPr lang="en-US" dirty="0">
                    <a:latin typeface="RijksoverheidSansText" panose="020B0503040202060203" pitchFamily="34" charset="0"/>
                  </a:rPr>
                  <a:t> om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mee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te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rekenen</a:t>
                </a:r>
                <a:r>
                  <a:rPr lang="en-US" dirty="0">
                    <a:latin typeface="RijksoverheidSansText" panose="020B0503040202060203" pitchFamily="34" charset="0"/>
                  </a:rPr>
                  <a:t>, maar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onnodig</a:t>
                </a:r>
                <a:r>
                  <a:rPr lang="en-US" dirty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>
                    <a:latin typeface="RijksoverheidSansText" panose="020B0503040202060203" pitchFamily="34" charset="0"/>
                  </a:rPr>
                  <a:t>moeilijk</a:t>
                </a:r>
                <a:r>
                  <a:rPr lang="en-US" dirty="0">
                    <a:latin typeface="RijksoverheidSansText" panose="020B0503040202060203" pitchFamily="34" charset="0"/>
                  </a:rPr>
                  <a:t>…</a:t>
                </a:r>
                <a:endParaRPr lang="nl-NL" dirty="0">
                  <a:latin typeface="RijksoverheidSansText" panose="020B050304020206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365317" cy="4246562"/>
              </a:xfrm>
              <a:blipFill>
                <a:blip r:embed="rId2"/>
                <a:stretch>
                  <a:fillRect l="-1646" t="-2009" b="-4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96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Binomiale</a:t>
            </a:r>
            <a:r>
              <a:rPr lang="en-US" dirty="0"/>
              <a:t> </a:t>
            </a:r>
            <a:r>
              <a:rPr lang="en-US" dirty="0" err="1"/>
              <a:t>verdeling</a:t>
            </a:r>
            <a:r>
              <a:rPr lang="en-US" dirty="0"/>
              <a:t>: </a:t>
            </a:r>
            <a:r>
              <a:rPr lang="en-US" dirty="0" err="1"/>
              <a:t>verwachtingswaarde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variantie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Wat is de </a:t>
                </a:r>
                <a:r>
                  <a:rPr lang="en-US" b="1" dirty="0" err="1"/>
                  <a:t>verwachtingswaarde</a:t>
                </a:r>
                <a:r>
                  <a:rPr lang="en-US" b="1" dirty="0"/>
                  <a:t> </a:t>
                </a:r>
                <a:r>
                  <a:rPr lang="en-US" b="1" dirty="0" err="1"/>
                  <a:t>en</a:t>
                </a:r>
                <a:r>
                  <a:rPr lang="en-US" b="1" dirty="0"/>
                  <a:t> de </a:t>
                </a:r>
                <a:r>
                  <a:rPr lang="en-US" b="1" dirty="0" err="1"/>
                  <a:t>variantie</a:t>
                </a:r>
                <a:r>
                  <a:rPr lang="en-US" b="1" dirty="0"/>
                  <a:t> 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nl-NL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 err="1"/>
                  <a:t>Methode</a:t>
                </a:r>
                <a:r>
                  <a:rPr lang="en-US" b="1" dirty="0"/>
                  <a:t> 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 </a:t>
                </a:r>
                <a:r>
                  <a:rPr lang="en-US" dirty="0" err="1"/>
                  <a:t>som</a:t>
                </a:r>
                <a:r>
                  <a:rPr lang="en-US" dirty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err="1"/>
                  <a:t>onafhankelijke</a:t>
                </a:r>
                <a:r>
                  <a:rPr lang="en-US" b="1" dirty="0"/>
                  <a:t> </a:t>
                </a:r>
                <a:r>
                  <a:rPr lang="en-US" dirty="0"/>
                  <a:t>Bernoulli-</a:t>
                </a:r>
                <a:r>
                  <a:rPr lang="en-US" dirty="0" err="1"/>
                  <a:t>variabelen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Bernoulli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Verwachtingswaarde</a:t>
                </a:r>
                <a:r>
                  <a:rPr lang="en-US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Variantie</a:t>
                </a:r>
                <a:r>
                  <a:rPr lang="en-US" b="1" dirty="0"/>
                  <a:t>:</a:t>
                </a:r>
                <a:endParaRPr lang="nl-NL" sz="2000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m:rPr>
                          <m:aln/>
                        </m:rPr>
                        <a:rPr lang="nl-N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b="-4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47928" y="4797152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onafhankelijkheid</a:t>
            </a:r>
            <a:endParaRPr kumimoji="0" lang="nl-NL" sz="1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>
            <a:stCxn id="4" idx="2"/>
          </p:cNvCxnSpPr>
          <p:nvPr/>
        </p:nvCxnSpPr>
        <p:spPr bwMode="auto">
          <a:xfrm flipH="1">
            <a:off x="6037993" y="5043373"/>
            <a:ext cx="1" cy="2578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28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400110"/>
          </a:xfrm>
        </p:spPr>
        <p:txBody>
          <a:bodyPr/>
          <a:lstStyle/>
          <a:p>
            <a:r>
              <a:rPr lang="en-US" dirty="0" err="1"/>
              <a:t>Voorbeeld</a:t>
            </a:r>
            <a:r>
              <a:rPr lang="en-US" dirty="0"/>
              <a:t>: </a:t>
            </a:r>
            <a:r>
              <a:rPr lang="en-US" dirty="0" err="1"/>
              <a:t>bergoperaties</a:t>
            </a:r>
            <a:r>
              <a:rPr lang="en-US" dirty="0"/>
              <a:t> van Mountain Leaders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467776" cy="42465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RijksoverheidSansText" panose="020B0503040202060203" pitchFamily="34" charset="0"/>
              </a:rPr>
              <a:t>Tien </a:t>
            </a:r>
            <a:r>
              <a:rPr lang="en-US" sz="2400" dirty="0" err="1">
                <a:latin typeface="RijksoverheidSansText" panose="020B0503040202060203" pitchFamily="34" charset="0"/>
              </a:rPr>
              <a:t>eenheden</a:t>
            </a:r>
            <a:r>
              <a:rPr lang="en-US" sz="2400" dirty="0">
                <a:latin typeface="RijksoverheidSansText" panose="020B0503040202060203" pitchFamily="34" charset="0"/>
              </a:rPr>
              <a:t> van Mountain Leaders van </a:t>
            </a:r>
            <a:r>
              <a:rPr lang="en-US" sz="2400" dirty="0" err="1">
                <a:latin typeface="RijksoverheidSansText" panose="020B0503040202060203" pitchFamily="34" charset="0"/>
              </a:rPr>
              <a:t>verschillende</a:t>
            </a:r>
            <a:r>
              <a:rPr lang="en-US" sz="2400" dirty="0">
                <a:latin typeface="RijksoverheidSansText" panose="020B0503040202060203" pitchFamily="34" charset="0"/>
              </a:rPr>
              <a:t> NAVO-</a:t>
            </a:r>
            <a:r>
              <a:rPr lang="en-US" sz="2400" dirty="0" err="1">
                <a:latin typeface="RijksoverheidSansText" panose="020B0503040202060203" pitchFamily="34" charset="0"/>
              </a:rPr>
              <a:t>landen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voeren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gezamenlijk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operatie</a:t>
            </a:r>
            <a:r>
              <a:rPr lang="en-US" sz="2400" dirty="0">
                <a:latin typeface="RijksoverheidSansText" panose="020B0503040202060203" pitchFamily="34" charset="0"/>
              </a:rPr>
              <a:t> uit in </a:t>
            </a:r>
            <a:r>
              <a:rPr lang="en-US" sz="2400" dirty="0" err="1">
                <a:latin typeface="RijksoverheidSansText" panose="020B0503040202060203" pitchFamily="34" charset="0"/>
              </a:rPr>
              <a:t>ruig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bergachtig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terrein</a:t>
            </a:r>
            <a:r>
              <a:rPr lang="en-US" sz="2400" dirty="0">
                <a:latin typeface="RijksoverheidSansText" panose="020B0503040202060203" pitchFamily="34" charset="0"/>
              </a:rPr>
              <a:t>. Door de extreme </a:t>
            </a:r>
            <a:r>
              <a:rPr lang="en-US" sz="2400" dirty="0" err="1">
                <a:latin typeface="RijksoverheidSansText" panose="020B0503040202060203" pitchFamily="34" charset="0"/>
              </a:rPr>
              <a:t>weersomstandigheden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moeilijke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toegang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heeft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elke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patrouille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kans</a:t>
            </a:r>
            <a:r>
              <a:rPr lang="en-US" sz="2400" dirty="0">
                <a:latin typeface="RijksoverheidSansText" panose="020B0503040202060203" pitchFamily="34" charset="0"/>
              </a:rPr>
              <a:t> van 75% om </a:t>
            </a:r>
            <a:r>
              <a:rPr lang="en-US" sz="2400" dirty="0" err="1">
                <a:latin typeface="RijksoverheidSansText" panose="020B0503040202060203" pitchFamily="34" charset="0"/>
              </a:rPr>
              <a:t>succesvol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een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observatiepost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te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err="1">
                <a:latin typeface="RijksoverheidSansText" panose="020B0503040202060203" pitchFamily="34" charset="0"/>
              </a:rPr>
              <a:t>bereiken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RijksoverheidSansText" panose="020B0503040202060203" pitchFamily="34" charset="0"/>
            </a:endParaRPr>
          </a:p>
          <a:p>
            <a:pPr algn="ctr"/>
            <a:r>
              <a:rPr lang="en-US" sz="2400" b="1" dirty="0"/>
              <a:t>Wat is de </a:t>
            </a:r>
            <a:r>
              <a:rPr lang="en-US" sz="2400" b="1" dirty="0" err="1"/>
              <a:t>verwachtingswaarde</a:t>
            </a:r>
            <a:r>
              <a:rPr lang="en-US" sz="2400" b="1" dirty="0"/>
              <a:t> </a:t>
            </a:r>
            <a:r>
              <a:rPr lang="en-US" sz="2400" b="1" dirty="0" err="1"/>
              <a:t>en</a:t>
            </a:r>
            <a:r>
              <a:rPr lang="en-US" sz="2400" b="1" dirty="0"/>
              <a:t> de </a:t>
            </a:r>
            <a:r>
              <a:rPr lang="en-US" sz="2400" b="1" dirty="0" err="1"/>
              <a:t>standaardafwijking</a:t>
            </a:r>
            <a:r>
              <a:rPr lang="en-US" sz="2400" b="1" dirty="0"/>
              <a:t> van het </a:t>
            </a:r>
            <a:r>
              <a:rPr lang="en-US" sz="2400" b="1" dirty="0" err="1"/>
              <a:t>aantal</a:t>
            </a:r>
            <a:r>
              <a:rPr lang="en-US" sz="2400" b="1" dirty="0"/>
              <a:t> </a:t>
            </a:r>
          </a:p>
          <a:p>
            <a:pPr algn="ctr"/>
            <a:r>
              <a:rPr lang="en-US" sz="2400" b="1" dirty="0" err="1"/>
              <a:t>succesvolle</a:t>
            </a:r>
            <a:r>
              <a:rPr lang="en-US" sz="2400" b="1" dirty="0"/>
              <a:t> </a:t>
            </a:r>
            <a:r>
              <a:rPr lang="en-US" sz="2400" b="1" dirty="0" err="1"/>
              <a:t>operaties</a:t>
            </a:r>
            <a:r>
              <a:rPr lang="en-US" sz="2400" b="1" dirty="0"/>
              <a:t>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Mei 2025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94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</Template>
  <TotalTime>455</TotalTime>
  <Words>1629</Words>
  <Application>Microsoft Office PowerPoint</Application>
  <PresentationFormat>Breedbeeld</PresentationFormat>
  <Paragraphs>233</Paragraphs>
  <Slides>21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21</vt:i4>
      </vt:variant>
    </vt:vector>
  </HeadingPairs>
  <TitlesOfParts>
    <vt:vector size="29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Statistiek: college 4b</vt:lpstr>
      <vt:lpstr>Recap: vorig college</vt:lpstr>
      <vt:lpstr>Leerdoelen </vt:lpstr>
      <vt:lpstr>Recap: Bernoulli-experiment</vt:lpstr>
      <vt:lpstr>Vraag</vt:lpstr>
      <vt:lpstr>Eigenschappen van de Bernoulliverdeling</vt:lpstr>
      <vt:lpstr>Binomiale verdeling: verwachtingswaarde en variantie</vt:lpstr>
      <vt:lpstr>Binomiale verdeling: verwachtingswaarde en variantie</vt:lpstr>
      <vt:lpstr>Voorbeeld: bergoperaties van Mountain Leaders</vt:lpstr>
      <vt:lpstr>Voorbeeld: bergoperaties van Mountain Leaders</vt:lpstr>
      <vt:lpstr>PowerPoint-presentatie</vt:lpstr>
      <vt:lpstr>Buijs: opgave 6.14</vt:lpstr>
      <vt:lpstr>Buijs: opgave 6.14</vt:lpstr>
      <vt:lpstr>Buijs: opgave 6.14</vt:lpstr>
      <vt:lpstr>Buijs: opgave 6.14</vt:lpstr>
      <vt:lpstr>Fracties</vt:lpstr>
      <vt:lpstr>Fracties</vt:lpstr>
      <vt:lpstr>Buijs: opgave 6.14</vt:lpstr>
      <vt:lpstr>Buijs: opgave 6.14</vt:lpstr>
      <vt:lpstr>Samenvatting</vt:lpstr>
      <vt:lpstr>Volgend college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Blom, DAMP, Dr. ir., DOSCO/NLDA/FMW/CG MTW</dc:creator>
  <cp:lastModifiedBy>Hans Melissen</cp:lastModifiedBy>
  <cp:revision>55</cp:revision>
  <cp:lastPrinted>2011-09-21T07:52:24Z</cp:lastPrinted>
  <dcterms:created xsi:type="dcterms:W3CDTF">2025-01-22T12:46:18Z</dcterms:created>
  <dcterms:modified xsi:type="dcterms:W3CDTF">2025-05-15T04:16:37Z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