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4" r:id="rId11"/>
    <p:sldId id="290" r:id="rId12"/>
    <p:sldId id="291" r:id="rId13"/>
    <p:sldId id="269" r:id="rId14"/>
    <p:sldId id="270" r:id="rId15"/>
    <p:sldId id="277" r:id="rId16"/>
    <p:sldId id="292" r:id="rId17"/>
    <p:sldId id="271" r:id="rId18"/>
    <p:sldId id="278" r:id="rId19"/>
    <p:sldId id="284" r:id="rId20"/>
    <p:sldId id="279" r:id="rId21"/>
    <p:sldId id="280" r:id="rId22"/>
    <p:sldId id="282" r:id="rId23"/>
    <p:sldId id="283" r:id="rId24"/>
    <p:sldId id="263" r:id="rId25"/>
    <p:sldId id="286" r:id="rId26"/>
    <p:sldId id="288" r:id="rId27"/>
    <p:sldId id="289" r:id="rId28"/>
    <p:sldId id="285" r:id="rId29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43" d="100"/>
          <a:sy n="43" d="100"/>
        </p:scale>
        <p:origin x="60" y="10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 dirty="0">
                <a:latin typeface="RijksoverheidSansText" panose="020B0503040202060203" pitchFamily="34" charset="0"/>
              </a:rPr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>
                <a:latin typeface="RijksoverheidSansText" panose="020B0503040202060203" pitchFamily="34" charset="0"/>
              </a:rPr>
              <a:pPr>
                <a:defRPr/>
              </a:pPr>
              <a:t>‹#›</a:t>
            </a:fld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om het </a:t>
            </a:r>
            <a:r>
              <a:rPr lang="en-US" noProof="0" dirty="0" err="1" smtClean="0"/>
              <a:t>opmaakprofiel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voettekst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18 april 2025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8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en-US" dirty="0" err="1" smtClean="0">
                <a:solidFill>
                  <a:srgbClr val="113652"/>
                </a:solidFill>
              </a:rPr>
              <a:t>Statistiek</a:t>
            </a:r>
            <a:r>
              <a:rPr lang="en-US" smtClean="0">
                <a:solidFill>
                  <a:srgbClr val="113652"/>
                </a:solidFill>
              </a:rPr>
              <a:t>: college 5a</a:t>
            </a:r>
            <a:endParaRPr lang="nl-NL" dirty="0" smtClean="0">
              <a:solidFill>
                <a:srgbClr val="113652"/>
              </a:solidFill>
            </a:endParaRP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113652"/>
                </a:solidFill>
              </a:rPr>
              <a:t>De </a:t>
            </a:r>
            <a:r>
              <a:rPr lang="en-US" dirty="0" err="1" smtClean="0">
                <a:solidFill>
                  <a:srgbClr val="113652"/>
                </a:solidFill>
              </a:rPr>
              <a:t>normale</a:t>
            </a:r>
            <a:r>
              <a:rPr lang="en-US" dirty="0" smtClean="0">
                <a:solidFill>
                  <a:srgbClr val="113652"/>
                </a:solidFill>
              </a:rPr>
              <a:t> </a:t>
            </a:r>
            <a:r>
              <a:rPr lang="en-US" dirty="0" err="1" smtClean="0">
                <a:solidFill>
                  <a:srgbClr val="113652"/>
                </a:solidFill>
              </a:rPr>
              <a:t>verdeling</a:t>
            </a:r>
            <a:endParaRPr lang="nl-NL" dirty="0" smtClean="0">
              <a:solidFill>
                <a:srgbClr val="113652"/>
              </a:solidFill>
            </a:endParaRPr>
          </a:p>
        </p:txBody>
      </p:sp>
      <p:sp>
        <p:nvSpPr>
          <p:cNvPr id="4100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897B02-F243-45BC-B3CA-C8B6FE4CE1F4}" type="datetime4">
              <a:rPr lang="nl-NL" smtClean="0"/>
              <a:t>18 april 2025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pPr eaLnBrk="1" hangingPunct="1"/>
            <a:r>
              <a:rPr lang="en-US" dirty="0" err="1" smtClean="0"/>
              <a:t>Kansen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r>
              <a:rPr lang="en-US" dirty="0" smtClean="0"/>
              <a:t> met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verdelingen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Gelukkig is </a:t>
                </a:r>
                <a:r>
                  <a:rPr lang="en-US" dirty="0" err="1" smtClean="0"/>
                  <a:t>er</a:t>
                </a:r>
                <a:r>
                  <a:rPr lang="en-US" dirty="0" smtClean="0"/>
                  <a:t> op de </a:t>
                </a:r>
                <a:r>
                  <a:rPr lang="en-US" dirty="0" err="1" smtClean="0"/>
                  <a:t>grafische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rekenmachine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speciale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functie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hiervoor</a:t>
                </a:r>
                <a:r>
                  <a:rPr lang="en-US" dirty="0" smtClean="0"/>
                  <a:t>:</a:t>
                </a:r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𝐧𝐨𝐫𝐦𝐚𝐥𝐜𝐝𝐟</m:t>
                      </m:r>
                      <m:r>
                        <a:rPr lang="en-US" b="1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 smtClean="0">
                  <a:solidFill>
                    <a:schemeClr val="accent1"/>
                  </a:solidFill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linker- en </a:t>
                </a:r>
                <a:r>
                  <a:rPr lang="en-US" dirty="0" err="1" smtClean="0"/>
                  <a:t>rechtergrens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standaardafwijking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dirty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lees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(−∞≤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lees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≤∞)</m:t>
                    </m:r>
                  </m:oMath>
                </a14:m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algn="ctr" eaLnBrk="1" hangingPunct="1"/>
                <a:r>
                  <a:rPr lang="en-US" b="1" dirty="0" err="1" smtClean="0"/>
                  <a:t>Gebruik</a:t>
                </a:r>
                <a:r>
                  <a:rPr lang="en-US" b="1" dirty="0" smtClean="0"/>
                  <a:t> NIET de </a:t>
                </a:r>
                <a:r>
                  <a:rPr lang="en-US" b="1" dirty="0" err="1" smtClean="0"/>
                  <a:t>functie</a:t>
                </a:r>
                <a:r>
                  <a:rPr lang="en-US" b="1" dirty="0" smtClean="0"/>
                  <a:t> “</a:t>
                </a:r>
                <a:r>
                  <a:rPr lang="en-US" b="1" dirty="0" err="1" smtClean="0"/>
                  <a:t>normalpdf</a:t>
                </a:r>
                <a:r>
                  <a:rPr lang="en-US" b="1" dirty="0" smtClean="0"/>
                  <a:t>” om </a:t>
                </a:r>
                <a:r>
                  <a:rPr lang="en-US" b="1" dirty="0" err="1" smtClean="0"/>
                  <a:t>kansen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berekenen</a:t>
                </a:r>
                <a:r>
                  <a:rPr lang="en-US" b="1" dirty="0" smtClean="0"/>
                  <a:t>!</a:t>
                </a:r>
              </a:p>
              <a:p>
                <a:pPr algn="ctr" eaLnBrk="1" hangingPunct="1"/>
                <a:r>
                  <a:rPr lang="en-US" dirty="0" smtClean="0"/>
                  <a:t>Die </a:t>
                </a:r>
                <a:r>
                  <a:rPr lang="en-US" dirty="0" err="1" smtClean="0"/>
                  <a:t>geeft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alleen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waarde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van de </a:t>
                </a:r>
                <a:r>
                  <a:rPr lang="en-US" dirty="0" err="1" smtClean="0"/>
                  <a:t>kansdichtheidsfunctie</a:t>
                </a:r>
                <a:r>
                  <a:rPr lang="en-US" dirty="0" smtClean="0"/>
                  <a:t> (PDF)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133804"/>
            <a:ext cx="4505513" cy="31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 </a:t>
            </a:r>
            <a:r>
              <a:rPr lang="en-US" dirty="0" err="1" smtClean="0"/>
              <a:t>standaardnormale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 err="1" smtClean="0"/>
                  <a:t>Als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r>
                  <a:rPr lang="en-US" b="1" dirty="0" err="1"/>
                  <a:t>Gevolg</a:t>
                </a:r>
                <a:r>
                  <a:rPr lang="en-US" b="1" dirty="0"/>
                  <a:t>: </a:t>
                </a:r>
                <a:r>
                  <a:rPr lang="en-US" dirty="0"/>
                  <a:t>we </a:t>
                </a:r>
                <a:r>
                  <a:rPr lang="en-US" dirty="0" err="1"/>
                  <a:t>kunnen</a:t>
                </a:r>
                <a:r>
                  <a:rPr lang="en-US" dirty="0"/>
                  <a:t> </a:t>
                </a:r>
                <a:r>
                  <a:rPr lang="en-US" dirty="0" err="1"/>
                  <a:t>berekeningen</a:t>
                </a:r>
                <a:r>
                  <a:rPr lang="en-US" dirty="0"/>
                  <a:t> </a:t>
                </a:r>
                <a:r>
                  <a:rPr lang="en-US" dirty="0" err="1"/>
                  <a:t>doen</a:t>
                </a:r>
                <a:r>
                  <a:rPr lang="en-US" dirty="0"/>
                  <a:t> met </a:t>
                </a:r>
                <a:r>
                  <a:rPr lang="en-US" dirty="0" err="1"/>
                  <a:t>behulp</a:t>
                </a:r>
                <a:r>
                  <a:rPr lang="en-US" dirty="0"/>
                  <a:t> van </a:t>
                </a:r>
                <a:r>
                  <a:rPr lang="en-US" dirty="0" err="1"/>
                  <a:t>één</a:t>
                </a:r>
                <a:r>
                  <a:rPr lang="en-US" dirty="0"/>
                  <a:t> </a:t>
                </a:r>
                <a:r>
                  <a:rPr lang="en-US" dirty="0" err="1"/>
                  <a:t>specifieke</a:t>
                </a:r>
                <a:r>
                  <a:rPr lang="en-US" dirty="0"/>
                  <a:t> </a:t>
                </a:r>
                <a:r>
                  <a:rPr lang="en-US" dirty="0" err="1"/>
                  <a:t>normale</a:t>
                </a:r>
                <a:r>
                  <a:rPr lang="en-US" dirty="0"/>
                  <a:t> </a:t>
                </a:r>
                <a:r>
                  <a:rPr lang="en-US" dirty="0" err="1"/>
                  <a:t>verdeling</a:t>
                </a:r>
                <a:r>
                  <a:rPr lang="en-US" dirty="0"/>
                  <a:t>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84" y="1666379"/>
            <a:ext cx="8259624" cy="26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9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De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-score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44769" cy="4246562"/>
              </a:xfrm>
            </p:spPr>
            <p:txBody>
              <a:bodyPr/>
              <a:lstStyle/>
              <a:p>
                <a:pPr eaLnBrk="1" hangingPunct="1">
                  <a:spcBef>
                    <a:spcPts val="0"/>
                  </a:spcBef>
                </a:pPr>
                <a:r>
                  <a:rPr lang="en-US" dirty="0" smtClean="0"/>
                  <a:t>De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b="1" dirty="0" smtClean="0"/>
                  <a:t>-score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uitkomst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</a:p>
              <a:p>
                <a:pPr eaLnBrk="1" hangingPunct="1">
                  <a:spcBef>
                    <a:spcPts val="0"/>
                  </a:spcBef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eaLnBrk="1" hangingPunct="1">
                  <a:spcBef>
                    <a:spcPts val="0"/>
                  </a:spcBef>
                </a:pPr>
                <a:endParaRPr lang="en-US" b="1" dirty="0" smtClean="0"/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dirty="0" err="1" smtClean="0"/>
                  <a:t>Deze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-score </a:t>
                </a:r>
                <a:r>
                  <a:rPr lang="en-US" dirty="0" err="1" smtClean="0"/>
                  <a:t>geeft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hoeveel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standaardafwijkingen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afwijkt</a:t>
                </a:r>
                <a:r>
                  <a:rPr lang="en-US" dirty="0" smtClean="0"/>
                  <a:t> van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eaLnBrk="1" hangingPunct="1">
                  <a:spcBef>
                    <a:spcPts val="0"/>
                  </a:spcBef>
                </a:pPr>
                <a:endParaRPr lang="en-US" b="1" dirty="0" smtClean="0"/>
              </a:p>
              <a:p>
                <a:pPr eaLnBrk="1" hangingPunct="1">
                  <a:spcBef>
                    <a:spcPts val="0"/>
                  </a:spcBef>
                </a:pPr>
                <a:endParaRPr lang="en-US" b="1" dirty="0"/>
              </a:p>
              <a:p>
                <a:pPr eaLnBrk="1" hangingPunct="1">
                  <a:spcBef>
                    <a:spcPts val="0"/>
                  </a:spcBef>
                </a:pPr>
                <a:endParaRPr lang="en-US" b="1" dirty="0" smtClean="0"/>
              </a:p>
              <a:p>
                <a:pPr eaLnBrk="1" hangingPunct="1">
                  <a:spcBef>
                    <a:spcPts val="0"/>
                  </a:spcBef>
                </a:pPr>
                <a:endParaRPr lang="en-US" b="1" dirty="0"/>
              </a:p>
              <a:p>
                <a:pPr eaLnBrk="1" hangingPunct="1">
                  <a:spcBef>
                    <a:spcPts val="0"/>
                  </a:spcBef>
                </a:pPr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44769" cy="4246562"/>
              </a:xfrm>
              <a:blipFill>
                <a:blip r:embed="rId3"/>
                <a:stretch>
                  <a:fillRect l="-1545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381" y="3886215"/>
            <a:ext cx="7582272" cy="24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11792" cy="4246562"/>
          </a:xfrm>
        </p:spPr>
        <p:txBody>
          <a:bodyPr/>
          <a:lstStyle/>
          <a:p>
            <a:pPr eaLnBrk="1" hangingPunct="1"/>
            <a:r>
              <a:rPr lang="en-US" dirty="0" smtClean="0"/>
              <a:t>Na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aardbeving</a:t>
            </a:r>
            <a:r>
              <a:rPr lang="en-US" dirty="0" smtClean="0"/>
              <a:t> </a:t>
            </a:r>
            <a:r>
              <a:rPr lang="en-US" dirty="0" err="1" smtClean="0"/>
              <a:t>vervoert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militaire</a:t>
            </a:r>
            <a:r>
              <a:rPr lang="en-US" dirty="0" smtClean="0"/>
              <a:t> </a:t>
            </a:r>
            <a:r>
              <a:rPr lang="en-US" dirty="0" err="1" smtClean="0"/>
              <a:t>luchtbrug</a:t>
            </a:r>
            <a:r>
              <a:rPr lang="en-US" dirty="0" smtClean="0"/>
              <a:t> zo </a:t>
            </a:r>
            <a:r>
              <a:rPr lang="en-US" dirty="0" err="1" smtClean="0"/>
              <a:t>snel</a:t>
            </a:r>
            <a:r>
              <a:rPr lang="en-US" dirty="0" smtClean="0"/>
              <a:t> </a:t>
            </a:r>
            <a:r>
              <a:rPr lang="en-US" dirty="0" err="1" smtClean="0"/>
              <a:t>mogelijk</a:t>
            </a:r>
            <a:r>
              <a:rPr lang="en-US" dirty="0" smtClean="0"/>
              <a:t> </a:t>
            </a:r>
            <a:r>
              <a:rPr lang="en-US" dirty="0" err="1" smtClean="0"/>
              <a:t>noodhulpgoederen</a:t>
            </a:r>
            <a:r>
              <a:rPr lang="en-US" dirty="0" smtClean="0"/>
              <a:t> </a:t>
            </a:r>
            <a:r>
              <a:rPr lang="en-US" dirty="0" err="1" smtClean="0"/>
              <a:t>zoals</a:t>
            </a:r>
            <a:r>
              <a:rPr lang="en-US" dirty="0" smtClean="0"/>
              <a:t> water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voedsel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het </a:t>
            </a:r>
            <a:r>
              <a:rPr lang="en-US" dirty="0" err="1" smtClean="0"/>
              <a:t>getroffen</a:t>
            </a:r>
            <a:r>
              <a:rPr lang="en-US" dirty="0" smtClean="0"/>
              <a:t> </a:t>
            </a:r>
            <a:r>
              <a:rPr lang="en-US" dirty="0" err="1" smtClean="0"/>
              <a:t>rampgebied</a:t>
            </a:r>
            <a:r>
              <a:rPr lang="en-US" dirty="0" smtClean="0"/>
              <a:t>. De </a:t>
            </a:r>
            <a:r>
              <a:rPr lang="en-US" dirty="0" err="1" smtClean="0"/>
              <a:t>levertijd</a:t>
            </a:r>
            <a:r>
              <a:rPr lang="en-US" dirty="0" smtClean="0"/>
              <a:t> (in </a:t>
            </a:r>
            <a:r>
              <a:rPr lang="en-US" dirty="0" err="1" smtClean="0"/>
              <a:t>uren</a:t>
            </a:r>
            <a:r>
              <a:rPr lang="en-US" dirty="0" smtClean="0"/>
              <a:t>)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vrachtvliegtuig</a:t>
            </a:r>
            <a:r>
              <a:rPr lang="en-US" dirty="0" smtClean="0"/>
              <a:t> </a:t>
            </a:r>
            <a:r>
              <a:rPr lang="en-US" dirty="0" err="1" smtClean="0"/>
              <a:t>wordt</a:t>
            </a:r>
            <a:r>
              <a:rPr lang="en-US" dirty="0" smtClean="0"/>
              <a:t> </a:t>
            </a:r>
            <a:r>
              <a:rPr lang="en-US" dirty="0" err="1" smtClean="0"/>
              <a:t>gemeten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</a:t>
            </a:r>
            <a:r>
              <a:rPr lang="en-US" dirty="0" err="1" smtClean="0"/>
              <a:t>blijkt</a:t>
            </a:r>
            <a:r>
              <a:rPr lang="en-US" dirty="0" smtClean="0"/>
              <a:t> </a:t>
            </a:r>
            <a:r>
              <a:rPr lang="en-US" dirty="0" err="1" smtClean="0"/>
              <a:t>normaal</a:t>
            </a:r>
            <a:r>
              <a:rPr lang="en-US" dirty="0" smtClean="0"/>
              <a:t> </a:t>
            </a:r>
            <a:r>
              <a:rPr lang="en-US" dirty="0" err="1" smtClean="0"/>
              <a:t>verdeeld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gemiddelde</a:t>
            </a:r>
            <a:r>
              <a:rPr lang="en-US" dirty="0" smtClean="0"/>
              <a:t> van 32 </a:t>
            </a:r>
            <a:r>
              <a:rPr lang="en-US" dirty="0" err="1" smtClean="0"/>
              <a:t>uur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standaardafwijking</a:t>
            </a:r>
            <a:r>
              <a:rPr lang="en-US" dirty="0" smtClean="0"/>
              <a:t> van 6 </a:t>
            </a:r>
            <a:r>
              <a:rPr lang="en-US" dirty="0" err="1" smtClean="0"/>
              <a:t>seconden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  <a:p>
            <a:pPr marL="457200" indent="-457200" eaLnBrk="1" hangingPunct="1">
              <a:buFont typeface="+mj-lt"/>
              <a:buAutoNum type="alphaLcParenR"/>
            </a:pPr>
            <a:r>
              <a:rPr lang="en-US" dirty="0" smtClean="0"/>
              <a:t>Wat is de </a:t>
            </a:r>
            <a:r>
              <a:rPr lang="en-US" dirty="0" err="1" smtClean="0"/>
              <a:t>kans</a:t>
            </a:r>
            <a:r>
              <a:rPr lang="en-US" dirty="0" smtClean="0"/>
              <a:t> </a:t>
            </a:r>
            <a:r>
              <a:rPr lang="en-US" dirty="0" err="1" smtClean="0"/>
              <a:t>dat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hulpvlucht</a:t>
            </a:r>
            <a:r>
              <a:rPr lang="en-US" dirty="0" smtClean="0"/>
              <a:t> </a:t>
            </a:r>
            <a:r>
              <a:rPr lang="en-US" b="1" dirty="0" err="1" smtClean="0"/>
              <a:t>binnen</a:t>
            </a:r>
            <a:r>
              <a:rPr lang="en-US" b="1" dirty="0" smtClean="0"/>
              <a:t> 30 </a:t>
            </a:r>
            <a:r>
              <a:rPr lang="en-US" b="1" dirty="0" err="1" smtClean="0"/>
              <a:t>uur</a:t>
            </a:r>
            <a:r>
              <a:rPr lang="en-US" b="1" dirty="0" smtClean="0"/>
              <a:t> </a:t>
            </a:r>
            <a:r>
              <a:rPr lang="en-US" dirty="0" err="1" smtClean="0"/>
              <a:t>aankomt</a:t>
            </a:r>
            <a:r>
              <a:rPr lang="en-US" dirty="0" smtClean="0"/>
              <a:t>?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39280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6" y="1265241"/>
            <a:ext cx="11042653" cy="400110"/>
          </a:xfrm>
        </p:spPr>
        <p:txBody>
          <a:bodyPr/>
          <a:lstStyle/>
          <a:p>
            <a:r>
              <a:rPr lang="en-US" dirty="0"/>
              <a:t>Wat is de </a:t>
            </a:r>
            <a:r>
              <a:rPr lang="en-US" dirty="0" err="1"/>
              <a:t>kans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hulpvlucht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30 </a:t>
            </a:r>
            <a:r>
              <a:rPr lang="en-US" dirty="0" err="1"/>
              <a:t>uur</a:t>
            </a:r>
            <a:r>
              <a:rPr lang="en-US" dirty="0"/>
              <a:t> </a:t>
            </a:r>
            <a:r>
              <a:rPr lang="en-US" dirty="0" err="1"/>
              <a:t>aankomt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457200" indent="-457200" eaLnBrk="1" hangingPunct="1">
                  <a:buFont typeface="+mj-lt"/>
                  <a:buAutoNum type="arabicPeriod"/>
                </a:pPr>
                <a:r>
                  <a:rPr lang="en-US" b="1" dirty="0" smtClean="0"/>
                  <a:t>Noteer de </a:t>
                </a:r>
                <a:r>
                  <a:rPr lang="en-US" b="1" dirty="0" err="1" smtClean="0"/>
                  <a:t>gegevens</a:t>
                </a:r>
                <a:r>
                  <a:rPr lang="en-US" b="1" dirty="0" smtClean="0"/>
                  <a:t> uit de </a:t>
                </a:r>
                <a:r>
                  <a:rPr lang="en-US" b="1" dirty="0" err="1" smtClean="0"/>
                  <a:t>opdracht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vraag</a:t>
                </a:r>
                <a:r>
                  <a:rPr lang="en-US" b="1" dirty="0" smtClean="0"/>
                  <a:t> die we </a:t>
                </a:r>
                <a:r>
                  <a:rPr lang="en-US" b="1" dirty="0" err="1" smtClean="0"/>
                  <a:t>willen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beantwoorden</a:t>
                </a:r>
                <a:endParaRPr lang="en-US" b="1" dirty="0" smtClean="0"/>
              </a:p>
              <a:p>
                <a:pPr eaLnBrk="1" hangingPunct="1"/>
                <a:r>
                  <a:rPr lang="en-US" dirty="0" err="1" smtClean="0"/>
                  <a:t>Laat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de (continue)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zijn</a:t>
                </a:r>
                <a:r>
                  <a:rPr lang="en-US" dirty="0" smtClean="0"/>
                  <a:t> die de </a:t>
                </a:r>
                <a:r>
                  <a:rPr lang="en-US" dirty="0" err="1" smtClean="0"/>
                  <a:t>levertijd</a:t>
                </a:r>
                <a:r>
                  <a:rPr lang="en-US" dirty="0"/>
                  <a:t> </a:t>
                </a:r>
                <a:r>
                  <a:rPr lang="en-US" dirty="0" smtClean="0"/>
                  <a:t>(in </a:t>
                </a:r>
                <a:r>
                  <a:rPr lang="en-US" dirty="0" err="1" smtClean="0"/>
                  <a:t>uren</a:t>
                </a:r>
                <a:r>
                  <a:rPr lang="en-US" dirty="0" smtClean="0"/>
                  <a:t>) meet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vrachtvliegtuig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noodhulpmiddelen</a:t>
                </a:r>
                <a:r>
                  <a:rPr lang="en-US" dirty="0" smtClean="0"/>
                  <a:t>. </a:t>
                </a:r>
              </a:p>
              <a:p>
                <a:pPr eaLnBrk="1" hangingPunct="1"/>
                <a:endParaRPr lang="en-US" dirty="0"/>
              </a:p>
              <a:p>
                <a:pPr eaLnBrk="1" hangingPunct="1"/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</a:t>
                </a:r>
                <a:r>
                  <a:rPr lang="en-US" dirty="0" err="1" smtClean="0"/>
                  <a:t>willen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≤30)</m:t>
                    </m:r>
                  </m:oMath>
                </a14:m>
                <a:r>
                  <a:rPr lang="en-US" dirty="0" smtClean="0"/>
                  <a:t> bepalen</a:t>
                </a:r>
                <a:endParaRPr lang="en-US" b="1" dirty="0" smtClean="0"/>
              </a:p>
              <a:p>
                <a:pPr marL="457200" indent="-457200" eaLnBrk="1" hangingPunct="1">
                  <a:buFont typeface="+mj-lt"/>
                  <a:buAutoNum type="arabicPeriod" startAt="2"/>
                </a:pPr>
                <a:endParaRPr lang="en-US" b="1" dirty="0"/>
              </a:p>
              <a:p>
                <a:pPr marL="457200" indent="-457200" eaLnBrk="1" hangingPunct="1">
                  <a:buFont typeface="+mj-lt"/>
                  <a:buAutoNum type="arabicPeriod" startAt="2"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 r="-1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2564904"/>
            <a:ext cx="5760640" cy="370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6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6" y="1265241"/>
            <a:ext cx="11042653" cy="400110"/>
          </a:xfrm>
        </p:spPr>
        <p:txBody>
          <a:bodyPr/>
          <a:lstStyle/>
          <a:p>
            <a:r>
              <a:rPr lang="en-US" dirty="0"/>
              <a:t>Wat is de </a:t>
            </a:r>
            <a:r>
              <a:rPr lang="en-US" dirty="0" err="1"/>
              <a:t>kans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hulpvlucht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30 </a:t>
            </a:r>
            <a:r>
              <a:rPr lang="en-US" dirty="0" err="1"/>
              <a:t>uur</a:t>
            </a:r>
            <a:r>
              <a:rPr lang="en-US" dirty="0"/>
              <a:t> </a:t>
            </a:r>
            <a:r>
              <a:rPr lang="en-US" dirty="0" err="1"/>
              <a:t>aankomt</a:t>
            </a:r>
            <a:r>
              <a:rPr lang="en-US" dirty="0"/>
              <a:t>?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457200" indent="-457200" eaLnBrk="1" hangingPunct="1">
                  <a:buFont typeface="+mj-lt"/>
                  <a:buAutoNum type="arabicPeriod" startAt="2"/>
                </a:pPr>
                <a:r>
                  <a:rPr lang="en-US" b="1" dirty="0" smtClean="0"/>
                  <a:t>Bereken de </a:t>
                </a:r>
                <a:r>
                  <a:rPr lang="en-US" b="1" dirty="0" err="1" smtClean="0"/>
                  <a:t>gevraagde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met </a:t>
                </a:r>
                <a:r>
                  <a:rPr lang="en-US" b="1" dirty="0" err="1" smtClean="0"/>
                  <a:t>behulp</a:t>
                </a:r>
                <a:r>
                  <a:rPr lang="en-US" b="1" dirty="0" smtClean="0"/>
                  <a:t> van de z-score </a:t>
                </a:r>
              </a:p>
              <a:p>
                <a:pPr eaLnBrk="1" hangingPunct="1"/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=32,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bijbehorende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=30,</m:t>
                    </m:r>
                  </m:oMath>
                </a14:m>
                <a:r>
                  <a:rPr lang="en-US" dirty="0" smtClean="0"/>
                  <a:t> is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-score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dirty="0" smtClean="0"/>
                  <a:t>De </a:t>
                </a:r>
                <a:r>
                  <a:rPr lang="en-US" dirty="0" err="1" smtClean="0"/>
                  <a:t>gevraagde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dus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:</a:t>
                </a:r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≤30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normalcdf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≈0,3694</m:t>
                      </m:r>
                    </m:oMath>
                  </m:oMathPara>
                </a14:m>
                <a:endParaRPr lang="en-US" b="0" dirty="0" smtClean="0"/>
              </a:p>
              <a:p>
                <a:pPr eaLnBrk="1" hangingPunct="1"/>
                <a:endParaRPr lang="en-US" b="1" dirty="0" smtClean="0"/>
              </a:p>
              <a:p>
                <a:pPr algn="ctr" eaLnBrk="1" hangingPunct="1"/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vlucht</a:t>
                </a:r>
                <a:r>
                  <a:rPr lang="en-US" b="1" dirty="0" smtClean="0"/>
                  <a:t> met </a:t>
                </a:r>
                <a:r>
                  <a:rPr lang="en-US" b="1" dirty="0" err="1" smtClean="0"/>
                  <a:t>noodhulpgoederen</a:t>
                </a:r>
                <a:r>
                  <a:rPr lang="en-US" b="1" dirty="0" smtClean="0"/>
                  <a:t> is met 36,94%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binnen</a:t>
                </a:r>
                <a:r>
                  <a:rPr lang="en-US" b="1" dirty="0" smtClean="0"/>
                  <a:t> 30 </a:t>
                </a:r>
                <a:r>
                  <a:rPr lang="en-US" b="1" dirty="0" err="1" smtClean="0"/>
                  <a:t>uur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plaatse</a:t>
                </a:r>
                <a:r>
                  <a:rPr lang="en-US" b="1" dirty="0" smtClean="0"/>
                  <a:t>.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 b="-2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95204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-score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53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11792" cy="4246562"/>
          </a:xfrm>
        </p:spPr>
        <p:txBody>
          <a:bodyPr/>
          <a:lstStyle/>
          <a:p>
            <a:pPr eaLnBrk="1" hangingPunct="1"/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err="1" smtClean="0"/>
              <a:t>Uitkomsten</a:t>
            </a:r>
            <a:r>
              <a:rPr lang="en-US" dirty="0" smtClean="0"/>
              <a:t> uit </a:t>
            </a:r>
            <a:r>
              <a:rPr lang="en-US" dirty="0" err="1" smtClean="0"/>
              <a:t>verschillende</a:t>
            </a:r>
            <a:r>
              <a:rPr lang="en-US" dirty="0" smtClean="0"/>
              <a:t> datasets </a:t>
            </a:r>
            <a:r>
              <a:rPr lang="en-US" dirty="0" err="1" smtClean="0"/>
              <a:t>vergelijken</a:t>
            </a:r>
            <a:r>
              <a:rPr lang="en-US" dirty="0" smtClean="0"/>
              <a:t> (</a:t>
            </a:r>
            <a:r>
              <a:rPr lang="en-US" dirty="0" err="1" smtClean="0"/>
              <a:t>gestandaardiseerde</a:t>
            </a:r>
            <a:r>
              <a:rPr lang="en-US" dirty="0" smtClean="0"/>
              <a:t> </a:t>
            </a:r>
            <a:r>
              <a:rPr lang="en-US" dirty="0" err="1" smtClean="0"/>
              <a:t>waardes</a:t>
            </a:r>
            <a:r>
              <a:rPr lang="en-US" dirty="0" smtClean="0"/>
              <a:t>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err="1" smtClean="0"/>
              <a:t>Detecteren</a:t>
            </a:r>
            <a:r>
              <a:rPr lang="en-US" dirty="0" smtClean="0"/>
              <a:t> van outliers (</a:t>
            </a:r>
            <a:r>
              <a:rPr lang="en-US" dirty="0" err="1" smtClean="0"/>
              <a:t>zeer</a:t>
            </a:r>
            <a:r>
              <a:rPr lang="en-US" dirty="0" smtClean="0"/>
              <a:t> </a:t>
            </a:r>
            <a:r>
              <a:rPr lang="en-US" dirty="0" err="1" smtClean="0"/>
              <a:t>hoge</a:t>
            </a:r>
            <a:r>
              <a:rPr lang="en-US" dirty="0" smtClean="0"/>
              <a:t> of </a:t>
            </a:r>
            <a:r>
              <a:rPr lang="en-US" dirty="0" err="1" smtClean="0"/>
              <a:t>zeer</a:t>
            </a:r>
            <a:r>
              <a:rPr lang="en-US" dirty="0" smtClean="0"/>
              <a:t> </a:t>
            </a:r>
            <a:r>
              <a:rPr lang="en-US" dirty="0" err="1" smtClean="0"/>
              <a:t>lage</a:t>
            </a:r>
            <a:r>
              <a:rPr lang="en-US" dirty="0" smtClean="0"/>
              <a:t> z-scores </a:t>
            </a:r>
            <a:r>
              <a:rPr lang="en-US" dirty="0" err="1" smtClean="0"/>
              <a:t>duiden</a:t>
            </a:r>
            <a:r>
              <a:rPr lang="en-US" dirty="0" smtClean="0"/>
              <a:t> op extreme </a:t>
            </a:r>
            <a:r>
              <a:rPr lang="en-US" dirty="0" err="1" smtClean="0"/>
              <a:t>uitkomsten</a:t>
            </a:r>
            <a:r>
              <a:rPr lang="en-US" dirty="0" smtClean="0"/>
              <a:t>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b="1" dirty="0" smtClean="0"/>
              <a:t>Later </a:t>
            </a:r>
            <a:r>
              <a:rPr lang="en-US" b="1" dirty="0" err="1" smtClean="0"/>
              <a:t>dit</a:t>
            </a:r>
            <a:r>
              <a:rPr lang="en-US" b="1" dirty="0" smtClean="0"/>
              <a:t> </a:t>
            </a:r>
            <a:r>
              <a:rPr lang="en-US" b="1" dirty="0" err="1" smtClean="0"/>
              <a:t>vak</a:t>
            </a:r>
            <a:r>
              <a:rPr lang="en-US" dirty="0" smtClean="0"/>
              <a:t>: </a:t>
            </a:r>
            <a:r>
              <a:rPr lang="en-US" dirty="0" err="1" smtClean="0"/>
              <a:t>betrouwbaarheidsintervallen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hypothesetoetsen</a:t>
            </a:r>
            <a:endParaRPr lang="en-US" dirty="0" smtClean="0"/>
          </a:p>
          <a:p>
            <a:pPr eaLnBrk="1" hangingPunct="1"/>
            <a:endParaRPr lang="en-US" b="1" dirty="0"/>
          </a:p>
          <a:p>
            <a:pPr eaLnBrk="1" hangingPunct="1"/>
            <a:endParaRPr lang="en-US" b="1" dirty="0" smtClean="0"/>
          </a:p>
          <a:p>
            <a:pPr eaLnBrk="1" hangingPunct="1"/>
            <a:endParaRPr lang="en-US" b="1" dirty="0"/>
          </a:p>
          <a:p>
            <a:pPr eaLnBrk="1" hangingPunct="1"/>
            <a:endParaRPr lang="en-US" b="1" dirty="0" smtClean="0"/>
          </a:p>
          <a:p>
            <a:pPr eaLnBrk="1" hangingPunct="1"/>
            <a:endParaRPr lang="en-US" b="1" dirty="0"/>
          </a:p>
          <a:p>
            <a:pPr eaLnBrk="1" hangingPunct="1"/>
            <a:endParaRPr lang="en-US" b="1" dirty="0" smtClean="0"/>
          </a:p>
          <a:p>
            <a:pPr eaLnBrk="1" hangingPunct="1"/>
            <a:endParaRPr lang="en-US" b="1" dirty="0"/>
          </a:p>
          <a:p>
            <a:pPr eaLnBrk="1" hangingPunct="1"/>
            <a:endParaRPr lang="en-US" b="1" dirty="0" smtClean="0"/>
          </a:p>
          <a:p>
            <a:pPr eaLnBrk="1" hangingPunct="1"/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71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6" y="1265241"/>
            <a:ext cx="10897707" cy="400110"/>
          </a:xfrm>
        </p:spPr>
        <p:txBody>
          <a:bodyPr/>
          <a:lstStyle/>
          <a:p>
            <a:r>
              <a:rPr lang="en-US" b="1" dirty="0" smtClean="0"/>
              <a:t>Van </a:t>
            </a:r>
            <a:r>
              <a:rPr lang="en-US" b="1" dirty="0" err="1" smtClean="0"/>
              <a:t>kansen</a:t>
            </a:r>
            <a:r>
              <a:rPr lang="en-US" b="1" dirty="0" smtClean="0"/>
              <a:t> </a:t>
            </a:r>
            <a:r>
              <a:rPr lang="en-US" b="1" dirty="0" err="1" smtClean="0"/>
              <a:t>naar</a:t>
            </a:r>
            <a:r>
              <a:rPr lang="en-US" b="1" dirty="0" smtClean="0"/>
              <a:t> </a:t>
            </a:r>
            <a:r>
              <a:rPr lang="en-US" b="1" dirty="0" err="1" smtClean="0"/>
              <a:t>grenswaardes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We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welke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grenswaarde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hierbij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hoort</a:t>
                </a:r>
                <a:r>
                  <a:rPr lang="en-US" dirty="0" smtClean="0"/>
                  <a:t>:</a:t>
                </a:r>
              </a:p>
              <a:p>
                <a:pPr algn="ctr" eaLnBrk="1" hangingPunct="1"/>
                <a:endParaRPr lang="en-US" dirty="0" smtClean="0"/>
              </a:p>
              <a:p>
                <a:pPr algn="ctr" eaLnBrk="1" hangingPunct="1"/>
                <a:r>
                  <a:rPr lang="en-US" b="1" dirty="0" smtClean="0"/>
                  <a:t>“</a:t>
                </a:r>
                <a:r>
                  <a:rPr lang="en-US" b="1" dirty="0" err="1" smtClean="0"/>
                  <a:t>Gegeven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welke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grenswaarde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geldt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 smtClean="0"/>
                  <a:t>?”</a:t>
                </a:r>
              </a:p>
              <a:p>
                <a:pPr algn="ctr" eaLnBrk="1" hangingPunct="1"/>
                <a:endParaRPr lang="en-US" b="1" dirty="0"/>
              </a:p>
              <a:p>
                <a:pPr algn="ctr" eaLnBrk="1" hangingPunct="1"/>
                <a:endParaRPr lang="en-US" b="1" dirty="0" smtClean="0"/>
              </a:p>
              <a:p>
                <a:pPr algn="ctr"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48" y="3077953"/>
            <a:ext cx="4464496" cy="31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3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6" y="1265241"/>
            <a:ext cx="10897707" cy="400110"/>
          </a:xfrm>
        </p:spPr>
        <p:txBody>
          <a:bodyPr/>
          <a:lstStyle/>
          <a:p>
            <a:r>
              <a:rPr lang="en-US" b="1" dirty="0" smtClean="0"/>
              <a:t>Van </a:t>
            </a:r>
            <a:r>
              <a:rPr lang="en-US" b="1" dirty="0" err="1" smtClean="0"/>
              <a:t>kansen</a:t>
            </a:r>
            <a:r>
              <a:rPr lang="en-US" b="1" dirty="0" smtClean="0"/>
              <a:t> </a:t>
            </a:r>
            <a:r>
              <a:rPr lang="en-US" b="1" dirty="0" err="1" smtClean="0"/>
              <a:t>naar</a:t>
            </a:r>
            <a:r>
              <a:rPr lang="en-US" b="1" dirty="0" smtClean="0"/>
              <a:t> </a:t>
            </a:r>
            <a:r>
              <a:rPr lang="en-US" b="1" dirty="0" err="1" smtClean="0"/>
              <a:t>grenswaardes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</p:spPr>
            <p:txBody>
              <a:bodyPr/>
              <a:lstStyle/>
              <a:p>
                <a:pPr algn="ctr"/>
                <a:r>
                  <a:rPr lang="en-US" b="1" dirty="0" smtClean="0"/>
                  <a:t>“</a:t>
                </a:r>
                <a:r>
                  <a:rPr lang="en-US" b="1" dirty="0" err="1"/>
                  <a:t>Gegeven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kans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b="1" dirty="0" err="1"/>
                  <a:t>voor</a:t>
                </a:r>
                <a:r>
                  <a:rPr lang="en-US" b="1" dirty="0"/>
                  <a:t> </a:t>
                </a:r>
                <a:r>
                  <a:rPr lang="en-US" b="1" dirty="0" err="1"/>
                  <a:t>welke</a:t>
                </a:r>
                <a:r>
                  <a:rPr lang="en-US" b="1" dirty="0"/>
                  <a:t> </a:t>
                </a:r>
                <a:r>
                  <a:rPr lang="en-US" b="1" dirty="0" err="1"/>
                  <a:t>grenswaarde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err="1"/>
                  <a:t>geldt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?”</a:t>
                </a:r>
              </a:p>
              <a:p>
                <a:pPr algn="ctr"/>
                <a:endParaRPr lang="en-US" b="1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We benaderen deze vraag vanuit de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standaardnormaal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verdeelde </a:t>
                </a:r>
                <a:r>
                  <a:rPr lang="nl-NL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(0;1)</m:t>
                    </m:r>
                  </m:oMath>
                </a14:m>
                <a:r>
                  <a:rPr lang="nl-NL" dirty="0" smtClean="0"/>
                  <a:t>: </a:t>
                </a:r>
              </a:p>
              <a:p>
                <a:pPr algn="ctr"/>
                <a:r>
                  <a:rPr lang="nl-NL" dirty="0" smtClean="0"/>
                  <a:t>Voor welke waarde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nl-NL" dirty="0" smtClean="0"/>
                  <a:t> geldt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dirty="0" smtClean="0"/>
                  <a:t>?</a:t>
                </a:r>
              </a:p>
              <a:p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Gebruik hiervoor de functie “</a:t>
                </a:r>
                <a:r>
                  <a:rPr lang="nl-NL" dirty="0" err="1" smtClean="0"/>
                  <a:t>InvNorm</a:t>
                </a:r>
                <a:r>
                  <a:rPr lang="nl-NL" dirty="0" smtClean="0"/>
                  <a:t>” (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inverse </a:t>
                </a:r>
                <a:r>
                  <a:rPr lang="nl-NL" b="1" dirty="0" err="1" smtClean="0">
                    <a:solidFill>
                      <a:schemeClr val="accent1"/>
                    </a:solidFill>
                  </a:rPr>
                  <a:t>normalcdf</a:t>
                </a:r>
                <a:r>
                  <a:rPr lang="nl-NL" dirty="0" smtClean="0"/>
                  <a:t>) op de grafische rekenmachine: </a:t>
                </a:r>
                <a:endParaRPr lang="nl-N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InvNorm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Deze</a:t>
                </a:r>
                <a:r>
                  <a:rPr lang="en-US" dirty="0" smtClean="0"/>
                  <a:t> grens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levert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grens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op in de </a:t>
                </a:r>
                <a:r>
                  <a:rPr lang="en-US" dirty="0" err="1" smtClean="0"/>
                  <a:t>oorspronkelijke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 smtClean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15848" cy="4246562"/>
              </a:xfrm>
              <a:blipFill>
                <a:blip r:embed="rId2"/>
                <a:stretch>
                  <a:fillRect l="-1425" t="-2009" r="-1425" b="-40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4931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6" y="1265241"/>
            <a:ext cx="10897707" cy="400110"/>
          </a:xfrm>
        </p:spPr>
        <p:txBody>
          <a:bodyPr/>
          <a:lstStyle/>
          <a:p>
            <a:r>
              <a:rPr lang="en-US" b="1" dirty="0" err="1" smtClean="0"/>
              <a:t>Linkergrenzen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343472" y="3212975"/>
            <a:ext cx="9831069" cy="3024337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039682" cy="4246562"/>
              </a:xfrm>
            </p:spPr>
            <p:txBody>
              <a:bodyPr/>
              <a:lstStyle/>
              <a:p>
                <a:r>
                  <a:rPr lang="en-US" dirty="0" smtClean="0"/>
                  <a:t>Stel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linkergrens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willen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welke</a:t>
                </a:r>
                <a:r>
                  <a:rPr lang="en-US" dirty="0" smtClean="0"/>
                  <a:t> </a:t>
                </a:r>
                <a:r>
                  <a:rPr lang="en-US" dirty="0" err="1"/>
                  <a:t>grenswaarde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geldt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Met de </a:t>
                </a:r>
                <a:r>
                  <a:rPr lang="en-US" b="1" dirty="0" err="1" smtClean="0"/>
                  <a:t>complementregel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we “</a:t>
                </a:r>
                <a:r>
                  <a:rPr lang="en-US" dirty="0" err="1" smtClean="0"/>
                  <a:t>linkergrenzen</a:t>
                </a:r>
                <a:r>
                  <a:rPr lang="en-US" dirty="0" smtClean="0"/>
                  <a:t>” </a:t>
                </a:r>
                <a:r>
                  <a:rPr lang="en-US" dirty="0" err="1" smtClean="0"/>
                  <a:t>omzetten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naar</a:t>
                </a:r>
                <a:r>
                  <a:rPr lang="en-US" dirty="0" smtClean="0"/>
                  <a:t> “</a:t>
                </a:r>
                <a:r>
                  <a:rPr lang="en-US" dirty="0" err="1" smtClean="0"/>
                  <a:t>rechtergrenzen</a:t>
                </a:r>
                <a:r>
                  <a:rPr lang="en-US" dirty="0" smtClean="0"/>
                  <a:t>”: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039682" cy="4246562"/>
              </a:xfrm>
              <a:blipFill>
                <a:blip r:embed="rId2"/>
                <a:stretch>
                  <a:fillRect l="-154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489" y="3333882"/>
            <a:ext cx="4464496" cy="28681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9" y="3263322"/>
            <a:ext cx="4235590" cy="29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RijksoverheidSansWebText Bold" panose="020B0803040202060203" pitchFamily="34" charset="0"/>
                <a:ea typeface="RijksoverheidSansWebText Bold" panose="020B0803040202060203" pitchFamily="34" charset="0"/>
              </a:rPr>
              <a:t>V</a:t>
            </a:r>
            <a:r>
              <a:rPr lang="en-US" dirty="0" err="1" smtClean="0">
                <a:latin typeface="RijksoverheidSansWebText Bold" panose="020B0803040202060203" pitchFamily="34" charset="0"/>
                <a:ea typeface="RijksoverheidSansWebText Bold" panose="020B0803040202060203" pitchFamily="34" charset="0"/>
              </a:rPr>
              <a:t>orige</a:t>
            </a:r>
            <a:r>
              <a:rPr lang="en-US" dirty="0" smtClean="0">
                <a:latin typeface="RijksoverheidSansWebText Bold" panose="020B0803040202060203" pitchFamily="34" charset="0"/>
                <a:ea typeface="RijksoverheidSansWebText Bold" panose="020B0803040202060203" pitchFamily="34" charset="0"/>
              </a:rPr>
              <a:t> week</a:t>
            </a:r>
            <a:endParaRPr lang="nl-NL" dirty="0" smtClean="0">
              <a:latin typeface="RijksoverheidSansWebText Bold" panose="020B0803040202060203" pitchFamily="34" charset="0"/>
              <a:ea typeface="RijksoverheidSansWebText Bold" panose="020B0803040202060203" pitchFamily="34" charset="0"/>
            </a:endParaRPr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12800" y="1773238"/>
            <a:ext cx="10899824" cy="4246562"/>
          </a:xfrm>
        </p:spPr>
        <p:txBody>
          <a:bodyPr anchor="ctr"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Rekenen</a:t>
            </a:r>
            <a:r>
              <a:rPr lang="en-US" sz="2400" dirty="0" smtClean="0"/>
              <a:t> met de </a:t>
            </a:r>
            <a:r>
              <a:rPr lang="en-US" sz="2400" dirty="0" err="1" smtClean="0"/>
              <a:t>binomiale</a:t>
            </a:r>
            <a:r>
              <a:rPr lang="en-US" sz="2400" dirty="0" smtClean="0"/>
              <a:t> </a:t>
            </a:r>
            <a:r>
              <a:rPr lang="en-US" sz="2400" dirty="0" err="1" smtClean="0"/>
              <a:t>verdeling</a:t>
            </a: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b="0" dirty="0" err="1" smtClean="0"/>
              <a:t>Eigenschappen</a:t>
            </a:r>
            <a:r>
              <a:rPr lang="en-US" sz="2400" b="0" dirty="0" smtClean="0"/>
              <a:t> van de binomial </a:t>
            </a:r>
            <a:r>
              <a:rPr lang="en-US" sz="2400" b="0" dirty="0" err="1" smtClean="0"/>
              <a:t>verdeling</a:t>
            </a:r>
            <a:endParaRPr lang="en-US" sz="2400" b="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/>
              <a:t>Nut van de binomial </a:t>
            </a:r>
            <a:r>
              <a:rPr lang="en-US" sz="2400" dirty="0" err="1" smtClean="0"/>
              <a:t>verdeling</a:t>
            </a:r>
            <a:r>
              <a:rPr lang="en-US" sz="2400" dirty="0" smtClean="0"/>
              <a:t> in </a:t>
            </a:r>
            <a:r>
              <a:rPr lang="en-US" sz="2400" dirty="0" err="1" smtClean="0"/>
              <a:t>statistiek</a:t>
            </a: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b="0" dirty="0" err="1" smtClean="0"/>
              <a:t>Proporties</a:t>
            </a:r>
            <a:endParaRPr lang="en-US" sz="2400" b="0" dirty="0" smtClean="0"/>
          </a:p>
          <a:p>
            <a:pPr eaLnBrk="1" hangingPunct="1"/>
            <a:endParaRPr lang="en-US" sz="2400" dirty="0" smtClean="0"/>
          </a:p>
        </p:txBody>
      </p:sp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3A7412-F543-44FD-B1CE-8BFBA1C5DC6E}" type="datetime4">
              <a:rPr lang="nl-NL" smtClean="0"/>
              <a:t>18 april 2025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Voorbeeld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aardbeving</a:t>
            </a:r>
            <a:r>
              <a:rPr lang="en-US" dirty="0"/>
              <a:t> </a:t>
            </a:r>
            <a:r>
              <a:rPr lang="en-US" dirty="0" err="1"/>
              <a:t>vervoert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militaire</a:t>
            </a:r>
            <a:r>
              <a:rPr lang="en-US" dirty="0"/>
              <a:t> </a:t>
            </a:r>
            <a:r>
              <a:rPr lang="en-US" dirty="0" err="1"/>
              <a:t>luchtbrug</a:t>
            </a:r>
            <a:r>
              <a:rPr lang="en-US" dirty="0"/>
              <a:t> zo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</a:t>
            </a:r>
            <a:r>
              <a:rPr lang="en-US" dirty="0" err="1"/>
              <a:t>noodhulpgoederen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water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voedsel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het </a:t>
            </a:r>
            <a:r>
              <a:rPr lang="en-US" dirty="0" err="1"/>
              <a:t>getroffen</a:t>
            </a:r>
            <a:r>
              <a:rPr lang="en-US" dirty="0"/>
              <a:t> </a:t>
            </a:r>
            <a:r>
              <a:rPr lang="en-US" dirty="0" err="1"/>
              <a:t>rampgebied</a:t>
            </a:r>
            <a:r>
              <a:rPr lang="en-US" dirty="0"/>
              <a:t>. De </a:t>
            </a:r>
            <a:r>
              <a:rPr lang="en-US" dirty="0" err="1"/>
              <a:t>levertijd</a:t>
            </a:r>
            <a:r>
              <a:rPr lang="en-US" dirty="0"/>
              <a:t> (in </a:t>
            </a:r>
            <a:r>
              <a:rPr lang="en-US" dirty="0" err="1"/>
              <a:t>uren</a:t>
            </a:r>
            <a:r>
              <a:rPr lang="en-US" dirty="0"/>
              <a:t>)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vrachtvliegtuig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gemeten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blijkt</a:t>
            </a:r>
            <a:r>
              <a:rPr lang="en-US" dirty="0"/>
              <a:t> </a:t>
            </a:r>
            <a:r>
              <a:rPr lang="en-US" dirty="0" err="1"/>
              <a:t>normaal</a:t>
            </a:r>
            <a:r>
              <a:rPr lang="en-US" dirty="0"/>
              <a:t> </a:t>
            </a:r>
            <a:r>
              <a:rPr lang="en-US" dirty="0" err="1"/>
              <a:t>verdeeld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gemiddelde</a:t>
            </a:r>
            <a:r>
              <a:rPr lang="en-US" dirty="0"/>
              <a:t> van 32 </a:t>
            </a:r>
            <a:r>
              <a:rPr lang="en-US" dirty="0" err="1"/>
              <a:t>uur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standaardafwijking</a:t>
            </a:r>
            <a:r>
              <a:rPr lang="en-US" dirty="0"/>
              <a:t> van 6 </a:t>
            </a:r>
            <a:r>
              <a:rPr lang="en-US" dirty="0" err="1"/>
              <a:t>seconden</a:t>
            </a:r>
            <a:r>
              <a:rPr lang="en-US" dirty="0"/>
              <a:t>.</a:t>
            </a:r>
          </a:p>
          <a:p>
            <a:endParaRPr lang="en-US" dirty="0"/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Wat is de </a:t>
            </a:r>
            <a:r>
              <a:rPr lang="en-US" dirty="0" err="1"/>
              <a:t>kans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hulpvlucht</a:t>
            </a:r>
            <a:r>
              <a:rPr lang="en-US" dirty="0"/>
              <a:t> </a:t>
            </a:r>
            <a:r>
              <a:rPr lang="en-US" b="1" dirty="0" err="1"/>
              <a:t>binnen</a:t>
            </a:r>
            <a:r>
              <a:rPr lang="en-US" b="1" dirty="0"/>
              <a:t> 30 </a:t>
            </a:r>
            <a:r>
              <a:rPr lang="en-US" b="1" dirty="0" err="1"/>
              <a:t>uur</a:t>
            </a:r>
            <a:r>
              <a:rPr lang="en-US" b="1" dirty="0"/>
              <a:t> </a:t>
            </a:r>
            <a:r>
              <a:rPr lang="en-US" dirty="0" err="1"/>
              <a:t>aankomt</a:t>
            </a:r>
            <a:r>
              <a:rPr lang="en-US" dirty="0"/>
              <a:t>?</a:t>
            </a:r>
          </a:p>
          <a:p>
            <a:endParaRPr lang="en-US" dirty="0" smtClean="0"/>
          </a:p>
          <a:p>
            <a:endParaRPr lang="en-US" dirty="0" smtClean="0"/>
          </a:p>
          <a:p>
            <a:pPr marL="457200" indent="-457200">
              <a:buFont typeface="+mj-lt"/>
              <a:buAutoNum type="alphaLcParenR" startAt="2"/>
            </a:pPr>
            <a:r>
              <a:rPr lang="en-US" dirty="0" err="1" smtClean="0"/>
              <a:t>Binnen</a:t>
            </a:r>
            <a:r>
              <a:rPr lang="en-US" dirty="0" smtClean="0"/>
              <a:t> </a:t>
            </a:r>
            <a:r>
              <a:rPr lang="en-US" dirty="0" err="1" smtClean="0"/>
              <a:t>hoeveel</a:t>
            </a:r>
            <a:r>
              <a:rPr lang="en-US" dirty="0" smtClean="0"/>
              <a:t> </a:t>
            </a:r>
            <a:r>
              <a:rPr lang="en-US" dirty="0" err="1" smtClean="0"/>
              <a:t>uur</a:t>
            </a:r>
            <a:r>
              <a:rPr lang="en-US" dirty="0" smtClean="0"/>
              <a:t> is 90% van de </a:t>
            </a:r>
            <a:r>
              <a:rPr lang="en-US" dirty="0" err="1" smtClean="0"/>
              <a:t>hulpvluchten</a:t>
            </a:r>
            <a:r>
              <a:rPr lang="en-US" dirty="0" smtClean="0"/>
              <a:t> </a:t>
            </a:r>
            <a:r>
              <a:rPr lang="en-US" dirty="0" err="1" smtClean="0"/>
              <a:t>gearriveerd</a:t>
            </a:r>
            <a:r>
              <a:rPr lang="en-US" dirty="0" smtClean="0"/>
              <a:t> in het </a:t>
            </a:r>
            <a:r>
              <a:rPr lang="en-US" dirty="0" err="1" smtClean="0"/>
              <a:t>rampgebied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5BA442-CF7C-446F-A5C6-9C80A1EA92B1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276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1042652" cy="800219"/>
          </a:xfrm>
        </p:spPr>
        <p:txBody>
          <a:bodyPr/>
          <a:lstStyle/>
          <a:p>
            <a:r>
              <a:rPr lang="en-US" dirty="0" err="1"/>
              <a:t>Binnen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</a:t>
            </a:r>
            <a:r>
              <a:rPr lang="en-US" dirty="0" err="1"/>
              <a:t>uur</a:t>
            </a:r>
            <a:r>
              <a:rPr lang="en-US" dirty="0"/>
              <a:t> is 90% van de </a:t>
            </a:r>
            <a:r>
              <a:rPr lang="en-US" dirty="0" err="1"/>
              <a:t>hulpvluchten</a:t>
            </a:r>
            <a:r>
              <a:rPr lang="en-US" dirty="0"/>
              <a:t> </a:t>
            </a:r>
            <a:r>
              <a:rPr lang="en-US" dirty="0" err="1"/>
              <a:t>gearriveerd</a:t>
            </a:r>
            <a:r>
              <a:rPr lang="en-US" dirty="0"/>
              <a:t> in het </a:t>
            </a:r>
            <a:r>
              <a:rPr lang="en-US" dirty="0" err="1"/>
              <a:t>rampgebied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b="1" dirty="0" smtClean="0"/>
                  <a:t>Noteer </a:t>
                </a:r>
                <a:r>
                  <a:rPr lang="en-US" b="1" dirty="0"/>
                  <a:t>de </a:t>
                </a:r>
                <a:r>
                  <a:rPr lang="en-US" b="1" dirty="0" err="1"/>
                  <a:t>gegevens</a:t>
                </a:r>
                <a:r>
                  <a:rPr lang="en-US" b="1" dirty="0"/>
                  <a:t> uit de </a:t>
                </a:r>
                <a:r>
                  <a:rPr lang="en-US" b="1" dirty="0" err="1"/>
                  <a:t>opdracht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de </a:t>
                </a:r>
                <a:r>
                  <a:rPr lang="en-US" b="1" dirty="0" err="1"/>
                  <a:t>vraag</a:t>
                </a:r>
                <a:r>
                  <a:rPr lang="en-US" b="1" dirty="0"/>
                  <a:t> die we </a:t>
                </a:r>
                <a:r>
                  <a:rPr lang="en-US" b="1" dirty="0" err="1"/>
                  <a:t>willen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beantwoorden</a:t>
                </a:r>
                <a:r>
                  <a:rPr lang="en-US" b="1" dirty="0" smtClean="0"/>
                  <a:t>.</a:t>
                </a:r>
              </a:p>
              <a:p>
                <a:r>
                  <a:rPr lang="en-US" dirty="0"/>
                  <a:t>Laat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de (continue) </a:t>
                </a:r>
                <a:r>
                  <a:rPr lang="en-US" dirty="0" err="1"/>
                  <a:t>kansvariabele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die de </a:t>
                </a:r>
                <a:r>
                  <a:rPr lang="en-US" dirty="0" err="1"/>
                  <a:t>levertijd</a:t>
                </a:r>
                <a:r>
                  <a:rPr lang="en-US" dirty="0"/>
                  <a:t> (in </a:t>
                </a:r>
                <a:r>
                  <a:rPr lang="en-US" dirty="0" err="1"/>
                  <a:t>uren</a:t>
                </a:r>
                <a:r>
                  <a:rPr lang="en-US" dirty="0"/>
                  <a:t>) meet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vrachtvliegtuig</a:t>
                </a:r>
                <a:r>
                  <a:rPr lang="en-US" dirty="0"/>
                  <a:t> met </a:t>
                </a:r>
                <a:r>
                  <a:rPr lang="en-US" dirty="0" err="1"/>
                  <a:t>noodhulpmiddelen</a:t>
                </a:r>
                <a:r>
                  <a:rPr lang="en-US" dirty="0"/>
                  <a:t>. </a:t>
                </a:r>
                <a:r>
                  <a:rPr lang="en-US" dirty="0" err="1"/>
                  <a:t>Er</a:t>
                </a:r>
                <a:r>
                  <a:rPr lang="en-US" dirty="0"/>
                  <a:t> </a:t>
                </a:r>
                <a:r>
                  <a:rPr lang="en-US" dirty="0" err="1"/>
                  <a:t>geldt</a:t>
                </a:r>
                <a:r>
                  <a:rPr lang="en-US" dirty="0"/>
                  <a:t> </a:t>
                </a:r>
                <a:r>
                  <a:rPr lang="en-US" dirty="0" smtClean="0"/>
                  <a:t>nog steeds: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=32,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=6</m:t>
                        </m:r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We </a:t>
                </a:r>
                <a:r>
                  <a:rPr lang="en-US" dirty="0" err="1"/>
                  <a:t>willen</a:t>
                </a:r>
                <a:r>
                  <a:rPr lang="en-US" dirty="0"/>
                  <a:t> de </a:t>
                </a:r>
                <a:r>
                  <a:rPr lang="en-US" dirty="0" err="1" smtClean="0"/>
                  <a:t>grenswaarde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=0,9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(90%)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5BA442-CF7C-446F-A5C6-9C80A1EA92B1}" type="datetime4">
              <a:rPr lang="nl-NL" smtClean="0"/>
              <a:t>18 april 2025</a:t>
            </a:fld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3561029"/>
            <a:ext cx="3888432" cy="270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2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-4197" t="-22625" b="-1"/>
          <a:stretch/>
        </p:blipFill>
        <p:spPr>
          <a:xfrm>
            <a:off x="7536160" y="2368664"/>
            <a:ext cx="4655840" cy="3949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maximale</a:t>
            </a:r>
            <a:r>
              <a:rPr lang="en-US" dirty="0" smtClean="0"/>
              <a:t> </a:t>
            </a:r>
            <a:r>
              <a:rPr lang="en-US" dirty="0" err="1" smtClean="0"/>
              <a:t>reactietijd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b="1" dirty="0" smtClean="0"/>
                  <a:t>Bereken de </a:t>
                </a:r>
                <a:r>
                  <a:rPr lang="en-US" b="1" dirty="0" err="1"/>
                  <a:t>gevraagde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grenswaarde</a:t>
                </a:r>
                <a:endParaRPr lang="en-US" b="1" dirty="0" smtClean="0"/>
              </a:p>
              <a:p>
                <a:r>
                  <a:rPr lang="en-US" dirty="0" err="1" smtClean="0"/>
                  <a:t>Bepaal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grenswaarde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behulp</a:t>
                </a:r>
                <a:r>
                  <a:rPr lang="en-US" dirty="0" smtClean="0"/>
                  <a:t> van de </a:t>
                </a:r>
                <a:r>
                  <a:rPr lang="en-US" dirty="0" err="1" smtClean="0"/>
                  <a:t>standaardnormale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=0,9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≈1,2816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err="1" smtClean="0"/>
                  <a:t>Terugrekenen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naar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oorspronkelijke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geeft</a:t>
                </a:r>
                <a:r>
                  <a:rPr lang="en-US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=32+1,2816…∗6≈39,6893</m:t>
                      </m:r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≤39,6893</m:t>
                    </m:r>
                  </m:oMath>
                </a14:m>
                <a:r>
                  <a:rPr lang="en-US" dirty="0" smtClean="0"/>
                  <a:t>: 		</a:t>
                </a:r>
                <a:r>
                  <a:rPr lang="en-US" dirty="0" smtClean="0">
                    <a:sym typeface="Wingdings" panose="05000000000000000000" pitchFamily="2" charset="2"/>
                  </a:rPr>
                  <a:t>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&gt;39,6893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r>
                  <a:rPr lang="en-US" dirty="0" smtClean="0"/>
                  <a:t>		</a:t>
                </a:r>
                <a:r>
                  <a:rPr lang="en-US" dirty="0" smtClean="0">
                    <a:sym typeface="Wingdings" panose="05000000000000000000" pitchFamily="2" charset="2"/>
                  </a:rPr>
                  <a:t></a:t>
                </a:r>
                <a:endParaRPr lang="en-US" dirty="0" smtClean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algn="ctr"/>
                <a:endParaRPr lang="en-US" b="1" dirty="0"/>
              </a:p>
              <a:p>
                <a:pPr algn="ctr"/>
                <a:r>
                  <a:rPr lang="en-US" b="1" dirty="0" smtClean="0"/>
                  <a:t>90% van de </a:t>
                </a:r>
                <a:r>
                  <a:rPr lang="en-US" b="1" dirty="0" err="1" smtClean="0"/>
                  <a:t>vluchten</a:t>
                </a:r>
                <a:r>
                  <a:rPr lang="en-US" b="1" dirty="0" smtClean="0"/>
                  <a:t> met </a:t>
                </a:r>
                <a:r>
                  <a:rPr lang="en-US" b="1" dirty="0" err="1" smtClean="0"/>
                  <a:t>noodhulpgoederen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arriveert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binnen</a:t>
                </a:r>
                <a:r>
                  <a:rPr lang="en-US" b="1" dirty="0" smtClean="0"/>
                  <a:t> 40 </a:t>
                </a:r>
                <a:r>
                  <a:rPr lang="en-US" b="1" dirty="0" err="1" smtClean="0"/>
                  <a:t>uur</a:t>
                </a:r>
                <a:r>
                  <a:rPr lang="en-US" b="1" dirty="0" smtClean="0"/>
                  <a:t> in het </a:t>
                </a:r>
                <a:r>
                  <a:rPr lang="en-US" b="1" dirty="0" err="1" smtClean="0"/>
                  <a:t>rampgebied</a:t>
                </a:r>
                <a:r>
                  <a:rPr lang="en-US" b="1" dirty="0" smtClean="0"/>
                  <a:t>.</a:t>
                </a: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3"/>
                <a:stretch>
                  <a:fillRect l="-1608" t="-2009" r="-689" b="-3529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5BA442-CF7C-446F-A5C6-9C80A1EA92B1}" type="datetime4">
              <a:rPr lang="nl-NL" smtClean="0"/>
              <a:t>18 april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16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r>
              <a:rPr lang="en-US" dirty="0" err="1" smtClean="0"/>
              <a:t>Overzicht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Meestal </a:t>
                </a:r>
                <a:r>
                  <a:rPr lang="en-US" dirty="0" err="1" smtClean="0"/>
                  <a:t>heb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opgaves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vijf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onbekenden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waarvan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vier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zijn</a:t>
                </a:r>
                <a:r>
                  <a:rPr lang="en-US" dirty="0" smtClean="0"/>
                  <a:t>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 smtClean="0"/>
                  <a:t>en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 smtClean="0"/>
                  <a:t>gemiddelde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en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standaardafwijking</a:t>
                </a:r>
                <a:r>
                  <a:rPr lang="en-US" b="0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b="0" dirty="0" smtClean="0"/>
                  <a:t>linker- </a:t>
                </a:r>
                <a:r>
                  <a:rPr lang="en-US" b="0" dirty="0" err="1" smtClean="0"/>
                  <a:t>en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rechtergrens</a:t>
                </a:r>
                <a:endParaRPr lang="en-US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kans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b="1" dirty="0" err="1" smtClean="0"/>
                  <a:t>Algemeen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solver-</a:t>
                </a:r>
                <a:r>
                  <a:rPr lang="en-US" dirty="0" err="1" smtClean="0"/>
                  <a:t>functie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normalcdf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5BA442-CF7C-446F-A5C6-9C80A1EA92B1}" type="datetime4">
              <a:rPr lang="nl-NL" smtClean="0"/>
              <a:t>18 april 2025</a:t>
            </a:fld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573417"/>
                  </p:ext>
                </p:extLst>
              </p:nvPr>
            </p:nvGraphicFramePr>
            <p:xfrm>
              <a:off x="812800" y="3356992"/>
              <a:ext cx="11017224" cy="2021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408">
                      <a:extLst>
                        <a:ext uri="{9D8B030D-6E8A-4147-A177-3AD203B41FA5}">
                          <a16:colId xmlns:a16="http://schemas.microsoft.com/office/drawing/2014/main" val="3621821465"/>
                        </a:ext>
                      </a:extLst>
                    </a:gridCol>
                    <a:gridCol w="3672408">
                      <a:extLst>
                        <a:ext uri="{9D8B030D-6E8A-4147-A177-3AD203B41FA5}">
                          <a16:colId xmlns:a16="http://schemas.microsoft.com/office/drawing/2014/main" val="2732559012"/>
                        </a:ext>
                      </a:extLst>
                    </a:gridCol>
                    <a:gridCol w="3672408">
                      <a:extLst>
                        <a:ext uri="{9D8B030D-6E8A-4147-A177-3AD203B41FA5}">
                          <a16:colId xmlns:a16="http://schemas.microsoft.com/office/drawing/2014/main" val="1679167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/>
                            <a:t>Gegeven (4 waarden bekend)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/>
                            <a:t>Gevraagde onbekende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/>
                            <a:t>Oplossing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9580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normalcdf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185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=−∞,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Rechtergrens</a:t>
                          </a:r>
                          <a:r>
                            <a:rPr lang="en-US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nl-NL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InvNorm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5516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=∞,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Linkergrens</a:t>
                          </a:r>
                          <a:r>
                            <a:rPr lang="en-US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InvNorm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787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5573417"/>
                  </p:ext>
                </p:extLst>
              </p:nvPr>
            </p:nvGraphicFramePr>
            <p:xfrm>
              <a:off x="812800" y="3356992"/>
              <a:ext cx="11017224" cy="2021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672408">
                      <a:extLst>
                        <a:ext uri="{9D8B030D-6E8A-4147-A177-3AD203B41FA5}">
                          <a16:colId xmlns:a16="http://schemas.microsoft.com/office/drawing/2014/main" val="3621821465"/>
                        </a:ext>
                      </a:extLst>
                    </a:gridCol>
                    <a:gridCol w="3672408">
                      <a:extLst>
                        <a:ext uri="{9D8B030D-6E8A-4147-A177-3AD203B41FA5}">
                          <a16:colId xmlns:a16="http://schemas.microsoft.com/office/drawing/2014/main" val="2732559012"/>
                        </a:ext>
                      </a:extLst>
                    </a:gridCol>
                    <a:gridCol w="3672408">
                      <a:extLst>
                        <a:ext uri="{9D8B030D-6E8A-4147-A177-3AD203B41FA5}">
                          <a16:colId xmlns:a16="http://schemas.microsoft.com/office/drawing/2014/main" val="1679167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/>
                            <a:t>Gegeven (4 waarden bekend)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/>
                            <a:t>Gevraagde onbekende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/>
                            <a:t>Oplossing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39580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66" t="-106557" r="-200166" b="-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32" t="-106557" r="-100498" b="-3622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6557" r="-332" b="-3622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1856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66" t="-118868" r="-200166" b="-1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32" t="-118868" r="-100498" b="-1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18868" r="-332" b="-10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516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66" t="-220952" r="-200166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332" t="-220952" r="-100498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20952" r="-332" b="-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7877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7141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Buijs: </a:t>
            </a:r>
            <a:r>
              <a:rPr lang="en-US" dirty="0" err="1" smtClean="0"/>
              <a:t>opdracht</a:t>
            </a:r>
            <a:r>
              <a:rPr lang="en-US" dirty="0" smtClean="0"/>
              <a:t> 5.7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b="1" dirty="0" smtClean="0"/>
                  <a:t>In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fabriek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staat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machine met </a:t>
                </a:r>
                <a:r>
                  <a:rPr lang="en-US" b="1" dirty="0" err="1" smtClean="0"/>
                  <a:t>vier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identieke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onderdelen</a:t>
                </a:r>
                <a:r>
                  <a:rPr lang="en-US" b="1" dirty="0" smtClean="0"/>
                  <a:t>.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alle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onderdelen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geldt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deze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levensduur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hebben</a:t>
                </a:r>
                <a:r>
                  <a:rPr lang="en-US" b="1" dirty="0" smtClean="0"/>
                  <a:t> die </a:t>
                </a:r>
                <a:r>
                  <a:rPr lang="en-US" b="1" dirty="0" err="1" smtClean="0"/>
                  <a:t>normaal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verdeeld</a:t>
                </a:r>
                <a:r>
                  <a:rPr lang="en-US" b="1" dirty="0" smtClean="0"/>
                  <a:t> is met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𝟖𝟎𝟎𝟎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uur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𝟐𝟎𝟎𝟎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uur</a:t>
                </a:r>
                <a:r>
                  <a:rPr lang="en-US" b="1" dirty="0" smtClean="0"/>
                  <a:t>.</a:t>
                </a:r>
              </a:p>
              <a:p>
                <a:pPr marL="457200" indent="-457200" eaLnBrk="1" hangingPunct="1">
                  <a:buFont typeface="+mj-lt"/>
                  <a:buAutoNum type="alphaLcParenR"/>
                </a:pPr>
                <a:r>
                  <a:rPr lang="en-US" b="1" dirty="0" smtClean="0"/>
                  <a:t>We </a:t>
                </a:r>
                <a:r>
                  <a:rPr lang="en-US" b="1" dirty="0" err="1" smtClean="0"/>
                  <a:t>bestuderen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eerst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één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onderdeel</a:t>
                </a:r>
                <a:r>
                  <a:rPr lang="en-US" b="1" dirty="0" smtClean="0"/>
                  <a:t>. Wat is de </a:t>
                </a:r>
                <a:r>
                  <a:rPr lang="en-US" b="1" dirty="0" err="1" smtClean="0"/>
                  <a:t>tijdsduur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waarvoor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geldt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95% is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onderdeel</a:t>
                </a:r>
                <a:r>
                  <a:rPr lang="en-US" b="1" dirty="0" smtClean="0"/>
                  <a:t> nog </a:t>
                </a:r>
                <a:r>
                  <a:rPr lang="en-US" b="1" dirty="0" err="1" smtClean="0"/>
                  <a:t>functioneert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na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 smtClean="0"/>
                  <a:t>?</a:t>
                </a:r>
              </a:p>
              <a:p>
                <a:pPr marL="457200" indent="-457200" eaLnBrk="1" hangingPunct="1">
                  <a:buFont typeface="+mj-lt"/>
                  <a:buAutoNum type="alphaLcParenR"/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5194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Buijs: </a:t>
            </a:r>
            <a:r>
              <a:rPr lang="en-US" dirty="0" err="1" smtClean="0"/>
              <a:t>opdracht</a:t>
            </a:r>
            <a:r>
              <a:rPr lang="en-US" dirty="0" smtClean="0"/>
              <a:t> 5.7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sz="2000" b="1" dirty="0" smtClean="0"/>
                  <a:t>In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fabriek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staat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machine met </a:t>
                </a:r>
                <a:r>
                  <a:rPr lang="en-US" sz="2000" b="1" dirty="0" err="1" smtClean="0"/>
                  <a:t>vier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identieke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onderdelen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alle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onderdelen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geldt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deze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levensduur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hebben</a:t>
                </a:r>
                <a:r>
                  <a:rPr lang="en-US" sz="2000" b="1" dirty="0" smtClean="0"/>
                  <a:t> die </a:t>
                </a:r>
                <a:r>
                  <a:rPr lang="en-US" sz="2000" b="1" dirty="0" err="1" smtClean="0"/>
                  <a:t>normaal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verdeeld</a:t>
                </a:r>
                <a:r>
                  <a:rPr lang="en-US" sz="2000" b="1" dirty="0" smtClean="0"/>
                  <a:t> is met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𝟖𝟎𝟎𝟎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uur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𝟐𝟎𝟎𝟎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uur</a:t>
                </a:r>
                <a:r>
                  <a:rPr lang="en-US" sz="2000" b="1" dirty="0" smtClean="0"/>
                  <a:t>.</a:t>
                </a:r>
              </a:p>
              <a:p>
                <a:pPr marL="457200" indent="-457200" eaLnBrk="1" hangingPunct="1">
                  <a:buFont typeface="+mj-lt"/>
                  <a:buAutoNum type="alphaLcParenR"/>
                </a:pPr>
                <a:r>
                  <a:rPr lang="en-US" sz="2000" b="1" dirty="0" smtClean="0"/>
                  <a:t>We </a:t>
                </a:r>
                <a:r>
                  <a:rPr lang="en-US" sz="2000" b="1" dirty="0" err="1" smtClean="0"/>
                  <a:t>bestuderen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eerst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één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onderdeel</a:t>
                </a:r>
                <a:r>
                  <a:rPr lang="en-US" sz="2000" b="1" dirty="0" smtClean="0"/>
                  <a:t>. Wat is de </a:t>
                </a:r>
                <a:r>
                  <a:rPr lang="en-US" sz="2000" b="1" dirty="0" err="1" smtClean="0"/>
                  <a:t>tijdsduur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waarvoor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geldt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95% is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het </a:t>
                </a:r>
                <a:r>
                  <a:rPr lang="en-US" sz="2000" b="1" dirty="0" err="1" smtClean="0"/>
                  <a:t>onderdeel</a:t>
                </a:r>
                <a:r>
                  <a:rPr lang="en-US" sz="2000" b="1" dirty="0" smtClean="0"/>
                  <a:t> nog </a:t>
                </a:r>
                <a:r>
                  <a:rPr lang="en-US" sz="2000" b="1" dirty="0" err="1" smtClean="0"/>
                  <a:t>functioneert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na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?</a:t>
                </a:r>
              </a:p>
              <a:p>
                <a:pPr eaLnBrk="1" hangingPunct="1"/>
                <a:endParaRPr lang="en-US" sz="2000" b="1" dirty="0" smtClean="0"/>
              </a:p>
              <a:p>
                <a:pPr eaLnBrk="1" hangingPunct="1"/>
                <a:r>
                  <a:rPr lang="en-US" sz="2000" dirty="0" err="1" smtClean="0"/>
                  <a:t>Laat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kansvariabele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zijn</a:t>
                </a:r>
                <a:r>
                  <a:rPr lang="en-US" sz="2000" dirty="0" smtClean="0"/>
                  <a:t> die de </a:t>
                </a:r>
                <a:r>
                  <a:rPr lang="en-US" sz="2000" dirty="0" err="1" smtClean="0"/>
                  <a:t>levensduur</a:t>
                </a:r>
                <a:r>
                  <a:rPr lang="en-US" sz="2000" dirty="0" smtClean="0"/>
                  <a:t> van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onderdeel</a:t>
                </a:r>
                <a:r>
                  <a:rPr lang="en-US" sz="2000" dirty="0" smtClean="0"/>
                  <a:t> meet, </a:t>
                </a:r>
                <a:r>
                  <a:rPr lang="en-US" sz="2000" dirty="0" err="1" smtClean="0"/>
                  <a:t>oftewel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8000;2000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 err="1" smtClean="0"/>
                  <a:t>Gegeven</a:t>
                </a:r>
                <a:r>
                  <a:rPr lang="en-US" sz="2000" dirty="0" smtClean="0"/>
                  <a:t> is de </a:t>
                </a:r>
                <a:r>
                  <a:rPr lang="en-US" sz="2000" dirty="0" err="1" smtClean="0"/>
                  <a:t>kans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=0,95</m:t>
                    </m:r>
                  </m:oMath>
                </a14:m>
                <a:r>
                  <a:rPr lang="en-US" sz="2000" dirty="0" smtClean="0"/>
                  <a:t> (95%)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willen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linkergrens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bepalen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waarvoor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geldt</a:t>
                </a:r>
                <a:r>
                  <a:rPr lang="en-US" sz="20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=0,95</m:t>
                      </m:r>
                    </m:oMath>
                  </m:oMathPara>
                </a14:m>
                <a:endParaRPr lang="en-US" sz="2000" dirty="0" smtClean="0"/>
              </a:p>
              <a:p>
                <a:pPr eaLnBrk="1" hangingPunct="1"/>
                <a:r>
                  <a:rPr lang="en-US" sz="2000" dirty="0" smtClean="0"/>
                  <a:t>Met de </a:t>
                </a:r>
                <a:r>
                  <a:rPr lang="en-US" sz="2000" dirty="0" err="1" smtClean="0"/>
                  <a:t>standaardnormale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verdeling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krijgen</a:t>
                </a:r>
                <a:r>
                  <a:rPr lang="en-US" sz="2000" dirty="0" smtClean="0"/>
                  <a:t> we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</a:t>
                </a:r>
                <a:r>
                  <a:rPr lang="en-US" sz="2000" b="1" dirty="0" smtClean="0"/>
                  <a:t>(let op: </a:t>
                </a:r>
                <a:r>
                  <a:rPr lang="en-US" sz="2000" b="1" dirty="0" err="1" smtClean="0"/>
                  <a:t>linkergrens</a:t>
                </a:r>
                <a:r>
                  <a:rPr lang="en-US" sz="2000" b="1" dirty="0" smtClean="0"/>
                  <a:t>!):</a:t>
                </a:r>
                <a:endParaRPr lang="en-US" sz="2000" b="1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=0,95→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=1−0,95→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=0,05;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≈−1,64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sz="2000" b="0" dirty="0" smtClean="0"/>
              </a:p>
              <a:p>
                <a:pPr eaLnBrk="1" hangingPunct="1"/>
                <a:r>
                  <a:rPr lang="en-US" sz="2000" b="0" dirty="0" err="1" smtClean="0"/>
                  <a:t>Teruggerekend</a:t>
                </a:r>
                <a:r>
                  <a:rPr lang="en-US" sz="2000" b="0" dirty="0" smtClean="0"/>
                  <a:t> </a:t>
                </a:r>
                <a:r>
                  <a:rPr lang="en-US" sz="2000" b="0" dirty="0" err="1" smtClean="0"/>
                  <a:t>naar</a:t>
                </a:r>
                <a:r>
                  <a:rPr lang="en-US" sz="2000" b="0" dirty="0" smtClean="0"/>
                  <a:t> de </a:t>
                </a:r>
                <a:r>
                  <a:rPr lang="en-US" sz="2000" b="0" dirty="0" err="1" smtClean="0"/>
                  <a:t>oorspronkelijke</a:t>
                </a:r>
                <a:r>
                  <a:rPr lang="en-US" sz="2000" b="0" dirty="0" smtClean="0"/>
                  <a:t> </a:t>
                </a:r>
                <a:r>
                  <a:rPr lang="en-US" sz="2000" b="0" dirty="0" err="1" smtClean="0"/>
                  <a:t>verdeling</a:t>
                </a:r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=8000;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=2000)</m:t>
                    </m:r>
                  </m:oMath>
                </a14:m>
                <a:r>
                  <a:rPr lang="en-US" sz="2000" b="0" dirty="0" smtClean="0"/>
                  <a:t> </a:t>
                </a:r>
                <a:r>
                  <a:rPr lang="en-US" sz="2000" b="0" dirty="0" err="1" smtClean="0"/>
                  <a:t>krijgen</a:t>
                </a:r>
                <a:r>
                  <a:rPr lang="en-US" sz="2000" b="0" dirty="0" smtClean="0"/>
                  <a:t> we</a:t>
                </a: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=8000−1,64…∗2000≈4710,2927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uur</m:t>
                      </m:r>
                    </m:oMath>
                  </m:oMathPara>
                </a14:m>
                <a:r>
                  <a:rPr lang="en-US" sz="2000" b="0" dirty="0" smtClean="0"/>
                  <a:t/>
                </a:r>
                <a:br>
                  <a:rPr lang="en-US" sz="2000" b="0" dirty="0" smtClean="0"/>
                </a:br>
                <a:endParaRPr lang="en-US" sz="2000" b="0" dirty="0" smtClean="0"/>
              </a:p>
              <a:p>
                <a:pPr algn="ctr"/>
                <a:r>
                  <a:rPr lang="en-US" sz="2000" b="1" dirty="0" smtClean="0"/>
                  <a:t>Met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95% </a:t>
                </a:r>
                <a:r>
                  <a:rPr lang="en-US" sz="2000" b="1" dirty="0" err="1" smtClean="0"/>
                  <a:t>functioneert</a:t>
                </a:r>
                <a:r>
                  <a:rPr lang="en-US" sz="2000" b="1" dirty="0" smtClean="0"/>
                  <a:t> het </a:t>
                </a:r>
                <a:r>
                  <a:rPr lang="en-US" sz="2000" b="1" dirty="0" err="1" smtClean="0"/>
                  <a:t>onderdeel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/>
                  <a:t>na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ongeveer</a:t>
                </a:r>
                <a:r>
                  <a:rPr lang="en-US" sz="2000" b="1" dirty="0"/>
                  <a:t> 4710 </a:t>
                </a:r>
                <a:r>
                  <a:rPr lang="en-US" sz="2000" b="1" dirty="0" err="1" smtClean="0"/>
                  <a:t>uur</a:t>
                </a:r>
                <a:r>
                  <a:rPr lang="en-US" sz="2000" b="1" dirty="0" smtClean="0"/>
                  <a:t> nog steeds.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446" t="-1865" b="-688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9686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Buijs: </a:t>
            </a:r>
            <a:r>
              <a:rPr lang="en-US" dirty="0" err="1" smtClean="0"/>
              <a:t>opdracht</a:t>
            </a:r>
            <a:r>
              <a:rPr lang="en-US" dirty="0" smtClean="0"/>
              <a:t> 5.7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sz="2000" b="1" dirty="0" smtClean="0"/>
                  <a:t>In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fabriek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staat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machine met </a:t>
                </a:r>
                <a:r>
                  <a:rPr lang="en-US" sz="2000" b="1" dirty="0" err="1" smtClean="0"/>
                  <a:t>vier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identieke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onderdelen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alle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onderdelen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geldt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deze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levensduur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hebben</a:t>
                </a:r>
                <a:r>
                  <a:rPr lang="en-US" sz="2000" b="1" dirty="0" smtClean="0"/>
                  <a:t> die </a:t>
                </a:r>
                <a:r>
                  <a:rPr lang="en-US" sz="2000" b="1" dirty="0" err="1" smtClean="0"/>
                  <a:t>normaal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verdeeld</a:t>
                </a:r>
                <a:r>
                  <a:rPr lang="en-US" sz="2000" b="1" dirty="0" smtClean="0"/>
                  <a:t> is met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𝟖𝟎𝟎𝟎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uur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𝟐𝟎𝟎𝟎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uur</a:t>
                </a:r>
                <a:r>
                  <a:rPr lang="en-US" sz="2000" b="1" dirty="0" smtClean="0"/>
                  <a:t>.</a:t>
                </a:r>
              </a:p>
              <a:p>
                <a:pPr marL="457200" indent="-457200" eaLnBrk="1" hangingPunct="1">
                  <a:buFont typeface="+mj-lt"/>
                  <a:buAutoNum type="alphaLcParenR" startAt="2"/>
                </a:pPr>
                <a:r>
                  <a:rPr lang="en-US" sz="2000" b="1" dirty="0" err="1" smtClean="0"/>
                  <a:t>Gegeven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waarde</a:t>
                </a:r>
                <a:r>
                  <a:rPr lang="en-US" sz="2000" b="1" dirty="0" smtClean="0"/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vraag</a:t>
                </a:r>
                <a:r>
                  <a:rPr lang="en-US" sz="2000" b="1" dirty="0" smtClean="0"/>
                  <a:t> a. Hoe </a:t>
                </a:r>
                <a:r>
                  <a:rPr lang="en-US" sz="2000" b="1" dirty="0" err="1" smtClean="0"/>
                  <a:t>groot</a:t>
                </a:r>
                <a:r>
                  <a:rPr lang="en-US" sz="2000" b="1" dirty="0" smtClean="0"/>
                  <a:t> is de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alle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vier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onderdelen</a:t>
                </a:r>
                <a:r>
                  <a:rPr lang="en-US" sz="2000" b="1" dirty="0" smtClean="0"/>
                  <a:t> nog </a:t>
                </a:r>
                <a:r>
                  <a:rPr lang="en-US" sz="2000" b="1" dirty="0" err="1" smtClean="0"/>
                  <a:t>functioneren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na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?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446" t="-18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19274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Buijs: </a:t>
            </a:r>
            <a:r>
              <a:rPr lang="en-US" dirty="0" err="1" smtClean="0"/>
              <a:t>opdracht</a:t>
            </a:r>
            <a:r>
              <a:rPr lang="en-US" dirty="0" smtClean="0"/>
              <a:t> 5.7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sz="2000" b="1" dirty="0" smtClean="0"/>
                  <a:t>In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fabriek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staat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machine met </a:t>
                </a:r>
                <a:r>
                  <a:rPr lang="en-US" sz="2000" b="1" dirty="0" err="1" smtClean="0"/>
                  <a:t>vier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identieke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onderdelen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alle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onderdelen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geldt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deze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levensduur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hebben</a:t>
                </a:r>
                <a:r>
                  <a:rPr lang="en-US" sz="2000" b="1" dirty="0" smtClean="0"/>
                  <a:t> die </a:t>
                </a:r>
                <a:r>
                  <a:rPr lang="en-US" sz="2000" b="1" dirty="0" err="1" smtClean="0"/>
                  <a:t>normaal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verdeeld</a:t>
                </a:r>
                <a:r>
                  <a:rPr lang="en-US" sz="2000" b="1" dirty="0" smtClean="0"/>
                  <a:t> is met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𝟖𝟎𝟎𝟎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uur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𝟐𝟎𝟎𝟎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uur</a:t>
                </a:r>
                <a:r>
                  <a:rPr lang="en-US" sz="2000" b="1" dirty="0" smtClean="0"/>
                  <a:t>.</a:t>
                </a:r>
              </a:p>
              <a:p>
                <a:pPr marL="457200" indent="-457200" eaLnBrk="1" hangingPunct="1">
                  <a:buFont typeface="+mj-lt"/>
                  <a:buAutoNum type="alphaLcParenR" startAt="2"/>
                </a:pPr>
                <a:r>
                  <a:rPr lang="en-US" sz="2000" b="1" dirty="0" err="1" smtClean="0"/>
                  <a:t>Gegeven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waarde</a:t>
                </a:r>
                <a:r>
                  <a:rPr lang="en-US" sz="2000" b="1" dirty="0" smtClean="0"/>
                  <a:t> van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vraag</a:t>
                </a:r>
                <a:r>
                  <a:rPr lang="en-US" sz="2000" b="1" dirty="0" smtClean="0"/>
                  <a:t> a. Hoe </a:t>
                </a:r>
                <a:r>
                  <a:rPr lang="en-US" sz="2000" b="1" dirty="0" err="1" smtClean="0"/>
                  <a:t>groot</a:t>
                </a:r>
                <a:r>
                  <a:rPr lang="en-US" sz="2000" b="1" dirty="0" smtClean="0"/>
                  <a:t> is de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alle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vier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onderdelen</a:t>
                </a:r>
                <a:r>
                  <a:rPr lang="en-US" sz="2000" b="1" dirty="0" smtClean="0"/>
                  <a:t> nog </a:t>
                </a:r>
                <a:r>
                  <a:rPr lang="en-US" sz="2000" b="1" dirty="0" err="1" smtClean="0"/>
                  <a:t>functioneren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na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?</a:t>
                </a:r>
              </a:p>
              <a:p>
                <a:pPr marL="457200" indent="-457200" eaLnBrk="1" hangingPunct="1">
                  <a:buFont typeface="+mj-lt"/>
                  <a:buAutoNum type="alphaLcParenR" startAt="2"/>
                </a:pPr>
                <a:endParaRPr lang="en-US" sz="2000" b="1" dirty="0"/>
              </a:p>
              <a:p>
                <a:pPr eaLnBrk="1" hangingPunct="1"/>
                <a:r>
                  <a:rPr lang="en-US" sz="2000" dirty="0" err="1" smtClean="0"/>
                  <a:t>Laat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nu de </a:t>
                </a:r>
                <a:r>
                  <a:rPr lang="en-US" sz="2000" dirty="0" err="1" smtClean="0"/>
                  <a:t>kansvariabele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zijn</a:t>
                </a:r>
                <a:r>
                  <a:rPr lang="en-US" sz="2000" dirty="0" smtClean="0"/>
                  <a:t> die het </a:t>
                </a:r>
                <a:r>
                  <a:rPr lang="en-US" sz="2000" dirty="0" err="1" smtClean="0"/>
                  <a:t>aantal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onderdelen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telt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nog </a:t>
                </a:r>
                <a:r>
                  <a:rPr lang="en-US" sz="2000" dirty="0" err="1" smtClean="0"/>
                  <a:t>functioneert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eaLnBrk="1" hangingPunct="1"/>
                <a:r>
                  <a:rPr lang="en-US" sz="2000" dirty="0" err="1" smtClean="0"/>
                  <a:t>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geldt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Binomiaal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=0,95)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en-US" sz="2000" dirty="0" err="1" smtClean="0"/>
                  <a:t>omdat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levensduur</a:t>
                </a:r>
                <a:r>
                  <a:rPr lang="en-US" sz="2000" dirty="0" smtClean="0"/>
                  <a:t> van de </a:t>
                </a:r>
                <a:r>
                  <a:rPr lang="en-US" sz="2000" dirty="0" err="1" smtClean="0"/>
                  <a:t>onderdelen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onafhankelijk</a:t>
                </a:r>
                <a:r>
                  <a:rPr lang="en-US" sz="2000" dirty="0" smtClean="0"/>
                  <a:t> van </a:t>
                </a:r>
                <a:r>
                  <a:rPr lang="en-US" sz="2000" dirty="0" err="1" smtClean="0"/>
                  <a:t>elkaar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zijn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met </a:t>
                </a:r>
                <a:r>
                  <a:rPr lang="en-US" sz="2000" dirty="0" err="1" smtClean="0"/>
                  <a:t>kans</a:t>
                </a:r>
                <a:r>
                  <a:rPr lang="en-US" sz="2000" dirty="0" smtClean="0"/>
                  <a:t> 95% </a:t>
                </a:r>
                <a:r>
                  <a:rPr lang="en-US" sz="2000" dirty="0" err="1" smtClean="0"/>
                  <a:t>langer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.</a:t>
                </a:r>
              </a:p>
              <a:p>
                <a:pPr eaLnBrk="1" hangingPunct="1"/>
                <a:endParaRPr lang="en-US" sz="2000" i="1" dirty="0"/>
              </a:p>
              <a:p>
                <a:pPr eaLnBrk="1" hangingPunct="1"/>
                <a:r>
                  <a:rPr lang="en-US" sz="2000" dirty="0" smtClean="0"/>
                  <a:t>We </a:t>
                </a:r>
                <a:r>
                  <a:rPr lang="en-US" sz="2000" dirty="0" err="1" smtClean="0"/>
                  <a:t>willen</a:t>
                </a:r>
                <a:r>
                  <a:rPr lang="en-US" sz="2000" dirty="0" smtClean="0"/>
                  <a:t> nu de </a:t>
                </a:r>
                <a:r>
                  <a:rPr lang="en-US" sz="2000" dirty="0" err="1" smtClean="0"/>
                  <a:t>kans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bepalen</a:t>
                </a:r>
                <a:r>
                  <a:rPr lang="en-US" sz="2000" dirty="0" smtClean="0"/>
                  <a:t>, de </a:t>
                </a:r>
                <a:r>
                  <a:rPr lang="en-US" sz="2000" dirty="0" err="1" smtClean="0"/>
                  <a:t>kans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alle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onderdelen</a:t>
                </a:r>
                <a:r>
                  <a:rPr lang="en-US" sz="2000" dirty="0" smtClean="0"/>
                  <a:t> nog </a:t>
                </a:r>
                <a:r>
                  <a:rPr lang="en-US" sz="2000" dirty="0" err="1" smtClean="0"/>
                  <a:t>functioneren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na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</a:p>
              <a:p>
                <a:pPr eaLnBrk="1" hangingPunct="1"/>
                <a:endParaRPr lang="en-US" sz="2000" dirty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binompdf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=4;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=0,95;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0,95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=0,8145</m:t>
                      </m:r>
                    </m:oMath>
                  </m:oMathPara>
                </a14:m>
                <a:endParaRPr lang="en-US" sz="2000" dirty="0" smtClean="0"/>
              </a:p>
              <a:p>
                <a:pPr marL="457200" indent="-457200" eaLnBrk="1" hangingPunct="1">
                  <a:buFont typeface="+mj-lt"/>
                  <a:buAutoNum type="alphaLcParenR" startAt="2"/>
                </a:pPr>
                <a:endParaRPr lang="en-US" sz="2000" b="1" dirty="0" smtClean="0"/>
              </a:p>
              <a:p>
                <a:pPr algn="ctr" eaLnBrk="1" hangingPunct="1"/>
                <a:r>
                  <a:rPr lang="en-US" sz="2000" b="1" dirty="0" smtClean="0"/>
                  <a:t>Met 81,45%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functioneren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alle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vier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onderdelen</a:t>
                </a:r>
                <a:r>
                  <a:rPr lang="en-US" sz="2000" b="1" dirty="0" smtClean="0"/>
                  <a:t> nog </a:t>
                </a:r>
                <a:r>
                  <a:rPr lang="en-US" sz="2000" b="1" dirty="0" err="1" smtClean="0"/>
                  <a:t>na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 smtClean="0"/>
                  <a:t> uur.</a:t>
                </a:r>
                <a:endParaRPr lang="en-US" sz="2000" b="1" dirty="0"/>
              </a:p>
              <a:p>
                <a:pPr eaLnBrk="1" hangingPunct="1"/>
                <a:endParaRPr lang="en-US" sz="2000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446" t="-1865" r="-983" b="-7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42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Eigenschappen</a:t>
            </a:r>
            <a:r>
              <a:rPr lang="en-US" sz="2400" dirty="0" smtClean="0"/>
              <a:t> van de </a:t>
            </a:r>
            <a:r>
              <a:rPr lang="en-US" sz="2400" dirty="0" err="1" smtClean="0"/>
              <a:t>normale</a:t>
            </a:r>
            <a:r>
              <a:rPr lang="en-US" sz="2400" dirty="0" smtClean="0"/>
              <a:t> </a:t>
            </a:r>
            <a:r>
              <a:rPr lang="en-US" sz="2400" dirty="0" err="1" smtClean="0"/>
              <a:t>verdeling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Rekenen</a:t>
            </a:r>
            <a:r>
              <a:rPr lang="en-US" sz="2400" dirty="0" smtClean="0"/>
              <a:t> met </a:t>
            </a:r>
            <a:r>
              <a:rPr lang="en-US" sz="2400" dirty="0" err="1" smtClean="0"/>
              <a:t>kansen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grenswaarden</a:t>
            </a: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 err="1" smtClean="0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Buijs: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5.2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174-180)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5: </a:t>
            </a:r>
            <a:r>
              <a:rPr lang="nl-NL" dirty="0"/>
              <a:t>m1, m3, m4, m5, m6, 5.2, 5.4, 5.5, </a:t>
            </a:r>
            <a:r>
              <a:rPr lang="nl-NL" dirty="0" smtClean="0"/>
              <a:t>5.6</a:t>
            </a:r>
            <a:endParaRPr lang="en-US" sz="2400" dirty="0"/>
          </a:p>
          <a:p>
            <a:pPr eaLnBrk="1" hangingPunct="1"/>
            <a:endParaRPr lang="en-US" sz="2400" b="1" smtClean="0"/>
          </a:p>
          <a:p>
            <a:pPr eaLnBrk="1" hangingPunct="1"/>
            <a:r>
              <a:rPr lang="en-US" sz="2400" b="1" smtClean="0"/>
              <a:t>Volgende</a:t>
            </a:r>
            <a:r>
              <a:rPr lang="en-US" sz="2400" b="1" dirty="0" smtClean="0"/>
              <a:t> </a:t>
            </a:r>
            <a:r>
              <a:rPr lang="en-US" sz="2400" b="1" dirty="0" smtClean="0"/>
              <a:t>les: </a:t>
            </a:r>
            <a:r>
              <a:rPr lang="en-US" sz="2400" dirty="0" smtClean="0"/>
              <a:t>de </a:t>
            </a:r>
            <a:r>
              <a:rPr lang="en-US" sz="2400" dirty="0" err="1" smtClean="0"/>
              <a:t>centrale</a:t>
            </a:r>
            <a:r>
              <a:rPr lang="en-US" sz="2400" dirty="0" smtClean="0"/>
              <a:t> </a:t>
            </a:r>
            <a:r>
              <a:rPr lang="en-US" sz="2400" dirty="0" err="1" smtClean="0"/>
              <a:t>limietstelling</a:t>
            </a:r>
            <a:endParaRPr lang="en-US" sz="2400" b="1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6323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Lesdoelen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eaLnBrk="1" hangingPunct="1"/>
            <a:r>
              <a:rPr lang="en-US" dirty="0" err="1" smtClean="0"/>
              <a:t>Aan</a:t>
            </a:r>
            <a:r>
              <a:rPr lang="en-US" dirty="0" smtClean="0"/>
              <a:t> het </a:t>
            </a:r>
            <a:r>
              <a:rPr lang="en-US" dirty="0" err="1" smtClean="0"/>
              <a:t>eind</a:t>
            </a:r>
            <a:r>
              <a:rPr lang="en-US" dirty="0" smtClean="0"/>
              <a:t> van </a:t>
            </a:r>
            <a:r>
              <a:rPr lang="en-US" dirty="0" err="1" smtClean="0"/>
              <a:t>dit</a:t>
            </a:r>
            <a:r>
              <a:rPr lang="en-US" dirty="0" smtClean="0"/>
              <a:t> college </a:t>
            </a:r>
            <a:r>
              <a:rPr lang="en-US" dirty="0" err="1" smtClean="0"/>
              <a:t>kan</a:t>
            </a:r>
            <a:r>
              <a:rPr lang="en-US" dirty="0" smtClean="0"/>
              <a:t> de student:</a:t>
            </a:r>
          </a:p>
          <a:p>
            <a:pPr eaLnBrk="1" hangingPunct="1"/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belangrijkste</a:t>
            </a:r>
            <a:r>
              <a:rPr lang="en-US" dirty="0" smtClean="0"/>
              <a:t> </a:t>
            </a:r>
            <a:r>
              <a:rPr lang="en-US" dirty="0" err="1" smtClean="0"/>
              <a:t>kenmerken</a:t>
            </a:r>
            <a:r>
              <a:rPr lang="en-US" dirty="0" smtClean="0"/>
              <a:t> van de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r>
              <a:rPr lang="en-US" dirty="0" smtClean="0"/>
              <a:t> </a:t>
            </a:r>
            <a:r>
              <a:rPr lang="en-US" dirty="0" err="1" smtClean="0"/>
              <a:t>opnoemen</a:t>
            </a: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err="1" smtClean="0"/>
              <a:t>Kansen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grenswaardes</a:t>
            </a:r>
            <a:r>
              <a:rPr lang="en-US" dirty="0" smtClean="0"/>
              <a:t> </a:t>
            </a:r>
            <a:r>
              <a:rPr lang="en-US" dirty="0" err="1" smtClean="0"/>
              <a:t>uitrekenen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verdelingen</a:t>
            </a:r>
            <a:r>
              <a:rPr lang="en-US" dirty="0" smtClean="0"/>
              <a:t> met </a:t>
            </a:r>
            <a:r>
              <a:rPr lang="en-US" dirty="0" err="1" smtClean="0"/>
              <a:t>behulp</a:t>
            </a:r>
            <a:r>
              <a:rPr lang="en-US" dirty="0" smtClean="0"/>
              <a:t> van de GR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betekenis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consequenties</a:t>
            </a:r>
            <a:r>
              <a:rPr lang="en-US" dirty="0" smtClean="0"/>
              <a:t> van de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r>
              <a:rPr lang="en-US" dirty="0" err="1" smtClean="0"/>
              <a:t>limietstelling</a:t>
            </a:r>
            <a:r>
              <a:rPr lang="en-US" dirty="0" smtClean="0"/>
              <a:t> in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woorden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r>
              <a:rPr lang="en-US" dirty="0" smtClean="0"/>
              <a:t>.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wat is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kansdichtheidsfunctie</a:t>
            </a:r>
            <a:r>
              <a:rPr lang="en-US" dirty="0" smtClean="0"/>
              <a:t>?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Een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kansdichtheidsfunctie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(PDF) </a:t>
                </a:r>
                <a:r>
                  <a:rPr lang="en-US" dirty="0" err="1" smtClean="0"/>
                  <a:t>zegt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iets</a:t>
                </a:r>
                <a:r>
                  <a:rPr lang="en-US" dirty="0" smtClean="0"/>
                  <a:t> over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waarschijnlijkheid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uitkomsten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continue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kansvariabele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Notatie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Waarschijnlijkheid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</a:t>
                </a:r>
                <a:r>
                  <a:rPr lang="en-US" dirty="0" smtClean="0"/>
                  <a:t>itkomst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waarschijnlijker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eaLnBrk="1" hangingPunct="1"/>
                <a:r>
                  <a:rPr lang="en-US" dirty="0" smtClean="0"/>
                  <a:t>De </a:t>
                </a:r>
                <a:r>
                  <a:rPr lang="en-US" dirty="0" err="1" smtClean="0"/>
                  <a:t>kansdichtheidsfunctie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worden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gebruikt</a:t>
                </a:r>
                <a:r>
                  <a:rPr lang="en-US" dirty="0" smtClean="0"/>
                  <a:t> om </a:t>
                </a:r>
                <a:r>
                  <a:rPr lang="en-US" dirty="0" err="1" smtClean="0"/>
                  <a:t>kansen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berekenen</a:t>
                </a:r>
                <a:endParaRPr lang="en-US" dirty="0" smtClean="0"/>
              </a:p>
              <a:p>
                <a:pPr algn="ctr"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algn="ctr" eaLnBrk="1" hangingPunct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oppervlakte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onder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6095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 </a:t>
            </a:r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/>
          </a:p>
          <a:p>
            <a:pPr algn="ctr" eaLnBrk="1" hangingPunct="1"/>
            <a:r>
              <a:rPr lang="en-US" sz="2400" b="1" dirty="0" smtClean="0"/>
              <a:t>Wat </a:t>
            </a:r>
            <a:r>
              <a:rPr lang="en-US" sz="2400" b="1" dirty="0" err="1" smtClean="0"/>
              <a:t>kunnen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jullie</a:t>
            </a:r>
            <a:r>
              <a:rPr lang="en-US" sz="2400" b="1" dirty="0" smtClean="0"/>
              <a:t> je nog </a:t>
            </a:r>
            <a:r>
              <a:rPr lang="en-US" sz="2400" b="1" dirty="0" err="1" smtClean="0"/>
              <a:t>herinneren</a:t>
            </a:r>
            <a:r>
              <a:rPr lang="en-US" sz="2400" b="1" dirty="0" smtClean="0"/>
              <a:t> van de </a:t>
            </a:r>
            <a:r>
              <a:rPr lang="en-US" sz="2400" b="1" dirty="0" err="1" smtClean="0"/>
              <a:t>normale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verdeling</a:t>
            </a:r>
            <a:r>
              <a:rPr lang="en-US" sz="2400" b="1" dirty="0" smtClean="0"/>
              <a:t>?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17930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Normale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Continue </a:t>
                </a:r>
                <a:r>
                  <a:rPr lang="en-US" dirty="0" err="1" smtClean="0"/>
                  <a:t>kansverdeling</a:t>
                </a:r>
                <a:r>
                  <a:rPr lang="en-US" dirty="0" smtClean="0"/>
                  <a:t>, PDF is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belkromme</a:t>
                </a: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Symmetrisch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= modus = </a:t>
                </a:r>
                <a:r>
                  <a:rPr lang="en-US" dirty="0" err="1" smtClean="0"/>
                  <a:t>mediaan</a:t>
                </a:r>
                <a:r>
                  <a:rPr lang="en-US" dirty="0" smtClean="0"/>
                  <a:t>)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Twee parameters: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Standaardafwijking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Notatie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852935"/>
            <a:ext cx="4968552" cy="34375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55" y="2852935"/>
            <a:ext cx="5348833" cy="34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7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/>
                  <a:t>Parameters van de </a:t>
                </a:r>
                <a:r>
                  <a:rPr lang="en-US" dirty="0" err="1" smtClean="0"/>
                  <a:t>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b="1" dirty="0" smtClean="0"/>
                  <a:t>Parameter: </a:t>
                </a:r>
                <a:r>
                  <a:rPr lang="en-US" dirty="0" err="1" smtClean="0"/>
                  <a:t>waarde</a:t>
                </a:r>
                <a:r>
                  <a:rPr lang="en-US" dirty="0" smtClean="0"/>
                  <a:t> die </a:t>
                </a:r>
                <a:r>
                  <a:rPr lang="en-US" dirty="0" err="1" smtClean="0"/>
                  <a:t>karakteristiek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populatie</a:t>
                </a:r>
                <a:r>
                  <a:rPr lang="en-US" dirty="0" smtClean="0"/>
                  <a:t> of </a:t>
                </a:r>
                <a:r>
                  <a:rPr lang="en-US" dirty="0" err="1" smtClean="0"/>
                  <a:t>onderliggende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kansverdeling</a:t>
                </a: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Twee parameters: het </a:t>
                </a:r>
                <a:r>
                  <a:rPr lang="en-US" i="1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i="1" dirty="0" err="1" smtClean="0"/>
                  <a:t>standaardafwijking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3"/>
                <a:stretch>
                  <a:fillRect l="-1619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8758" y="2569516"/>
                <a:ext cx="41044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>
                    <a:latin typeface="+mn-lt"/>
                  </a:rPr>
                  <a:t>Verandering</a:t>
                </a:r>
                <a:r>
                  <a:rPr lang="en-US" b="1" dirty="0" smtClean="0">
                    <a:latin typeface="+mn-lt"/>
                  </a:rPr>
                  <a:t> 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nl-NL" b="1" dirty="0" smtClean="0">
                  <a:latin typeface="+mn-lt"/>
                </a:endParaRPr>
              </a:p>
              <a:p>
                <a:pPr algn="ctr"/>
                <a:r>
                  <a:rPr lang="nl-NL" b="1" dirty="0" smtClean="0">
                    <a:latin typeface="+mn-lt"/>
                  </a:rPr>
                  <a:t> horizontale verschuiving</a:t>
                </a:r>
                <a:endParaRPr lang="nl-NL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58" y="2569516"/>
                <a:ext cx="4104456" cy="769441"/>
              </a:xfrm>
              <a:prstGeom prst="rect">
                <a:avLst/>
              </a:prstGeom>
              <a:blipFill>
                <a:blip r:embed="rId4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4780" y="2569516"/>
                <a:ext cx="410445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+mn-lt"/>
                  </a:rPr>
                  <a:t>Verandering 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>
                  <a:latin typeface="+mn-lt"/>
                </a:endParaRPr>
              </a:p>
              <a:p>
                <a:pPr algn="ctr"/>
                <a:r>
                  <a:rPr lang="nl-NL" b="1" dirty="0" smtClean="0">
                    <a:latin typeface="+mn-lt"/>
                  </a:rPr>
                  <a:t> breedte van de belkromme</a:t>
                </a:r>
                <a:endParaRPr lang="nl-NL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80" y="2569516"/>
                <a:ext cx="4104456" cy="769441"/>
              </a:xfrm>
              <a:prstGeom prst="rect">
                <a:avLst/>
              </a:prstGeom>
              <a:blipFill>
                <a:blip r:embed="rId5"/>
                <a:stretch>
                  <a:fillRect t="-5556" b="-1507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2218"/>
          <a:stretch/>
        </p:blipFill>
        <p:spPr>
          <a:xfrm>
            <a:off x="1307468" y="3338957"/>
            <a:ext cx="3807036" cy="28991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9935" y="3377200"/>
            <a:ext cx="3774146" cy="28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2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600036"/>
            <a:ext cx="5165973" cy="4407188"/>
          </a:xfrm>
          <a:prstGeom prst="rect">
            <a:avLst/>
          </a:prstGeom>
        </p:spPr>
      </p:pic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Empirische</a:t>
            </a:r>
            <a:r>
              <a:rPr lang="en-US" dirty="0" smtClean="0"/>
              <a:t> 68-95-99,7 regel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±68%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op </a:t>
                </a:r>
                <a:r>
                  <a:rPr lang="en-US" dirty="0" err="1" smtClean="0"/>
                  <a:t>waarde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b="0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±95%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op </a:t>
                </a:r>
                <a:r>
                  <a:rPr lang="en-US" dirty="0" err="1" smtClean="0"/>
                  <a:t>waarde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±9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9,7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 err="1"/>
                      <m:t>kans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op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 err="1"/>
                      <m:t>waarde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 err="1"/>
                      <m:t>tussen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 err="1"/>
                      <m:t>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3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57638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41"/>
            <a:ext cx="10363200" cy="400110"/>
          </a:xfrm>
        </p:spPr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kansen</a:t>
            </a:r>
            <a:r>
              <a:rPr lang="en-US" dirty="0" smtClean="0"/>
              <a:t> </a:t>
            </a:r>
            <a:r>
              <a:rPr lang="en-US" dirty="0" err="1" smtClean="0"/>
              <a:t>berekenen</a:t>
            </a:r>
            <a:r>
              <a:rPr lang="en-US" dirty="0" smtClean="0"/>
              <a:t> met continue </a:t>
            </a:r>
            <a:r>
              <a:rPr lang="en-US" dirty="0" err="1" smtClean="0"/>
              <a:t>kansvariabelen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pPr eaLnBrk="1" hangingPunct="1"/>
                <a:r>
                  <a:rPr lang="en-US" b="1" dirty="0" smtClean="0"/>
                  <a:t>Vorige week: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op </a:t>
                </a:r>
                <a:r>
                  <a:rPr lang="en-US" dirty="0" err="1" smtClean="0"/>
                  <a:t>waarde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continue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endParaRPr lang="en-US" dirty="0" smtClean="0"/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 smtClean="0"/>
              </a:p>
              <a:p>
                <a:pPr eaLnBrk="1" hangingPunct="1"/>
                <a:endParaRPr lang="en-US" dirty="0"/>
              </a:p>
              <a:p>
                <a:pPr eaLnBrk="1" hangingPunct="1"/>
                <a:r>
                  <a:rPr lang="en-US" dirty="0" smtClean="0"/>
                  <a:t>Op de </a:t>
                </a:r>
                <a:r>
                  <a:rPr lang="en-US" dirty="0" err="1" smtClean="0"/>
                  <a:t>grafische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rekenmachine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bereken</a:t>
                </a:r>
                <a:r>
                  <a:rPr lang="en-US" dirty="0" smtClean="0"/>
                  <a:t> je </a:t>
                </a:r>
                <a:r>
                  <a:rPr lang="en-US" dirty="0" err="1" smtClean="0"/>
                  <a:t>dit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volgt</a:t>
                </a:r>
                <a:r>
                  <a:rPr lang="en-US" dirty="0" smtClean="0"/>
                  <a:t>:</a:t>
                </a:r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fnInt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r>
                  <a:rPr lang="en-US" b="1" dirty="0" err="1" smtClean="0"/>
                  <a:t>Probleem</a:t>
                </a:r>
                <a:r>
                  <a:rPr lang="en-US" dirty="0" smtClean="0"/>
                  <a:t>: de </a:t>
                </a:r>
                <a:r>
                  <a:rPr lang="en-US" dirty="0" err="1" smtClean="0"/>
                  <a:t>formule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de PDF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van de </a:t>
                </a:r>
                <a:r>
                  <a:rPr lang="en-US" dirty="0" err="1" smtClean="0"/>
                  <a:t>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r>
                  <a:rPr lang="en-US" dirty="0" smtClean="0"/>
                  <a:t> is erg complex …</a:t>
                </a:r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2296" b="-57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5268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</Template>
  <TotalTime>0</TotalTime>
  <Words>2317</Words>
  <Application>Microsoft Office PowerPoint</Application>
  <PresentationFormat>Widescreen</PresentationFormat>
  <Paragraphs>328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Wingdings</vt:lpstr>
      <vt:lpstr>Presentatie</vt:lpstr>
      <vt:lpstr>Statistiek: college 5a</vt:lpstr>
      <vt:lpstr>Vorige week</vt:lpstr>
      <vt:lpstr>Lesdoelen</vt:lpstr>
      <vt:lpstr>Recap: wat is een kansdichtheidsfunctie?</vt:lpstr>
      <vt:lpstr>De normale verdeling</vt:lpstr>
      <vt:lpstr>Normale verdeling</vt:lpstr>
      <vt:lpstr>Parameters van de normale verdeling N(μ, σ)</vt:lpstr>
      <vt:lpstr>Empirische 68-95-99,7 regel</vt:lpstr>
      <vt:lpstr>Recap: kansen berekenen met continue kansvariabelen</vt:lpstr>
      <vt:lpstr>Kansen berekenen met normale verdelingen</vt:lpstr>
      <vt:lpstr>De standaardnormale verdeling</vt:lpstr>
      <vt:lpstr>De z-score</vt:lpstr>
      <vt:lpstr>Voorbeeld</vt:lpstr>
      <vt:lpstr>Wat is de kans dat een hulpvlucht binnen 30 uur aankomt?</vt:lpstr>
      <vt:lpstr>Wat is de kans dat een hulpvlucht binnen 30 uur aankomt?</vt:lpstr>
      <vt:lpstr>z-score</vt:lpstr>
      <vt:lpstr>Van kansen naar grenswaardes</vt:lpstr>
      <vt:lpstr>Van kansen naar grenswaardes</vt:lpstr>
      <vt:lpstr>Linkergrenzen</vt:lpstr>
      <vt:lpstr>Voorbeeld</vt:lpstr>
      <vt:lpstr>Binnen hoeveel uur is 90% van de hulpvluchten gearriveerd in het rampgebied?</vt:lpstr>
      <vt:lpstr>Voorbeeld: maximale reactietijd</vt:lpstr>
      <vt:lpstr>Overzicht</vt:lpstr>
      <vt:lpstr>Buijs: opdracht 5.7</vt:lpstr>
      <vt:lpstr>Buijs: opdracht 5.7</vt:lpstr>
      <vt:lpstr>Buijs: opdracht 5.7</vt:lpstr>
      <vt:lpstr>Buijs: opdracht 5.7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Blom, DAMP, Dr. ir., DOSCO/NLDA/FMW/CG MTW</dc:creator>
  <cp:lastModifiedBy>Blom, DAMP, Dr. ir., DOSCO/NLDA/FMW/CG MTW</cp:lastModifiedBy>
  <cp:revision>119</cp:revision>
  <cp:lastPrinted>2011-09-21T07:52:24Z</cp:lastPrinted>
  <dcterms:created xsi:type="dcterms:W3CDTF">2025-01-22T12:46:18Z</dcterms:created>
  <dcterms:modified xsi:type="dcterms:W3CDTF">2025-04-18T13:49:20Z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