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60" r:id="rId5"/>
    <p:sldId id="259" r:id="rId6"/>
    <p:sldId id="261" r:id="rId7"/>
    <p:sldId id="277" r:id="rId8"/>
    <p:sldId id="278" r:id="rId9"/>
    <p:sldId id="286" r:id="rId10"/>
    <p:sldId id="271" r:id="rId11"/>
    <p:sldId id="287" r:id="rId12"/>
    <p:sldId id="272" r:id="rId13"/>
    <p:sldId id="288" r:id="rId14"/>
    <p:sldId id="273" r:id="rId15"/>
    <p:sldId id="289" r:id="rId16"/>
    <p:sldId id="281" r:id="rId17"/>
    <p:sldId id="282" r:id="rId18"/>
    <p:sldId id="283" r:id="rId19"/>
    <p:sldId id="285" r:id="rId20"/>
    <p:sldId id="290" r:id="rId21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0047"/>
    <a:srgbClr val="000000"/>
    <a:srgbClr val="55286E"/>
    <a:srgbClr val="FFFFFF"/>
    <a:srgbClr val="0E3B6E"/>
    <a:srgbClr val="005187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0"/>
  </p:normalViewPr>
  <p:slideViewPr>
    <p:cSldViewPr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 dirty="0">
              <a:latin typeface="RijksoverheidSansText" panose="020B0503040202060203" pitchFamily="34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 dirty="0">
              <a:latin typeface="RijksoverheidSansText" panose="020B0503040202060203" pitchFamily="34" charset="0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 dirty="0">
                <a:latin typeface="RijksoverheidSansText" panose="020B0503040202060203" pitchFamily="34" charset="0"/>
              </a:rPr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>
                <a:latin typeface="RijksoverheidSansText" panose="020B0503040202060203" pitchFamily="34" charset="0"/>
              </a:rPr>
              <a:pPr>
                <a:defRPr/>
              </a:pPr>
              <a:t>‹#›</a:t>
            </a:fld>
            <a:endParaRPr lang="nl-NL" dirty="0">
              <a:latin typeface="RijksoverheidSansText" panose="020B0503040202060203" pitchFamily="34" charset="0"/>
            </a:endParaRPr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 dirty="0">
              <a:latin typeface="RijksoverheidSansText" panose="020B0503040202060203" pitchFamily="34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 dirty="0">
              <a:latin typeface="RijksoverheidSansText" panose="020B050304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RijksoverheidSansText" panose="020B050304020206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RijksoverheidSansText" panose="020B0503040202060203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Klik</a:t>
            </a:r>
            <a:r>
              <a:rPr lang="en-US" noProof="0" dirty="0" smtClean="0"/>
              <a:t> om het </a:t>
            </a:r>
            <a:r>
              <a:rPr lang="en-US" noProof="0" dirty="0" err="1" smtClean="0"/>
              <a:t>opmaakprofiel</a:t>
            </a:r>
            <a:r>
              <a:rPr lang="en-US" noProof="0" dirty="0" smtClean="0"/>
              <a:t> van de </a:t>
            </a:r>
            <a:r>
              <a:rPr lang="en-US" noProof="0" dirty="0" err="1" smtClean="0"/>
              <a:t>modeltekst</a:t>
            </a:r>
            <a:r>
              <a:rPr lang="en-US" noProof="0" dirty="0" smtClean="0"/>
              <a:t> </a:t>
            </a:r>
            <a:r>
              <a:rPr lang="en-US" noProof="0" dirty="0" err="1" smtClean="0"/>
              <a:t>te</a:t>
            </a:r>
            <a:r>
              <a:rPr lang="en-US" noProof="0" dirty="0" smtClean="0"/>
              <a:t> </a:t>
            </a:r>
            <a:r>
              <a:rPr lang="en-US" noProof="0" dirty="0" err="1" smtClean="0"/>
              <a:t>bewerken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Tweede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Vijfde</a:t>
            </a:r>
            <a:r>
              <a:rPr lang="en-US" noProof="0" dirty="0" smtClean="0"/>
              <a:t> </a:t>
            </a:r>
            <a:r>
              <a:rPr lang="en-US" noProof="0" dirty="0" err="1" smtClean="0"/>
              <a:t>niveau</a:t>
            </a:r>
            <a:endParaRPr lang="en-US" noProof="0" dirty="0" smtClean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RijksoverheidSansText" panose="020B0503040202060203" pitchFamily="34" charset="0"/>
              </a:defRPr>
            </a:lvl1pPr>
          </a:lstStyle>
          <a:p>
            <a:pPr>
              <a:defRPr/>
            </a:pPr>
            <a:r>
              <a:rPr lang="en-US" dirty="0" err="1" smtClean="0"/>
              <a:t>Eventuele</a:t>
            </a:r>
            <a:r>
              <a:rPr lang="en-US" dirty="0" smtClean="0"/>
              <a:t> </a:t>
            </a:r>
            <a:r>
              <a:rPr lang="en-US" dirty="0" err="1" smtClean="0"/>
              <a:t>voettekst</a:t>
            </a:r>
            <a:endParaRPr lang="en-US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RijksoverheidSansText" panose="020B0503040202060203" pitchFamily="34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 dirty="0">
              <a:latin typeface="RijksoverheidSansText" panose="020B0503040202060203" pitchFamily="34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 dirty="0">
              <a:latin typeface="RijksoverheidSansText" panose="020B050304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RijksoverheidSansText" panose="020B0503040202060203" pitchFamily="34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RijksoverheidSansText" panose="020B0503040202060203" pitchFamily="34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RijksoverheidSansText" panose="020B0503040202060203" pitchFamily="34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RijksoverheidSansText" panose="020B0503040202060203" pitchFamily="34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RijksoverheidSansText" panose="020B050304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2" y="2474916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2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6" y="5386391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Nederlandse</a:t>
            </a:r>
            <a:r>
              <a:rPr lang="nl-NL" sz="1200" baseline="0" dirty="0" smtClean="0">
                <a:solidFill>
                  <a:schemeClr val="bg1"/>
                </a:solidFill>
                <a:latin typeface="+mn-lt"/>
              </a:rPr>
              <a:t> Defensie Academie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6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Faculteit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Militaire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Wetenschappen</a:t>
            </a:r>
            <a:endParaRPr sz="1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2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2" y="2781303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6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FB72F70-86A0-4C14-B328-A142BCCD4395}" type="datetime4">
              <a:rPr lang="nl-NL" smtClean="0"/>
              <a:pPr>
                <a:defRPr/>
              </a:pPr>
              <a:t>18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90545-2047-4712-ADC2-09AB81876442}" type="datetime4">
              <a:rPr lang="nl-NL" smtClean="0"/>
              <a:t>18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A442-CF7C-446F-A5C6-9C80A1EA92B1}" type="datetime4">
              <a:rPr lang="nl-NL" smtClean="0"/>
              <a:t>18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ACE4E-5F74-4A37-951C-E2AD8C0ABF31}" type="datetime4">
              <a:rPr lang="nl-NL" smtClean="0"/>
              <a:t>18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4096-2ED3-453C-8E78-E00AE5454056}" type="datetime4">
              <a:rPr lang="nl-NL" smtClean="0"/>
              <a:t>18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9A98-FEF1-486E-836B-0182E6ED18CF}" type="datetime4">
              <a:rPr lang="nl-NL" smtClean="0"/>
              <a:t>18 april 2025</a:t>
            </a:fld>
            <a:endParaRPr lang="nl-NL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E3D14-5EDE-4B69-BCF9-7871170F920B}" type="datetime4">
              <a:rPr lang="nl-NL" smtClean="0"/>
              <a:t>18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C7BC3-7CD1-41E9-B4B5-084A2D120935}" type="datetime4">
              <a:rPr lang="nl-NL" smtClean="0"/>
              <a:t>18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127324"/>
            <a:ext cx="4011084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7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D4273-E583-4234-8A15-01E636C03DBC}" type="datetime4">
              <a:rPr lang="nl-NL" smtClean="0"/>
              <a:t>18 april 2025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3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6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2C121-03D7-4443-9B4B-D1ED7325FD6F}" type="datetime4">
              <a:rPr lang="nl-NL" smtClean="0"/>
              <a:t>18 april 2025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3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41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sz="2200"/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4" y="3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6" y="6520261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578AD08-3C54-48F2-9382-C141D1496CCF}" type="datetime4">
              <a:rPr lang="nl-NL" smtClean="0"/>
              <a:t>18 april 2025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active-cls.streamlit.ap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8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en-US" dirty="0" err="1" smtClean="0">
                <a:solidFill>
                  <a:srgbClr val="113652"/>
                </a:solidFill>
              </a:rPr>
              <a:t>Statistiek</a:t>
            </a:r>
            <a:r>
              <a:rPr lang="en-US" dirty="0" smtClean="0">
                <a:solidFill>
                  <a:srgbClr val="113652"/>
                </a:solidFill>
              </a:rPr>
              <a:t>: college 5b</a:t>
            </a:r>
            <a:endParaRPr lang="nl-NL" dirty="0" smtClean="0">
              <a:solidFill>
                <a:srgbClr val="113652"/>
              </a:solidFill>
            </a:endParaRPr>
          </a:p>
        </p:txBody>
      </p:sp>
      <p:sp>
        <p:nvSpPr>
          <p:cNvPr id="4099" name="shpTekst"/>
          <p:cNvSpPr>
            <a:spLocks noGrp="1" noChangeArrowheads="1"/>
          </p:cNvSpPr>
          <p:nvPr>
            <p:ph type="body" idx="1"/>
          </p:nvPr>
        </p:nvSpPr>
        <p:spPr>
          <a:xfrm>
            <a:off x="6458400" y="3236400"/>
            <a:ext cx="5040000" cy="986400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113652"/>
                </a:solidFill>
              </a:rPr>
              <a:t>De </a:t>
            </a:r>
            <a:r>
              <a:rPr lang="en-US" dirty="0" err="1" smtClean="0">
                <a:solidFill>
                  <a:srgbClr val="113652"/>
                </a:solidFill>
              </a:rPr>
              <a:t>centrale</a:t>
            </a:r>
            <a:r>
              <a:rPr lang="en-US" dirty="0" smtClean="0">
                <a:solidFill>
                  <a:srgbClr val="113652"/>
                </a:solidFill>
              </a:rPr>
              <a:t> </a:t>
            </a:r>
            <a:r>
              <a:rPr lang="en-US" dirty="0" err="1" smtClean="0">
                <a:solidFill>
                  <a:srgbClr val="113652"/>
                </a:solidFill>
              </a:rPr>
              <a:t>limietstelling</a:t>
            </a:r>
            <a:endParaRPr lang="nl-NL" dirty="0" smtClean="0">
              <a:solidFill>
                <a:srgbClr val="113652"/>
              </a:solidFill>
            </a:endParaRPr>
          </a:p>
        </p:txBody>
      </p:sp>
      <p:sp>
        <p:nvSpPr>
          <p:cNvPr id="4100" name="Date Placeholder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7897B02-F243-45BC-B3CA-C8B6FE4CE1F4}" type="datetime4">
              <a:rPr lang="nl-NL" smtClean="0"/>
              <a:t>18 april 2025</a:t>
            </a:fld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Buijs: </a:t>
            </a:r>
            <a:r>
              <a:rPr lang="en-US" dirty="0" err="1" smtClean="0"/>
              <a:t>opgave</a:t>
            </a:r>
            <a:r>
              <a:rPr lang="en-US" dirty="0" smtClean="0"/>
              <a:t> 5.12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eaLnBrk="1" hangingPunct="1"/>
                <a:r>
                  <a:rPr lang="en-US" b="1" dirty="0" smtClean="0"/>
                  <a:t>De </a:t>
                </a:r>
                <a:r>
                  <a:rPr lang="en-US" b="1" dirty="0" err="1" smtClean="0"/>
                  <a:t>tijd</a:t>
                </a:r>
                <a:r>
                  <a:rPr lang="en-US" b="1" dirty="0"/>
                  <a:t> </a:t>
                </a:r>
                <a:r>
                  <a:rPr lang="en-US" b="1" dirty="0" smtClean="0"/>
                  <a:t>die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vertegenwoordiger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nodig</a:t>
                </a:r>
                <a:r>
                  <a:rPr lang="en-US" b="1" dirty="0" smtClean="0"/>
                  <a:t> heft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het </a:t>
                </a:r>
                <a:r>
                  <a:rPr lang="en-US" b="1" dirty="0" err="1" smtClean="0"/>
                  <a:t>bezoeken</a:t>
                </a:r>
                <a:r>
                  <a:rPr lang="en-US" b="1" dirty="0" smtClean="0"/>
                  <a:t> van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klant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wordt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weergegeven</a:t>
                </a:r>
                <a:r>
                  <a:rPr lang="en-US" b="1" dirty="0" smtClean="0"/>
                  <a:t> door de </a:t>
                </a:r>
                <a:r>
                  <a:rPr lang="en-US" b="1" dirty="0" err="1" smtClean="0"/>
                  <a:t>kansvariabele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1" dirty="0" smtClean="0"/>
                  <a:t> Op </a:t>
                </a:r>
                <a:r>
                  <a:rPr lang="en-US" b="1" dirty="0" err="1" smtClean="0"/>
                  <a:t>grond</a:t>
                </a:r>
                <a:r>
                  <a:rPr lang="en-US" b="1" dirty="0" smtClean="0"/>
                  <a:t> van </a:t>
                </a:r>
                <a:r>
                  <a:rPr lang="en-US" b="1" dirty="0" err="1" smtClean="0"/>
                  <a:t>ervaring</a:t>
                </a:r>
                <a:r>
                  <a:rPr lang="en-US" b="1" dirty="0" smtClean="0"/>
                  <a:t> is </a:t>
                </a:r>
                <a:r>
                  <a:rPr lang="en-US" b="1" dirty="0" err="1" smtClean="0"/>
                  <a:t>bekend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 smtClean="0"/>
                  <a:t> normaal </a:t>
                </a:r>
                <a:r>
                  <a:rPr lang="en-US" b="1" dirty="0" err="1" smtClean="0"/>
                  <a:t>verdeeld</a:t>
                </a:r>
                <a:r>
                  <a:rPr lang="en-US" b="1" dirty="0" smtClean="0"/>
                  <a:t> is met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minuten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en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minuten</a:t>
                </a:r>
                <a:r>
                  <a:rPr lang="en-US" b="1" dirty="0" smtClean="0"/>
                  <a:t> (in de </a:t>
                </a:r>
                <a:r>
                  <a:rPr lang="en-US" b="1" dirty="0" err="1" smtClean="0"/>
                  <a:t>tijdsduur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 smtClean="0"/>
                  <a:t> is </a:t>
                </a:r>
                <a:r>
                  <a:rPr lang="en-US" b="1" dirty="0" err="1" smtClean="0"/>
                  <a:t>ook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reistijd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opgenomen</a:t>
                </a:r>
                <a:r>
                  <a:rPr lang="en-US" b="1" dirty="0" smtClean="0"/>
                  <a:t>)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1" dirty="0" smtClean="0"/>
                  <a:t> De </a:t>
                </a:r>
                <a:r>
                  <a:rPr lang="en-US" b="1" dirty="0" err="1" smtClean="0"/>
                  <a:t>tijdsduren</a:t>
                </a:r>
                <a:r>
                  <a:rPr lang="en-US" b="1" dirty="0" smtClean="0"/>
                  <a:t> van </a:t>
                </a:r>
                <a:r>
                  <a:rPr lang="en-US" b="1" dirty="0" err="1" smtClean="0"/>
                  <a:t>bezoeken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zijn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onderling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onafhankelijk</a:t>
                </a:r>
                <a:r>
                  <a:rPr lang="en-US" b="1" dirty="0" smtClean="0"/>
                  <a:t>.</a:t>
                </a:r>
              </a:p>
              <a:p>
                <a:pPr marL="457200" indent="-457200" eaLnBrk="1" hangingPunct="1">
                  <a:buAutoNum type="alphaLcParenR"/>
                </a:pPr>
                <a:r>
                  <a:rPr lang="en-US" b="1" dirty="0" smtClean="0"/>
                  <a:t>Hoe </a:t>
                </a:r>
                <a:r>
                  <a:rPr lang="en-US" b="1" dirty="0" err="1" smtClean="0"/>
                  <a:t>groot</a:t>
                </a:r>
                <a:r>
                  <a:rPr lang="en-US" b="1" dirty="0" smtClean="0"/>
                  <a:t> is de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willekeurig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bezoek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meer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dan</a:t>
                </a:r>
                <a:r>
                  <a:rPr lang="en-US" b="1" dirty="0" smtClean="0"/>
                  <a:t> 60 </a:t>
                </a:r>
                <a:r>
                  <a:rPr lang="en-US" b="1" dirty="0" err="1" smtClean="0"/>
                  <a:t>minuten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vergt</a:t>
                </a:r>
                <a:r>
                  <a:rPr lang="en-US" b="1" dirty="0" smtClean="0"/>
                  <a:t>?</a:t>
                </a:r>
              </a:p>
              <a:p>
                <a:pPr eaLnBrk="1" hangingPunct="1"/>
                <a:endParaRPr lang="en-US" b="1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l="-1619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7969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Buijs: </a:t>
            </a:r>
            <a:r>
              <a:rPr lang="en-US" dirty="0" err="1" smtClean="0"/>
              <a:t>opgave</a:t>
            </a:r>
            <a:r>
              <a:rPr lang="en-US" dirty="0" smtClean="0"/>
              <a:t> 5.12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marL="457200" indent="-457200" eaLnBrk="1" hangingPunct="1">
                  <a:buAutoNum type="alphaLcParenR"/>
                </a:pPr>
                <a:r>
                  <a:rPr lang="en-US" b="1" dirty="0" smtClean="0"/>
                  <a:t>Hoe </a:t>
                </a:r>
                <a:r>
                  <a:rPr lang="en-US" b="1" dirty="0" err="1" smtClean="0"/>
                  <a:t>groot</a:t>
                </a:r>
                <a:r>
                  <a:rPr lang="en-US" b="1" dirty="0" smtClean="0"/>
                  <a:t> is de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willekeurig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bezoek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meer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dan</a:t>
                </a:r>
                <a:r>
                  <a:rPr lang="en-US" b="1" dirty="0" smtClean="0"/>
                  <a:t> 60 </a:t>
                </a:r>
                <a:r>
                  <a:rPr lang="en-US" b="1" dirty="0" err="1" smtClean="0"/>
                  <a:t>minuten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vergt</a:t>
                </a:r>
                <a:r>
                  <a:rPr lang="en-US" b="1" dirty="0" smtClean="0"/>
                  <a:t>?</a:t>
                </a:r>
              </a:p>
              <a:p>
                <a:pPr marL="457200" indent="-457200" eaLnBrk="1" hangingPunct="1">
                  <a:buAutoNum type="alphaLcParenR"/>
                </a:pPr>
                <a:endParaRPr lang="en-US" b="1" dirty="0"/>
              </a:p>
              <a:p>
                <a:pPr eaLnBrk="1" hangingPunct="1"/>
                <a:r>
                  <a:rPr lang="en-US" dirty="0" err="1" smtClean="0"/>
                  <a:t>Gegeven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=45;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=10)</m:t>
                    </m:r>
                  </m:oMath>
                </a14:m>
                <a:r>
                  <a:rPr lang="en-US" dirty="0" smtClean="0"/>
                  <a:t>. De </a:t>
                </a:r>
                <a:r>
                  <a:rPr lang="en-US" dirty="0" err="1" smtClean="0"/>
                  <a:t>kans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willekeurig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bezoek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60 </a:t>
                </a:r>
                <a:r>
                  <a:rPr lang="en-US" dirty="0" err="1" smtClean="0"/>
                  <a:t>minuten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vergt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dus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&gt;60</m:t>
                        </m:r>
                      </m:e>
                    </m:d>
                  </m:oMath>
                </a14:m>
                <a:r>
                  <a:rPr lang="en-US" b="0" dirty="0" smtClean="0"/>
                  <a:t>.</a:t>
                </a:r>
              </a:p>
              <a:p>
                <a:pPr eaLnBrk="1" hangingPunct="1"/>
                <a:endParaRPr lang="en-US" dirty="0"/>
              </a:p>
              <a:p>
                <a:r>
                  <a:rPr lang="en-US" dirty="0" smtClean="0"/>
                  <a:t>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 smtClean="0"/>
                  <a:t>-score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b="0" dirty="0" err="1" smtClean="0"/>
                  <a:t>gegeven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=45;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=10)</m:t>
                    </m:r>
                  </m:oMath>
                </a14:m>
                <a:r>
                  <a:rPr lang="en-US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n-US" dirty="0" smtClean="0"/>
                  <a:t>is </a:t>
                </a:r>
                <a:r>
                  <a:rPr lang="en-US" dirty="0" err="1" smtClean="0"/>
                  <a:t>gelijk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endParaRPr lang="en-US" dirty="0" smtClean="0"/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60−45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:r>
                  <a:rPr lang="en-US" dirty="0" err="1" smtClean="0"/>
                  <a:t>Hierdoor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dus</a:t>
                </a:r>
                <a:endParaRPr lang="en-US" b="0" dirty="0" smtClean="0"/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&gt;60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&gt;1,5)=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normalcdf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=1,5;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≈0,0668</m:t>
                      </m:r>
                    </m:oMath>
                  </m:oMathPara>
                </a14:m>
                <a:endParaRPr lang="en-US" b="0" dirty="0" smtClean="0"/>
              </a:p>
              <a:p>
                <a:pPr eaLnBrk="1" hangingPunct="1"/>
                <a:endParaRPr lang="en-US" dirty="0" smtClean="0"/>
              </a:p>
              <a:p>
                <a:pPr algn="ctr" eaLnBrk="1" hangingPunct="1"/>
                <a:r>
                  <a:rPr lang="en-US" b="1" dirty="0" smtClean="0"/>
                  <a:t>Met 6,68%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vergt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willekeurig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bezoek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meer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dan</a:t>
                </a:r>
                <a:r>
                  <a:rPr lang="en-US" b="1" dirty="0" smtClean="0"/>
                  <a:t> 60 </a:t>
                </a:r>
                <a:r>
                  <a:rPr lang="en-US" b="1" dirty="0" err="1" smtClean="0"/>
                  <a:t>minuten</a:t>
                </a:r>
                <a:r>
                  <a:rPr lang="en-US" b="1" dirty="0" smtClean="0"/>
                  <a:t>.</a:t>
                </a: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l="-1619" t="-2009" b="-91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0805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Buijs: </a:t>
            </a:r>
            <a:r>
              <a:rPr lang="en-US" dirty="0" err="1" smtClean="0"/>
              <a:t>opgave</a:t>
            </a:r>
            <a:r>
              <a:rPr lang="en-US" dirty="0" smtClean="0"/>
              <a:t> 5.12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eaLnBrk="1" hangingPunct="1"/>
                <a:r>
                  <a:rPr lang="en-US" sz="2000" b="1" dirty="0" smtClean="0"/>
                  <a:t>De </a:t>
                </a:r>
                <a:r>
                  <a:rPr lang="en-US" sz="2000" b="1" dirty="0" err="1" smtClean="0"/>
                  <a:t>tijd</a:t>
                </a:r>
                <a:r>
                  <a:rPr lang="en-US" sz="2000" b="1" dirty="0"/>
                  <a:t> </a:t>
                </a:r>
                <a:r>
                  <a:rPr lang="en-US" sz="2000" b="1" dirty="0" smtClean="0"/>
                  <a:t>die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vertegenwoordiger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nodig</a:t>
                </a:r>
                <a:r>
                  <a:rPr lang="en-US" sz="2000" b="1" dirty="0" smtClean="0"/>
                  <a:t> heft </a:t>
                </a:r>
                <a:r>
                  <a:rPr lang="en-US" sz="2000" b="1" dirty="0" err="1" smtClean="0"/>
                  <a:t>voor</a:t>
                </a:r>
                <a:r>
                  <a:rPr lang="en-US" sz="2000" b="1" dirty="0" smtClean="0"/>
                  <a:t> het </a:t>
                </a:r>
                <a:r>
                  <a:rPr lang="en-US" sz="2000" b="1" dirty="0" err="1" smtClean="0"/>
                  <a:t>bezoeken</a:t>
                </a:r>
                <a:r>
                  <a:rPr lang="en-US" sz="2000" b="1" dirty="0" smtClean="0"/>
                  <a:t> van </a:t>
                </a:r>
                <a:r>
                  <a:rPr lang="en-US" sz="2000" b="1" dirty="0" err="1" smtClean="0"/>
                  <a:t>een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klant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wordt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weergegeven</a:t>
                </a:r>
                <a:r>
                  <a:rPr lang="en-US" sz="2000" b="1" dirty="0" smtClean="0"/>
                  <a:t> door de </a:t>
                </a:r>
                <a:r>
                  <a:rPr lang="en-US" sz="2000" b="1" dirty="0" err="1" smtClean="0"/>
                  <a:t>kansvariabele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b="1" dirty="0" smtClean="0"/>
                  <a:t> Op </a:t>
                </a:r>
                <a:r>
                  <a:rPr lang="en-US" sz="2000" b="1" dirty="0" err="1" smtClean="0"/>
                  <a:t>grond</a:t>
                </a:r>
                <a:r>
                  <a:rPr lang="en-US" sz="2000" b="1" dirty="0" smtClean="0"/>
                  <a:t> van </a:t>
                </a:r>
                <a:r>
                  <a:rPr lang="en-US" sz="2000" b="1" dirty="0" err="1" smtClean="0"/>
                  <a:t>ervaring</a:t>
                </a:r>
                <a:r>
                  <a:rPr lang="en-US" sz="2000" b="1" dirty="0" smtClean="0"/>
                  <a:t> is </a:t>
                </a:r>
                <a:r>
                  <a:rPr lang="en-US" sz="2000" b="1" dirty="0" err="1" smtClean="0"/>
                  <a:t>bekend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000" b="1" dirty="0" smtClean="0"/>
                  <a:t> normaal </a:t>
                </a:r>
                <a:r>
                  <a:rPr lang="en-US" sz="2000" b="1" dirty="0" err="1" smtClean="0"/>
                  <a:t>verdeeld</a:t>
                </a:r>
                <a:r>
                  <a:rPr lang="en-US" sz="2000" b="1" dirty="0" smtClean="0"/>
                  <a:t> is met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minuten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en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minuten</a:t>
                </a:r>
                <a:r>
                  <a:rPr lang="en-US" sz="2000" b="1" dirty="0" smtClean="0"/>
                  <a:t> (in de </a:t>
                </a:r>
                <a:r>
                  <a:rPr lang="en-US" sz="2000" b="1" dirty="0" err="1" smtClean="0"/>
                  <a:t>tijdsduur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 smtClean="0"/>
                  <a:t> is </a:t>
                </a:r>
                <a:r>
                  <a:rPr lang="en-US" sz="2000" b="1" dirty="0" err="1" smtClean="0"/>
                  <a:t>ook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reistijd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opgenomen</a:t>
                </a:r>
                <a:r>
                  <a:rPr lang="en-US" sz="2000" b="1" dirty="0" smtClean="0"/>
                  <a:t>)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tijdsduren</a:t>
                </a:r>
                <a:r>
                  <a:rPr lang="en-US" sz="2000" b="1" dirty="0" smtClean="0"/>
                  <a:t> van </a:t>
                </a:r>
                <a:r>
                  <a:rPr lang="en-US" sz="2000" b="1" dirty="0" err="1" smtClean="0"/>
                  <a:t>bezoeken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zijn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onderling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onafhankelijk</a:t>
                </a:r>
                <a:r>
                  <a:rPr lang="en-US" sz="2000" b="1" dirty="0" smtClean="0"/>
                  <a:t>.</a:t>
                </a:r>
              </a:p>
              <a:p>
                <a:pPr marL="457200" indent="-457200" eaLnBrk="1" hangingPunct="1">
                  <a:buFont typeface="+mj-lt"/>
                  <a:buAutoNum type="alphaLcParenR" startAt="2"/>
                </a:pPr>
                <a:r>
                  <a:rPr lang="en-US" sz="2000" b="1" dirty="0" smtClean="0"/>
                  <a:t>Hoe </a:t>
                </a:r>
                <a:r>
                  <a:rPr lang="en-US" sz="2000" b="1" dirty="0" err="1" smtClean="0"/>
                  <a:t>groot</a:t>
                </a:r>
                <a:r>
                  <a:rPr lang="en-US" sz="2000" b="1" dirty="0" smtClean="0"/>
                  <a:t> is de </a:t>
                </a:r>
                <a:r>
                  <a:rPr lang="en-US" sz="2000" b="1" dirty="0" err="1" smtClean="0"/>
                  <a:t>kans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acht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bezoeken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meer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dan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𝟔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uur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vergen</a:t>
                </a:r>
                <a:r>
                  <a:rPr lang="en-US" sz="2000" b="1" dirty="0" smtClean="0"/>
                  <a:t>? </a:t>
                </a: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l="-1446" t="-1865" r="-19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55009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Buijs: </a:t>
            </a:r>
            <a:r>
              <a:rPr lang="en-US" dirty="0" err="1" smtClean="0"/>
              <a:t>opgave</a:t>
            </a:r>
            <a:r>
              <a:rPr lang="en-US" dirty="0" smtClean="0"/>
              <a:t> 5.12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marL="457200" indent="-457200" eaLnBrk="1" hangingPunct="1">
                  <a:buFont typeface="+mj-lt"/>
                  <a:buAutoNum type="alphaLcParenR" startAt="2"/>
                </a:pPr>
                <a:r>
                  <a:rPr lang="en-US" sz="2000" b="1" dirty="0" smtClean="0"/>
                  <a:t>Hoe </a:t>
                </a:r>
                <a:r>
                  <a:rPr lang="en-US" sz="2000" b="1" dirty="0" err="1" smtClean="0"/>
                  <a:t>groot</a:t>
                </a:r>
                <a:r>
                  <a:rPr lang="en-US" sz="2000" b="1" dirty="0" smtClean="0"/>
                  <a:t> is de </a:t>
                </a:r>
                <a:r>
                  <a:rPr lang="en-US" sz="2000" b="1" dirty="0" err="1" smtClean="0"/>
                  <a:t>kans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acht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bezoeken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meer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dan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𝟔</m:t>
                    </m:r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uur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vergen</a:t>
                </a:r>
                <a:r>
                  <a:rPr lang="en-US" sz="2000" b="1" dirty="0" smtClean="0"/>
                  <a:t>? </a:t>
                </a:r>
              </a:p>
              <a:p>
                <a:pPr eaLnBrk="1" hangingPunct="1"/>
                <a:r>
                  <a:rPr lang="en-US" sz="2000" dirty="0" err="1" smtClean="0"/>
                  <a:t>Laat</a:t>
                </a:r>
                <a:r>
                  <a:rPr lang="en-US" sz="2000" dirty="0" smtClean="0"/>
                  <a:t> nu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kansvariabele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zijn</a:t>
                </a:r>
                <a:r>
                  <a:rPr lang="en-US" sz="2000" dirty="0" smtClean="0"/>
                  <a:t> die de </a:t>
                </a:r>
                <a:r>
                  <a:rPr lang="en-US" sz="2000" dirty="0" err="1" smtClean="0"/>
                  <a:t>tijd</a:t>
                </a:r>
                <a:r>
                  <a:rPr lang="en-US" sz="2000" dirty="0" smtClean="0"/>
                  <a:t> van het </a:t>
                </a:r>
                <a:r>
                  <a:rPr lang="en-US" sz="2000" dirty="0" err="1" smtClean="0"/>
                  <a:t>bezoek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klant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=1,2,…,8</m:t>
                    </m:r>
                  </m:oMath>
                </a14:m>
                <a:r>
                  <a:rPr lang="en-US" sz="2000" dirty="0" smtClean="0"/>
                  <a:t> meet.</a:t>
                </a:r>
              </a:p>
              <a:p>
                <a:pPr eaLnBrk="1" hangingPunct="1"/>
                <a:r>
                  <a:rPr lang="en-US" sz="2000" dirty="0" err="1" smtClean="0"/>
                  <a:t>Volgens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centrale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limietstelling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geldt</a:t>
                </a:r>
                <a:r>
                  <a:rPr lang="en-US" sz="2000" dirty="0" smtClean="0"/>
                  <a:t> nu </a:t>
                </a:r>
                <a:r>
                  <a:rPr lang="en-US" sz="2000" dirty="0" err="1" smtClean="0"/>
                  <a:t>dat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som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000" dirty="0" smtClean="0"/>
                  <a:t> normaal </a:t>
                </a:r>
                <a:r>
                  <a:rPr lang="en-US" sz="2000" dirty="0" err="1" smtClean="0"/>
                  <a:t>verdeeld</a:t>
                </a:r>
                <a:r>
                  <a:rPr lang="en-US" sz="2000" dirty="0" smtClean="0"/>
                  <a:t> is met </a:t>
                </a:r>
                <a:r>
                  <a:rPr lang="en-US" sz="2000" dirty="0" err="1" smtClean="0"/>
                  <a:t>gemiddelde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=8∗45=360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err="1" smtClean="0"/>
                  <a:t>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standaardafwijking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=10∗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≈28,2843</m:t>
                    </m:r>
                  </m:oMath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endParaRPr lang="en-US" sz="2000" dirty="0" smtClean="0"/>
              </a:p>
              <a:p>
                <a:r>
                  <a:rPr lang="en-US" sz="2000" dirty="0" smtClean="0"/>
                  <a:t>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 smtClean="0"/>
                  <a:t>-score van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=390</m:t>
                    </m:r>
                  </m:oMath>
                </a14:m>
                <a:r>
                  <a:rPr lang="en-US" sz="2000" dirty="0" smtClean="0"/>
                  <a:t> (6 ½ </a:t>
                </a:r>
                <a:r>
                  <a:rPr lang="en-US" sz="2000" dirty="0" err="1" smtClean="0"/>
                  <a:t>uur</a:t>
                </a:r>
                <a:r>
                  <a:rPr lang="en-US" sz="2000" dirty="0" smtClean="0"/>
                  <a:t> = 390 </a:t>
                </a:r>
                <a:r>
                  <a:rPr lang="en-US" sz="2000" dirty="0" err="1" smtClean="0"/>
                  <a:t>minuten</a:t>
                </a:r>
                <a:r>
                  <a:rPr lang="en-US" sz="2000" dirty="0" smtClean="0"/>
                  <a:t>) </a:t>
                </a:r>
                <a:r>
                  <a:rPr lang="en-US" sz="2000" dirty="0" err="1" smtClean="0"/>
                  <a:t>gegeven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(360;28,2843)</m:t>
                    </m:r>
                  </m:oMath>
                </a14:m>
                <a:r>
                  <a:rPr lang="en-US" sz="2000" dirty="0" smtClean="0"/>
                  <a:t> is </a:t>
                </a:r>
                <a:r>
                  <a:rPr lang="en-US" sz="2000" dirty="0" err="1" smtClean="0"/>
                  <a:t>gelijk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aan</a:t>
                </a:r>
                <a:endParaRPr lang="en-US" sz="2000" dirty="0" smtClean="0"/>
              </a:p>
              <a:p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390−360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28,2843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≈1,06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 smtClean="0"/>
              </a:p>
              <a:p>
                <a:pPr algn="ctr"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&gt;390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≥1,06…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normalcdf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=1,06…;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≈0,1444</m:t>
                      </m:r>
                    </m:oMath>
                  </m:oMathPara>
                </a14:m>
                <a:endParaRPr lang="en-US" sz="2000" b="0" dirty="0" smtClean="0"/>
              </a:p>
              <a:p>
                <a:pPr algn="ctr" eaLnBrk="1" hangingPunct="1"/>
                <a:endParaRPr lang="en-US" sz="2000" b="1" dirty="0" smtClean="0"/>
              </a:p>
              <a:p>
                <a:pPr algn="ctr" eaLnBrk="1" hangingPunct="1"/>
                <a:r>
                  <a:rPr lang="en-US" sz="2000" b="1" dirty="0" smtClean="0"/>
                  <a:t>Met 14,44% </a:t>
                </a:r>
                <a:r>
                  <a:rPr lang="en-US" sz="2000" b="1" dirty="0" err="1" smtClean="0"/>
                  <a:t>kans</a:t>
                </a:r>
                <a:r>
                  <a:rPr lang="en-US" sz="2000" b="1" dirty="0"/>
                  <a:t> </a:t>
                </a:r>
                <a:r>
                  <a:rPr lang="en-US" sz="2000" b="1" dirty="0" err="1" smtClean="0"/>
                  <a:t>zullen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acht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bezoeken</a:t>
                </a:r>
                <a:r>
                  <a:rPr lang="en-US" sz="2000" b="1" dirty="0" smtClean="0"/>
                  <a:t> in </a:t>
                </a:r>
                <a:r>
                  <a:rPr lang="en-US" sz="2000" b="1" dirty="0" err="1" smtClean="0"/>
                  <a:t>totaal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meer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dan</a:t>
                </a:r>
                <a:r>
                  <a:rPr lang="en-US" sz="2000" b="1" dirty="0" smtClean="0"/>
                  <a:t> 6,5 </a:t>
                </a:r>
                <a:r>
                  <a:rPr lang="en-US" sz="2000" b="1" dirty="0" err="1" smtClean="0"/>
                  <a:t>uur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zullen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vergen</a:t>
                </a:r>
                <a:r>
                  <a:rPr lang="en-US" sz="2000" b="1" dirty="0" smtClean="0"/>
                  <a:t>. </a:t>
                </a: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l="-1446" t="-143" b="-344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2255741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Buijs: </a:t>
            </a:r>
            <a:r>
              <a:rPr lang="en-US" dirty="0" err="1" smtClean="0"/>
              <a:t>opgave</a:t>
            </a:r>
            <a:r>
              <a:rPr lang="en-US" dirty="0" smtClean="0"/>
              <a:t> 5.12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r>
                  <a:rPr lang="en-US" sz="2000" b="1" dirty="0"/>
                  <a:t>De </a:t>
                </a:r>
                <a:r>
                  <a:rPr lang="en-US" sz="2000" b="1" dirty="0" err="1"/>
                  <a:t>tijd</a:t>
                </a:r>
                <a:r>
                  <a:rPr lang="en-US" sz="2000" b="1" dirty="0"/>
                  <a:t> die </a:t>
                </a:r>
                <a:r>
                  <a:rPr lang="en-US" sz="2000" b="1" dirty="0" err="1"/>
                  <a:t>een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vertegenwoordiger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nodig</a:t>
                </a:r>
                <a:r>
                  <a:rPr lang="en-US" sz="2000" b="1" dirty="0"/>
                  <a:t> heft </a:t>
                </a:r>
                <a:r>
                  <a:rPr lang="en-US" sz="2000" b="1" dirty="0" err="1"/>
                  <a:t>voor</a:t>
                </a:r>
                <a:r>
                  <a:rPr lang="en-US" sz="2000" b="1" dirty="0"/>
                  <a:t> het </a:t>
                </a:r>
                <a:r>
                  <a:rPr lang="en-US" sz="2000" b="1" dirty="0" err="1"/>
                  <a:t>bezoeken</a:t>
                </a:r>
                <a:r>
                  <a:rPr lang="en-US" sz="2000" b="1" dirty="0"/>
                  <a:t> van </a:t>
                </a:r>
                <a:r>
                  <a:rPr lang="en-US" sz="2000" b="1" dirty="0" err="1"/>
                  <a:t>een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klant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wordt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weergegeven</a:t>
                </a:r>
                <a:r>
                  <a:rPr lang="en-US" sz="2000" b="1" dirty="0"/>
                  <a:t> door de </a:t>
                </a:r>
                <a:r>
                  <a:rPr lang="en-US" sz="2000" b="1" dirty="0" err="1"/>
                  <a:t>kansvariabele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b="1" dirty="0"/>
                  <a:t> Op </a:t>
                </a:r>
                <a:r>
                  <a:rPr lang="en-US" sz="2000" b="1" dirty="0" err="1"/>
                  <a:t>grond</a:t>
                </a:r>
                <a:r>
                  <a:rPr lang="en-US" sz="2000" b="1" dirty="0"/>
                  <a:t> van </a:t>
                </a:r>
                <a:r>
                  <a:rPr lang="en-US" sz="2000" b="1" dirty="0" err="1"/>
                  <a:t>ervaring</a:t>
                </a:r>
                <a:r>
                  <a:rPr lang="en-US" sz="2000" b="1" dirty="0"/>
                  <a:t> is </a:t>
                </a:r>
                <a:r>
                  <a:rPr lang="en-US" sz="2000" b="1" dirty="0" err="1"/>
                  <a:t>bekend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dat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2000" b="1" dirty="0"/>
                  <a:t> normaal </a:t>
                </a:r>
                <a:r>
                  <a:rPr lang="en-US" sz="2000" b="1" dirty="0" err="1"/>
                  <a:t>verdeeld</a:t>
                </a:r>
                <a:r>
                  <a:rPr lang="en-US" sz="2000" b="1" dirty="0"/>
                  <a:t> is met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𝟒𝟓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err="1"/>
                  <a:t>minuten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en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b="1" dirty="0" err="1"/>
                  <a:t>minuten</a:t>
                </a:r>
                <a:r>
                  <a:rPr lang="en-US" sz="2000" b="1" dirty="0"/>
                  <a:t> (in de </a:t>
                </a:r>
                <a:r>
                  <a:rPr lang="en-US" sz="2000" b="1" dirty="0" err="1"/>
                  <a:t>tijdsduur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b="1" dirty="0"/>
                  <a:t> is </a:t>
                </a:r>
                <a:r>
                  <a:rPr lang="en-US" sz="2000" b="1" dirty="0" err="1"/>
                  <a:t>ook</a:t>
                </a:r>
                <a:r>
                  <a:rPr lang="en-US" sz="2000" b="1" dirty="0"/>
                  <a:t> de </a:t>
                </a:r>
                <a:r>
                  <a:rPr lang="en-US" sz="2000" b="1" dirty="0" err="1"/>
                  <a:t>reistijd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opgenomen</a:t>
                </a:r>
                <a:r>
                  <a:rPr lang="en-US" sz="2000" b="1" dirty="0"/>
                  <a:t>)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b="1" dirty="0"/>
                  <a:t> De </a:t>
                </a:r>
                <a:r>
                  <a:rPr lang="en-US" sz="2000" b="1" dirty="0" err="1"/>
                  <a:t>tijdsduren</a:t>
                </a:r>
                <a:r>
                  <a:rPr lang="en-US" sz="2000" b="1" dirty="0"/>
                  <a:t> van </a:t>
                </a:r>
                <a:r>
                  <a:rPr lang="en-US" sz="2000" b="1" dirty="0" err="1"/>
                  <a:t>bezoeken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zijn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onderling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onafhankelijk</a:t>
                </a:r>
                <a:r>
                  <a:rPr lang="en-US" sz="2000" b="1" dirty="0"/>
                  <a:t>.</a:t>
                </a:r>
              </a:p>
              <a:p>
                <a:pPr marL="457200" indent="-457200" eaLnBrk="1" hangingPunct="1">
                  <a:buFont typeface="+mj-lt"/>
                  <a:buAutoNum type="alphaLcParenR" startAt="3"/>
                </a:pPr>
                <a:r>
                  <a:rPr lang="en-US" sz="2000" b="1" dirty="0" smtClean="0"/>
                  <a:t>De </a:t>
                </a:r>
                <a:r>
                  <a:rPr lang="en-US" sz="2000" b="1" dirty="0" err="1" smtClean="0"/>
                  <a:t>vertegenwoordiger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moet</a:t>
                </a:r>
                <a:r>
                  <a:rPr lang="en-US" sz="2000" b="1" dirty="0" smtClean="0"/>
                  <a:t> op </a:t>
                </a:r>
                <a:r>
                  <a:rPr lang="en-US" sz="2000" b="1" dirty="0" err="1" smtClean="0"/>
                  <a:t>zekere</a:t>
                </a:r>
                <a:r>
                  <a:rPr lang="en-US" sz="2000" b="1" dirty="0" smtClean="0"/>
                  <a:t> dag </a:t>
                </a:r>
                <a:r>
                  <a:rPr lang="en-US" sz="2000" b="1" dirty="0" err="1" smtClean="0"/>
                  <a:t>tien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klanten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bezoeken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Hoeveel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tijd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moet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hij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reserveren</a:t>
                </a:r>
                <a:r>
                  <a:rPr lang="en-US" sz="2000" b="1" dirty="0" smtClean="0"/>
                  <a:t> om met 95% </a:t>
                </a:r>
                <a:r>
                  <a:rPr lang="en-US" sz="2000" b="1" dirty="0" err="1" smtClean="0"/>
                  <a:t>kans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tien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bezoeken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binnen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tijdsduur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kunnen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afhandelen</a:t>
                </a:r>
                <a:r>
                  <a:rPr lang="en-US" sz="2000" b="1" dirty="0" smtClean="0"/>
                  <a:t>.</a:t>
                </a:r>
              </a:p>
              <a:p>
                <a:pPr marL="457200" indent="-457200" eaLnBrk="1" hangingPunct="1">
                  <a:buFont typeface="+mj-lt"/>
                  <a:buAutoNum type="alphaLcParenR" startAt="3"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l="-1446" t="-1865" r="-19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3703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Buijs: </a:t>
            </a:r>
            <a:r>
              <a:rPr lang="en-US" dirty="0" err="1" smtClean="0"/>
              <a:t>opgave</a:t>
            </a:r>
            <a:r>
              <a:rPr lang="en-US" dirty="0" smtClean="0"/>
              <a:t> 5.12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pPr marL="457200" indent="-457200" eaLnBrk="1" hangingPunct="1">
                  <a:buFont typeface="+mj-lt"/>
                  <a:buAutoNum type="alphaLcParenR" startAt="3"/>
                </a:pPr>
                <a:r>
                  <a:rPr lang="en-US" sz="2000" b="1" dirty="0" smtClean="0"/>
                  <a:t>De </a:t>
                </a:r>
                <a:r>
                  <a:rPr lang="en-US" sz="2000" b="1" dirty="0" err="1" smtClean="0"/>
                  <a:t>vertegenwoordiger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moet</a:t>
                </a:r>
                <a:r>
                  <a:rPr lang="en-US" sz="2000" b="1" dirty="0" smtClean="0"/>
                  <a:t> op </a:t>
                </a:r>
                <a:r>
                  <a:rPr lang="en-US" sz="2000" b="1" dirty="0" err="1" smtClean="0"/>
                  <a:t>zekere</a:t>
                </a:r>
                <a:r>
                  <a:rPr lang="en-US" sz="2000" b="1" dirty="0" smtClean="0"/>
                  <a:t> dag </a:t>
                </a:r>
                <a:r>
                  <a:rPr lang="en-US" sz="2000" b="1" dirty="0" err="1" smtClean="0"/>
                  <a:t>tien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klanten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bezoeken</a:t>
                </a:r>
                <a:r>
                  <a:rPr lang="en-US" sz="2000" b="1" dirty="0" smtClean="0"/>
                  <a:t>. </a:t>
                </a:r>
                <a:r>
                  <a:rPr lang="en-US" sz="2000" b="1" dirty="0" err="1" smtClean="0"/>
                  <a:t>Hoeveel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tijd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moet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hij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reserveren</a:t>
                </a:r>
                <a:r>
                  <a:rPr lang="en-US" sz="2000" b="1" dirty="0" smtClean="0"/>
                  <a:t> om met 95% </a:t>
                </a:r>
                <a:r>
                  <a:rPr lang="en-US" sz="2000" b="1" dirty="0" err="1" smtClean="0"/>
                  <a:t>kans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tien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bezoeken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binnen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tijdsduur</a:t>
                </a:r>
                <a:r>
                  <a:rPr lang="en-US" sz="20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te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kunnen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afhandelen</a:t>
                </a:r>
                <a:r>
                  <a:rPr lang="en-US" sz="2000" b="1" dirty="0" smtClean="0"/>
                  <a:t>.</a:t>
                </a:r>
              </a:p>
              <a:p>
                <a:r>
                  <a:rPr lang="en-US" sz="2000" dirty="0" err="1" smtClean="0"/>
                  <a:t>Laat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nu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de </a:t>
                </a:r>
                <a:r>
                  <a:rPr lang="en-US" sz="2000" dirty="0" err="1"/>
                  <a:t>kansvariabele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zijn</a:t>
                </a:r>
                <a:r>
                  <a:rPr lang="en-US" sz="2000" dirty="0"/>
                  <a:t> die de </a:t>
                </a:r>
                <a:r>
                  <a:rPr lang="en-US" sz="2000" dirty="0" err="1"/>
                  <a:t>tijd</a:t>
                </a:r>
                <a:r>
                  <a:rPr lang="en-US" sz="2000" dirty="0"/>
                  <a:t> van het </a:t>
                </a:r>
                <a:r>
                  <a:rPr lang="en-US" sz="2000" dirty="0" err="1"/>
                  <a:t>bezoek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klant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=1,2,…,10</m:t>
                    </m:r>
                  </m:oMath>
                </a14:m>
                <a:r>
                  <a:rPr lang="en-US" sz="2000" dirty="0"/>
                  <a:t> meet.</a:t>
                </a:r>
              </a:p>
              <a:p>
                <a:r>
                  <a:rPr lang="en-US" sz="2000" dirty="0" err="1"/>
                  <a:t>Volgens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centrale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limietstelling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geldt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dat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som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2000" dirty="0"/>
                  <a:t> normaal </a:t>
                </a:r>
                <a:r>
                  <a:rPr lang="en-US" sz="2000" dirty="0" err="1"/>
                  <a:t>verdeeld</a:t>
                </a:r>
                <a:r>
                  <a:rPr lang="en-US" sz="2000" dirty="0"/>
                  <a:t> is met </a:t>
                </a:r>
                <a:r>
                  <a:rPr lang="en-US" sz="2000" dirty="0" err="1"/>
                  <a:t>gemiddelde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=10∗45=450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en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standaardafwijking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=10∗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≈31,6228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We </a:t>
                </a:r>
                <a:r>
                  <a:rPr lang="en-US" sz="2000" dirty="0" err="1"/>
                  <a:t>willen</a:t>
                </a:r>
                <a:r>
                  <a:rPr lang="en-US" sz="2000" dirty="0"/>
                  <a:t> nu de </a:t>
                </a:r>
                <a:r>
                  <a:rPr lang="en-US" sz="2000" dirty="0" err="1"/>
                  <a:t>grens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berekenen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waarvoor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geldt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=0,95</m:t>
                    </m:r>
                  </m:oMath>
                </a14:m>
                <a:r>
                  <a:rPr lang="en-US" sz="2000" dirty="0" smtClean="0"/>
                  <a:t>. De </a:t>
                </a:r>
                <a:r>
                  <a:rPr lang="en-US" sz="2000" dirty="0" err="1" smtClean="0"/>
                  <a:t>bijbehorende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 smtClean="0"/>
                  <a:t>-score is</a:t>
                </a: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=0,95→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InvNorm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=0,95;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≈1,6449</m:t>
                      </m:r>
                    </m:oMath>
                  </m:oMathPara>
                </a14:m>
                <a:endParaRPr lang="en-US" sz="2000" b="0" dirty="0" smtClean="0"/>
              </a:p>
              <a:p>
                <a:endParaRPr lang="en-US" sz="2000" dirty="0" smtClean="0"/>
              </a:p>
              <a:p>
                <a:r>
                  <a:rPr lang="en-US" sz="2000" dirty="0" err="1" smtClean="0"/>
                  <a:t>Terugrekenen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naar</a:t>
                </a:r>
                <a:r>
                  <a:rPr lang="en-US" sz="2000" dirty="0" smtClean="0"/>
                  <a:t> de </a:t>
                </a:r>
                <a:r>
                  <a:rPr lang="en-US" sz="2000" dirty="0" err="1" smtClean="0"/>
                  <a:t>bijbehorende</a:t>
                </a:r>
                <a:r>
                  <a:rPr lang="en-US" sz="2000" dirty="0" smtClean="0"/>
                  <a:t> </a:t>
                </a:r>
                <a:r>
                  <a:rPr lang="en-US" sz="2000" dirty="0" err="1" smtClean="0"/>
                  <a:t>uitkomst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 smtClean="0"/>
                  <a:t> voor de </a:t>
                </a:r>
                <a:r>
                  <a:rPr lang="en-US" sz="2000" dirty="0" err="1" smtClean="0"/>
                  <a:t>kansverdeling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(450;31,6228)</m:t>
                    </m:r>
                  </m:oMath>
                </a14:m>
                <a:r>
                  <a:rPr lang="en-US" sz="2000" dirty="0" smtClean="0"/>
                  <a:t> van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/>
                  <a:t> geeft:</a:t>
                </a:r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=450+1,6449∗31,2668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≈502,0148</m:t>
                      </m:r>
                    </m:oMath>
                  </m:oMathPara>
                </a14:m>
                <a:endParaRPr lang="en-US" sz="2000" i="1" dirty="0"/>
              </a:p>
              <a:p>
                <a:endParaRPr lang="en-US" sz="2000" dirty="0"/>
              </a:p>
              <a:p>
                <a:pPr algn="ctr"/>
                <a:r>
                  <a:rPr lang="en-US" sz="2000" b="1" dirty="0"/>
                  <a:t>De </a:t>
                </a:r>
                <a:r>
                  <a:rPr lang="en-US" sz="2000" b="1" dirty="0" err="1"/>
                  <a:t>vertegenwoordiger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moet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meer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dan</a:t>
                </a:r>
                <a:r>
                  <a:rPr lang="en-US" sz="2000" b="1" dirty="0"/>
                  <a:t> 8 </a:t>
                </a:r>
                <a:r>
                  <a:rPr lang="en-US" sz="2000" b="1" dirty="0" err="1"/>
                  <a:t>uur</a:t>
                </a:r>
                <a:r>
                  <a:rPr lang="en-US" sz="2000" b="1" dirty="0"/>
                  <a:t> </a:t>
                </a:r>
                <a:r>
                  <a:rPr lang="en-US" sz="2000" b="1" dirty="0" err="1" smtClean="0"/>
                  <a:t>en</a:t>
                </a:r>
                <a:r>
                  <a:rPr lang="en-US" sz="2000" b="1" dirty="0" smtClean="0"/>
                  <a:t> </a:t>
                </a:r>
                <a:r>
                  <a:rPr lang="en-US" sz="2000" b="1" dirty="0"/>
                  <a:t>22 </a:t>
                </a:r>
                <a:r>
                  <a:rPr lang="en-US" sz="2000" b="1" dirty="0" err="1"/>
                  <a:t>minuten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reserveren</a:t>
                </a:r>
                <a:r>
                  <a:rPr lang="en-US" sz="2000" b="1" dirty="0"/>
                  <a:t> om de </a:t>
                </a:r>
                <a:r>
                  <a:rPr lang="en-US" sz="2000" b="1" dirty="0" err="1"/>
                  <a:t>tien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bezoeken</a:t>
                </a:r>
                <a:r>
                  <a:rPr lang="en-US" sz="2000" b="1" dirty="0"/>
                  <a:t> met 95% </a:t>
                </a:r>
                <a:r>
                  <a:rPr lang="en-US" sz="2000" b="1" dirty="0" err="1"/>
                  <a:t>kans</a:t>
                </a:r>
                <a:r>
                  <a:rPr lang="en-US" sz="2000" b="1" dirty="0"/>
                  <a:t> </a:t>
                </a:r>
                <a:r>
                  <a:rPr lang="en-US" sz="2000" b="1" dirty="0" err="1" smtClean="0"/>
                  <a:t>binnen</a:t>
                </a:r>
                <a:r>
                  <a:rPr lang="en-US" sz="2000" b="1" dirty="0" smtClean="0"/>
                  <a:t> de </a:t>
                </a:r>
                <a:r>
                  <a:rPr lang="en-US" sz="2000" b="1" dirty="0" err="1" smtClean="0"/>
                  <a:t>tijd</a:t>
                </a:r>
                <a:r>
                  <a:rPr lang="en-US" sz="2000" b="1" dirty="0" smtClean="0"/>
                  <a:t> </a:t>
                </a:r>
                <a:r>
                  <a:rPr lang="en-US" sz="2000" b="1" dirty="0" err="1" smtClean="0"/>
                  <a:t>af</a:t>
                </a:r>
                <a:r>
                  <a:rPr lang="en-US" sz="2000" b="1" dirty="0" smtClean="0"/>
                  <a:t> </a:t>
                </a:r>
                <a:r>
                  <a:rPr lang="en-US" sz="2000" b="1" dirty="0" err="1"/>
                  <a:t>te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kunnen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handelen</a:t>
                </a:r>
                <a:r>
                  <a:rPr lang="en-US" sz="2000" b="1" dirty="0"/>
                  <a:t>.</a:t>
                </a:r>
              </a:p>
              <a:p>
                <a:pPr eaLnBrk="1" hangingPunct="1"/>
                <a:endParaRPr lang="en-US" sz="2000" b="1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26" t="-1865" r="-799" b="-746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8162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Verschil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twee </a:t>
            </a:r>
            <a:r>
              <a:rPr lang="en-US" dirty="0" err="1" smtClean="0"/>
              <a:t>kansvariabelen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en-US" dirty="0" smtClean="0"/>
                  <a:t>Een </a:t>
                </a:r>
                <a:r>
                  <a:rPr lang="en-US" dirty="0" err="1" smtClean="0"/>
                  <a:t>militaire</a:t>
                </a:r>
                <a:r>
                  <a:rPr lang="en-US" dirty="0"/>
                  <a:t> </a:t>
                </a:r>
                <a:r>
                  <a:rPr lang="en-US" dirty="0" err="1" smtClean="0"/>
                  <a:t>eenheid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wil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evalueren</a:t>
                </a:r>
                <a:r>
                  <a:rPr lang="en-US" dirty="0" smtClean="0"/>
                  <a:t> of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nieuw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noodprotocol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leidt</a:t>
                </a:r>
                <a:r>
                  <a:rPr lang="en-US" dirty="0" smtClean="0"/>
                  <a:t> tot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snellere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respons</a:t>
                </a:r>
                <a:r>
                  <a:rPr lang="en-US" dirty="0" smtClean="0"/>
                  <a:t> in </a:t>
                </a:r>
                <a:r>
                  <a:rPr lang="en-US" dirty="0" err="1" smtClean="0"/>
                  <a:t>crisissituaties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zoals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natuurrampen</a:t>
                </a:r>
                <a:r>
                  <a:rPr lang="en-US" dirty="0" smtClean="0"/>
                  <a:t> of </a:t>
                </a:r>
                <a:r>
                  <a:rPr lang="en-US" dirty="0" err="1" smtClean="0"/>
                  <a:t>terroristische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dreigingen</a:t>
                </a:r>
                <a:r>
                  <a:rPr lang="en-US" dirty="0" smtClean="0"/>
                  <a:t>. </a:t>
                </a:r>
              </a:p>
              <a:p>
                <a:pPr marL="342900" indent="-342900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r>
                  <a:rPr lang="en-US" dirty="0" err="1" smtClean="0"/>
                  <a:t>reactietijd</a:t>
                </a:r>
                <a:r>
                  <a:rPr lang="en-US" dirty="0" smtClean="0"/>
                  <a:t> van crisis response teams </a:t>
                </a:r>
                <a:r>
                  <a:rPr lang="en-US" dirty="0" err="1" smtClean="0"/>
                  <a:t>volgens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bestaande</a:t>
                </a:r>
                <a:r>
                  <a:rPr lang="en-US" dirty="0" smtClean="0"/>
                  <a:t> protocol (in </a:t>
                </a:r>
                <a:r>
                  <a:rPr lang="en-US" dirty="0" err="1" smtClean="0"/>
                  <a:t>minuten</a:t>
                </a:r>
                <a:r>
                  <a:rPr lang="en-US" dirty="0" smtClean="0"/>
                  <a:t>)</a:t>
                </a:r>
                <a:endParaRPr lang="en-US" b="0" dirty="0" smtClean="0"/>
              </a:p>
              <a:p>
                <a:pPr marL="342900" indent="-342900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342900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reactietijd</a:t>
                </a:r>
                <a:r>
                  <a:rPr lang="en-US" dirty="0" smtClean="0"/>
                  <a:t> </a:t>
                </a:r>
                <a:r>
                  <a:rPr lang="en-US" dirty="0"/>
                  <a:t>van crisis response teams </a:t>
                </a:r>
                <a:r>
                  <a:rPr lang="en-US" dirty="0" err="1" smtClean="0"/>
                  <a:t>volgens</a:t>
                </a:r>
                <a:r>
                  <a:rPr lang="en-US" dirty="0" smtClean="0"/>
                  <a:t> </a:t>
                </a:r>
                <a:r>
                  <a:rPr lang="en-US" dirty="0"/>
                  <a:t>het </a:t>
                </a:r>
                <a:r>
                  <a:rPr lang="en-US" dirty="0" err="1" smtClean="0"/>
                  <a:t>nieuwe</a:t>
                </a:r>
                <a:r>
                  <a:rPr lang="en-US" dirty="0" smtClean="0"/>
                  <a:t> </a:t>
                </a:r>
                <a:r>
                  <a:rPr lang="en-US" dirty="0"/>
                  <a:t>protocol </a:t>
                </a:r>
                <a:r>
                  <a:rPr lang="en-US" dirty="0" smtClean="0"/>
                  <a:t>(in </a:t>
                </a:r>
                <a:r>
                  <a:rPr lang="en-US" dirty="0" err="1" smtClean="0"/>
                  <a:t>minuten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marL="342900" indent="-342900"/>
                <a:endParaRPr lang="en-US" dirty="0" smtClean="0"/>
              </a:p>
              <a:p>
                <a:pPr marL="342900" indent="-342900"/>
                <a:endParaRPr lang="en-US" dirty="0"/>
              </a:p>
              <a:p>
                <a:r>
                  <a:rPr lang="en-US" dirty="0" err="1" smtClean="0"/>
                  <a:t>Stel</a:t>
                </a:r>
                <a:r>
                  <a:rPr lang="en-US" dirty="0" smtClean="0"/>
                  <a:t> nu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we </a:t>
                </a:r>
                <a:r>
                  <a:rPr lang="en-US" dirty="0" err="1" smtClean="0"/>
                  <a:t>weten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=47;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pPr algn="ctr"/>
                <a:r>
                  <a:rPr lang="en-US" b="1" dirty="0" err="1" smtClean="0"/>
                  <a:t>Welke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uitspraken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kunnen</a:t>
                </a:r>
                <a:r>
                  <a:rPr lang="en-US" b="1" dirty="0" smtClean="0"/>
                  <a:t> we </a:t>
                </a:r>
                <a:r>
                  <a:rPr lang="en-US" b="1" dirty="0" err="1" smtClean="0"/>
                  <a:t>doen</a:t>
                </a:r>
                <a:r>
                  <a:rPr lang="en-US" b="1" dirty="0" smtClean="0"/>
                  <a:t> over </a:t>
                </a:r>
                <a:r>
                  <a:rPr lang="en-US" b="1" dirty="0" err="1" smtClean="0"/>
                  <a:t>welk</a:t>
                </a:r>
                <a:r>
                  <a:rPr lang="en-US" b="1" dirty="0" smtClean="0"/>
                  <a:t> protocol het </a:t>
                </a:r>
                <a:r>
                  <a:rPr lang="en-US" b="1" dirty="0" err="1" smtClean="0"/>
                  <a:t>meest</a:t>
                </a:r>
                <a:r>
                  <a:rPr lang="en-US" b="1" dirty="0" smtClean="0"/>
                  <a:t> efficient is?</a:t>
                </a: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525" t="-2009" b="-25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760505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Verschil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twee </a:t>
            </a:r>
            <a:r>
              <a:rPr lang="en-US" dirty="0" err="1" smtClean="0"/>
              <a:t>kansvariabelen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en-US" dirty="0" smtClean="0"/>
                  <a:t>Er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=47;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We </a:t>
                </a:r>
                <a:r>
                  <a:rPr lang="en-US" dirty="0" err="1" smtClean="0"/>
                  <a:t>bekijken</a:t>
                </a:r>
                <a:r>
                  <a:rPr lang="en-US" dirty="0" smtClean="0"/>
                  <a:t> de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verschilvariabele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waarvoor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:</a:t>
                </a: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dirty="0" err="1" smtClean="0"/>
                  <a:t>ook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normaal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verdeeld</a:t>
                </a:r>
                <a:endParaRPr lang="en-US" dirty="0" smtClean="0"/>
              </a:p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=50−47=3</m:t>
                      </m:r>
                    </m:oMath>
                  </m:oMathPara>
                </a14:m>
                <a:endParaRPr lang="en-US" dirty="0" smtClean="0"/>
              </a:p>
              <a:p>
                <a:pPr marL="342900" indent="-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=29→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</m:rad>
                    </m:oMath>
                  </m:oMathPara>
                </a14:m>
                <a:endParaRPr lang="en-US" b="0" dirty="0" smtClean="0"/>
              </a:p>
              <a:p>
                <a:pPr marL="342900" indent="-342900"/>
                <a:endParaRPr lang="en-US" dirty="0"/>
              </a:p>
              <a:p>
                <a:r>
                  <a:rPr lang="en-US" b="1" dirty="0" err="1" smtClean="0"/>
                  <a:t>Kortom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&lt;0:</m:t>
                    </m:r>
                  </m:oMath>
                </a14:m>
                <a:r>
                  <a:rPr lang="en-US" dirty="0" smtClean="0"/>
                  <a:t> het </a:t>
                </a:r>
                <a:r>
                  <a:rPr lang="en-US" dirty="0" err="1" smtClean="0"/>
                  <a:t>oude</a:t>
                </a:r>
                <a:r>
                  <a:rPr lang="en-US" dirty="0" smtClean="0"/>
                  <a:t> protocol is </a:t>
                </a:r>
                <a:r>
                  <a:rPr lang="en-US" dirty="0" err="1" smtClean="0"/>
                  <a:t>efficiënter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het </a:t>
                </a:r>
                <a:r>
                  <a:rPr lang="en-US" dirty="0" err="1" smtClean="0"/>
                  <a:t>nieuwe</a:t>
                </a:r>
                <a:r>
                  <a:rPr lang="en-US" dirty="0" smtClean="0"/>
                  <a:t> protocol</a:t>
                </a: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&gt;0:</m:t>
                    </m:r>
                  </m:oMath>
                </a14:m>
                <a:r>
                  <a:rPr lang="en-US" dirty="0" smtClean="0"/>
                  <a:t> het </a:t>
                </a:r>
                <a:r>
                  <a:rPr lang="en-US" dirty="0" err="1" smtClean="0"/>
                  <a:t>nieuwe</a:t>
                </a:r>
                <a:r>
                  <a:rPr lang="en-US" dirty="0" smtClean="0"/>
                  <a:t> protocol </a:t>
                </a:r>
                <a:r>
                  <a:rPr lang="en-US" dirty="0"/>
                  <a:t>is </a:t>
                </a:r>
                <a:r>
                  <a:rPr lang="en-US" dirty="0" err="1"/>
                  <a:t>efficiënter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het </a:t>
                </a:r>
                <a:r>
                  <a:rPr lang="en-US" dirty="0" err="1" smtClean="0"/>
                  <a:t>oude</a:t>
                </a:r>
                <a:r>
                  <a:rPr lang="en-US" dirty="0" smtClean="0"/>
                  <a:t> </a:t>
                </a:r>
                <a:r>
                  <a:rPr lang="en-US" dirty="0"/>
                  <a:t>protocol</a:t>
                </a:r>
              </a:p>
              <a:p>
                <a:pPr marL="342900" indent="-34290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beide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protocollen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zijn</a:t>
                </a:r>
                <a:r>
                  <a:rPr lang="en-US" dirty="0" smtClean="0"/>
                  <a:t> even </a:t>
                </a:r>
                <a:r>
                  <a:rPr lang="en-US" dirty="0" err="1" smtClean="0"/>
                  <a:t>effici</a:t>
                </a:r>
                <a:r>
                  <a:rPr lang="en-US" dirty="0" err="1"/>
                  <a:t>ë</a:t>
                </a:r>
                <a:r>
                  <a:rPr lang="en-US" dirty="0" err="1" smtClean="0"/>
                  <a:t>nt</a:t>
                </a:r>
                <a:endParaRPr lang="en-US" dirty="0"/>
              </a:p>
              <a:p>
                <a:pPr marL="717550" lvl="1" indent="-342900"/>
                <a:endParaRPr lang="en-US" dirty="0" smtClean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525" t="-2009" b="-40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73096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Verschil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twee </a:t>
            </a:r>
            <a:r>
              <a:rPr lang="en-US" dirty="0" err="1" smtClean="0"/>
              <a:t>kansvariabelen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en-US" dirty="0" smtClean="0"/>
                  <a:t>Er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=47;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Dan is de verschilvariabele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b="1" dirty="0" smtClean="0"/>
                  <a:t>Wat is de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het </a:t>
                </a:r>
                <a:r>
                  <a:rPr lang="en-US" b="1" dirty="0" err="1" smtClean="0"/>
                  <a:t>nieuwe</a:t>
                </a:r>
                <a:r>
                  <a:rPr lang="en-US" b="1" dirty="0" smtClean="0"/>
                  <a:t> protocol </a:t>
                </a:r>
                <a:r>
                  <a:rPr lang="en-US" b="1" dirty="0" err="1" smtClean="0"/>
                  <a:t>effici</a:t>
                </a:r>
                <a:r>
                  <a:rPr lang="en-US" b="1" dirty="0" err="1"/>
                  <a:t>ë</a:t>
                </a:r>
                <a:r>
                  <a:rPr lang="en-US" b="1" dirty="0" err="1" smtClean="0"/>
                  <a:t>nter</a:t>
                </a:r>
                <a:r>
                  <a:rPr lang="en-US" b="1" dirty="0" smtClean="0"/>
                  <a:t> is </a:t>
                </a:r>
                <a:r>
                  <a:rPr lang="en-US" b="1" dirty="0" err="1" smtClean="0"/>
                  <a:t>dan</a:t>
                </a:r>
                <a:r>
                  <a:rPr lang="en-US" b="1" dirty="0" smtClean="0"/>
                  <a:t> het </a:t>
                </a:r>
                <a:r>
                  <a:rPr lang="en-US" b="1" dirty="0" err="1" smtClean="0"/>
                  <a:t>oude</a:t>
                </a:r>
                <a:r>
                  <a:rPr lang="en-US" b="1" dirty="0" smtClean="0"/>
                  <a:t> protocol?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 err="1" smtClean="0"/>
                  <a:t>willen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dus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kans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bepalen</a:t>
                </a:r>
                <a:r>
                  <a:rPr lang="en-US" dirty="0" smtClean="0"/>
                  <a:t>. De </a:t>
                </a:r>
                <a:r>
                  <a:rPr lang="en-US" dirty="0" err="1" smtClean="0"/>
                  <a:t>bijbehorende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 err="1" smtClean="0"/>
                  <a:t>waarde</a:t>
                </a:r>
                <a:r>
                  <a:rPr lang="en-US" dirty="0" smtClean="0"/>
                  <a:t>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gelijk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endParaRPr lang="en-US" dirty="0" smtClean="0"/>
              </a:p>
              <a:p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0−3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29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−0.5571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En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kans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dirty="0" smtClean="0"/>
                  <a:t> is </a:t>
                </a:r>
                <a:r>
                  <a:rPr lang="en-US" dirty="0" err="1" smtClean="0"/>
                  <a:t>gelijk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:</a:t>
                </a:r>
              </a:p>
              <a:p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&gt;−0,5571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normalcdf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=0,5571;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≈0,7113</m:t>
                      </m:r>
                    </m:oMath>
                  </m:oMathPara>
                </a14:m>
                <a:endParaRPr lang="en-US" dirty="0" smtClean="0"/>
              </a:p>
              <a:p>
                <a:pPr algn="ctr"/>
                <a:endParaRPr lang="en-US" b="1" dirty="0" smtClean="0"/>
              </a:p>
              <a:p>
                <a:pPr algn="ctr"/>
                <a:r>
                  <a:rPr lang="en-US" b="1" dirty="0" smtClean="0"/>
                  <a:t>Met 71,13%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is het </a:t>
                </a:r>
                <a:r>
                  <a:rPr lang="en-US" b="1" dirty="0" err="1" smtClean="0"/>
                  <a:t>nieuwe</a:t>
                </a:r>
                <a:r>
                  <a:rPr lang="en-US" b="1" dirty="0" smtClean="0"/>
                  <a:t> protocol </a:t>
                </a:r>
                <a:r>
                  <a:rPr lang="en-US" b="1" dirty="0" err="1" smtClean="0"/>
                  <a:t>efficiënter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dan</a:t>
                </a:r>
                <a:r>
                  <a:rPr lang="en-US" b="1" dirty="0" smtClean="0"/>
                  <a:t> het </a:t>
                </a:r>
                <a:r>
                  <a:rPr lang="en-US" b="1" dirty="0" err="1" smtClean="0"/>
                  <a:t>oude</a:t>
                </a:r>
                <a:r>
                  <a:rPr lang="en-US" b="1" dirty="0" smtClean="0"/>
                  <a:t> protocol.</a:t>
                </a:r>
                <a:endParaRPr lang="en-US" b="1" dirty="0"/>
              </a:p>
              <a:p>
                <a:pPr lvl="1" indent="0">
                  <a:buNone/>
                </a:pPr>
                <a:endParaRPr lang="en-US" dirty="0" smtClean="0"/>
              </a:p>
              <a:p>
                <a:pPr lvl="1" indent="0">
                  <a:buNone/>
                </a:pPr>
                <a:endParaRPr lang="en-US" dirty="0"/>
              </a:p>
              <a:p>
                <a:pPr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525" t="-2009" b="-1133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8505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Verschil</a:t>
            </a:r>
            <a:r>
              <a:rPr lang="en-US" dirty="0" smtClean="0"/>
              <a:t> </a:t>
            </a:r>
            <a:r>
              <a:rPr lang="en-US" dirty="0" err="1" smtClean="0"/>
              <a:t>tussen</a:t>
            </a:r>
            <a:r>
              <a:rPr lang="en-US" dirty="0" smtClean="0"/>
              <a:t> twee </a:t>
            </a:r>
            <a:r>
              <a:rPr lang="en-US" dirty="0" err="1" smtClean="0"/>
              <a:t>kansvariabelen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</p:spPr>
            <p:txBody>
              <a:bodyPr/>
              <a:lstStyle/>
              <a:p>
                <a:r>
                  <a:rPr lang="en-US" b="1" dirty="0" smtClean="0"/>
                  <a:t>Stel nu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door </a:t>
                </a:r>
                <a:r>
                  <a:rPr lang="en-US" b="1" dirty="0" err="1" smtClean="0"/>
                  <a:t>verbeterde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communicatietraining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gemiddelde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reactietijd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het </a:t>
                </a:r>
                <a:r>
                  <a:rPr lang="en-US" b="1" dirty="0" err="1" smtClean="0"/>
                  <a:t>nieuwe</a:t>
                </a:r>
                <a:r>
                  <a:rPr lang="en-US" b="1" dirty="0" smtClean="0"/>
                  <a:t> protocol nog </a:t>
                </a:r>
                <a:r>
                  <a:rPr lang="en-US" b="1" dirty="0" err="1" smtClean="0"/>
                  <a:t>verder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kan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worden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verminderd</a:t>
                </a:r>
                <a:r>
                  <a:rPr lang="en-US" b="1" dirty="0" smtClean="0"/>
                  <a:t>. Hoe </a:t>
                </a:r>
                <a:r>
                  <a:rPr lang="en-US" b="1" dirty="0" err="1" smtClean="0"/>
                  <a:t>groot</a:t>
                </a:r>
                <a:r>
                  <a:rPr lang="en-US" b="1" dirty="0" smtClean="0"/>
                  <a:t> mag de </a:t>
                </a:r>
                <a:r>
                  <a:rPr lang="en-US" b="1" dirty="0" err="1" smtClean="0"/>
                  <a:t>gemiddelde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reactietijd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maximaal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zijn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zodat</a:t>
                </a:r>
                <a:r>
                  <a:rPr lang="en-US" b="1" dirty="0" smtClean="0"/>
                  <a:t> het </a:t>
                </a:r>
                <a:r>
                  <a:rPr lang="en-US" b="1" dirty="0" err="1" smtClean="0"/>
                  <a:t>nieuwe</a:t>
                </a:r>
                <a:r>
                  <a:rPr lang="en-US" b="1" dirty="0" smtClean="0"/>
                  <a:t> protocol met 95%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efficienter</a:t>
                </a:r>
                <a:r>
                  <a:rPr lang="en-US" b="1" dirty="0" smtClean="0"/>
                  <a:t> is </a:t>
                </a:r>
                <a:r>
                  <a:rPr lang="en-US" b="1" dirty="0" err="1" smtClean="0"/>
                  <a:t>dan</a:t>
                </a:r>
                <a:r>
                  <a:rPr lang="en-US" b="1" dirty="0" smtClean="0"/>
                  <a:t> het </a:t>
                </a:r>
                <a:r>
                  <a:rPr lang="en-US" b="1" dirty="0" err="1" smtClean="0"/>
                  <a:t>oude</a:t>
                </a:r>
                <a:r>
                  <a:rPr lang="en-US" b="1" dirty="0" smtClean="0"/>
                  <a:t> protocol.</a:t>
                </a:r>
              </a:p>
              <a:p>
                <a:endParaRPr lang="en-US" dirty="0"/>
              </a:p>
              <a:p>
                <a:r>
                  <a:rPr lang="en-US" dirty="0" err="1" smtClean="0"/>
                  <a:t>Er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 nu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=50;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=5)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De </a:t>
                </a:r>
                <a:r>
                  <a:rPr lang="en-US" dirty="0" err="1" smtClean="0"/>
                  <a:t>verschilvariabele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=50−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29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We </a:t>
                </a:r>
                <a:r>
                  <a:rPr lang="en-US" dirty="0" err="1" smtClean="0"/>
                  <a:t>willen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waarde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bepalen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dusdanig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=0,95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 smtClean="0"/>
                  <a:t> geldt: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=0,95→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InvNorm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=0,05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≈−1,6449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err="1" smtClean="0"/>
                  <a:t>Aangezien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 nu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−1,6449∗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≈41,1422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b="1" dirty="0" smtClean="0"/>
              </a:p>
              <a:p>
                <a:pPr algn="ctr"/>
                <a:r>
                  <a:rPr lang="en-US" b="1" dirty="0" smtClean="0"/>
                  <a:t>Het </a:t>
                </a:r>
                <a:r>
                  <a:rPr lang="en-US" b="1" dirty="0" err="1" smtClean="0"/>
                  <a:t>nieuwe</a:t>
                </a:r>
                <a:r>
                  <a:rPr lang="en-US" b="1" dirty="0" smtClean="0"/>
                  <a:t> protocol is met 95%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efficiënter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dan</a:t>
                </a:r>
                <a:r>
                  <a:rPr lang="en-US" b="1" dirty="0" smtClean="0"/>
                  <a:t> het </a:t>
                </a:r>
                <a:r>
                  <a:rPr lang="en-US" b="1" dirty="0" err="1" smtClean="0"/>
                  <a:t>oude</a:t>
                </a:r>
                <a:r>
                  <a:rPr lang="en-US" b="1" dirty="0" smtClean="0"/>
                  <a:t> protocol </a:t>
                </a:r>
                <a:r>
                  <a:rPr lang="en-US" b="1" dirty="0" err="1" smtClean="0"/>
                  <a:t>zodra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gemiddelde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reactietijd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daalt</a:t>
                </a:r>
                <a:r>
                  <a:rPr lang="en-US" b="1" dirty="0" smtClean="0"/>
                  <a:t> tot </a:t>
                </a:r>
                <a:r>
                  <a:rPr lang="en-US" b="1" dirty="0" err="1" smtClean="0"/>
                  <a:t>maximaal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iets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meer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dan</a:t>
                </a:r>
                <a:r>
                  <a:rPr lang="en-US" b="1" dirty="0" smtClean="0"/>
                  <a:t> 41 </a:t>
                </a:r>
                <a:r>
                  <a:rPr lang="en-US" b="1" dirty="0" err="1" smtClean="0"/>
                  <a:t>minuten</a:t>
                </a:r>
                <a:r>
                  <a:rPr lang="en-US" b="1" dirty="0" smtClean="0"/>
                  <a:t>.</a:t>
                </a:r>
                <a:endParaRPr lang="en-US" dirty="0"/>
              </a:p>
              <a:p>
                <a:pPr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1187856" cy="4246562"/>
              </a:xfrm>
              <a:blipFill>
                <a:blip r:embed="rId2"/>
                <a:stretch>
                  <a:fillRect l="-1525" t="-2009" r="-436" b="-110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2516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RijksoverheidSansWebText Bold" panose="020B0803040202060203" pitchFamily="34" charset="0"/>
                <a:ea typeface="RijksoverheidSansWebText Bold" panose="020B0803040202060203" pitchFamily="34" charset="0"/>
              </a:rPr>
              <a:t>Tot nu toe </a:t>
            </a:r>
            <a:r>
              <a:rPr lang="en-US" dirty="0" err="1" smtClean="0">
                <a:latin typeface="RijksoverheidSansWebText Bold" panose="020B0803040202060203" pitchFamily="34" charset="0"/>
                <a:ea typeface="RijksoverheidSansWebText Bold" panose="020B0803040202060203" pitchFamily="34" charset="0"/>
              </a:rPr>
              <a:t>behandeld</a:t>
            </a:r>
            <a:endParaRPr lang="nl-NL" dirty="0" smtClean="0">
              <a:latin typeface="RijksoverheidSansWebText Bold" panose="020B0803040202060203" pitchFamily="34" charset="0"/>
              <a:ea typeface="RijksoverheidSansWebText Bold" panose="020B080304020206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899824" cy="4246562"/>
              </a:xfrm>
            </p:spPr>
            <p:txBody>
              <a:bodyPr anchor="ctr"/>
              <a:lstStyle/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Kansvariabelen: discreet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continu</a:t>
                </a:r>
                <a:endParaRPr lang="en-US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Kansfunctie (discreet)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kansdichtheidsfunctie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continu</a:t>
                </a:r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NL" dirty="0" smtClean="0"/>
                  <a:t> </a:t>
                </a:r>
                <a:r>
                  <a:rPr lang="nl-NL" dirty="0" err="1" smtClean="0"/>
                  <a:t>probability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density</a:t>
                </a:r>
                <a:r>
                  <a:rPr lang="nl-NL" dirty="0" smtClean="0"/>
                  <a:t> </a:t>
                </a:r>
                <a:r>
                  <a:rPr lang="nl-NL" dirty="0" err="1" smtClean="0"/>
                  <a:t>function</a:t>
                </a:r>
                <a:r>
                  <a:rPr lang="nl-NL" dirty="0" smtClean="0"/>
                  <a:t> (pdf)</a:t>
                </a: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Binomiale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verdeling</a:t>
                </a:r>
                <a:endParaRPr lang="en-US" dirty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Normale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verdeling</a:t>
                </a:r>
                <a:endParaRPr lang="nl-NL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899824" cy="4246562"/>
              </a:xfrm>
              <a:blipFill>
                <a:blip r:embed="rId2"/>
                <a:stretch>
                  <a:fillRect l="-1454" r="-13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4" name="Date Placeholder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3A7412-F543-44FD-B1CE-8BFBA1C5DC6E}" type="datetime4">
              <a:rPr lang="nl-NL" smtClean="0"/>
              <a:t>18 april 2025</a:t>
            </a:fld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Samenvatting</a:t>
            </a:r>
            <a:endParaRPr lang="nl-NL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755808" cy="4246562"/>
          </a:xfrm>
        </p:spPr>
        <p:txBody>
          <a:bodyPr/>
          <a:lstStyle/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smtClean="0"/>
              <a:t>Centrale </a:t>
            </a:r>
            <a:r>
              <a:rPr lang="en-US" sz="2400" dirty="0" err="1" smtClean="0"/>
              <a:t>limietstelling</a:t>
            </a:r>
            <a:r>
              <a:rPr lang="en-US" sz="2400" dirty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</a:t>
            </a:r>
            <a:r>
              <a:rPr lang="en-US" sz="2400" dirty="0" err="1" smtClean="0"/>
              <a:t>rekenen</a:t>
            </a:r>
            <a:r>
              <a:rPr lang="en-US" sz="2400" dirty="0" smtClean="0"/>
              <a:t> met </a:t>
            </a:r>
            <a:r>
              <a:rPr lang="en-US" sz="2400" dirty="0" err="1" smtClean="0"/>
              <a:t>sommen</a:t>
            </a:r>
            <a:r>
              <a:rPr lang="en-US" sz="2400" dirty="0" smtClean="0"/>
              <a:t> / </a:t>
            </a:r>
            <a:r>
              <a:rPr lang="en-US" sz="2400" dirty="0" err="1" smtClean="0"/>
              <a:t>gemiddelden</a:t>
            </a:r>
            <a:r>
              <a:rPr lang="en-US" sz="2400" dirty="0" smtClean="0"/>
              <a:t> van </a:t>
            </a:r>
            <a:r>
              <a:rPr lang="en-US" sz="2400" dirty="0" err="1" smtClean="0"/>
              <a:t>kansvariabelen</a:t>
            </a: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sz="2400" dirty="0" err="1" smtClean="0"/>
              <a:t>Verschillen</a:t>
            </a:r>
            <a:r>
              <a:rPr lang="en-US" sz="2400" dirty="0" smtClean="0"/>
              <a:t> </a:t>
            </a:r>
            <a:r>
              <a:rPr lang="en-US" sz="2400" dirty="0" err="1" smtClean="0"/>
              <a:t>tussen</a:t>
            </a:r>
            <a:r>
              <a:rPr lang="en-US" sz="2400" dirty="0" smtClean="0"/>
              <a:t> twee </a:t>
            </a:r>
            <a:r>
              <a:rPr lang="en-US" sz="2400" dirty="0" err="1" smtClean="0"/>
              <a:t>normaal</a:t>
            </a:r>
            <a:r>
              <a:rPr lang="en-US" sz="2400" dirty="0" smtClean="0"/>
              <a:t> </a:t>
            </a:r>
            <a:r>
              <a:rPr lang="en-US" sz="2400" dirty="0" err="1" smtClean="0"/>
              <a:t>verdeelde</a:t>
            </a:r>
            <a:r>
              <a:rPr lang="en-US" sz="2400" dirty="0" smtClean="0"/>
              <a:t> </a:t>
            </a:r>
            <a:r>
              <a:rPr lang="en-US" sz="2400" dirty="0" err="1" smtClean="0"/>
              <a:t>kansvariabelen</a:t>
            </a:r>
            <a:endParaRPr lang="en-US" sz="2400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 err="1" smtClean="0">
                <a:latin typeface="RijksoverheidSansText" panose="020B0503040202060203" pitchFamily="34" charset="0"/>
              </a:rPr>
              <a:t>Huiswerk</a:t>
            </a:r>
            <a:r>
              <a:rPr lang="en-US" sz="2400" b="1" dirty="0">
                <a:latin typeface="RijksoverheidSansText" panose="020B0503040202060203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Lezen</a:t>
            </a:r>
            <a:r>
              <a:rPr lang="en-US" sz="2400" dirty="0">
                <a:latin typeface="RijksoverheidSansText" panose="020B0503040202060203" pitchFamily="34" charset="0"/>
              </a:rPr>
              <a:t> van A. Buijs: </a:t>
            </a: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smtClean="0">
                <a:latin typeface="RijksoverheidSansText" panose="020B0503040202060203" pitchFamily="34" charset="0"/>
              </a:rPr>
              <a:t>5.3 </a:t>
            </a:r>
            <a:r>
              <a:rPr lang="en-US" sz="2400" dirty="0">
                <a:latin typeface="RijksoverheidSansText" panose="020B0503040202060203" pitchFamily="34" charset="0"/>
              </a:rPr>
              <a:t>(</a:t>
            </a:r>
            <a:r>
              <a:rPr lang="en-US" sz="2400" dirty="0" err="1">
                <a:latin typeface="RijksoverheidSansText" panose="020B0503040202060203" pitchFamily="34" charset="0"/>
              </a:rPr>
              <a:t>blz</a:t>
            </a:r>
            <a:r>
              <a:rPr lang="en-US" sz="2400" dirty="0">
                <a:latin typeface="RijksoverheidSansText" panose="020B0503040202060203" pitchFamily="34" charset="0"/>
              </a:rPr>
              <a:t>. </a:t>
            </a:r>
            <a:r>
              <a:rPr lang="en-US" sz="2400" dirty="0" smtClean="0">
                <a:latin typeface="RijksoverheidSansText" panose="020B0503040202060203" pitchFamily="34" charset="0"/>
              </a:rPr>
              <a:t>180-183), 5.4.3 (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blz</a:t>
            </a:r>
            <a:r>
              <a:rPr lang="en-US" sz="2400" dirty="0" smtClean="0">
                <a:latin typeface="RijksoverheidSansText" panose="020B0503040202060203" pitchFamily="34" charset="0"/>
              </a:rPr>
              <a:t>. 188-189), 5.5 (</a:t>
            </a:r>
            <a:r>
              <a:rPr lang="en-US" sz="2400" dirty="0" err="1" smtClean="0">
                <a:latin typeface="RijksoverheidSansText" panose="020B0503040202060203" pitchFamily="34" charset="0"/>
              </a:rPr>
              <a:t>blz</a:t>
            </a:r>
            <a:r>
              <a:rPr lang="en-US" sz="2400" dirty="0" smtClean="0">
                <a:latin typeface="RijksoverheidSansText" panose="020B0503040202060203" pitchFamily="34" charset="0"/>
              </a:rPr>
              <a:t>. 190-193)</a:t>
            </a:r>
            <a:endParaRPr lang="en-US" sz="2400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Opdrachten</a:t>
            </a:r>
            <a:r>
              <a:rPr lang="en-US" sz="2400" dirty="0">
                <a:latin typeface="RijksoverheidSansText" panose="020B0503040202060203" pitchFamily="34" charset="0"/>
              </a:rPr>
              <a:t>: 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RijksoverheidSansText" panose="020B0503040202060203" pitchFamily="34" charset="0"/>
              </a:rPr>
              <a:t>Hoofdstuk</a:t>
            </a:r>
            <a:r>
              <a:rPr lang="en-US" sz="2400" dirty="0">
                <a:latin typeface="RijksoverheidSansText" panose="020B0503040202060203" pitchFamily="34" charset="0"/>
              </a:rPr>
              <a:t> </a:t>
            </a:r>
            <a:r>
              <a:rPr lang="en-US" sz="2400" dirty="0" smtClean="0">
                <a:latin typeface="RijksoverheidSansText" panose="020B0503040202060203" pitchFamily="34" charset="0"/>
              </a:rPr>
              <a:t>5</a:t>
            </a:r>
            <a:r>
              <a:rPr lang="en-US" sz="2400" smtClean="0">
                <a:latin typeface="RijksoverheidSansText" panose="020B0503040202060203" pitchFamily="34" charset="0"/>
              </a:rPr>
              <a:t>: </a:t>
            </a:r>
            <a:r>
              <a:rPr lang="en-US" sz="2400" smtClean="0">
                <a:latin typeface="RijksoverheidSansText" panose="020B0503040202060203" pitchFamily="34" charset="0"/>
              </a:rPr>
              <a:t>5.10, 5.12</a:t>
            </a:r>
            <a:endParaRPr lang="en-US" sz="2400" dirty="0">
              <a:latin typeface="RijksoverheidSansText" panose="020B0503040202060203" pitchFamily="34" charset="0"/>
            </a:endParaRP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b="1" dirty="0" err="1" smtClean="0"/>
              <a:t>Volgende</a:t>
            </a:r>
            <a:r>
              <a:rPr lang="en-US" sz="2400" b="1" dirty="0" smtClean="0"/>
              <a:t> les: </a:t>
            </a:r>
            <a:r>
              <a:rPr lang="en-US" sz="2400" dirty="0" smtClean="0"/>
              <a:t>de </a:t>
            </a:r>
            <a:r>
              <a:rPr lang="en-US" sz="2400" dirty="0" err="1" smtClean="0"/>
              <a:t>Poissonverdeling</a:t>
            </a:r>
            <a:endParaRPr lang="en-US" sz="2400" b="1" dirty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 april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10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Lesdoelen</a:t>
            </a:r>
            <a:endParaRPr lang="nl-NL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539784" cy="4246562"/>
          </a:xfrm>
        </p:spPr>
        <p:txBody>
          <a:bodyPr/>
          <a:lstStyle/>
          <a:p>
            <a:pPr eaLnBrk="1" hangingPunct="1"/>
            <a:r>
              <a:rPr lang="en-US" dirty="0" err="1" smtClean="0"/>
              <a:t>Aan</a:t>
            </a:r>
            <a:r>
              <a:rPr lang="en-US" dirty="0" smtClean="0"/>
              <a:t> het </a:t>
            </a:r>
            <a:r>
              <a:rPr lang="en-US" dirty="0" err="1" smtClean="0"/>
              <a:t>eind</a:t>
            </a:r>
            <a:r>
              <a:rPr lang="en-US" dirty="0" smtClean="0"/>
              <a:t> van </a:t>
            </a:r>
            <a:r>
              <a:rPr lang="en-US" dirty="0" err="1" smtClean="0"/>
              <a:t>dit</a:t>
            </a:r>
            <a:r>
              <a:rPr lang="en-US" dirty="0" smtClean="0"/>
              <a:t> college </a:t>
            </a:r>
            <a:r>
              <a:rPr lang="en-US" dirty="0" err="1" smtClean="0"/>
              <a:t>kan</a:t>
            </a:r>
            <a:r>
              <a:rPr lang="en-US" dirty="0" smtClean="0"/>
              <a:t> de student:</a:t>
            </a:r>
          </a:p>
          <a:p>
            <a:pPr eaLnBrk="1" hangingPunct="1"/>
            <a:endParaRPr lang="en-US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De </a:t>
            </a:r>
            <a:r>
              <a:rPr lang="en-US" dirty="0" err="1" smtClean="0"/>
              <a:t>belangrijkste</a:t>
            </a:r>
            <a:r>
              <a:rPr lang="en-US" dirty="0" smtClean="0"/>
              <a:t> </a:t>
            </a:r>
            <a:r>
              <a:rPr lang="en-US" dirty="0" err="1" smtClean="0"/>
              <a:t>eigenschappen</a:t>
            </a:r>
            <a:r>
              <a:rPr lang="en-US" dirty="0" smtClean="0"/>
              <a:t> van </a:t>
            </a:r>
            <a:r>
              <a:rPr lang="en-US" dirty="0" err="1" smtClean="0"/>
              <a:t>sommen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gemiddelden</a:t>
            </a:r>
            <a:r>
              <a:rPr lang="en-US" dirty="0" smtClean="0"/>
              <a:t> van </a:t>
            </a:r>
            <a:r>
              <a:rPr lang="en-US" dirty="0" err="1" smtClean="0"/>
              <a:t>kansvariabelen</a:t>
            </a:r>
            <a:r>
              <a:rPr lang="en-US" dirty="0" smtClean="0"/>
              <a:t> </a:t>
            </a:r>
            <a:r>
              <a:rPr lang="en-US" dirty="0" err="1" smtClean="0"/>
              <a:t>benoemen</a:t>
            </a:r>
            <a:endParaRPr 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dirty="0" err="1" smtClean="0"/>
              <a:t>Kansen</a:t>
            </a:r>
            <a:r>
              <a:rPr lang="en-US" dirty="0" smtClean="0"/>
              <a:t> </a:t>
            </a:r>
            <a:r>
              <a:rPr lang="en-US" dirty="0" err="1" smtClean="0"/>
              <a:t>uitrekenen</a:t>
            </a:r>
            <a:r>
              <a:rPr lang="en-US" dirty="0" smtClean="0"/>
              <a:t> in </a:t>
            </a:r>
            <a:r>
              <a:rPr lang="en-US" dirty="0" err="1" smtClean="0"/>
              <a:t>situaties</a:t>
            </a:r>
            <a:r>
              <a:rPr lang="en-US" dirty="0" smtClean="0"/>
              <a:t> </a:t>
            </a:r>
            <a:r>
              <a:rPr lang="en-US" dirty="0" err="1" smtClean="0"/>
              <a:t>waarin</a:t>
            </a:r>
            <a:r>
              <a:rPr lang="en-US" dirty="0" smtClean="0"/>
              <a:t> de </a:t>
            </a:r>
            <a:r>
              <a:rPr lang="en-US" dirty="0" err="1" smtClean="0"/>
              <a:t>centrale</a:t>
            </a:r>
            <a:r>
              <a:rPr lang="en-US" dirty="0" smtClean="0"/>
              <a:t> </a:t>
            </a:r>
            <a:r>
              <a:rPr lang="en-US" dirty="0" err="1" smtClean="0"/>
              <a:t>limietstelling</a:t>
            </a:r>
            <a:r>
              <a:rPr lang="en-US" dirty="0" smtClean="0"/>
              <a:t> </a:t>
            </a:r>
            <a:r>
              <a:rPr lang="en-US" dirty="0" err="1" smtClean="0"/>
              <a:t>kan</a:t>
            </a:r>
            <a:r>
              <a:rPr lang="en-US" dirty="0" smtClean="0"/>
              <a:t> </a:t>
            </a:r>
            <a:r>
              <a:rPr lang="en-US" dirty="0" err="1" smtClean="0"/>
              <a:t>worden</a:t>
            </a:r>
            <a:r>
              <a:rPr lang="en-US" dirty="0" smtClean="0"/>
              <a:t> </a:t>
            </a:r>
            <a:r>
              <a:rPr lang="en-US" dirty="0" err="1" smtClean="0"/>
              <a:t>gebruikt</a:t>
            </a:r>
            <a:r>
              <a:rPr lang="en-US" dirty="0" smtClean="0"/>
              <a:t>. </a:t>
            </a:r>
            <a:endParaRPr lang="en-US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De </a:t>
            </a:r>
            <a:r>
              <a:rPr lang="en-US" dirty="0" err="1" smtClean="0"/>
              <a:t>betekenis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consequenties</a:t>
            </a:r>
            <a:r>
              <a:rPr lang="en-US" dirty="0" smtClean="0"/>
              <a:t> van de </a:t>
            </a:r>
            <a:r>
              <a:rPr lang="en-US" dirty="0" err="1" smtClean="0"/>
              <a:t>centrale</a:t>
            </a:r>
            <a:r>
              <a:rPr lang="en-US" dirty="0" smtClean="0"/>
              <a:t> </a:t>
            </a:r>
            <a:r>
              <a:rPr lang="en-US" dirty="0" err="1" smtClean="0"/>
              <a:t>limietstelling</a:t>
            </a:r>
            <a:r>
              <a:rPr lang="en-US" dirty="0" smtClean="0"/>
              <a:t> in </a:t>
            </a:r>
            <a:r>
              <a:rPr lang="en-US" dirty="0" err="1" smtClean="0"/>
              <a:t>eigen</a:t>
            </a:r>
            <a:r>
              <a:rPr lang="en-US" dirty="0" smtClean="0"/>
              <a:t> </a:t>
            </a:r>
            <a:r>
              <a:rPr lang="en-US" dirty="0" err="1" smtClean="0"/>
              <a:t>woorden</a:t>
            </a:r>
            <a:r>
              <a:rPr lang="en-US" dirty="0" smtClean="0"/>
              <a:t> </a:t>
            </a:r>
            <a:r>
              <a:rPr lang="en-US" dirty="0" err="1" smtClean="0"/>
              <a:t>uitleggen</a:t>
            </a:r>
            <a:r>
              <a:rPr lang="en-US" dirty="0" smtClean="0"/>
              <a:t>.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endParaRPr lang="nl-NL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539784" cy="4246562"/>
          </a:xfrm>
        </p:spPr>
        <p:txBody>
          <a:bodyPr/>
          <a:lstStyle/>
          <a:p>
            <a:pPr eaLnBrk="1" hangingPunct="1"/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militaire</a:t>
            </a:r>
            <a:r>
              <a:rPr lang="en-US" dirty="0" smtClean="0"/>
              <a:t> commandant </a:t>
            </a:r>
            <a:r>
              <a:rPr lang="en-US" dirty="0" err="1" smtClean="0"/>
              <a:t>moet</a:t>
            </a:r>
            <a:r>
              <a:rPr lang="en-US" dirty="0" smtClean="0"/>
              <a:t> </a:t>
            </a:r>
            <a:r>
              <a:rPr lang="en-US" dirty="0" err="1" smtClean="0"/>
              <a:t>inschatten</a:t>
            </a:r>
            <a:r>
              <a:rPr lang="en-US" dirty="0" smtClean="0"/>
              <a:t> </a:t>
            </a:r>
            <a:r>
              <a:rPr lang="en-US" dirty="0" err="1" smtClean="0"/>
              <a:t>hoeveelbrandstof</a:t>
            </a:r>
            <a:r>
              <a:rPr lang="en-US" dirty="0" smtClean="0"/>
              <a:t> </a:t>
            </a:r>
            <a:r>
              <a:rPr lang="en-US" dirty="0" err="1" smtClean="0"/>
              <a:t>nodig</a:t>
            </a:r>
            <a:r>
              <a:rPr lang="en-US" dirty="0" smtClean="0"/>
              <a:t> is </a:t>
            </a:r>
            <a:r>
              <a:rPr lang="en-US" dirty="0" err="1" smtClean="0"/>
              <a:t>voor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konvooi</a:t>
            </a:r>
            <a:r>
              <a:rPr lang="en-US" dirty="0" smtClean="0"/>
              <a:t> van 100 </a:t>
            </a:r>
            <a:r>
              <a:rPr lang="en-US" dirty="0" err="1" smtClean="0"/>
              <a:t>pantservoertuigen</a:t>
            </a:r>
            <a:r>
              <a:rPr lang="en-US" dirty="0" smtClean="0"/>
              <a:t> </a:t>
            </a:r>
            <a:r>
              <a:rPr lang="en-US" dirty="0" err="1" smtClean="0"/>
              <a:t>tijdens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missie</a:t>
            </a:r>
            <a:r>
              <a:rPr lang="en-US" dirty="0" smtClean="0"/>
              <a:t> van 500 km. </a:t>
            </a:r>
          </a:p>
          <a:p>
            <a:pPr eaLnBrk="1" hangingPunct="1"/>
            <a:endParaRPr lang="en-US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Het </a:t>
            </a:r>
            <a:r>
              <a:rPr lang="en-US" dirty="0" err="1" smtClean="0"/>
              <a:t>brandstofverbruik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enkel</a:t>
            </a:r>
            <a:r>
              <a:rPr lang="en-US" dirty="0" smtClean="0"/>
              <a:t> </a:t>
            </a:r>
            <a:r>
              <a:rPr lang="en-US" dirty="0" err="1" smtClean="0"/>
              <a:t>voertuig</a:t>
            </a:r>
            <a:r>
              <a:rPr lang="en-US" dirty="0" smtClean="0"/>
              <a:t> is </a:t>
            </a:r>
            <a:r>
              <a:rPr lang="en-US" dirty="0" err="1" smtClean="0"/>
              <a:t>willekeurig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afhankelijk</a:t>
            </a:r>
            <a:r>
              <a:rPr lang="en-US" dirty="0" smtClean="0"/>
              <a:t> van </a:t>
            </a:r>
            <a:r>
              <a:rPr lang="en-US" dirty="0" err="1" smtClean="0"/>
              <a:t>externe</a:t>
            </a:r>
            <a:r>
              <a:rPr lang="en-US" dirty="0" smtClean="0"/>
              <a:t> </a:t>
            </a:r>
            <a:r>
              <a:rPr lang="en-US" dirty="0" err="1" smtClean="0"/>
              <a:t>factoren</a:t>
            </a:r>
            <a:r>
              <a:rPr lang="en-US" dirty="0" smtClean="0"/>
              <a:t> </a:t>
            </a:r>
            <a:r>
              <a:rPr lang="en-US" dirty="0" err="1" smtClean="0"/>
              <a:t>zoals</a:t>
            </a:r>
            <a:r>
              <a:rPr lang="en-US" dirty="0" smtClean="0"/>
              <a:t> </a:t>
            </a:r>
            <a:r>
              <a:rPr lang="en-US" dirty="0" err="1" smtClean="0"/>
              <a:t>terrein</a:t>
            </a:r>
            <a:r>
              <a:rPr lang="en-US" dirty="0" smtClean="0"/>
              <a:t>, </a:t>
            </a:r>
            <a:r>
              <a:rPr lang="en-US" dirty="0" err="1" smtClean="0"/>
              <a:t>snelheid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belasting</a:t>
            </a:r>
            <a:r>
              <a:rPr lang="en-US" dirty="0" smtClean="0"/>
              <a:t>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beschrijving</a:t>
            </a:r>
            <a:r>
              <a:rPr lang="en-US" dirty="0" smtClean="0"/>
              <a:t> van de </a:t>
            </a:r>
            <a:r>
              <a:rPr lang="en-US" dirty="0" err="1" smtClean="0"/>
              <a:t>kansverdeling</a:t>
            </a:r>
            <a:r>
              <a:rPr lang="en-US" dirty="0" smtClean="0"/>
              <a:t> van het </a:t>
            </a:r>
            <a:r>
              <a:rPr lang="en-US" dirty="0" err="1" smtClean="0"/>
              <a:t>verbruik</a:t>
            </a:r>
            <a:r>
              <a:rPr lang="en-US" dirty="0" smtClean="0"/>
              <a:t> per </a:t>
            </a:r>
            <a:r>
              <a:rPr lang="en-US" dirty="0" err="1" smtClean="0"/>
              <a:t>voertuig</a:t>
            </a:r>
            <a:r>
              <a:rPr lang="en-US" dirty="0" smtClean="0"/>
              <a:t> </a:t>
            </a:r>
            <a:r>
              <a:rPr lang="en-US" dirty="0" err="1" smtClean="0"/>
              <a:t>hoeft</a:t>
            </a:r>
            <a:r>
              <a:rPr lang="en-US" dirty="0" smtClean="0"/>
              <a:t> </a:t>
            </a:r>
            <a:r>
              <a:rPr lang="en-US" dirty="0" err="1" smtClean="0"/>
              <a:t>niet</a:t>
            </a:r>
            <a:r>
              <a:rPr lang="en-US" dirty="0" smtClean="0"/>
              <a:t> </a:t>
            </a:r>
            <a:r>
              <a:rPr lang="en-US" dirty="0" err="1" smtClean="0"/>
              <a:t>bekend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zijn</a:t>
            </a:r>
            <a:r>
              <a:rPr lang="en-US" dirty="0" smtClean="0"/>
              <a:t>, </a:t>
            </a:r>
            <a:r>
              <a:rPr lang="en-US" dirty="0" err="1" smtClean="0"/>
              <a:t>behalve</a:t>
            </a:r>
            <a:r>
              <a:rPr lang="en-US" dirty="0" smtClean="0"/>
              <a:t> </a:t>
            </a:r>
            <a:r>
              <a:rPr lang="en-US" dirty="0" err="1" smtClean="0"/>
              <a:t>gemiddelde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standaardafwijking</a:t>
            </a:r>
            <a:endParaRPr lang="en-US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dirty="0" smtClean="0"/>
              <a:t>Het </a:t>
            </a:r>
            <a:r>
              <a:rPr lang="en-US" dirty="0" err="1" smtClean="0"/>
              <a:t>brandstofverbruik</a:t>
            </a:r>
            <a:r>
              <a:rPr lang="en-US" dirty="0" smtClean="0"/>
              <a:t> van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voertuig</a:t>
            </a:r>
            <a:r>
              <a:rPr lang="en-US" dirty="0" smtClean="0"/>
              <a:t> is </a:t>
            </a:r>
            <a:r>
              <a:rPr lang="en-US" dirty="0" err="1" smtClean="0"/>
              <a:t>onafhankelijk</a:t>
            </a:r>
            <a:r>
              <a:rPr lang="en-US" dirty="0" smtClean="0"/>
              <a:t> van </a:t>
            </a:r>
            <a:r>
              <a:rPr lang="en-US" dirty="0" err="1" smtClean="0"/>
              <a:t>andere</a:t>
            </a:r>
            <a:r>
              <a:rPr lang="en-US" dirty="0" smtClean="0"/>
              <a:t> </a:t>
            </a:r>
            <a:r>
              <a:rPr lang="en-US" dirty="0" err="1" smtClean="0"/>
              <a:t>voertuigen</a:t>
            </a:r>
            <a:r>
              <a:rPr lang="en-US" dirty="0" smtClean="0"/>
              <a:t>.</a:t>
            </a:r>
          </a:p>
          <a:p>
            <a:pPr eaLnBrk="1" hangingPunct="1"/>
            <a:endParaRPr lang="en-US" dirty="0"/>
          </a:p>
          <a:p>
            <a:pPr algn="ctr" eaLnBrk="1" hangingPunct="1"/>
            <a:r>
              <a:rPr lang="en-US" b="1" dirty="0" smtClean="0"/>
              <a:t>Kun je </a:t>
            </a:r>
            <a:r>
              <a:rPr lang="en-US" b="1" dirty="0" err="1" smtClean="0"/>
              <a:t>iets</a:t>
            </a:r>
            <a:r>
              <a:rPr lang="en-US" b="1" dirty="0" smtClean="0"/>
              <a:t> </a:t>
            </a:r>
            <a:r>
              <a:rPr lang="en-US" b="1" dirty="0" err="1" smtClean="0"/>
              <a:t>zeggen</a:t>
            </a:r>
            <a:r>
              <a:rPr lang="en-US" b="1" dirty="0" smtClean="0"/>
              <a:t> over de </a:t>
            </a:r>
            <a:r>
              <a:rPr lang="en-US" b="1" dirty="0" err="1" smtClean="0"/>
              <a:t>kansverdeling</a:t>
            </a:r>
            <a:r>
              <a:rPr lang="en-US" b="1" dirty="0" smtClean="0"/>
              <a:t> van het </a:t>
            </a:r>
            <a:r>
              <a:rPr lang="en-US" b="1" dirty="0" err="1" smtClean="0"/>
              <a:t>totale</a:t>
            </a:r>
            <a:r>
              <a:rPr lang="en-US" b="1" dirty="0" smtClean="0"/>
              <a:t> </a:t>
            </a:r>
            <a:r>
              <a:rPr lang="en-US" b="1" dirty="0" err="1" smtClean="0"/>
              <a:t>brandstofverbruik</a:t>
            </a:r>
            <a:r>
              <a:rPr lang="en-US" b="1" dirty="0" smtClean="0"/>
              <a:t>?</a:t>
            </a:r>
            <a:r>
              <a:rPr lang="en-US" dirty="0" smtClean="0"/>
              <a:t> </a:t>
            </a:r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185954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/>
                  <a:t>Stel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de </a:t>
                </a:r>
                <a:r>
                  <a:rPr lang="en-US" dirty="0" err="1" smtClean="0"/>
                  <a:t>kansvariabele</a:t>
                </a:r>
                <a:r>
                  <a:rPr lang="en-US" dirty="0" smtClean="0"/>
                  <a:t> is die het </a:t>
                </a:r>
                <a:r>
                  <a:rPr lang="en-US" dirty="0" err="1" smtClean="0"/>
                  <a:t>brandstofverbruik</a:t>
                </a:r>
                <a:r>
                  <a:rPr lang="en-US" dirty="0" smtClean="0"/>
                  <a:t> meet van </a:t>
                </a:r>
                <a:r>
                  <a:rPr lang="en-US" dirty="0" err="1" smtClean="0"/>
                  <a:t>voertuig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=1,2,…,100</m:t>
                    </m:r>
                  </m:oMath>
                </a14:m>
                <a:endParaRPr lang="en-US" b="0" dirty="0" smtClean="0"/>
              </a:p>
              <a:p>
                <a:pPr eaLnBrk="1" hangingPunct="1"/>
                <a:endParaRPr lang="en-US" b="1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Wat is de </a:t>
                </a:r>
                <a:r>
                  <a:rPr lang="en-US" b="1" dirty="0" err="1" smtClean="0"/>
                  <a:t>kansverdeling</a:t>
                </a:r>
                <a:r>
                  <a:rPr lang="en-US" b="1" dirty="0" smtClean="0"/>
                  <a:t> van het </a:t>
                </a:r>
                <a:r>
                  <a:rPr lang="en-US" b="1" dirty="0" err="1" smtClean="0"/>
                  <a:t>gemiddelde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ba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𝟏𝟎𝟎</m:t>
                            </m:r>
                          </m:sub>
                        </m:sSub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</m:den>
                    </m:f>
                  </m:oMath>
                </a14:m>
                <a:endParaRPr lang="en-US" b="1" dirty="0" smtClean="0"/>
              </a:p>
              <a:p>
                <a:pPr algn="ctr" eaLnBrk="1" hangingPunct="1"/>
                <a:endParaRPr lang="en-US" b="1" dirty="0" smtClean="0"/>
              </a:p>
              <a:p>
                <a:pPr algn="ctr" eaLnBrk="1" hangingPunct="1"/>
                <a:endParaRPr lang="en-US" b="1" dirty="0"/>
              </a:p>
              <a:p>
                <a:pPr algn="ctr" eaLnBrk="1" hangingPunct="1"/>
                <a:endParaRPr lang="en-US" b="1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Wat is de </a:t>
                </a:r>
                <a:r>
                  <a:rPr lang="en-US" b="1" dirty="0" err="1" smtClean="0"/>
                  <a:t>kansverdeling</a:t>
                </a:r>
                <a:r>
                  <a:rPr lang="en-US" b="1" dirty="0" smtClean="0"/>
                  <a:t> van de </a:t>
                </a:r>
                <a:r>
                  <a:rPr lang="en-US" b="1" dirty="0" err="1" smtClean="0"/>
                  <a:t>som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l="-1619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60955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Centrale </a:t>
            </a:r>
            <a:r>
              <a:rPr lang="en-US" dirty="0" err="1" smtClean="0"/>
              <a:t>limietstelling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/>
                  <a:t>Als de </a:t>
                </a:r>
                <a:r>
                  <a:rPr lang="en-US" dirty="0" err="1" smtClean="0"/>
                  <a:t>kansvariabelen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dezelfde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kansverdeling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hebben</a:t>
                </a:r>
                <a:r>
                  <a:rPr lang="en-US" dirty="0" smtClean="0"/>
                  <a:t> met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standaardafwijking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bij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benadering</a:t>
                </a:r>
                <a:r>
                  <a:rPr lang="en-US" dirty="0" smtClean="0"/>
                  <a:t>)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:</a:t>
                </a:r>
              </a:p>
              <a:p>
                <a:pPr eaLnBrk="1" hangingPunct="1"/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het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normaal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verdeeld</a:t>
                </a:r>
                <a:r>
                  <a:rPr lang="en-US" dirty="0" smtClean="0"/>
                  <a:t> is met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standaardafwijking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:pPr lvl="1" indent="0">
                  <a:buNone/>
                </a:pPr>
                <a:endParaRPr lang="en-US" b="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 </a:t>
                </a:r>
                <a:r>
                  <a:rPr lang="en-US" dirty="0" err="1" smtClean="0"/>
                  <a:t>som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normaal verdeeld is met gemiddelde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en standaardafwijking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dirty="0"/>
              </a:p>
              <a:p>
                <a:pPr eaLnBrk="1" hangingPunct="1"/>
                <a:r>
                  <a:rPr lang="en-US" b="1" dirty="0" err="1" smtClean="0"/>
                  <a:t>Merk</a:t>
                </a:r>
                <a:r>
                  <a:rPr lang="en-US" b="1" dirty="0" smtClean="0"/>
                  <a:t> op: </a:t>
                </a:r>
                <a:r>
                  <a:rPr lang="en-US" dirty="0" smtClean="0"/>
                  <a:t>we </a:t>
                </a:r>
                <a:r>
                  <a:rPr lang="en-US" dirty="0" err="1" smtClean="0"/>
                  <a:t>gebruiken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alleen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!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597" t="-2009" b="-24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6874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/>
                  <a:t>Stel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de </a:t>
                </a:r>
                <a:r>
                  <a:rPr lang="en-US" dirty="0" err="1" smtClean="0"/>
                  <a:t>kansvariabele</a:t>
                </a:r>
                <a:r>
                  <a:rPr lang="en-US" dirty="0" smtClean="0"/>
                  <a:t> is die het </a:t>
                </a:r>
                <a:r>
                  <a:rPr lang="en-US" dirty="0" err="1" smtClean="0"/>
                  <a:t>brandstofverbruik</a:t>
                </a:r>
                <a:r>
                  <a:rPr lang="en-US" dirty="0" smtClean="0"/>
                  <a:t> meet van </a:t>
                </a:r>
                <a:r>
                  <a:rPr lang="en-US" dirty="0" err="1" smtClean="0"/>
                  <a:t>voertuig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=1,2,…,100</m:t>
                    </m:r>
                  </m:oMath>
                </a14:m>
                <a:endParaRPr lang="en-US" b="0" dirty="0" smtClean="0"/>
              </a:p>
              <a:p>
                <a:pPr eaLnBrk="1" hangingPunct="1"/>
                <a:endParaRPr lang="en-US" b="1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Wat is de </a:t>
                </a:r>
                <a:r>
                  <a:rPr lang="en-US" dirty="0" err="1" smtClean="0"/>
                  <a:t>kansverdeling</a:t>
                </a:r>
                <a:r>
                  <a:rPr lang="en-US" dirty="0" smtClean="0"/>
                  <a:t> van het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brandstofverbruik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Centrale </a:t>
                </a:r>
                <a:r>
                  <a:rPr lang="en-US" b="1" dirty="0" err="1" smtClean="0"/>
                  <a:t>limietstelling</a:t>
                </a:r>
                <a:r>
                  <a:rPr lang="en-US" b="1" dirty="0" smtClean="0"/>
                  <a:t>: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endParaRPr lang="en-US" b="1" dirty="0" smtClean="0"/>
              </a:p>
              <a:p>
                <a:pPr algn="ctr" eaLnBrk="1" hangingPunct="1"/>
                <a:endParaRPr lang="en-US" b="1" dirty="0"/>
              </a:p>
              <a:p>
                <a:pPr algn="ctr" eaLnBrk="1" hangingPunct="1"/>
                <a:endParaRPr lang="en-US" b="1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Wat is de </a:t>
                </a:r>
                <a:r>
                  <a:rPr lang="en-US" dirty="0" err="1" smtClean="0"/>
                  <a:t>kansverdeling</a:t>
                </a:r>
                <a:r>
                  <a:rPr lang="en-US" dirty="0" smtClean="0"/>
                  <a:t> van het </a:t>
                </a:r>
                <a:r>
                  <a:rPr lang="en-US" dirty="0" err="1" smtClean="0"/>
                  <a:t>totale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brandstofverbruik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Centrale </a:t>
                </a:r>
                <a:r>
                  <a:rPr lang="en-US" b="1" dirty="0" err="1"/>
                  <a:t>limietstelling</a:t>
                </a:r>
                <a:r>
                  <a:rPr lang="en-US" b="1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100∗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;10∗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l="-1619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74830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Interactieve</a:t>
            </a:r>
            <a:r>
              <a:rPr lang="en-US" dirty="0" smtClean="0"/>
              <a:t> </a:t>
            </a:r>
            <a:r>
              <a:rPr lang="en-US" dirty="0" err="1" smtClean="0"/>
              <a:t>simulatie</a:t>
            </a:r>
            <a:r>
              <a:rPr lang="en-US" dirty="0"/>
              <a:t> </a:t>
            </a:r>
            <a:r>
              <a:rPr lang="en-US" dirty="0" smtClean="0"/>
              <a:t>van de </a:t>
            </a:r>
            <a:r>
              <a:rPr lang="en-US" dirty="0" err="1" smtClean="0"/>
              <a:t>centrale</a:t>
            </a:r>
            <a:r>
              <a:rPr lang="en-US" dirty="0" smtClean="0"/>
              <a:t> </a:t>
            </a:r>
            <a:r>
              <a:rPr lang="en-US" dirty="0" err="1" smtClean="0"/>
              <a:t>limietstelling</a:t>
            </a:r>
            <a:endParaRPr lang="nl-NL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12800" y="1773238"/>
            <a:ext cx="10539784" cy="4246562"/>
          </a:xfrm>
        </p:spPr>
        <p:txBody>
          <a:bodyPr/>
          <a:lstStyle/>
          <a:p>
            <a:pPr lvl="1" indent="0" algn="ctr">
              <a:buNone/>
            </a:pPr>
            <a:endParaRPr lang="en-US" dirty="0" smtClean="0">
              <a:hlinkClick r:id="rId2" tooltip="https://interactive-cls.streamlit.app"/>
            </a:endParaRPr>
          </a:p>
          <a:p>
            <a:pPr lvl="1" indent="0" algn="ctr">
              <a:buNone/>
            </a:pPr>
            <a:r>
              <a:rPr lang="en-US" dirty="0" smtClean="0">
                <a:hlinkClick r:id="rId2" tooltip="https://interactive-cls.streamlit.app"/>
              </a:rPr>
              <a:t>https://interactive-cls.streamlit.app</a:t>
            </a:r>
            <a:endParaRPr lang="en-US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26366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Consequenties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</p:spPr>
            <p:txBody>
              <a:bodyPr/>
              <a:lstStyle/>
              <a:p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Vaak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ondoenlijk</a:t>
                </a:r>
                <a:r>
                  <a:rPr lang="en-US" dirty="0" smtClean="0"/>
                  <a:t> om </a:t>
                </a:r>
                <a:r>
                  <a:rPr lang="en-US" b="1" u="sng" dirty="0" smtClean="0">
                    <a:solidFill>
                      <a:schemeClr val="accent1"/>
                    </a:solidFill>
                  </a:rPr>
                  <a:t>exact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te </a:t>
                </a:r>
                <a:r>
                  <a:rPr lang="en-US" dirty="0" err="1" smtClean="0"/>
                  <a:t>bepalen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err="1" smtClean="0"/>
                  <a:t>dimensionale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integralen</a:t>
                </a:r>
                <a:r>
                  <a:rPr lang="en-US" dirty="0" smtClean="0"/>
                  <a:t>)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Centrale </a:t>
                </a:r>
                <a:r>
                  <a:rPr lang="en-US" b="1" dirty="0" err="1" smtClean="0"/>
                  <a:t>limietstelling</a:t>
                </a:r>
                <a:r>
                  <a:rPr lang="en-US" b="1" dirty="0" smtClean="0"/>
                  <a:t>: </a:t>
                </a:r>
                <a:r>
                  <a:rPr lang="en-US" dirty="0" err="1" smtClean="0"/>
                  <a:t>kansverdeling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goed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benaderen</a:t>
                </a:r>
                <a:r>
                  <a:rPr lang="en-US" dirty="0" smtClean="0"/>
                  <a:t> met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normale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verdeling</a:t>
                </a:r>
                <a:endParaRPr lang="en-US" dirty="0" smtClean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Maakt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analyse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complexe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kansexperimenten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gemakkelijker</a:t>
                </a: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Later </a:t>
                </a:r>
                <a:r>
                  <a:rPr lang="en-US" b="1" dirty="0" err="1" smtClean="0"/>
                  <a:t>dit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vak</a:t>
                </a:r>
                <a:r>
                  <a:rPr lang="en-US" b="1" dirty="0" smtClean="0"/>
                  <a:t>: </a:t>
                </a:r>
                <a:r>
                  <a:rPr lang="en-US" dirty="0" err="1" smtClean="0"/>
                  <a:t>betrouwbaarheidsintervallen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hypothesetoetsen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m.b.v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normale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verdeling</a:t>
                </a:r>
                <a:endParaRPr lang="en-US" b="1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83800" cy="4246562"/>
              </a:xfrm>
              <a:blipFill>
                <a:blip r:embed="rId2"/>
                <a:stretch>
                  <a:fillRect l="-1483" r="-91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18 april 2025</a:t>
            </a:fld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50049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1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</Template>
  <TotalTime>0</TotalTime>
  <Words>2466</Words>
  <Application>Microsoft Office PowerPoint</Application>
  <PresentationFormat>Widescreen</PresentationFormat>
  <Paragraphs>206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Cambria Math</vt:lpstr>
      <vt:lpstr>RijksoverheidSansHeadingTT</vt:lpstr>
      <vt:lpstr>RijksoverheidSansText</vt:lpstr>
      <vt:lpstr>RijksoverheidSansWebText Bold</vt:lpstr>
      <vt:lpstr>Verdana</vt:lpstr>
      <vt:lpstr>Presentatie</vt:lpstr>
      <vt:lpstr>Statistiek: college 5b</vt:lpstr>
      <vt:lpstr>Tot nu toe behandeld</vt:lpstr>
      <vt:lpstr>Lesdoelen</vt:lpstr>
      <vt:lpstr>Voorbeeld</vt:lpstr>
      <vt:lpstr>Voorbeeld</vt:lpstr>
      <vt:lpstr>Centrale limietstelling</vt:lpstr>
      <vt:lpstr>Voorbeeld</vt:lpstr>
      <vt:lpstr>Interactieve simulatie van de centrale limietstelling</vt:lpstr>
      <vt:lpstr>Consequenties</vt:lpstr>
      <vt:lpstr>Buijs: opgave 5.12</vt:lpstr>
      <vt:lpstr>Buijs: opgave 5.12</vt:lpstr>
      <vt:lpstr>Buijs: opgave 5.12</vt:lpstr>
      <vt:lpstr>Buijs: opgave 5.12</vt:lpstr>
      <vt:lpstr>Buijs: opgave 5.12</vt:lpstr>
      <vt:lpstr>Buijs: opgave 5.12</vt:lpstr>
      <vt:lpstr>Verschil tussen twee kansvariabelen</vt:lpstr>
      <vt:lpstr>Verschil tussen twee kansvariabelen</vt:lpstr>
      <vt:lpstr>Verschil tussen twee kansvariabelen</vt:lpstr>
      <vt:lpstr>Verschil tussen twee kansvariabelen</vt:lpstr>
      <vt:lpstr>Samenvatting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Blom, DAMP, Dr. ir., DOSCO/NLDA/FMW/CG MTW</dc:creator>
  <cp:lastModifiedBy>Blom, DAMP, Dr. ir., DOSCO/NLDA/FMW/CG MTW</cp:lastModifiedBy>
  <cp:revision>63</cp:revision>
  <cp:lastPrinted>2011-09-21T07:52:24Z</cp:lastPrinted>
  <dcterms:created xsi:type="dcterms:W3CDTF">2025-01-22T12:46:18Z</dcterms:created>
  <dcterms:modified xsi:type="dcterms:W3CDTF">2025-04-18T13:49:44Z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