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87" r:id="rId5"/>
    <p:sldId id="288" r:id="rId6"/>
    <p:sldId id="286" r:id="rId7"/>
    <p:sldId id="309" r:id="rId8"/>
    <p:sldId id="310" r:id="rId9"/>
    <p:sldId id="311" r:id="rId10"/>
    <p:sldId id="312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8" r:id="rId20"/>
    <p:sldId id="301" r:id="rId21"/>
    <p:sldId id="305" r:id="rId22"/>
    <p:sldId id="307" r:id="rId23"/>
    <p:sldId id="308" r:id="rId24"/>
    <p:sldId id="304" r:id="rId25"/>
    <p:sldId id="315" r:id="rId26"/>
    <p:sldId id="314" r:id="rId27"/>
    <p:sldId id="316" r:id="rId28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27 januari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2" y="2474916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2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6" y="5386391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Nederlandse</a:t>
            </a:r>
            <a:r>
              <a:rPr lang="nl-NL" sz="1200" baseline="0" dirty="0" smtClean="0">
                <a:solidFill>
                  <a:schemeClr val="bg1"/>
                </a:solidFill>
                <a:latin typeface="+mn-lt"/>
              </a:rPr>
              <a:t> Defensie Academie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6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Faculteit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Militaire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Wetenschappen</a:t>
            </a:r>
            <a:endParaRPr sz="1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2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2" y="2781303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6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FB72F70-86A0-4C14-B328-A142BCCD4395}" type="datetime4">
              <a:rPr lang="nl-NL" smtClean="0"/>
              <a:pPr>
                <a:defRPr/>
              </a:pPr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6253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A442-CF7C-446F-A5C6-9C80A1EA92B1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6848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CE4E-5F74-4A37-951C-E2AD8C0ABF31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466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4096-2ED3-453C-8E78-E00AE5454056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2485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9A98-FEF1-486E-836B-0182E6ED18CF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4457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3D14-5EDE-4B69-BCF9-7871170F920B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4391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C7BC3-7CD1-41E9-B4B5-084A2D120935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5076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127324"/>
            <a:ext cx="4011084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7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D4273-E583-4234-8A15-01E636C03DBC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626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3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6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2C121-03D7-4443-9B4B-D1ED7325FD6F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2128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90545-2047-4712-ADC2-09AB81876442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7289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54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3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41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sz="22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4" y="3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6" y="6520261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578AD08-3C54-48F2-9382-C141D1496CCF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21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active-pois-binom.streamlit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6</a:t>
            </a: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nl-NL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De </a:t>
            </a:r>
            <a:r>
              <a:rPr lang="nl-NL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Poissonverdeling</a:t>
            </a:r>
            <a:endParaRPr lang="nl-NL" dirty="0" smtClean="0">
              <a:solidFill>
                <a:srgbClr val="113652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</a:t>
            </a:r>
            <a:r>
              <a:rPr lang="nl-NL" dirty="0" err="1" smtClean="0"/>
              <a:t>Poissonverdeling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en-US" dirty="0" smtClean="0"/>
                  <a:t>De </a:t>
                </a:r>
                <a:r>
                  <a:rPr lang="en-US" dirty="0" err="1" smtClean="0"/>
                  <a:t>Poissonverdeling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kenmerkt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zich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volgt</a:t>
                </a:r>
                <a:r>
                  <a:rPr lang="en-US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Telt</a:t>
                </a:r>
                <a:r>
                  <a:rPr lang="en-US" dirty="0" smtClean="0"/>
                  <a:t> het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aantal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“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gebeurtenissen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” </a:t>
                </a:r>
                <a:r>
                  <a:rPr lang="en-US" dirty="0" err="1" smtClean="0"/>
                  <a:t>binnen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specifiek</a:t>
                </a:r>
                <a:r>
                  <a:rPr lang="en-US" dirty="0" smtClean="0"/>
                  <a:t> “interval” van </a:t>
                </a:r>
                <a:r>
                  <a:rPr lang="en-US" dirty="0" err="1" smtClean="0"/>
                  <a:t>tijd</a:t>
                </a:r>
                <a:r>
                  <a:rPr lang="en-US" dirty="0" smtClean="0"/>
                  <a:t> of </a:t>
                </a:r>
                <a:r>
                  <a:rPr lang="en-US" dirty="0" err="1" smtClean="0"/>
                  <a:t>ruimte</a:t>
                </a:r>
                <a:r>
                  <a:rPr lang="en-US" dirty="0" smtClean="0"/>
                  <a:t>.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b="1" dirty="0" err="1" smtClean="0"/>
                  <a:t>Gebeurtenis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aanwezigheid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IED, storing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wapensysteem</a:t>
                </a:r>
                <a:r>
                  <a:rPr lang="en-US" dirty="0" smtClean="0"/>
                  <a:t>, …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Interval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weg</a:t>
                </a:r>
                <a:r>
                  <a:rPr lang="en-US" dirty="0" smtClean="0"/>
                  <a:t> van 10 km (</a:t>
                </a:r>
                <a:r>
                  <a:rPr lang="en-US" dirty="0" err="1" smtClean="0"/>
                  <a:t>ruimte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drie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dagen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tijd</a:t>
                </a:r>
                <a:r>
                  <a:rPr lang="en-US" dirty="0" smtClean="0"/>
                  <a:t>), …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Per </a:t>
                </a:r>
                <a:r>
                  <a:rPr lang="en-US" dirty="0" err="1" smtClean="0"/>
                  <a:t>eenheid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tijd</a:t>
                </a:r>
                <a:r>
                  <a:rPr lang="en-US" dirty="0" smtClean="0"/>
                  <a:t> of </a:t>
                </a:r>
                <a:r>
                  <a:rPr lang="en-US" dirty="0" err="1" smtClean="0"/>
                  <a:t>ruimte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gedraagt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gebeurtenissen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zich</a:t>
                </a:r>
                <a:r>
                  <a:rPr lang="en-US" dirty="0" smtClean="0"/>
                  <a:t> 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Gebeurtenissen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vinden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onafhankelijk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elkaar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plaats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binnen</a:t>
                </a:r>
                <a:r>
                  <a:rPr lang="en-US" dirty="0" smtClean="0"/>
                  <a:t> het interval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009" b="-30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04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Rekenen</a:t>
            </a:r>
            <a:r>
              <a:rPr lang="en-US" dirty="0" smtClean="0"/>
              <a:t> met de </a:t>
            </a:r>
            <a:r>
              <a:rPr lang="en-US" dirty="0" err="1" smtClean="0"/>
              <a:t>Poissonverdeling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en-US" b="1" dirty="0" smtClean="0"/>
                  <a:t>Uit intelligence </a:t>
                </a:r>
                <a:r>
                  <a:rPr lang="en-US" b="1" dirty="0" err="1"/>
                  <a:t>bronnen</a:t>
                </a:r>
                <a:r>
                  <a:rPr lang="en-US" b="1" dirty="0"/>
                  <a:t> </a:t>
                </a:r>
                <a:r>
                  <a:rPr lang="en-US" b="1" dirty="0" err="1"/>
                  <a:t>wordt</a:t>
                </a:r>
                <a:r>
                  <a:rPr lang="en-US" b="1" dirty="0"/>
                  <a:t> in het </a:t>
                </a:r>
                <a:r>
                  <a:rPr lang="en-US" b="1" dirty="0" err="1"/>
                  <a:t>uitzendgebied</a:t>
                </a:r>
                <a:r>
                  <a:rPr lang="en-US" b="1" dirty="0"/>
                  <a:t> het </a:t>
                </a:r>
                <a:r>
                  <a:rPr lang="en-US" b="1" dirty="0" err="1"/>
                  <a:t>gemiddelde</a:t>
                </a:r>
                <a:r>
                  <a:rPr lang="en-US" b="1" dirty="0"/>
                  <a:t> </a:t>
                </a:r>
                <a:r>
                  <a:rPr lang="en-US" b="1" dirty="0" err="1"/>
                  <a:t>aantal</a:t>
                </a:r>
                <a:r>
                  <a:rPr lang="en-US" b="1" dirty="0"/>
                  <a:t> IED’s per km </a:t>
                </a:r>
                <a:r>
                  <a:rPr lang="en-US" b="1" dirty="0" err="1"/>
                  <a:t>weg</a:t>
                </a:r>
                <a:r>
                  <a:rPr lang="en-US" b="1" dirty="0"/>
                  <a:t> </a:t>
                </a:r>
                <a:r>
                  <a:rPr lang="en-US" b="1" dirty="0" err="1"/>
                  <a:t>geschat</a:t>
                </a:r>
                <a:r>
                  <a:rPr lang="en-US" b="1" dirty="0"/>
                  <a:t> op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b="1" dirty="0" smtClean="0"/>
                  <a:t>. Wat is de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op </a:t>
                </a:r>
                <a:r>
                  <a:rPr lang="en-US" b="1" dirty="0" err="1" smtClean="0"/>
                  <a:t>minstens</a:t>
                </a:r>
                <a:r>
                  <a:rPr lang="en-US" b="1" dirty="0" smtClean="0"/>
                  <a:t> twee IED’s op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stuk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weg</a:t>
                </a:r>
                <a:r>
                  <a:rPr lang="en-US" b="1" dirty="0" smtClean="0"/>
                  <a:t> van 5 km </a:t>
                </a:r>
                <a:r>
                  <a:rPr lang="en-US" b="1" dirty="0" err="1" smtClean="0"/>
                  <a:t>lang</a:t>
                </a:r>
                <a:r>
                  <a:rPr lang="en-US" b="1" dirty="0" smtClean="0"/>
                  <a:t>?</a:t>
                </a:r>
                <a:endParaRPr lang="en-US" b="1" dirty="0"/>
              </a:p>
              <a:p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 err="1" smtClean="0"/>
                  <a:t>dit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voorbeeld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gemiddeld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IED’s per </a:t>
                </a:r>
                <a:r>
                  <a:rPr lang="en-US" dirty="0" smtClean="0"/>
                  <a:t>km, </a:t>
                </a:r>
                <a:r>
                  <a:rPr lang="en-US" dirty="0" err="1" smtClean="0"/>
                  <a:t>dus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gemiddeld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r>
                  <a:rPr lang="en-US" dirty="0" smtClean="0"/>
                  <a:t> op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weg</a:t>
                </a:r>
                <a:r>
                  <a:rPr lang="en-US" dirty="0" smtClean="0"/>
                  <a:t> van 5 km lang. Het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IED’s op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weg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kansvariabele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Poisson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=2,5</m:t>
                        </m:r>
                      </m:e>
                    </m:d>
                  </m:oMath>
                </a14:m>
                <a:r>
                  <a:rPr lang="en-US" i="1" dirty="0" smtClean="0"/>
                  <a:t>.</a:t>
                </a:r>
              </a:p>
              <a:p>
                <a:endParaRPr lang="en-US" i="1" dirty="0"/>
              </a:p>
              <a:p>
                <a:r>
                  <a:rPr lang="en-US" dirty="0" err="1" smtClean="0"/>
                  <a:t>Opnieuw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kansen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berekenen</a:t>
                </a:r>
                <a:r>
                  <a:rPr lang="en-US" dirty="0" smtClean="0"/>
                  <a:t> met 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de </a:t>
                </a:r>
                <a:r>
                  <a:rPr lang="en-US" dirty="0" err="1" smtClean="0"/>
                  <a:t>kansfunctie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met (ii) de GR: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≈0,1336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poissoncdf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=2,5;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≈0,1336</m:t>
                    </m:r>
                  </m:oMath>
                </a14:m>
                <a:r>
                  <a:rPr lang="en-US" dirty="0"/>
                  <a:t>	</a:t>
                </a:r>
                <a:endParaRPr lang="en-US" b="1" dirty="0" smtClean="0"/>
              </a:p>
              <a:p>
                <a:endParaRPr lang="en-US" b="1" dirty="0" smtClean="0"/>
              </a:p>
              <a:p>
                <a:pPr algn="ctr"/>
                <a:r>
                  <a:rPr lang="en-US" b="1" dirty="0" smtClean="0"/>
                  <a:t>Let op: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poissonpdf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=…)</m:t>
                    </m:r>
                  </m:oMath>
                </a14:m>
                <a:r>
                  <a:rPr lang="nl-NL" b="1" dirty="0" smtClean="0"/>
                  <a:t> en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poissoncdf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≤…)</m:t>
                    </m:r>
                  </m:oMath>
                </a14:m>
                <a:endParaRPr lang="nl-NL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2"/>
                <a:stretch>
                  <a:fillRect l="-1545" t="-2009" r="-552" b="-688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0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 err="1" smtClean="0"/>
              <a:t>Voorbeeld</a:t>
            </a:r>
            <a:r>
              <a:rPr lang="en-US" dirty="0" smtClean="0"/>
              <a:t>: </a:t>
            </a:r>
            <a:r>
              <a:rPr lang="en-US" dirty="0" err="1"/>
              <a:t>medische</a:t>
            </a:r>
            <a:r>
              <a:rPr lang="en-US" dirty="0"/>
              <a:t> </a:t>
            </a:r>
            <a:r>
              <a:rPr lang="en-US" dirty="0" err="1"/>
              <a:t>evacuatie</a:t>
            </a:r>
            <a:r>
              <a:rPr lang="en-US" dirty="0"/>
              <a:t> van </a:t>
            </a:r>
            <a:r>
              <a:rPr lang="en-US" dirty="0" err="1"/>
              <a:t>gewonde</a:t>
            </a:r>
            <a:r>
              <a:rPr lang="en-US" dirty="0"/>
              <a:t> </a:t>
            </a:r>
            <a:r>
              <a:rPr lang="en-US" dirty="0" err="1" smtClean="0"/>
              <a:t>militairen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899824" cy="4246562"/>
          </a:xfrm>
        </p:spPr>
        <p:txBody>
          <a:bodyPr/>
          <a:lstStyle/>
          <a:p>
            <a:r>
              <a:rPr lang="en-US" b="1" dirty="0" err="1" smtClean="0"/>
              <a:t>Een</a:t>
            </a:r>
            <a:r>
              <a:rPr lang="en-US" b="1" dirty="0" smtClean="0"/>
              <a:t> </a:t>
            </a:r>
            <a:r>
              <a:rPr lang="en-US" b="1" dirty="0" err="1" smtClean="0"/>
              <a:t>militaire</a:t>
            </a:r>
            <a:r>
              <a:rPr lang="en-US" b="1" dirty="0" smtClean="0"/>
              <a:t> </a:t>
            </a:r>
            <a:r>
              <a:rPr lang="en-US" b="1" dirty="0" err="1" smtClean="0"/>
              <a:t>eenheid</a:t>
            </a:r>
            <a:r>
              <a:rPr lang="en-US" b="1" dirty="0" smtClean="0"/>
              <a:t> </a:t>
            </a:r>
            <a:r>
              <a:rPr lang="en-US" b="1" dirty="0" err="1" smtClean="0"/>
              <a:t>organiseert</a:t>
            </a:r>
            <a:r>
              <a:rPr lang="en-US" b="1" dirty="0" smtClean="0"/>
              <a:t> </a:t>
            </a:r>
            <a:r>
              <a:rPr lang="en-US" b="1" dirty="0" err="1" smtClean="0"/>
              <a:t>medische</a:t>
            </a:r>
            <a:r>
              <a:rPr lang="en-US" b="1" dirty="0" smtClean="0"/>
              <a:t> </a:t>
            </a:r>
            <a:r>
              <a:rPr lang="en-US" b="1" dirty="0" err="1" smtClean="0"/>
              <a:t>evacuatievluchten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smtClean="0"/>
              <a:t>MEDEVAC) om </a:t>
            </a:r>
            <a:r>
              <a:rPr lang="en-US" b="1" dirty="0" err="1" smtClean="0"/>
              <a:t>gewonde</a:t>
            </a:r>
            <a:r>
              <a:rPr lang="en-US" b="1" dirty="0" smtClean="0"/>
              <a:t> </a:t>
            </a:r>
            <a:r>
              <a:rPr lang="en-US" b="1" dirty="0" err="1" smtClean="0"/>
              <a:t>militairen</a:t>
            </a:r>
            <a:r>
              <a:rPr lang="en-US" b="1" dirty="0" smtClean="0"/>
              <a:t> </a:t>
            </a:r>
            <a:r>
              <a:rPr lang="en-US" b="1" dirty="0" err="1" smtClean="0"/>
              <a:t>vanuit</a:t>
            </a:r>
            <a:r>
              <a:rPr lang="en-US" b="1" dirty="0" smtClean="0"/>
              <a:t> </a:t>
            </a:r>
            <a:r>
              <a:rPr lang="en-US" b="1" dirty="0" err="1" smtClean="0"/>
              <a:t>een</a:t>
            </a:r>
            <a:r>
              <a:rPr lang="en-US" b="1" dirty="0" smtClean="0"/>
              <a:t> </a:t>
            </a:r>
            <a:r>
              <a:rPr lang="en-US" b="1" dirty="0" err="1" smtClean="0"/>
              <a:t>operationeel</a:t>
            </a:r>
            <a:r>
              <a:rPr lang="en-US" b="1" dirty="0" smtClean="0"/>
              <a:t> </a:t>
            </a:r>
            <a:r>
              <a:rPr lang="en-US" b="1" dirty="0" err="1" smtClean="0"/>
              <a:t>gebied</a:t>
            </a:r>
            <a:r>
              <a:rPr lang="en-US" b="1" dirty="0" smtClean="0"/>
              <a:t> </a:t>
            </a:r>
            <a:r>
              <a:rPr lang="en-US" b="1" dirty="0" err="1" smtClean="0"/>
              <a:t>terug</a:t>
            </a:r>
            <a:r>
              <a:rPr lang="en-US" b="1" dirty="0" smtClean="0"/>
              <a:t> </a:t>
            </a:r>
            <a:r>
              <a:rPr lang="en-US" b="1" dirty="0" err="1" smtClean="0"/>
              <a:t>te</a:t>
            </a:r>
            <a:r>
              <a:rPr lang="en-US" b="1" dirty="0" smtClean="0"/>
              <a:t> </a:t>
            </a:r>
            <a:r>
              <a:rPr lang="en-US" b="1" dirty="0" err="1" smtClean="0"/>
              <a:t>brengen</a:t>
            </a:r>
            <a:r>
              <a:rPr lang="en-US" b="1" dirty="0" smtClean="0"/>
              <a:t> </a:t>
            </a:r>
            <a:r>
              <a:rPr lang="en-US" b="1" dirty="0" err="1" smtClean="0"/>
              <a:t>naar</a:t>
            </a:r>
            <a:r>
              <a:rPr lang="en-US" b="1" dirty="0" smtClean="0"/>
              <a:t> </a:t>
            </a:r>
            <a:r>
              <a:rPr lang="en-US" b="1" dirty="0" err="1" smtClean="0"/>
              <a:t>een</a:t>
            </a:r>
            <a:r>
              <a:rPr lang="en-US" b="1" dirty="0" smtClean="0"/>
              <a:t> </a:t>
            </a:r>
            <a:r>
              <a:rPr lang="en-US" b="1" dirty="0" err="1" smtClean="0"/>
              <a:t>veldhospitaal</a:t>
            </a:r>
            <a:r>
              <a:rPr lang="en-US" b="1" dirty="0" smtClean="0"/>
              <a:t>. </a:t>
            </a:r>
            <a:r>
              <a:rPr lang="en-US" b="1" dirty="0" err="1" smtClean="0"/>
              <a:t>Er</a:t>
            </a:r>
            <a:r>
              <a:rPr lang="en-US" b="1" dirty="0" smtClean="0"/>
              <a:t> is </a:t>
            </a:r>
            <a:r>
              <a:rPr lang="en-US" b="1" dirty="0" err="1" smtClean="0"/>
              <a:t>een</a:t>
            </a:r>
            <a:r>
              <a:rPr lang="en-US" b="1" dirty="0" smtClean="0"/>
              <a:t> </a:t>
            </a:r>
            <a:r>
              <a:rPr lang="en-US" b="1" dirty="0" err="1" smtClean="0"/>
              <a:t>transportvliegtuig</a:t>
            </a:r>
            <a:r>
              <a:rPr lang="en-US" b="1" dirty="0" smtClean="0"/>
              <a:t> </a:t>
            </a:r>
            <a:r>
              <a:rPr lang="en-US" b="1" dirty="0" err="1" smtClean="0"/>
              <a:t>beschikbaar</a:t>
            </a:r>
            <a:r>
              <a:rPr lang="en-US" b="1" dirty="0" smtClean="0"/>
              <a:t> </a:t>
            </a:r>
            <a:r>
              <a:rPr lang="en-US" b="1" dirty="0" err="1" smtClean="0"/>
              <a:t>dat</a:t>
            </a:r>
            <a:r>
              <a:rPr lang="en-US" b="1" dirty="0" smtClean="0"/>
              <a:t> </a:t>
            </a:r>
            <a:r>
              <a:rPr lang="en-US" b="1" dirty="0" err="1" smtClean="0"/>
              <a:t>maximaal</a:t>
            </a:r>
            <a:r>
              <a:rPr lang="en-US" b="1" dirty="0" smtClean="0"/>
              <a:t> 30 </a:t>
            </a:r>
            <a:r>
              <a:rPr lang="en-US" b="1" dirty="0" err="1" smtClean="0"/>
              <a:t>gewonde</a:t>
            </a:r>
            <a:r>
              <a:rPr lang="en-US" b="1" dirty="0" smtClean="0"/>
              <a:t> </a:t>
            </a:r>
            <a:r>
              <a:rPr lang="en-US" b="1" dirty="0" err="1" smtClean="0"/>
              <a:t>militairen</a:t>
            </a:r>
            <a:r>
              <a:rPr lang="en-US" b="1" dirty="0" smtClean="0"/>
              <a:t> per </a:t>
            </a:r>
            <a:r>
              <a:rPr lang="en-US" b="1" dirty="0" err="1" smtClean="0"/>
              <a:t>vlucht</a:t>
            </a:r>
            <a:r>
              <a:rPr lang="en-US" b="1" dirty="0" smtClean="0"/>
              <a:t> </a:t>
            </a:r>
            <a:r>
              <a:rPr lang="en-US" b="1" dirty="0" err="1" smtClean="0"/>
              <a:t>kan</a:t>
            </a:r>
            <a:r>
              <a:rPr lang="en-US" b="1" dirty="0" smtClean="0"/>
              <a:t> </a:t>
            </a:r>
            <a:r>
              <a:rPr lang="en-US" b="1" dirty="0" err="1" smtClean="0"/>
              <a:t>vervoeren</a:t>
            </a:r>
            <a:r>
              <a:rPr lang="en-US" b="1" dirty="0" smtClean="0"/>
              <a:t>. </a:t>
            </a:r>
            <a:r>
              <a:rPr lang="en-US" b="1" dirty="0" err="1" smtClean="0"/>
              <a:t>Er</a:t>
            </a:r>
            <a:r>
              <a:rPr lang="en-US" b="1" dirty="0" smtClean="0"/>
              <a:t> </a:t>
            </a:r>
            <a:r>
              <a:rPr lang="en-US" b="1" dirty="0" err="1" smtClean="0"/>
              <a:t>wordt</a:t>
            </a:r>
            <a:r>
              <a:rPr lang="en-US" b="1" dirty="0" smtClean="0"/>
              <a:t> </a:t>
            </a:r>
            <a:r>
              <a:rPr lang="en-US" b="1" dirty="0" err="1" smtClean="0"/>
              <a:t>geschat</a:t>
            </a:r>
            <a:r>
              <a:rPr lang="en-US" b="1" dirty="0" smtClean="0"/>
              <a:t> </a:t>
            </a:r>
            <a:r>
              <a:rPr lang="en-US" b="1" dirty="0" err="1" smtClean="0"/>
              <a:t>dat</a:t>
            </a:r>
            <a:r>
              <a:rPr lang="en-US" b="1" dirty="0" smtClean="0"/>
              <a:t> </a:t>
            </a:r>
            <a:r>
              <a:rPr lang="en-US" b="1" dirty="0" err="1" smtClean="0"/>
              <a:t>er</a:t>
            </a:r>
            <a:r>
              <a:rPr lang="en-US" b="1" dirty="0" smtClean="0"/>
              <a:t> per dag </a:t>
            </a:r>
            <a:r>
              <a:rPr lang="en-US" b="1" dirty="0" err="1" smtClean="0"/>
              <a:t>gemiddeld</a:t>
            </a:r>
            <a:r>
              <a:rPr lang="en-US" b="1" dirty="0" smtClean="0"/>
              <a:t> 4 </a:t>
            </a:r>
            <a:r>
              <a:rPr lang="en-US" b="1" dirty="0" err="1" smtClean="0"/>
              <a:t>militairen</a:t>
            </a:r>
            <a:r>
              <a:rPr lang="en-US" b="1" dirty="0" smtClean="0"/>
              <a:t> </a:t>
            </a:r>
            <a:r>
              <a:rPr lang="en-US" b="1" dirty="0" err="1" smtClean="0"/>
              <a:t>gewond</a:t>
            </a:r>
            <a:r>
              <a:rPr lang="en-US" b="1" dirty="0" smtClean="0"/>
              <a:t> </a:t>
            </a:r>
            <a:r>
              <a:rPr lang="en-US" b="1" dirty="0" err="1" smtClean="0"/>
              <a:t>raken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a) Wat is de </a:t>
            </a:r>
            <a:r>
              <a:rPr lang="en-US" b="1" dirty="0" err="1" smtClean="0"/>
              <a:t>kans</a:t>
            </a:r>
            <a:r>
              <a:rPr lang="en-US" b="1" dirty="0" smtClean="0"/>
              <a:t> </a:t>
            </a:r>
            <a:r>
              <a:rPr lang="en-US" b="1" dirty="0" err="1" smtClean="0"/>
              <a:t>dat</a:t>
            </a:r>
            <a:r>
              <a:rPr lang="en-US" b="1" dirty="0" smtClean="0"/>
              <a:t> </a:t>
            </a:r>
            <a:r>
              <a:rPr lang="en-US" b="1" dirty="0" err="1" smtClean="0"/>
              <a:t>er</a:t>
            </a:r>
            <a:r>
              <a:rPr lang="en-US" b="1" dirty="0" smtClean="0"/>
              <a:t> op </a:t>
            </a:r>
            <a:r>
              <a:rPr lang="en-US" b="1" dirty="0" err="1" smtClean="0"/>
              <a:t>een</a:t>
            </a:r>
            <a:r>
              <a:rPr lang="en-US" b="1" dirty="0" smtClean="0"/>
              <a:t> </a:t>
            </a:r>
            <a:r>
              <a:rPr lang="en-US" b="1" dirty="0" err="1" smtClean="0"/>
              <a:t>willekeurige</a:t>
            </a:r>
            <a:r>
              <a:rPr lang="en-US" b="1" dirty="0" smtClean="0"/>
              <a:t> dag </a:t>
            </a:r>
            <a:r>
              <a:rPr lang="en-US" b="1" dirty="0" err="1" smtClean="0"/>
              <a:t>acht</a:t>
            </a:r>
            <a:r>
              <a:rPr lang="en-US" b="1" dirty="0" smtClean="0"/>
              <a:t> of </a:t>
            </a:r>
            <a:r>
              <a:rPr lang="en-US" b="1" dirty="0" err="1" smtClean="0"/>
              <a:t>meer</a:t>
            </a:r>
            <a:r>
              <a:rPr lang="en-US" b="1" dirty="0"/>
              <a:t> </a:t>
            </a:r>
            <a:r>
              <a:rPr lang="en-US" b="1" dirty="0" err="1" smtClean="0"/>
              <a:t>militairen</a:t>
            </a:r>
            <a:r>
              <a:rPr lang="en-US" b="1" dirty="0" smtClean="0"/>
              <a:t> </a:t>
            </a:r>
            <a:r>
              <a:rPr lang="en-US" b="1" dirty="0" err="1" smtClean="0"/>
              <a:t>gewond</a:t>
            </a:r>
            <a:r>
              <a:rPr lang="en-US" b="1" dirty="0" smtClean="0"/>
              <a:t> </a:t>
            </a:r>
            <a:r>
              <a:rPr lang="en-US" b="1" dirty="0" err="1" smtClean="0"/>
              <a:t>raken</a:t>
            </a:r>
            <a:r>
              <a:rPr lang="en-US" b="1" dirty="0" smtClean="0"/>
              <a:t>?</a:t>
            </a:r>
            <a:endParaRPr lang="nl-NL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48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Voorbeeld</a:t>
            </a:r>
            <a:r>
              <a:rPr lang="en-US" dirty="0" smtClean="0"/>
              <a:t>: </a:t>
            </a:r>
            <a:r>
              <a:rPr lang="en-US" dirty="0" err="1" smtClean="0"/>
              <a:t>medische</a:t>
            </a:r>
            <a:r>
              <a:rPr lang="en-US" dirty="0" smtClean="0"/>
              <a:t> </a:t>
            </a:r>
            <a:r>
              <a:rPr lang="en-US" dirty="0" err="1" smtClean="0"/>
              <a:t>evacuatie</a:t>
            </a:r>
            <a:r>
              <a:rPr lang="en-US" dirty="0" smtClean="0"/>
              <a:t> van </a:t>
            </a:r>
            <a:r>
              <a:rPr lang="en-US" dirty="0" err="1" smtClean="0"/>
              <a:t>gewonde</a:t>
            </a:r>
            <a:r>
              <a:rPr lang="en-US" dirty="0" smtClean="0"/>
              <a:t> </a:t>
            </a:r>
            <a:r>
              <a:rPr lang="en-US" dirty="0" err="1" smtClean="0"/>
              <a:t>militairen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r>
                  <a:rPr lang="en-US" b="1" dirty="0" smtClean="0"/>
                  <a:t>Wat is de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er</a:t>
                </a:r>
                <a:r>
                  <a:rPr lang="en-US" b="1" dirty="0" smtClean="0"/>
                  <a:t> op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willekeurige</a:t>
                </a:r>
                <a:r>
                  <a:rPr lang="en-US" b="1" dirty="0" smtClean="0"/>
                  <a:t> dag </a:t>
                </a:r>
                <a:r>
                  <a:rPr lang="en-US" b="1" dirty="0" err="1" smtClean="0"/>
                  <a:t>acht</a:t>
                </a:r>
                <a:r>
                  <a:rPr lang="en-US" b="1" dirty="0" smtClean="0"/>
                  <a:t> of </a:t>
                </a:r>
                <a:r>
                  <a:rPr lang="en-US" b="1" dirty="0" err="1" smtClean="0"/>
                  <a:t>meer</a:t>
                </a:r>
                <a:r>
                  <a:rPr lang="en-US" b="1" dirty="0"/>
                  <a:t> </a:t>
                </a:r>
                <a:r>
                  <a:rPr lang="en-US" b="1" dirty="0" err="1" smtClean="0"/>
                  <a:t>militairen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gewond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raken</a:t>
                </a:r>
                <a:r>
                  <a:rPr lang="en-US" b="1" dirty="0" smtClean="0"/>
                  <a:t>?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Gegeven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gemiddeld</a:t>
                </a:r>
                <a:r>
                  <a:rPr lang="en-US" dirty="0"/>
                  <a:t>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gewonde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militairen</a:t>
                </a:r>
                <a:r>
                  <a:rPr lang="en-US" dirty="0" smtClean="0"/>
                  <a:t> per dag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nl-NL" dirty="0" smtClean="0"/>
                  <a:t>. In dit geval nemen we het aantal dagen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nl-NL" dirty="0" smtClean="0"/>
                  <a:t>, oftewel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=4∗1=4</m:t>
                    </m:r>
                  </m:oMath>
                </a14:m>
                <a:r>
                  <a:rPr lang="nl-NL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 err="1" smtClean="0"/>
                  <a:t>willen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≥8</m:t>
                        </m:r>
                      </m:e>
                    </m:d>
                  </m:oMath>
                </a14:m>
                <a:r>
                  <a:rPr lang="nl-NL" dirty="0" smtClean="0"/>
                  <a:t> berekenen, oftewel: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≤7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𝐜𝐝𝐟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0,0511</m:t>
                      </m:r>
                    </m:oMath>
                  </m:oMathPara>
                </a14:m>
                <a:endParaRPr lang="nl-NL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algn="ctr"/>
                <a:r>
                  <a:rPr lang="en-US" b="1" dirty="0" smtClean="0"/>
                  <a:t>De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er</a:t>
                </a:r>
                <a:r>
                  <a:rPr lang="en-US" b="1" dirty="0" smtClean="0"/>
                  <a:t> op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willekeurige</a:t>
                </a:r>
                <a:r>
                  <a:rPr lang="en-US" b="1" dirty="0" smtClean="0"/>
                  <a:t> dag 8 of </a:t>
                </a:r>
                <a:r>
                  <a:rPr lang="en-US" b="1" dirty="0" err="1" smtClean="0"/>
                  <a:t>meer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militairen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gewond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zijn</a:t>
                </a:r>
                <a:r>
                  <a:rPr lang="en-US" b="1" dirty="0" smtClean="0"/>
                  <a:t> is 5,11%</a:t>
                </a:r>
                <a:endParaRPr lang="nl-NL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566" t="-2009" b="-18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58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 err="1" smtClean="0"/>
              <a:t>Voorbeeld</a:t>
            </a:r>
            <a:r>
              <a:rPr lang="en-US" dirty="0" smtClean="0"/>
              <a:t>: </a:t>
            </a:r>
            <a:r>
              <a:rPr lang="en-US" dirty="0" err="1"/>
              <a:t>medische</a:t>
            </a:r>
            <a:r>
              <a:rPr lang="en-US" dirty="0"/>
              <a:t> </a:t>
            </a:r>
            <a:r>
              <a:rPr lang="en-US" dirty="0" err="1"/>
              <a:t>evacuatie</a:t>
            </a:r>
            <a:r>
              <a:rPr lang="en-US" dirty="0"/>
              <a:t> van </a:t>
            </a:r>
            <a:r>
              <a:rPr lang="en-US" dirty="0" err="1"/>
              <a:t>gewonde</a:t>
            </a:r>
            <a:r>
              <a:rPr lang="en-US" dirty="0"/>
              <a:t> </a:t>
            </a:r>
            <a:r>
              <a:rPr lang="en-US" dirty="0" err="1" smtClean="0"/>
              <a:t>militairen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899824" cy="4246562"/>
          </a:xfrm>
        </p:spPr>
        <p:txBody>
          <a:bodyPr/>
          <a:lstStyle/>
          <a:p>
            <a:r>
              <a:rPr lang="en-US" b="1" dirty="0" err="1" smtClean="0"/>
              <a:t>Een</a:t>
            </a:r>
            <a:r>
              <a:rPr lang="en-US" b="1" dirty="0" smtClean="0"/>
              <a:t> </a:t>
            </a:r>
            <a:r>
              <a:rPr lang="en-US" b="1" dirty="0" err="1" smtClean="0"/>
              <a:t>militaire</a:t>
            </a:r>
            <a:r>
              <a:rPr lang="en-US" b="1" dirty="0" smtClean="0"/>
              <a:t> </a:t>
            </a:r>
            <a:r>
              <a:rPr lang="en-US" b="1" dirty="0" err="1" smtClean="0"/>
              <a:t>eenheid</a:t>
            </a:r>
            <a:r>
              <a:rPr lang="en-US" b="1" dirty="0" smtClean="0"/>
              <a:t> </a:t>
            </a:r>
            <a:r>
              <a:rPr lang="en-US" b="1" dirty="0" err="1" smtClean="0"/>
              <a:t>organiseert</a:t>
            </a:r>
            <a:r>
              <a:rPr lang="en-US" b="1" dirty="0" smtClean="0"/>
              <a:t> </a:t>
            </a:r>
            <a:r>
              <a:rPr lang="en-US" b="1" dirty="0" err="1" smtClean="0"/>
              <a:t>medische</a:t>
            </a:r>
            <a:r>
              <a:rPr lang="en-US" b="1" dirty="0" smtClean="0"/>
              <a:t> </a:t>
            </a:r>
            <a:r>
              <a:rPr lang="en-US" b="1" dirty="0" err="1" smtClean="0"/>
              <a:t>evacuatievluchten</a:t>
            </a:r>
            <a:r>
              <a:rPr lang="en-US" b="1" dirty="0" smtClean="0"/>
              <a:t> (MEDEVAC) om </a:t>
            </a:r>
            <a:r>
              <a:rPr lang="en-US" b="1" dirty="0" err="1" smtClean="0"/>
              <a:t>gewonde</a:t>
            </a:r>
            <a:r>
              <a:rPr lang="en-US" b="1" dirty="0" smtClean="0"/>
              <a:t> </a:t>
            </a:r>
            <a:r>
              <a:rPr lang="en-US" b="1" dirty="0" err="1" smtClean="0"/>
              <a:t>militairen</a:t>
            </a:r>
            <a:r>
              <a:rPr lang="en-US" b="1" dirty="0" smtClean="0"/>
              <a:t> </a:t>
            </a:r>
            <a:r>
              <a:rPr lang="en-US" b="1" dirty="0" err="1" smtClean="0"/>
              <a:t>vanuit</a:t>
            </a:r>
            <a:r>
              <a:rPr lang="en-US" b="1" dirty="0" smtClean="0"/>
              <a:t> </a:t>
            </a:r>
            <a:r>
              <a:rPr lang="en-US" b="1" dirty="0" err="1" smtClean="0"/>
              <a:t>een</a:t>
            </a:r>
            <a:r>
              <a:rPr lang="en-US" b="1" dirty="0" smtClean="0"/>
              <a:t> </a:t>
            </a:r>
            <a:r>
              <a:rPr lang="en-US" b="1" dirty="0" err="1" smtClean="0"/>
              <a:t>operationeel</a:t>
            </a:r>
            <a:r>
              <a:rPr lang="en-US" b="1" dirty="0" smtClean="0"/>
              <a:t> </a:t>
            </a:r>
            <a:r>
              <a:rPr lang="en-US" b="1" dirty="0" err="1" smtClean="0"/>
              <a:t>gebied</a:t>
            </a:r>
            <a:r>
              <a:rPr lang="en-US" b="1" dirty="0" smtClean="0"/>
              <a:t> </a:t>
            </a:r>
            <a:r>
              <a:rPr lang="en-US" b="1" dirty="0" err="1" smtClean="0"/>
              <a:t>terug</a:t>
            </a:r>
            <a:r>
              <a:rPr lang="en-US" b="1" dirty="0" smtClean="0"/>
              <a:t> </a:t>
            </a:r>
            <a:r>
              <a:rPr lang="en-US" b="1" dirty="0" err="1" smtClean="0"/>
              <a:t>te</a:t>
            </a:r>
            <a:r>
              <a:rPr lang="en-US" b="1" dirty="0" smtClean="0"/>
              <a:t> </a:t>
            </a:r>
            <a:r>
              <a:rPr lang="en-US" b="1" dirty="0" err="1" smtClean="0"/>
              <a:t>brengen</a:t>
            </a:r>
            <a:r>
              <a:rPr lang="en-US" b="1" dirty="0" smtClean="0"/>
              <a:t> </a:t>
            </a:r>
            <a:r>
              <a:rPr lang="en-US" b="1" dirty="0" err="1" smtClean="0"/>
              <a:t>naar</a:t>
            </a:r>
            <a:r>
              <a:rPr lang="en-US" b="1" dirty="0" smtClean="0"/>
              <a:t> </a:t>
            </a:r>
            <a:r>
              <a:rPr lang="en-US" b="1" dirty="0" err="1" smtClean="0"/>
              <a:t>een</a:t>
            </a:r>
            <a:r>
              <a:rPr lang="en-US" b="1" dirty="0" smtClean="0"/>
              <a:t> </a:t>
            </a:r>
            <a:r>
              <a:rPr lang="en-US" b="1" dirty="0" err="1" smtClean="0"/>
              <a:t>veldhospitaal</a:t>
            </a:r>
            <a:r>
              <a:rPr lang="en-US" b="1" dirty="0" smtClean="0"/>
              <a:t>. </a:t>
            </a:r>
            <a:r>
              <a:rPr lang="en-US" b="1" dirty="0" err="1" smtClean="0"/>
              <a:t>Er</a:t>
            </a:r>
            <a:r>
              <a:rPr lang="en-US" b="1" dirty="0" smtClean="0"/>
              <a:t> is </a:t>
            </a:r>
            <a:r>
              <a:rPr lang="en-US" b="1" dirty="0" err="1" smtClean="0"/>
              <a:t>een</a:t>
            </a:r>
            <a:r>
              <a:rPr lang="en-US" b="1" dirty="0" smtClean="0"/>
              <a:t> </a:t>
            </a:r>
            <a:r>
              <a:rPr lang="en-US" b="1" dirty="0" err="1" smtClean="0"/>
              <a:t>transportvliegtuig</a:t>
            </a:r>
            <a:r>
              <a:rPr lang="en-US" b="1" dirty="0" smtClean="0"/>
              <a:t> </a:t>
            </a:r>
            <a:r>
              <a:rPr lang="en-US" b="1" dirty="0" err="1" smtClean="0"/>
              <a:t>beschikbaar</a:t>
            </a:r>
            <a:r>
              <a:rPr lang="en-US" b="1" dirty="0" smtClean="0"/>
              <a:t> </a:t>
            </a:r>
            <a:r>
              <a:rPr lang="en-US" b="1" dirty="0" err="1" smtClean="0"/>
              <a:t>dat</a:t>
            </a:r>
            <a:r>
              <a:rPr lang="en-US" b="1" dirty="0" smtClean="0"/>
              <a:t> </a:t>
            </a:r>
            <a:r>
              <a:rPr lang="en-US" b="1" dirty="0" err="1" smtClean="0"/>
              <a:t>maximaal</a:t>
            </a:r>
            <a:r>
              <a:rPr lang="en-US" b="1" dirty="0" smtClean="0"/>
              <a:t> 30 </a:t>
            </a:r>
            <a:r>
              <a:rPr lang="en-US" b="1" dirty="0" err="1" smtClean="0"/>
              <a:t>gewonde</a:t>
            </a:r>
            <a:r>
              <a:rPr lang="en-US" b="1" dirty="0" smtClean="0"/>
              <a:t> </a:t>
            </a:r>
            <a:r>
              <a:rPr lang="en-US" b="1" dirty="0" err="1" smtClean="0"/>
              <a:t>militairen</a:t>
            </a:r>
            <a:r>
              <a:rPr lang="en-US" b="1" dirty="0" smtClean="0"/>
              <a:t> per </a:t>
            </a:r>
            <a:r>
              <a:rPr lang="en-US" b="1" dirty="0" err="1" smtClean="0"/>
              <a:t>vlucht</a:t>
            </a:r>
            <a:r>
              <a:rPr lang="en-US" b="1" dirty="0" smtClean="0"/>
              <a:t> </a:t>
            </a:r>
            <a:r>
              <a:rPr lang="en-US" b="1" dirty="0" err="1" smtClean="0"/>
              <a:t>kan</a:t>
            </a:r>
            <a:r>
              <a:rPr lang="en-US" b="1" dirty="0" smtClean="0"/>
              <a:t> </a:t>
            </a:r>
            <a:r>
              <a:rPr lang="en-US" b="1" dirty="0" err="1" smtClean="0"/>
              <a:t>vervoeren</a:t>
            </a:r>
            <a:r>
              <a:rPr lang="en-US" b="1" dirty="0" smtClean="0"/>
              <a:t>. </a:t>
            </a:r>
            <a:r>
              <a:rPr lang="en-US" b="1" dirty="0" err="1" smtClean="0"/>
              <a:t>Er</a:t>
            </a:r>
            <a:r>
              <a:rPr lang="en-US" b="1" dirty="0" smtClean="0"/>
              <a:t> </a:t>
            </a:r>
            <a:r>
              <a:rPr lang="en-US" b="1" dirty="0" err="1" smtClean="0"/>
              <a:t>wordt</a:t>
            </a:r>
            <a:r>
              <a:rPr lang="en-US" b="1" dirty="0" smtClean="0"/>
              <a:t> </a:t>
            </a:r>
            <a:r>
              <a:rPr lang="en-US" b="1" dirty="0" err="1" smtClean="0"/>
              <a:t>geschat</a:t>
            </a:r>
            <a:r>
              <a:rPr lang="en-US" b="1" dirty="0" smtClean="0"/>
              <a:t> </a:t>
            </a:r>
            <a:r>
              <a:rPr lang="en-US" b="1" dirty="0" err="1" smtClean="0"/>
              <a:t>dat</a:t>
            </a:r>
            <a:r>
              <a:rPr lang="en-US" b="1" dirty="0" smtClean="0"/>
              <a:t> </a:t>
            </a:r>
            <a:r>
              <a:rPr lang="en-US" b="1" dirty="0" err="1" smtClean="0"/>
              <a:t>er</a:t>
            </a:r>
            <a:r>
              <a:rPr lang="en-US" b="1" dirty="0" smtClean="0"/>
              <a:t> per dag </a:t>
            </a:r>
            <a:r>
              <a:rPr lang="en-US" b="1" dirty="0" err="1" smtClean="0"/>
              <a:t>gemiddeld</a:t>
            </a:r>
            <a:r>
              <a:rPr lang="en-US" b="1" dirty="0" smtClean="0"/>
              <a:t> 4 </a:t>
            </a:r>
            <a:r>
              <a:rPr lang="en-US" b="1" dirty="0" err="1" smtClean="0"/>
              <a:t>militairen</a:t>
            </a:r>
            <a:r>
              <a:rPr lang="en-US" b="1" dirty="0" smtClean="0"/>
              <a:t> </a:t>
            </a:r>
            <a:r>
              <a:rPr lang="en-US" b="1" dirty="0" err="1" smtClean="0"/>
              <a:t>gewond</a:t>
            </a:r>
            <a:r>
              <a:rPr lang="en-US" b="1" dirty="0" smtClean="0"/>
              <a:t> </a:t>
            </a:r>
            <a:r>
              <a:rPr lang="en-US" b="1" dirty="0" err="1" smtClean="0"/>
              <a:t>raken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b) De commandant </a:t>
            </a:r>
            <a:r>
              <a:rPr lang="en-US" b="1" dirty="0" err="1" smtClean="0"/>
              <a:t>besluit</a:t>
            </a:r>
            <a:r>
              <a:rPr lang="en-US" b="1" dirty="0" smtClean="0"/>
              <a:t> </a:t>
            </a:r>
            <a:r>
              <a:rPr lang="en-US" b="1" dirty="0" err="1" smtClean="0"/>
              <a:t>dat</a:t>
            </a:r>
            <a:r>
              <a:rPr lang="en-US" b="1" dirty="0" smtClean="0"/>
              <a:t> </a:t>
            </a:r>
            <a:r>
              <a:rPr lang="en-US" b="1" dirty="0" err="1" smtClean="0"/>
              <a:t>er</a:t>
            </a:r>
            <a:r>
              <a:rPr lang="en-US" b="1" dirty="0" smtClean="0"/>
              <a:t> om de </a:t>
            </a:r>
            <a:r>
              <a:rPr lang="en-US" b="1" dirty="0" err="1" smtClean="0"/>
              <a:t>zeven</a:t>
            </a:r>
            <a:r>
              <a:rPr lang="en-US" b="1" dirty="0" smtClean="0"/>
              <a:t> </a:t>
            </a:r>
            <a:r>
              <a:rPr lang="en-US" b="1" dirty="0" err="1" smtClean="0"/>
              <a:t>dagen</a:t>
            </a:r>
            <a:r>
              <a:rPr lang="en-US" b="1" dirty="0" smtClean="0"/>
              <a:t> </a:t>
            </a:r>
            <a:r>
              <a:rPr lang="en-US" b="1" dirty="0" err="1" smtClean="0"/>
              <a:t>een</a:t>
            </a:r>
            <a:r>
              <a:rPr lang="en-US" b="1" dirty="0" smtClean="0"/>
              <a:t> </a:t>
            </a:r>
            <a:r>
              <a:rPr lang="en-US" b="1" dirty="0" err="1" smtClean="0"/>
              <a:t>evacuatievlucht</a:t>
            </a:r>
            <a:r>
              <a:rPr lang="en-US" b="1" dirty="0" smtClean="0"/>
              <a:t> </a:t>
            </a:r>
            <a:r>
              <a:rPr lang="en-US" b="1" dirty="0" err="1" smtClean="0"/>
              <a:t>wordt</a:t>
            </a:r>
            <a:r>
              <a:rPr lang="en-US" b="1" dirty="0" smtClean="0"/>
              <a:t> </a:t>
            </a:r>
            <a:r>
              <a:rPr lang="en-US" b="1" dirty="0" err="1" smtClean="0"/>
              <a:t>uitgevoerd</a:t>
            </a:r>
            <a:r>
              <a:rPr lang="en-US" b="1" dirty="0" smtClean="0"/>
              <a:t>. Hoe </a:t>
            </a:r>
            <a:r>
              <a:rPr lang="en-US" b="1" dirty="0" err="1" smtClean="0"/>
              <a:t>groot</a:t>
            </a:r>
            <a:r>
              <a:rPr lang="en-US" b="1" dirty="0" smtClean="0"/>
              <a:t> is de </a:t>
            </a:r>
            <a:r>
              <a:rPr lang="en-US" b="1" dirty="0" err="1" smtClean="0"/>
              <a:t>kans</a:t>
            </a:r>
            <a:r>
              <a:rPr lang="en-US" b="1" dirty="0" smtClean="0"/>
              <a:t> </a:t>
            </a:r>
            <a:r>
              <a:rPr lang="en-US" b="1" dirty="0" err="1" smtClean="0"/>
              <a:t>dat</a:t>
            </a:r>
            <a:r>
              <a:rPr lang="en-US" b="1" dirty="0" smtClean="0"/>
              <a:t> </a:t>
            </a:r>
            <a:r>
              <a:rPr lang="en-US" b="1" dirty="0" err="1" smtClean="0"/>
              <a:t>er</a:t>
            </a:r>
            <a:r>
              <a:rPr lang="en-US" b="1" dirty="0" smtClean="0"/>
              <a:t> </a:t>
            </a:r>
            <a:r>
              <a:rPr lang="en-US" b="1" dirty="0" err="1" smtClean="0"/>
              <a:t>meer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30 </a:t>
            </a:r>
            <a:r>
              <a:rPr lang="en-US" b="1" dirty="0" err="1" smtClean="0"/>
              <a:t>gewonden</a:t>
            </a:r>
            <a:r>
              <a:rPr lang="en-US" b="1" dirty="0" smtClean="0"/>
              <a:t> </a:t>
            </a:r>
            <a:r>
              <a:rPr lang="en-US" b="1" dirty="0" err="1" smtClean="0"/>
              <a:t>wachten</a:t>
            </a:r>
            <a:r>
              <a:rPr lang="en-US" b="1" dirty="0" smtClean="0"/>
              <a:t> </a:t>
            </a:r>
            <a:r>
              <a:rPr lang="en-US" b="1" dirty="0" err="1" smtClean="0"/>
              <a:t>en</a:t>
            </a:r>
            <a:r>
              <a:rPr lang="en-US" b="1" dirty="0" smtClean="0"/>
              <a:t> </a:t>
            </a:r>
            <a:r>
              <a:rPr lang="en-US" b="1" dirty="0" err="1" smtClean="0"/>
              <a:t>dus</a:t>
            </a:r>
            <a:r>
              <a:rPr lang="en-US" b="1" dirty="0" smtClean="0"/>
              <a:t> </a:t>
            </a:r>
            <a:r>
              <a:rPr lang="en-US" b="1" dirty="0" err="1" smtClean="0"/>
              <a:t>niet</a:t>
            </a:r>
            <a:r>
              <a:rPr lang="en-US" b="1" dirty="0" smtClean="0"/>
              <a:t> </a:t>
            </a:r>
            <a:r>
              <a:rPr lang="en-US" b="1" dirty="0" err="1" smtClean="0"/>
              <a:t>iedereen</a:t>
            </a:r>
            <a:r>
              <a:rPr lang="en-US" b="1" dirty="0" smtClean="0"/>
              <a:t> </a:t>
            </a:r>
            <a:r>
              <a:rPr lang="en-US" b="1" dirty="0" err="1" smtClean="0"/>
              <a:t>mee</a:t>
            </a:r>
            <a:r>
              <a:rPr lang="en-US" b="1" dirty="0" smtClean="0"/>
              <a:t> </a:t>
            </a:r>
            <a:r>
              <a:rPr lang="en-US" b="1" dirty="0" err="1" smtClean="0"/>
              <a:t>kan</a:t>
            </a:r>
            <a:r>
              <a:rPr lang="en-US" b="1" dirty="0" smtClean="0"/>
              <a:t>?</a:t>
            </a:r>
          </a:p>
          <a:p>
            <a:endParaRPr lang="en-US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30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Voorbeeld</a:t>
            </a:r>
            <a:r>
              <a:rPr lang="en-US" dirty="0" smtClean="0"/>
              <a:t>: </a:t>
            </a:r>
            <a:r>
              <a:rPr lang="en-US" dirty="0" err="1" smtClean="0"/>
              <a:t>medische</a:t>
            </a:r>
            <a:r>
              <a:rPr lang="en-US" dirty="0" smtClean="0"/>
              <a:t> </a:t>
            </a:r>
            <a:r>
              <a:rPr lang="en-US" dirty="0" err="1" smtClean="0"/>
              <a:t>evacuatie</a:t>
            </a:r>
            <a:r>
              <a:rPr lang="en-US" dirty="0" smtClean="0"/>
              <a:t> van </a:t>
            </a:r>
            <a:r>
              <a:rPr lang="en-US" dirty="0" err="1" smtClean="0"/>
              <a:t>gewonde</a:t>
            </a:r>
            <a:r>
              <a:rPr lang="en-US" dirty="0" smtClean="0"/>
              <a:t> </a:t>
            </a:r>
            <a:r>
              <a:rPr lang="en-US" dirty="0" err="1" smtClean="0"/>
              <a:t>militairen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r>
                  <a:rPr lang="en-US" b="1" dirty="0" smtClean="0"/>
                  <a:t>b) De commandant </a:t>
                </a:r>
                <a:r>
                  <a:rPr lang="en-US" b="1" dirty="0" err="1"/>
                  <a:t>besluit</a:t>
                </a:r>
                <a:r>
                  <a:rPr lang="en-US" b="1" dirty="0"/>
                  <a:t> </a:t>
                </a:r>
                <a:r>
                  <a:rPr lang="en-US" b="1" dirty="0" err="1"/>
                  <a:t>dat</a:t>
                </a:r>
                <a:r>
                  <a:rPr lang="en-US" b="1" dirty="0"/>
                  <a:t> </a:t>
                </a:r>
                <a:r>
                  <a:rPr lang="en-US" b="1" dirty="0" err="1"/>
                  <a:t>er</a:t>
                </a:r>
                <a:r>
                  <a:rPr lang="en-US" b="1" dirty="0"/>
                  <a:t> om de </a:t>
                </a:r>
                <a:r>
                  <a:rPr lang="en-US" b="1" dirty="0" err="1"/>
                  <a:t>zeven</a:t>
                </a:r>
                <a:r>
                  <a:rPr lang="en-US" b="1" dirty="0"/>
                  <a:t> </a:t>
                </a:r>
                <a:r>
                  <a:rPr lang="en-US" b="1" dirty="0" err="1"/>
                  <a:t>dagen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evacuatievlucht</a:t>
                </a:r>
                <a:r>
                  <a:rPr lang="en-US" b="1" dirty="0"/>
                  <a:t> </a:t>
                </a:r>
                <a:r>
                  <a:rPr lang="en-US" b="1" dirty="0" err="1"/>
                  <a:t>wordt</a:t>
                </a:r>
                <a:r>
                  <a:rPr lang="en-US" b="1" dirty="0"/>
                  <a:t> </a:t>
                </a:r>
                <a:r>
                  <a:rPr lang="en-US" b="1" dirty="0" err="1"/>
                  <a:t>uitgevoerd</a:t>
                </a:r>
                <a:r>
                  <a:rPr lang="en-US" b="1" dirty="0"/>
                  <a:t>. Hoe </a:t>
                </a:r>
                <a:r>
                  <a:rPr lang="en-US" b="1" dirty="0" err="1"/>
                  <a:t>groot</a:t>
                </a:r>
                <a:r>
                  <a:rPr lang="en-US" b="1" dirty="0"/>
                  <a:t> is de </a:t>
                </a:r>
                <a:r>
                  <a:rPr lang="en-US" b="1" dirty="0" err="1"/>
                  <a:t>kans</a:t>
                </a:r>
                <a:r>
                  <a:rPr lang="en-US" b="1" dirty="0"/>
                  <a:t> </a:t>
                </a:r>
                <a:r>
                  <a:rPr lang="en-US" b="1" dirty="0" err="1"/>
                  <a:t>dat</a:t>
                </a:r>
                <a:r>
                  <a:rPr lang="en-US" b="1" dirty="0"/>
                  <a:t> </a:t>
                </a:r>
                <a:r>
                  <a:rPr lang="en-US" b="1" dirty="0" err="1"/>
                  <a:t>er</a:t>
                </a:r>
                <a:r>
                  <a:rPr lang="en-US" b="1" dirty="0"/>
                  <a:t> </a:t>
                </a:r>
                <a:r>
                  <a:rPr lang="en-US" b="1" dirty="0" err="1"/>
                  <a:t>meer</a:t>
                </a:r>
                <a:r>
                  <a:rPr lang="en-US" b="1" dirty="0"/>
                  <a:t> </a:t>
                </a:r>
                <a:r>
                  <a:rPr lang="en-US" b="1" dirty="0" err="1"/>
                  <a:t>dan</a:t>
                </a:r>
                <a:r>
                  <a:rPr lang="en-US" b="1" dirty="0"/>
                  <a:t> 30 </a:t>
                </a:r>
                <a:r>
                  <a:rPr lang="en-US" b="1" dirty="0" err="1"/>
                  <a:t>gewonden</a:t>
                </a:r>
                <a:r>
                  <a:rPr lang="en-US" b="1" dirty="0"/>
                  <a:t> </a:t>
                </a:r>
                <a:r>
                  <a:rPr lang="en-US" b="1" dirty="0" err="1"/>
                  <a:t>wachten</a:t>
                </a:r>
                <a:r>
                  <a:rPr lang="en-US" b="1" dirty="0"/>
                  <a:t> </a:t>
                </a:r>
                <a:r>
                  <a:rPr lang="en-US" b="1" dirty="0" err="1"/>
                  <a:t>en</a:t>
                </a:r>
                <a:r>
                  <a:rPr lang="en-US" b="1" dirty="0"/>
                  <a:t> </a:t>
                </a:r>
                <a:r>
                  <a:rPr lang="en-US" b="1" dirty="0" err="1"/>
                  <a:t>dus</a:t>
                </a:r>
                <a:r>
                  <a:rPr lang="en-US" b="1" dirty="0"/>
                  <a:t> </a:t>
                </a:r>
                <a:r>
                  <a:rPr lang="en-US" b="1" dirty="0" err="1"/>
                  <a:t>niet</a:t>
                </a:r>
                <a:r>
                  <a:rPr lang="en-US" b="1" dirty="0"/>
                  <a:t> </a:t>
                </a:r>
                <a:r>
                  <a:rPr lang="en-US" b="1" dirty="0" err="1"/>
                  <a:t>iedereen</a:t>
                </a:r>
                <a:r>
                  <a:rPr lang="en-US" b="1" dirty="0"/>
                  <a:t> </a:t>
                </a:r>
                <a:r>
                  <a:rPr lang="en-US" b="1" dirty="0" err="1"/>
                  <a:t>mee</a:t>
                </a:r>
                <a:r>
                  <a:rPr lang="en-US" b="1" dirty="0"/>
                  <a:t> </a:t>
                </a:r>
                <a:r>
                  <a:rPr lang="en-US" b="1" dirty="0" err="1"/>
                  <a:t>kan</a:t>
                </a:r>
                <a:r>
                  <a:rPr lang="en-US" b="1" dirty="0" smtClean="0"/>
                  <a:t>?</a:t>
                </a:r>
              </a:p>
              <a:p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7 </a:t>
                </a:r>
                <a:r>
                  <a:rPr lang="en-US" dirty="0" err="1" smtClean="0"/>
                  <a:t>dagen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verwachten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gemiddeld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=4∗7=28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gewonden</a:t>
                </a:r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Het </a:t>
                </a:r>
                <a:r>
                  <a:rPr lang="en-US" dirty="0" err="1" smtClean="0"/>
                  <a:t>vliegtuig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heeft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plaats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30 </a:t>
                </a:r>
                <a:r>
                  <a:rPr lang="en-US" dirty="0" err="1" smtClean="0"/>
                  <a:t>gewonden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niet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iedereen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≥31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≤30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poissoncdf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=28;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0,3097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  <a:p>
                <a:pPr algn="ctr"/>
                <a:r>
                  <a:rPr lang="en-US" b="1" dirty="0" smtClean="0"/>
                  <a:t>De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niet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alle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gewonden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mee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kunnen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na</a:t>
                </a:r>
                <a:r>
                  <a:rPr lang="en-US" b="1" dirty="0" smtClean="0"/>
                  <a:t> 7 </a:t>
                </a:r>
                <a:r>
                  <a:rPr lang="en-US" b="1" dirty="0" err="1" smtClean="0"/>
                  <a:t>dagen</a:t>
                </a:r>
                <a:r>
                  <a:rPr lang="en-US" b="1" dirty="0" smtClean="0"/>
                  <a:t> is 30,97%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566" t="-2009" r="-1734" b="-143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98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 err="1" smtClean="0"/>
              <a:t>Voorbeeld</a:t>
            </a:r>
            <a:r>
              <a:rPr lang="en-US" dirty="0" smtClean="0"/>
              <a:t>: </a:t>
            </a:r>
            <a:r>
              <a:rPr lang="en-US" dirty="0" err="1"/>
              <a:t>medische</a:t>
            </a:r>
            <a:r>
              <a:rPr lang="en-US" dirty="0"/>
              <a:t> </a:t>
            </a:r>
            <a:r>
              <a:rPr lang="en-US" dirty="0" err="1"/>
              <a:t>evacuatie</a:t>
            </a:r>
            <a:r>
              <a:rPr lang="en-US" dirty="0"/>
              <a:t> van </a:t>
            </a:r>
            <a:r>
              <a:rPr lang="en-US" dirty="0" err="1"/>
              <a:t>gewonde</a:t>
            </a:r>
            <a:r>
              <a:rPr lang="en-US" dirty="0"/>
              <a:t> </a:t>
            </a:r>
            <a:r>
              <a:rPr lang="en-US" dirty="0" err="1" smtClean="0"/>
              <a:t>militairen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899824" cy="4246562"/>
          </a:xfrm>
        </p:spPr>
        <p:txBody>
          <a:bodyPr/>
          <a:lstStyle/>
          <a:p>
            <a:r>
              <a:rPr lang="en-US" b="1" dirty="0" err="1" smtClean="0"/>
              <a:t>Een</a:t>
            </a:r>
            <a:r>
              <a:rPr lang="en-US" b="1" dirty="0" smtClean="0"/>
              <a:t> </a:t>
            </a:r>
            <a:r>
              <a:rPr lang="en-US" b="1" dirty="0" err="1" smtClean="0"/>
              <a:t>militaire</a:t>
            </a:r>
            <a:r>
              <a:rPr lang="en-US" b="1" dirty="0" smtClean="0"/>
              <a:t> </a:t>
            </a:r>
            <a:r>
              <a:rPr lang="en-US" b="1" dirty="0" err="1" smtClean="0"/>
              <a:t>eenheid</a:t>
            </a:r>
            <a:r>
              <a:rPr lang="en-US" b="1" dirty="0" smtClean="0"/>
              <a:t> </a:t>
            </a:r>
            <a:r>
              <a:rPr lang="en-US" b="1" dirty="0" err="1" smtClean="0"/>
              <a:t>organiseert</a:t>
            </a:r>
            <a:r>
              <a:rPr lang="en-US" b="1" dirty="0" smtClean="0"/>
              <a:t> </a:t>
            </a:r>
            <a:r>
              <a:rPr lang="en-US" b="1" dirty="0" err="1" smtClean="0"/>
              <a:t>medische</a:t>
            </a:r>
            <a:r>
              <a:rPr lang="en-US" b="1" dirty="0" smtClean="0"/>
              <a:t> </a:t>
            </a:r>
            <a:r>
              <a:rPr lang="en-US" b="1" dirty="0" err="1" smtClean="0"/>
              <a:t>evacuatievluchten</a:t>
            </a:r>
            <a:r>
              <a:rPr lang="en-US" b="1" dirty="0" smtClean="0"/>
              <a:t> </a:t>
            </a:r>
            <a:r>
              <a:rPr lang="en-US" b="1" dirty="0"/>
              <a:t>(MEDEVAC) </a:t>
            </a:r>
            <a:r>
              <a:rPr lang="en-US" b="1" dirty="0" smtClean="0"/>
              <a:t>om </a:t>
            </a:r>
            <a:r>
              <a:rPr lang="en-US" b="1" dirty="0" err="1" smtClean="0"/>
              <a:t>gewonde</a:t>
            </a:r>
            <a:r>
              <a:rPr lang="en-US" b="1" dirty="0" smtClean="0"/>
              <a:t> </a:t>
            </a:r>
            <a:r>
              <a:rPr lang="en-US" b="1" dirty="0" err="1" smtClean="0"/>
              <a:t>militairen</a:t>
            </a:r>
            <a:r>
              <a:rPr lang="en-US" b="1" dirty="0" smtClean="0"/>
              <a:t> </a:t>
            </a:r>
            <a:r>
              <a:rPr lang="en-US" b="1" dirty="0" err="1" smtClean="0"/>
              <a:t>vanuit</a:t>
            </a:r>
            <a:r>
              <a:rPr lang="en-US" b="1" dirty="0" smtClean="0"/>
              <a:t> </a:t>
            </a:r>
            <a:r>
              <a:rPr lang="en-US" b="1" dirty="0" err="1" smtClean="0"/>
              <a:t>een</a:t>
            </a:r>
            <a:r>
              <a:rPr lang="en-US" b="1" dirty="0" smtClean="0"/>
              <a:t> </a:t>
            </a:r>
            <a:r>
              <a:rPr lang="en-US" b="1" dirty="0" err="1" smtClean="0"/>
              <a:t>operationeel</a:t>
            </a:r>
            <a:r>
              <a:rPr lang="en-US" b="1" dirty="0" smtClean="0"/>
              <a:t> </a:t>
            </a:r>
            <a:r>
              <a:rPr lang="en-US" b="1" dirty="0" err="1" smtClean="0"/>
              <a:t>gebied</a:t>
            </a:r>
            <a:r>
              <a:rPr lang="en-US" b="1" dirty="0" smtClean="0"/>
              <a:t> </a:t>
            </a:r>
            <a:r>
              <a:rPr lang="en-US" b="1" dirty="0" err="1" smtClean="0"/>
              <a:t>terug</a:t>
            </a:r>
            <a:r>
              <a:rPr lang="en-US" b="1" dirty="0" smtClean="0"/>
              <a:t> </a:t>
            </a:r>
            <a:r>
              <a:rPr lang="en-US" b="1" dirty="0" err="1" smtClean="0"/>
              <a:t>te</a:t>
            </a:r>
            <a:r>
              <a:rPr lang="en-US" b="1" dirty="0" smtClean="0"/>
              <a:t> </a:t>
            </a:r>
            <a:r>
              <a:rPr lang="en-US" b="1" dirty="0" err="1" smtClean="0"/>
              <a:t>brengen</a:t>
            </a:r>
            <a:r>
              <a:rPr lang="en-US" b="1" dirty="0" smtClean="0"/>
              <a:t> </a:t>
            </a:r>
            <a:r>
              <a:rPr lang="en-US" b="1" dirty="0" err="1" smtClean="0"/>
              <a:t>naar</a:t>
            </a:r>
            <a:r>
              <a:rPr lang="en-US" b="1" dirty="0" smtClean="0"/>
              <a:t> </a:t>
            </a:r>
            <a:r>
              <a:rPr lang="en-US" b="1" dirty="0" err="1" smtClean="0"/>
              <a:t>een</a:t>
            </a:r>
            <a:r>
              <a:rPr lang="en-US" b="1" dirty="0" smtClean="0"/>
              <a:t> </a:t>
            </a:r>
            <a:r>
              <a:rPr lang="en-US" b="1" dirty="0" err="1" smtClean="0"/>
              <a:t>veldhospitaal</a:t>
            </a:r>
            <a:r>
              <a:rPr lang="en-US" b="1" dirty="0" smtClean="0"/>
              <a:t>. </a:t>
            </a:r>
            <a:r>
              <a:rPr lang="en-US" b="1" dirty="0" err="1" smtClean="0"/>
              <a:t>Er</a:t>
            </a:r>
            <a:r>
              <a:rPr lang="en-US" b="1" dirty="0" smtClean="0"/>
              <a:t> is </a:t>
            </a:r>
            <a:r>
              <a:rPr lang="en-US" b="1" dirty="0" err="1" smtClean="0"/>
              <a:t>een</a:t>
            </a:r>
            <a:r>
              <a:rPr lang="en-US" b="1" dirty="0" smtClean="0"/>
              <a:t> </a:t>
            </a:r>
            <a:r>
              <a:rPr lang="en-US" b="1" dirty="0" err="1" smtClean="0"/>
              <a:t>transportvliegtuig</a:t>
            </a:r>
            <a:r>
              <a:rPr lang="en-US" b="1" dirty="0" smtClean="0"/>
              <a:t> </a:t>
            </a:r>
            <a:r>
              <a:rPr lang="en-US" b="1" dirty="0" err="1" smtClean="0"/>
              <a:t>beschikbaar</a:t>
            </a:r>
            <a:r>
              <a:rPr lang="en-US" b="1" dirty="0" smtClean="0"/>
              <a:t> </a:t>
            </a:r>
            <a:r>
              <a:rPr lang="en-US" b="1" dirty="0" err="1" smtClean="0"/>
              <a:t>dat</a:t>
            </a:r>
            <a:r>
              <a:rPr lang="en-US" b="1" dirty="0" smtClean="0"/>
              <a:t> </a:t>
            </a:r>
            <a:r>
              <a:rPr lang="en-US" b="1" dirty="0" err="1" smtClean="0"/>
              <a:t>maximaal</a:t>
            </a:r>
            <a:r>
              <a:rPr lang="en-US" b="1" dirty="0" smtClean="0"/>
              <a:t> 30 </a:t>
            </a:r>
            <a:r>
              <a:rPr lang="en-US" b="1" dirty="0" err="1" smtClean="0"/>
              <a:t>gewonde</a:t>
            </a:r>
            <a:r>
              <a:rPr lang="en-US" b="1" dirty="0" smtClean="0"/>
              <a:t> </a:t>
            </a:r>
            <a:r>
              <a:rPr lang="en-US" b="1" dirty="0" err="1" smtClean="0"/>
              <a:t>militairen</a:t>
            </a:r>
            <a:r>
              <a:rPr lang="en-US" b="1" dirty="0" smtClean="0"/>
              <a:t> per </a:t>
            </a:r>
            <a:r>
              <a:rPr lang="en-US" b="1" dirty="0" err="1" smtClean="0"/>
              <a:t>vlucht</a:t>
            </a:r>
            <a:r>
              <a:rPr lang="en-US" b="1" dirty="0" smtClean="0"/>
              <a:t> </a:t>
            </a:r>
            <a:r>
              <a:rPr lang="en-US" b="1" dirty="0" err="1" smtClean="0"/>
              <a:t>kan</a:t>
            </a:r>
            <a:r>
              <a:rPr lang="en-US" b="1" dirty="0" smtClean="0"/>
              <a:t> </a:t>
            </a:r>
            <a:r>
              <a:rPr lang="en-US" b="1" dirty="0" err="1" smtClean="0"/>
              <a:t>vervoeren</a:t>
            </a:r>
            <a:r>
              <a:rPr lang="en-US" b="1" dirty="0" smtClean="0"/>
              <a:t>. </a:t>
            </a:r>
            <a:r>
              <a:rPr lang="en-US" b="1" dirty="0" err="1" smtClean="0"/>
              <a:t>Er</a:t>
            </a:r>
            <a:r>
              <a:rPr lang="en-US" b="1" dirty="0" smtClean="0"/>
              <a:t> </a:t>
            </a:r>
            <a:r>
              <a:rPr lang="en-US" b="1" dirty="0" err="1" smtClean="0"/>
              <a:t>wordt</a:t>
            </a:r>
            <a:r>
              <a:rPr lang="en-US" b="1" dirty="0" smtClean="0"/>
              <a:t> </a:t>
            </a:r>
            <a:r>
              <a:rPr lang="en-US" b="1" dirty="0" err="1" smtClean="0"/>
              <a:t>geschat</a:t>
            </a:r>
            <a:r>
              <a:rPr lang="en-US" b="1" dirty="0" smtClean="0"/>
              <a:t> </a:t>
            </a:r>
            <a:r>
              <a:rPr lang="en-US" b="1" dirty="0" err="1" smtClean="0"/>
              <a:t>dat</a:t>
            </a:r>
            <a:r>
              <a:rPr lang="en-US" b="1" dirty="0" smtClean="0"/>
              <a:t> </a:t>
            </a:r>
            <a:r>
              <a:rPr lang="en-US" b="1" dirty="0" err="1" smtClean="0"/>
              <a:t>er</a:t>
            </a:r>
            <a:r>
              <a:rPr lang="en-US" b="1" dirty="0" smtClean="0"/>
              <a:t> per dag </a:t>
            </a:r>
            <a:r>
              <a:rPr lang="en-US" b="1" dirty="0" err="1" smtClean="0"/>
              <a:t>gemiddeld</a:t>
            </a:r>
            <a:r>
              <a:rPr lang="en-US" b="1" dirty="0" smtClean="0"/>
              <a:t> 4 </a:t>
            </a:r>
            <a:r>
              <a:rPr lang="en-US" b="1" dirty="0" err="1" smtClean="0"/>
              <a:t>militairen</a:t>
            </a:r>
            <a:r>
              <a:rPr lang="en-US" b="1" dirty="0" smtClean="0"/>
              <a:t> </a:t>
            </a:r>
            <a:r>
              <a:rPr lang="en-US" b="1" dirty="0" err="1" smtClean="0"/>
              <a:t>gewond</a:t>
            </a:r>
            <a:r>
              <a:rPr lang="en-US" b="1" dirty="0" smtClean="0"/>
              <a:t> </a:t>
            </a:r>
            <a:r>
              <a:rPr lang="en-US" b="1" dirty="0" err="1" smtClean="0"/>
              <a:t>raken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c) </a:t>
            </a:r>
            <a:r>
              <a:rPr lang="en-US" b="1" dirty="0"/>
              <a:t>Hoe </a:t>
            </a:r>
            <a:r>
              <a:rPr lang="en-US" b="1" dirty="0" err="1"/>
              <a:t>groot</a:t>
            </a:r>
            <a:r>
              <a:rPr lang="en-US" b="1" dirty="0"/>
              <a:t> is de </a:t>
            </a:r>
            <a:r>
              <a:rPr lang="en-US" b="1" dirty="0" err="1"/>
              <a:t>kans</a:t>
            </a:r>
            <a:r>
              <a:rPr lang="en-US" b="1" dirty="0"/>
              <a:t> </a:t>
            </a:r>
            <a:r>
              <a:rPr lang="en-US" b="1" dirty="0" err="1"/>
              <a:t>dat</a:t>
            </a:r>
            <a:r>
              <a:rPr lang="en-US" b="1" dirty="0"/>
              <a:t> </a:t>
            </a:r>
            <a:r>
              <a:rPr lang="en-US" b="1" dirty="0" err="1"/>
              <a:t>er</a:t>
            </a:r>
            <a:r>
              <a:rPr lang="en-US" b="1" dirty="0"/>
              <a:t> </a:t>
            </a:r>
            <a:r>
              <a:rPr lang="en-US" b="1" dirty="0" err="1"/>
              <a:t>meer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30 </a:t>
            </a:r>
            <a:r>
              <a:rPr lang="en-US" b="1" dirty="0" err="1"/>
              <a:t>gewonden</a:t>
            </a:r>
            <a:r>
              <a:rPr lang="en-US" b="1" dirty="0"/>
              <a:t> </a:t>
            </a:r>
            <a:r>
              <a:rPr lang="en-US" b="1" dirty="0" err="1"/>
              <a:t>wachten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dus</a:t>
            </a:r>
            <a:r>
              <a:rPr lang="en-US" b="1" dirty="0"/>
              <a:t> </a:t>
            </a:r>
            <a:r>
              <a:rPr lang="en-US" b="1" dirty="0" err="1"/>
              <a:t>niet</a:t>
            </a:r>
            <a:r>
              <a:rPr lang="en-US" b="1" dirty="0"/>
              <a:t> </a:t>
            </a:r>
            <a:r>
              <a:rPr lang="en-US" b="1" dirty="0" err="1"/>
              <a:t>iedereen</a:t>
            </a:r>
            <a:r>
              <a:rPr lang="en-US" b="1" dirty="0"/>
              <a:t> </a:t>
            </a:r>
            <a:r>
              <a:rPr lang="en-US" b="1" dirty="0" err="1"/>
              <a:t>mee</a:t>
            </a:r>
            <a:r>
              <a:rPr lang="en-US" b="1" dirty="0"/>
              <a:t> </a:t>
            </a:r>
            <a:r>
              <a:rPr lang="en-US" b="1" dirty="0" err="1" smtClean="0"/>
              <a:t>kan</a:t>
            </a:r>
            <a:r>
              <a:rPr lang="en-US" b="1" dirty="0" smtClean="0"/>
              <a:t> </a:t>
            </a:r>
            <a:r>
              <a:rPr lang="en-US" b="1" dirty="0" err="1" smtClean="0"/>
              <a:t>als</a:t>
            </a:r>
            <a:r>
              <a:rPr lang="en-US" b="1" dirty="0" smtClean="0"/>
              <a:t> de </a:t>
            </a:r>
            <a:r>
              <a:rPr lang="en-US" b="1" dirty="0" err="1" smtClean="0"/>
              <a:t>evacuatievlucht</a:t>
            </a:r>
            <a:r>
              <a:rPr lang="en-US" b="1" dirty="0" smtClean="0"/>
              <a:t> </a:t>
            </a:r>
            <a:r>
              <a:rPr lang="en-US" b="1" dirty="0" err="1" smtClean="0"/>
              <a:t>iedere</a:t>
            </a:r>
            <a:r>
              <a:rPr lang="en-US" b="1" dirty="0" smtClean="0"/>
              <a:t> </a:t>
            </a:r>
            <a:r>
              <a:rPr lang="en-US" b="1" dirty="0" err="1" smtClean="0"/>
              <a:t>zes</a:t>
            </a:r>
            <a:r>
              <a:rPr lang="en-US" b="1" dirty="0" smtClean="0"/>
              <a:t> </a:t>
            </a:r>
            <a:r>
              <a:rPr lang="en-US" b="1" dirty="0" err="1" smtClean="0"/>
              <a:t>dagen</a:t>
            </a:r>
            <a:r>
              <a:rPr lang="en-US" b="1" dirty="0" smtClean="0"/>
              <a:t> </a:t>
            </a:r>
            <a:r>
              <a:rPr lang="en-US" b="1" dirty="0" err="1" smtClean="0"/>
              <a:t>plaatsvindt</a:t>
            </a:r>
            <a:r>
              <a:rPr lang="en-US" b="1" dirty="0" smtClean="0"/>
              <a:t>? Of </a:t>
            </a:r>
            <a:r>
              <a:rPr lang="en-US" b="1" dirty="0" err="1" smtClean="0"/>
              <a:t>iedere</a:t>
            </a:r>
            <a:r>
              <a:rPr lang="en-US" b="1" dirty="0" smtClean="0"/>
              <a:t> </a:t>
            </a:r>
            <a:r>
              <a:rPr lang="en-US" b="1" dirty="0" err="1" smtClean="0"/>
              <a:t>vijf</a:t>
            </a:r>
            <a:r>
              <a:rPr lang="en-US" b="1" dirty="0" smtClean="0"/>
              <a:t> </a:t>
            </a:r>
            <a:r>
              <a:rPr lang="en-US" b="1" dirty="0" err="1" smtClean="0"/>
              <a:t>dagen</a:t>
            </a:r>
            <a:r>
              <a:rPr lang="en-US" b="1" dirty="0" smtClean="0"/>
              <a:t>?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18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Voorbeeld</a:t>
            </a:r>
            <a:r>
              <a:rPr lang="en-US" dirty="0" smtClean="0"/>
              <a:t>: </a:t>
            </a:r>
            <a:r>
              <a:rPr lang="en-US" dirty="0" err="1" smtClean="0"/>
              <a:t>medische</a:t>
            </a:r>
            <a:r>
              <a:rPr lang="en-US" dirty="0" smtClean="0"/>
              <a:t> </a:t>
            </a:r>
            <a:r>
              <a:rPr lang="en-US" dirty="0" err="1" smtClean="0"/>
              <a:t>evacuatie</a:t>
            </a:r>
            <a:r>
              <a:rPr lang="en-US" dirty="0" smtClean="0"/>
              <a:t> van </a:t>
            </a:r>
            <a:r>
              <a:rPr lang="en-US" dirty="0" err="1" smtClean="0"/>
              <a:t>gewonde</a:t>
            </a:r>
            <a:r>
              <a:rPr lang="en-US" dirty="0" smtClean="0"/>
              <a:t> </a:t>
            </a:r>
            <a:r>
              <a:rPr lang="en-US" dirty="0" err="1" smtClean="0"/>
              <a:t>militairen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r>
                  <a:rPr lang="en-US" b="1" dirty="0" smtClean="0"/>
                  <a:t>b) </a:t>
                </a:r>
                <a:r>
                  <a:rPr lang="en-US" b="1" dirty="0"/>
                  <a:t>Hoe </a:t>
                </a:r>
                <a:r>
                  <a:rPr lang="en-US" b="1" dirty="0" err="1"/>
                  <a:t>groot</a:t>
                </a:r>
                <a:r>
                  <a:rPr lang="en-US" b="1" dirty="0"/>
                  <a:t> is de </a:t>
                </a:r>
                <a:r>
                  <a:rPr lang="en-US" b="1" dirty="0" err="1"/>
                  <a:t>kans</a:t>
                </a:r>
                <a:r>
                  <a:rPr lang="en-US" b="1" dirty="0"/>
                  <a:t> </a:t>
                </a:r>
                <a:r>
                  <a:rPr lang="en-US" b="1" dirty="0" err="1"/>
                  <a:t>dat</a:t>
                </a:r>
                <a:r>
                  <a:rPr lang="en-US" b="1" dirty="0"/>
                  <a:t> </a:t>
                </a:r>
                <a:r>
                  <a:rPr lang="en-US" b="1" dirty="0" err="1"/>
                  <a:t>er</a:t>
                </a:r>
                <a:r>
                  <a:rPr lang="en-US" b="1" dirty="0"/>
                  <a:t> </a:t>
                </a:r>
                <a:r>
                  <a:rPr lang="en-US" b="1" dirty="0" err="1"/>
                  <a:t>meer</a:t>
                </a:r>
                <a:r>
                  <a:rPr lang="en-US" b="1" dirty="0"/>
                  <a:t> </a:t>
                </a:r>
                <a:r>
                  <a:rPr lang="en-US" b="1" dirty="0" err="1"/>
                  <a:t>dan</a:t>
                </a:r>
                <a:r>
                  <a:rPr lang="en-US" b="1" dirty="0"/>
                  <a:t> 30 </a:t>
                </a:r>
                <a:r>
                  <a:rPr lang="en-US" b="1" dirty="0" err="1"/>
                  <a:t>gewonden</a:t>
                </a:r>
                <a:r>
                  <a:rPr lang="en-US" b="1" dirty="0"/>
                  <a:t> </a:t>
                </a:r>
                <a:r>
                  <a:rPr lang="en-US" b="1" dirty="0" err="1"/>
                  <a:t>wachten</a:t>
                </a:r>
                <a:r>
                  <a:rPr lang="en-US" b="1" dirty="0"/>
                  <a:t> </a:t>
                </a:r>
                <a:r>
                  <a:rPr lang="en-US" b="1" dirty="0" err="1"/>
                  <a:t>en</a:t>
                </a:r>
                <a:r>
                  <a:rPr lang="en-US" b="1" dirty="0"/>
                  <a:t> </a:t>
                </a:r>
                <a:r>
                  <a:rPr lang="en-US" b="1" dirty="0" err="1"/>
                  <a:t>dus</a:t>
                </a:r>
                <a:r>
                  <a:rPr lang="en-US" b="1" dirty="0"/>
                  <a:t> </a:t>
                </a:r>
                <a:r>
                  <a:rPr lang="en-US" b="1" dirty="0" err="1"/>
                  <a:t>niet</a:t>
                </a:r>
                <a:r>
                  <a:rPr lang="en-US" b="1" dirty="0"/>
                  <a:t> </a:t>
                </a:r>
                <a:r>
                  <a:rPr lang="en-US" b="1" dirty="0" err="1"/>
                  <a:t>iedereen</a:t>
                </a:r>
                <a:r>
                  <a:rPr lang="en-US" b="1" dirty="0"/>
                  <a:t> </a:t>
                </a:r>
                <a:r>
                  <a:rPr lang="en-US" b="1" dirty="0" err="1"/>
                  <a:t>mee</a:t>
                </a:r>
                <a:r>
                  <a:rPr lang="en-US" b="1" dirty="0"/>
                  <a:t> </a:t>
                </a:r>
                <a:r>
                  <a:rPr lang="en-US" b="1" dirty="0" err="1"/>
                  <a:t>kan</a:t>
                </a:r>
                <a:r>
                  <a:rPr lang="en-US" b="1" dirty="0"/>
                  <a:t> </a:t>
                </a:r>
                <a:r>
                  <a:rPr lang="en-US" b="1" dirty="0" err="1"/>
                  <a:t>als</a:t>
                </a:r>
                <a:r>
                  <a:rPr lang="en-US" b="1" dirty="0"/>
                  <a:t> de </a:t>
                </a:r>
                <a:r>
                  <a:rPr lang="en-US" b="1" dirty="0" err="1"/>
                  <a:t>evacuatievlucht</a:t>
                </a:r>
                <a:r>
                  <a:rPr lang="en-US" b="1" dirty="0"/>
                  <a:t> </a:t>
                </a:r>
                <a:r>
                  <a:rPr lang="en-US" b="1" dirty="0" err="1"/>
                  <a:t>iedere</a:t>
                </a:r>
                <a:r>
                  <a:rPr lang="en-US" b="1" dirty="0"/>
                  <a:t> </a:t>
                </a:r>
                <a:r>
                  <a:rPr lang="en-US" b="1" dirty="0" err="1"/>
                  <a:t>zes</a:t>
                </a:r>
                <a:r>
                  <a:rPr lang="en-US" b="1" dirty="0"/>
                  <a:t> </a:t>
                </a:r>
                <a:r>
                  <a:rPr lang="en-US" b="1" dirty="0" err="1"/>
                  <a:t>dagen</a:t>
                </a:r>
                <a:r>
                  <a:rPr lang="en-US" b="1" dirty="0"/>
                  <a:t> </a:t>
                </a:r>
                <a:r>
                  <a:rPr lang="en-US" b="1" dirty="0" err="1"/>
                  <a:t>plaatsvindt</a:t>
                </a:r>
                <a:r>
                  <a:rPr lang="en-US" b="1" dirty="0"/>
                  <a:t>? Of </a:t>
                </a:r>
                <a:r>
                  <a:rPr lang="en-US" b="1" dirty="0" err="1"/>
                  <a:t>iedere</a:t>
                </a:r>
                <a:r>
                  <a:rPr lang="en-US" b="1" dirty="0"/>
                  <a:t> </a:t>
                </a:r>
                <a:r>
                  <a:rPr lang="en-US" b="1" dirty="0" err="1"/>
                  <a:t>vijf</a:t>
                </a:r>
                <a:r>
                  <a:rPr lang="en-US" b="1" dirty="0"/>
                  <a:t> </a:t>
                </a:r>
                <a:r>
                  <a:rPr lang="en-US" b="1" dirty="0" err="1"/>
                  <a:t>dagen</a:t>
                </a:r>
                <a:r>
                  <a:rPr lang="en-US" b="1" dirty="0"/>
                  <a:t>?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err="1" smtClean="0"/>
                  <a:t>Zes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dagen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in </a:t>
                </a:r>
                <a:r>
                  <a:rPr lang="en-US" dirty="0" err="1" smtClean="0"/>
                  <a:t>zes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verwachten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gemiddeld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=4∗6=24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gewonden</a:t>
                </a:r>
                <a:r>
                  <a:rPr lang="en-US" dirty="0" smtClean="0"/>
                  <a:t>.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≥31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≤30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poissoncdf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=24;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=30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0,0958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err="1" smtClean="0"/>
                  <a:t>Vijf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dagen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in </a:t>
                </a:r>
                <a:r>
                  <a:rPr lang="en-US" dirty="0" err="1" smtClean="0"/>
                  <a:t>vijf</a:t>
                </a:r>
                <a:r>
                  <a:rPr lang="en-US" dirty="0" smtClean="0"/>
                  <a:t> </a:t>
                </a:r>
                <a:r>
                  <a:rPr lang="en-US" dirty="0" err="1"/>
                  <a:t>dagen</a:t>
                </a:r>
                <a:r>
                  <a:rPr lang="en-US" dirty="0"/>
                  <a:t> </a:t>
                </a:r>
                <a:r>
                  <a:rPr lang="en-US" dirty="0" err="1"/>
                  <a:t>verwachten</a:t>
                </a:r>
                <a:r>
                  <a:rPr lang="en-US" dirty="0"/>
                  <a:t> we </a:t>
                </a:r>
                <a:r>
                  <a:rPr lang="en-US" dirty="0" err="1"/>
                  <a:t>gemiddeld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=4∗5=20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gewonden</a:t>
                </a:r>
                <a:r>
                  <a:rPr lang="en-US" dirty="0"/>
                  <a:t>.</a:t>
                </a: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≥31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≤30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poissoncdf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=20;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=30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0,0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135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err="1" smtClean="0"/>
                  <a:t>Bij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evacuatievlucht</a:t>
                </a:r>
                <a:r>
                  <a:rPr lang="en-US" b="1" dirty="0" smtClean="0"/>
                  <a:t> om de </a:t>
                </a:r>
                <a:r>
                  <a:rPr lang="en-US" b="1" dirty="0" err="1" smtClean="0"/>
                  <a:t>zes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dagen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kan</a:t>
                </a:r>
                <a:r>
                  <a:rPr lang="en-US" b="1" dirty="0" smtClean="0"/>
                  <a:t> met 9,58%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niet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iedereen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mee</a:t>
                </a:r>
                <a:r>
                  <a:rPr lang="en-US" b="1" dirty="0" smtClean="0"/>
                  <a:t>.</a:t>
                </a:r>
              </a:p>
              <a:p>
                <a:r>
                  <a:rPr lang="en-US" b="1" dirty="0" err="1" smtClean="0"/>
                  <a:t>Bij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evacuatieblucht</a:t>
                </a:r>
                <a:r>
                  <a:rPr lang="en-US" b="1" dirty="0" smtClean="0"/>
                  <a:t> om de </a:t>
                </a:r>
                <a:r>
                  <a:rPr lang="en-US" b="1" dirty="0" err="1" smtClean="0"/>
                  <a:t>vijf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dagen</a:t>
                </a:r>
                <a:r>
                  <a:rPr lang="en-US" b="1" dirty="0" smtClean="0"/>
                  <a:t> is </a:t>
                </a:r>
                <a:r>
                  <a:rPr lang="en-US" b="1" dirty="0" err="1" smtClean="0"/>
                  <a:t>deze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1,35%.</a:t>
                </a:r>
                <a:endParaRPr lang="en-US" b="1" dirty="0"/>
              </a:p>
              <a:p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566" t="-2009" b="-1018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5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nl-NL" dirty="0" smtClean="0"/>
              <a:t>Poissonverdeling en de exponentiële 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IED’s (Improvised Explosive Devices) per km </a:t>
                </a:r>
                <a:r>
                  <a:rPr lang="en-US" dirty="0" err="1" smtClean="0"/>
                  <a:t>weg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wordt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geschat</a:t>
                </a:r>
                <a:r>
                  <a:rPr lang="en-US" dirty="0" smtClean="0"/>
                  <a:t> op 0,5.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Stel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het team van de EOD nu </a:t>
                </a:r>
                <a:r>
                  <a:rPr lang="en-US" dirty="0" err="1" smtClean="0"/>
                  <a:t>niet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IED’s op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weten</a:t>
                </a:r>
                <a:r>
                  <a:rPr lang="en-US" dirty="0" smtClean="0"/>
                  <a:t>, maar de </a:t>
                </a:r>
                <a:r>
                  <a:rPr lang="en-US" dirty="0" err="1" smtClean="0"/>
                  <a:t>afstand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tussen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opeenvolgende</a:t>
                </a:r>
                <a:r>
                  <a:rPr lang="en-US" dirty="0" smtClean="0"/>
                  <a:t> IED’s: </a:t>
                </a:r>
              </a:p>
              <a:p>
                <a:endParaRPr lang="en-US" dirty="0" smtClean="0"/>
              </a:p>
              <a:p>
                <a:endParaRPr lang="en-US" b="1" dirty="0"/>
              </a:p>
              <a:p>
                <a:endParaRPr lang="nl-NL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501008"/>
            <a:ext cx="10365080" cy="24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Voorbeeld: detectie van </a:t>
            </a:r>
            <a:r>
              <a:rPr lang="nl-NL" dirty="0" err="1" smtClean="0"/>
              <a:t>IED’s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r>
                  <a:rPr lang="en-US" dirty="0" smtClean="0"/>
                  <a:t>We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verdeling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afstand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bepalen met de </a:t>
                </a:r>
                <a:r>
                  <a:rPr lang="en-US" dirty="0" err="1" smtClean="0"/>
                  <a:t>volgende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observatie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algn="ctr"/>
                <a:r>
                  <a:rPr lang="en-US" b="1" dirty="0" smtClean="0"/>
                  <a:t>“</a:t>
                </a:r>
                <a:r>
                  <a:rPr lang="en-US" b="1" dirty="0" err="1" smtClean="0"/>
                  <a:t>Als</a:t>
                </a:r>
                <a:r>
                  <a:rPr lang="en-US" b="1" dirty="0" smtClean="0"/>
                  <a:t> we op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weg</a:t>
                </a:r>
                <a:r>
                  <a:rPr lang="en-US" b="1" dirty="0" smtClean="0"/>
                  <a:t> van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 smtClean="0"/>
                  <a:t> km </a:t>
                </a:r>
                <a:r>
                  <a:rPr lang="en-US" b="1" dirty="0" err="1" smtClean="0"/>
                  <a:t>lang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geen</a:t>
                </a:r>
                <a:r>
                  <a:rPr lang="en-US" b="1" dirty="0" smtClean="0"/>
                  <a:t> IED </a:t>
                </a:r>
                <a:r>
                  <a:rPr lang="en-US" b="1" dirty="0" err="1" smtClean="0"/>
                  <a:t>aantreffen</a:t>
                </a:r>
                <a:r>
                  <a:rPr lang="en-US" b="1" dirty="0" smtClean="0"/>
                  <a:t>, </a:t>
                </a:r>
                <a:r>
                  <a:rPr lang="en-US" b="1" dirty="0" err="1" smtClean="0"/>
                  <a:t>dan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moet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gelden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 smtClean="0"/>
                  <a:t>”</a:t>
                </a:r>
              </a:p>
              <a:p>
                <a:pPr algn="ctr"/>
                <a:endParaRPr lang="en-US" dirty="0" smtClean="0"/>
              </a:p>
              <a:p>
                <a:r>
                  <a:rPr lang="en-US" dirty="0" err="1" smtClean="0"/>
                  <a:t>Laat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het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IED’s </a:t>
                </a:r>
                <a:r>
                  <a:rPr lang="en-US" dirty="0" err="1" smtClean="0"/>
                  <a:t>tellen</a:t>
                </a:r>
                <a:r>
                  <a:rPr lang="en-US" dirty="0" smtClean="0"/>
                  <a:t> op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weg</a:t>
                </a:r>
                <a:r>
                  <a:rPr lang="en-US" dirty="0" smtClean="0"/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km,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 smtClean="0"/>
                  <a:t>Deze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kansverdeling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noemen</a:t>
                </a:r>
                <a:r>
                  <a:rPr lang="en-US" dirty="0" smtClean="0"/>
                  <a:t> we de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exponentiële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verdeling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notatie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Exponentieel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b="1" dirty="0" smtClean="0"/>
              </a:p>
              <a:p>
                <a:r>
                  <a:rPr lang="en-US" b="1" dirty="0" err="1" smtClean="0"/>
                  <a:t>Merk</a:t>
                </a:r>
                <a:r>
                  <a:rPr lang="en-US" b="1" dirty="0" smtClean="0"/>
                  <a:t> op: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566" t="-2009" b="-100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5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Tot nu toe</a:t>
            </a:r>
            <a:endParaRPr lang="nl-NL" dirty="0" smtClean="0"/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Introductie </a:t>
            </a:r>
            <a:r>
              <a:rPr lang="nl-NL" dirty="0"/>
              <a:t>statistiek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Discrete en continue </a:t>
            </a:r>
            <a:r>
              <a:rPr lang="nl-NL" dirty="0" err="1"/>
              <a:t>kansvariabelen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Binomiale verdeling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Normale verdeling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eaLnBrk="1" hangingPunct="1"/>
            <a:endParaRPr lang="nl-NL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Voorbeeld: detectie van </a:t>
            </a:r>
            <a:r>
              <a:rPr lang="nl-NL" dirty="0" err="1" smtClean="0"/>
              <a:t>IED’s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1044768" cy="4246562"/>
          </a:xfrm>
        </p:spPr>
        <p:txBody>
          <a:bodyPr/>
          <a:lstStyle/>
          <a:p>
            <a:r>
              <a:rPr lang="en-US" b="1" dirty="0" err="1"/>
              <a:t>Een</a:t>
            </a:r>
            <a:r>
              <a:rPr lang="en-US" b="1" dirty="0"/>
              <a:t> team van de </a:t>
            </a:r>
            <a:r>
              <a:rPr lang="en-US" b="1" dirty="0" err="1"/>
              <a:t>Explosieve</a:t>
            </a:r>
            <a:r>
              <a:rPr lang="en-US" b="1" dirty="0"/>
              <a:t> </a:t>
            </a:r>
            <a:r>
              <a:rPr lang="en-US" b="1" dirty="0" err="1"/>
              <a:t>Opruimingsdienst</a:t>
            </a:r>
            <a:r>
              <a:rPr lang="en-US" b="1" dirty="0"/>
              <a:t> </a:t>
            </a:r>
            <a:r>
              <a:rPr lang="en-US" b="1" dirty="0" err="1"/>
              <a:t>Defensie</a:t>
            </a:r>
            <a:r>
              <a:rPr lang="en-US" b="1" dirty="0"/>
              <a:t> (EOD) </a:t>
            </a:r>
            <a:r>
              <a:rPr lang="en-US" b="1" dirty="0" err="1"/>
              <a:t>werkt</a:t>
            </a:r>
            <a:r>
              <a:rPr lang="en-US" b="1" dirty="0"/>
              <a:t> in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uitzendgebied</a:t>
            </a:r>
            <a:r>
              <a:rPr lang="en-US" b="1" dirty="0"/>
              <a:t> </a:t>
            </a:r>
            <a:r>
              <a:rPr lang="en-US" b="1" dirty="0" err="1"/>
              <a:t>aan</a:t>
            </a:r>
            <a:r>
              <a:rPr lang="en-US" b="1" dirty="0"/>
              <a:t> het </a:t>
            </a:r>
            <a:r>
              <a:rPr lang="en-US" b="1" dirty="0" err="1"/>
              <a:t>ruimen</a:t>
            </a:r>
            <a:r>
              <a:rPr lang="en-US" b="1" dirty="0"/>
              <a:t> van </a:t>
            </a:r>
            <a:r>
              <a:rPr lang="en-US" b="1" dirty="0" err="1"/>
              <a:t>zogenaamde</a:t>
            </a:r>
            <a:r>
              <a:rPr lang="en-US" b="1" dirty="0"/>
              <a:t> improvised explosive devices (IED’s) </a:t>
            </a:r>
            <a:r>
              <a:rPr lang="en-US" b="1" dirty="0" err="1"/>
              <a:t>bij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doorgaande</a:t>
            </a:r>
            <a:r>
              <a:rPr lang="en-US" b="1" dirty="0"/>
              <a:t> </a:t>
            </a:r>
            <a:r>
              <a:rPr lang="en-US" b="1" dirty="0" err="1"/>
              <a:t>weg</a:t>
            </a:r>
            <a:r>
              <a:rPr lang="en-US" b="1" dirty="0" smtClean="0"/>
              <a:t>. </a:t>
            </a:r>
            <a:r>
              <a:rPr lang="en-US" b="1" dirty="0"/>
              <a:t>Het </a:t>
            </a:r>
            <a:r>
              <a:rPr lang="en-US" b="1" dirty="0" err="1"/>
              <a:t>gemiddelde</a:t>
            </a:r>
            <a:r>
              <a:rPr lang="en-US" b="1" dirty="0"/>
              <a:t> </a:t>
            </a:r>
            <a:r>
              <a:rPr lang="en-US" b="1" dirty="0" err="1"/>
              <a:t>aantal</a:t>
            </a:r>
            <a:r>
              <a:rPr lang="en-US" b="1" dirty="0"/>
              <a:t> IED’s </a:t>
            </a:r>
            <a:r>
              <a:rPr lang="en-US" b="1" dirty="0" smtClean="0"/>
              <a:t>per </a:t>
            </a:r>
            <a:r>
              <a:rPr lang="en-US" b="1" dirty="0"/>
              <a:t>km </a:t>
            </a:r>
            <a:r>
              <a:rPr lang="en-US" b="1" dirty="0" err="1"/>
              <a:t>weg</a:t>
            </a:r>
            <a:r>
              <a:rPr lang="en-US" b="1" dirty="0"/>
              <a:t> </a:t>
            </a:r>
            <a:r>
              <a:rPr lang="en-US" b="1" dirty="0" err="1"/>
              <a:t>wordt</a:t>
            </a:r>
            <a:r>
              <a:rPr lang="en-US" b="1" dirty="0"/>
              <a:t> </a:t>
            </a:r>
            <a:r>
              <a:rPr lang="en-US" b="1" dirty="0" err="1"/>
              <a:t>geschat</a:t>
            </a:r>
            <a:r>
              <a:rPr lang="en-US" b="1" dirty="0"/>
              <a:t> op 0,5</a:t>
            </a:r>
            <a:r>
              <a:rPr lang="en-US" b="1" dirty="0" smtClean="0"/>
              <a:t>. Het team </a:t>
            </a:r>
            <a:r>
              <a:rPr lang="en-US" b="1" dirty="0" err="1" smtClean="0"/>
              <a:t>onderzoekt</a:t>
            </a:r>
            <a:r>
              <a:rPr lang="en-US" b="1" dirty="0" smtClean="0"/>
              <a:t> </a:t>
            </a:r>
            <a:r>
              <a:rPr lang="en-US" b="1" dirty="0" err="1" smtClean="0"/>
              <a:t>een</a:t>
            </a:r>
            <a:r>
              <a:rPr lang="en-US" b="1" dirty="0" smtClean="0"/>
              <a:t> </a:t>
            </a:r>
            <a:r>
              <a:rPr lang="en-US" b="1" dirty="0" err="1" smtClean="0"/>
              <a:t>willekeurig</a:t>
            </a:r>
            <a:r>
              <a:rPr lang="en-US" b="1" dirty="0" smtClean="0"/>
              <a:t> </a:t>
            </a:r>
            <a:r>
              <a:rPr lang="en-US" b="1" dirty="0" err="1" smtClean="0"/>
              <a:t>gekozen</a:t>
            </a:r>
            <a:r>
              <a:rPr lang="en-US" b="1" dirty="0" smtClean="0"/>
              <a:t> </a:t>
            </a:r>
            <a:r>
              <a:rPr lang="en-US" b="1" dirty="0" err="1" smtClean="0"/>
              <a:t>weg</a:t>
            </a:r>
            <a:r>
              <a:rPr lang="en-US" b="1" dirty="0" smtClean="0"/>
              <a:t> van 10 km lang.</a:t>
            </a:r>
          </a:p>
          <a:p>
            <a:endParaRPr lang="en-US" dirty="0" smtClean="0"/>
          </a:p>
          <a:p>
            <a:r>
              <a:rPr lang="en-US" b="1" dirty="0" smtClean="0"/>
              <a:t>a) Hoe </a:t>
            </a:r>
            <a:r>
              <a:rPr lang="en-US" b="1" dirty="0" err="1" smtClean="0"/>
              <a:t>groot</a:t>
            </a:r>
            <a:r>
              <a:rPr lang="en-US" b="1" dirty="0" smtClean="0"/>
              <a:t> is de </a:t>
            </a:r>
            <a:r>
              <a:rPr lang="en-US" b="1" dirty="0" err="1" smtClean="0"/>
              <a:t>kans</a:t>
            </a:r>
            <a:r>
              <a:rPr lang="en-US" b="1" dirty="0" smtClean="0"/>
              <a:t> </a:t>
            </a:r>
            <a:r>
              <a:rPr lang="en-US" b="1" dirty="0" err="1" smtClean="0"/>
              <a:t>dat</a:t>
            </a:r>
            <a:r>
              <a:rPr lang="en-US" b="1" dirty="0" smtClean="0"/>
              <a:t> exact </a:t>
            </a:r>
            <a:r>
              <a:rPr lang="en-US" b="1" dirty="0" err="1" smtClean="0"/>
              <a:t>vijf</a:t>
            </a:r>
            <a:r>
              <a:rPr lang="en-US" b="1" dirty="0" smtClean="0"/>
              <a:t> IED’s </a:t>
            </a:r>
            <a:r>
              <a:rPr lang="en-US" b="1" dirty="0" err="1" smtClean="0"/>
              <a:t>worden</a:t>
            </a:r>
            <a:r>
              <a:rPr lang="en-US" b="1" dirty="0" smtClean="0"/>
              <a:t> </a:t>
            </a:r>
            <a:r>
              <a:rPr lang="en-US" b="1" dirty="0" err="1" smtClean="0"/>
              <a:t>aangetroffen</a:t>
            </a:r>
            <a:r>
              <a:rPr lang="en-US" b="1" dirty="0"/>
              <a:t> </a:t>
            </a:r>
            <a:r>
              <a:rPr lang="en-US" b="1" dirty="0" smtClean="0"/>
              <a:t>op de </a:t>
            </a:r>
            <a:r>
              <a:rPr lang="en-US" b="1" dirty="0" err="1" smtClean="0"/>
              <a:t>weg</a:t>
            </a:r>
            <a:r>
              <a:rPr lang="en-US" b="1" dirty="0" smtClean="0"/>
              <a:t>?</a:t>
            </a:r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dirty="0" smtClean="0"/>
          </a:p>
          <a:p>
            <a:endParaRPr lang="en-US" b="1" dirty="0"/>
          </a:p>
          <a:p>
            <a:endParaRPr lang="en-US" b="0" i="1" dirty="0" smtClean="0">
              <a:latin typeface="Cambria Math" panose="02040503050406030204" pitchFamily="18" charset="0"/>
            </a:endParaRPr>
          </a:p>
          <a:p>
            <a:endParaRPr lang="nl-NL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29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Voorbeeld: detectie van </a:t>
            </a:r>
            <a:r>
              <a:rPr lang="nl-NL" dirty="0" err="1" smtClean="0"/>
              <a:t>IED’s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en-US" b="1" dirty="0" smtClean="0"/>
                  <a:t>Een</a:t>
                </a:r>
                <a:r>
                  <a:rPr lang="en-US" b="1" dirty="0"/>
                  <a:t> team van de </a:t>
                </a:r>
                <a:r>
                  <a:rPr lang="en-US" b="1" dirty="0" err="1"/>
                  <a:t>Explosieve</a:t>
                </a:r>
                <a:r>
                  <a:rPr lang="en-US" b="1" dirty="0"/>
                  <a:t> </a:t>
                </a:r>
                <a:r>
                  <a:rPr lang="en-US" b="1" dirty="0" err="1"/>
                  <a:t>Opruimingsdienst</a:t>
                </a:r>
                <a:r>
                  <a:rPr lang="en-US" b="1" dirty="0"/>
                  <a:t> </a:t>
                </a:r>
                <a:r>
                  <a:rPr lang="en-US" b="1" dirty="0" err="1"/>
                  <a:t>Defensie</a:t>
                </a:r>
                <a:r>
                  <a:rPr lang="en-US" b="1" dirty="0"/>
                  <a:t> (EOD) </a:t>
                </a:r>
                <a:r>
                  <a:rPr lang="en-US" b="1" dirty="0" err="1"/>
                  <a:t>werkt</a:t>
                </a:r>
                <a:r>
                  <a:rPr lang="en-US" b="1" dirty="0"/>
                  <a:t> in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uitzendgebied</a:t>
                </a:r>
                <a:r>
                  <a:rPr lang="en-US" b="1" dirty="0"/>
                  <a:t> </a:t>
                </a:r>
                <a:r>
                  <a:rPr lang="en-US" b="1" dirty="0" err="1"/>
                  <a:t>aan</a:t>
                </a:r>
                <a:r>
                  <a:rPr lang="en-US" b="1" dirty="0"/>
                  <a:t> het </a:t>
                </a:r>
                <a:r>
                  <a:rPr lang="en-US" b="1" dirty="0" err="1"/>
                  <a:t>ruimen</a:t>
                </a:r>
                <a:r>
                  <a:rPr lang="en-US" b="1" dirty="0"/>
                  <a:t> van </a:t>
                </a:r>
                <a:r>
                  <a:rPr lang="en-US" b="1" dirty="0" err="1"/>
                  <a:t>zogenaamde</a:t>
                </a:r>
                <a:r>
                  <a:rPr lang="en-US" b="1" dirty="0"/>
                  <a:t> improvised explosive devices (IED’s) </a:t>
                </a:r>
                <a:r>
                  <a:rPr lang="en-US" b="1" dirty="0" err="1"/>
                  <a:t>bij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doorgaande</a:t>
                </a:r>
                <a:r>
                  <a:rPr lang="en-US" b="1" dirty="0"/>
                  <a:t> </a:t>
                </a:r>
                <a:r>
                  <a:rPr lang="en-US" b="1" dirty="0" err="1"/>
                  <a:t>weg</a:t>
                </a:r>
                <a:r>
                  <a:rPr lang="en-US" b="1" dirty="0" smtClean="0"/>
                  <a:t>. </a:t>
                </a:r>
                <a:r>
                  <a:rPr lang="en-US" b="1" dirty="0"/>
                  <a:t>Het </a:t>
                </a:r>
                <a:r>
                  <a:rPr lang="en-US" b="1" dirty="0" err="1"/>
                  <a:t>gemiddelde</a:t>
                </a:r>
                <a:r>
                  <a:rPr lang="en-US" b="1" dirty="0"/>
                  <a:t> </a:t>
                </a:r>
                <a:r>
                  <a:rPr lang="en-US" b="1" dirty="0" err="1"/>
                  <a:t>aantal</a:t>
                </a:r>
                <a:r>
                  <a:rPr lang="en-US" b="1" dirty="0"/>
                  <a:t> IED’s </a:t>
                </a:r>
                <a:r>
                  <a:rPr lang="en-US" b="1" dirty="0" smtClean="0"/>
                  <a:t>per </a:t>
                </a:r>
                <a:r>
                  <a:rPr lang="en-US" b="1" dirty="0"/>
                  <a:t>km </a:t>
                </a:r>
                <a:r>
                  <a:rPr lang="en-US" b="1" dirty="0" err="1"/>
                  <a:t>weg</a:t>
                </a:r>
                <a:r>
                  <a:rPr lang="en-US" b="1" dirty="0"/>
                  <a:t> </a:t>
                </a:r>
                <a:r>
                  <a:rPr lang="en-US" b="1" dirty="0" err="1"/>
                  <a:t>wordt</a:t>
                </a:r>
                <a:r>
                  <a:rPr lang="en-US" b="1" dirty="0"/>
                  <a:t> </a:t>
                </a:r>
                <a:r>
                  <a:rPr lang="en-US" b="1" dirty="0" err="1"/>
                  <a:t>geschat</a:t>
                </a:r>
                <a:r>
                  <a:rPr lang="en-US" b="1" dirty="0"/>
                  <a:t> op 0,5</a:t>
                </a:r>
                <a:r>
                  <a:rPr lang="en-US" b="1" dirty="0" smtClean="0"/>
                  <a:t>. Het team </a:t>
                </a:r>
                <a:r>
                  <a:rPr lang="en-US" b="1" dirty="0" err="1" smtClean="0"/>
                  <a:t>onderzoekt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willekeurig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gekozen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weg</a:t>
                </a:r>
                <a:r>
                  <a:rPr lang="en-US" b="1" dirty="0" smtClean="0"/>
                  <a:t> van 10 km lang.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Wat is de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afstand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b="1" dirty="0" smtClean="0"/>
                  <a:t> tot de </a:t>
                </a:r>
                <a:r>
                  <a:rPr lang="en-US" b="1" dirty="0" err="1" smtClean="0"/>
                  <a:t>eerstvolgende</a:t>
                </a:r>
                <a:r>
                  <a:rPr lang="en-US" b="1" dirty="0" smtClean="0"/>
                  <a:t> IED </a:t>
                </a:r>
                <a:r>
                  <a:rPr lang="en-US" b="1" dirty="0" err="1" smtClean="0"/>
                  <a:t>tussen</a:t>
                </a:r>
                <a:r>
                  <a:rPr lang="en-US" b="1" dirty="0" smtClean="0"/>
                  <a:t> de 2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3 km is?</a:t>
                </a:r>
              </a:p>
              <a:p>
                <a:endParaRPr lang="en-US" b="1" dirty="0"/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nl-NL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2"/>
                <a:stretch>
                  <a:fillRect l="-1545" t="-2009" r="-182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20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Voorbeeld: detectie van </a:t>
            </a:r>
            <a:r>
              <a:rPr lang="nl-NL" dirty="0" err="1" smtClean="0"/>
              <a:t>IED’s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en-US" b="1" dirty="0" smtClean="0"/>
                  <a:t>Wat is de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afstand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b="1" dirty="0" smtClean="0"/>
                  <a:t> tot de </a:t>
                </a:r>
                <a:r>
                  <a:rPr lang="en-US" b="1" dirty="0" err="1" smtClean="0"/>
                  <a:t>eerstvolgende</a:t>
                </a:r>
                <a:r>
                  <a:rPr lang="en-US" b="1" dirty="0" smtClean="0"/>
                  <a:t> IED </a:t>
                </a:r>
                <a:r>
                  <a:rPr lang="en-US" b="1" dirty="0" err="1" smtClean="0"/>
                  <a:t>tussen</a:t>
                </a:r>
                <a:r>
                  <a:rPr lang="en-US" b="1" dirty="0" smtClean="0"/>
                  <a:t> de 2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3 km is?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 err="1" smtClean="0"/>
                  <a:t>willen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≤3)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&gt;3)</m:t>
                    </m:r>
                  </m:oMath>
                </a14:m>
                <a:r>
                  <a:rPr lang="en-US" dirty="0" smtClean="0"/>
                  <a:t> bepalen.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Voor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eerste</a:t>
                </a:r>
                <a:r>
                  <a:rPr lang="en-US" dirty="0" smtClean="0"/>
                  <a:t>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 err="1" smtClean="0"/>
                  <a:t>bekijk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stuk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vanaf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huidige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locatie</a:t>
                </a:r>
                <a:r>
                  <a:rPr lang="en-US" dirty="0" smtClean="0"/>
                  <a:t> van 2 km </a:t>
                </a:r>
                <a:r>
                  <a:rPr lang="en-US" dirty="0" err="1" smtClean="0"/>
                  <a:t>lang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en-US" dirty="0" smtClean="0"/>
                  <a:t> met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n-US" dirty="0" smtClean="0"/>
                  <a:t>. Het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IED’s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op </a:t>
                </a:r>
                <a:r>
                  <a:rPr lang="en-US" dirty="0" err="1" smtClean="0"/>
                  <a:t>dit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weg</a:t>
                </a:r>
                <a:r>
                  <a:rPr lang="en-US" dirty="0" smtClean="0"/>
                  <a:t> is Poisson </a:t>
                </a:r>
                <a:r>
                  <a:rPr lang="en-US" dirty="0" err="1" smtClean="0"/>
                  <a:t>verdeeld</a:t>
                </a:r>
                <a:r>
                  <a:rPr lang="en-US" dirty="0" smtClean="0"/>
                  <a:t> met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oftewel</a:t>
                </a:r>
                <a:r>
                  <a:rPr lang="en-US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Op </a:t>
                </a:r>
                <a:r>
                  <a:rPr lang="en-US" dirty="0" err="1" smtClean="0"/>
                  <a:t>dezelfde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manier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vinden</a:t>
                </a:r>
                <a:r>
                  <a:rPr lang="en-US" dirty="0" smtClean="0"/>
                  <a:t> we met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afstand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tot de </a:t>
                </a:r>
                <a:r>
                  <a:rPr lang="en-US" dirty="0" err="1" smtClean="0"/>
                  <a:t>eerstvolgende</a:t>
                </a:r>
                <a:r>
                  <a:rPr lang="en-US" dirty="0" smtClean="0"/>
                  <a:t> IED </a:t>
                </a:r>
                <a:r>
                  <a:rPr lang="en-US" dirty="0" err="1" smtClean="0"/>
                  <a:t>tussen</a:t>
                </a:r>
                <a:r>
                  <a:rPr lang="en-US" dirty="0" smtClean="0"/>
                  <a:t> de 2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3 km is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≈0,1447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pPr algn="ctr"/>
                <a:r>
                  <a:rPr lang="en-US" b="1" dirty="0" smtClean="0"/>
                  <a:t>Met 14,47%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is de </a:t>
                </a:r>
                <a:r>
                  <a:rPr lang="en-US" b="1" dirty="0" err="1" smtClean="0"/>
                  <a:t>afstand</a:t>
                </a:r>
                <a:r>
                  <a:rPr lang="en-US" b="1" dirty="0" smtClean="0"/>
                  <a:t> tot de </a:t>
                </a:r>
                <a:r>
                  <a:rPr lang="en-US" b="1" dirty="0" err="1" smtClean="0"/>
                  <a:t>eerstvolgende</a:t>
                </a:r>
                <a:r>
                  <a:rPr lang="en-US" b="1" dirty="0" smtClean="0"/>
                  <a:t> IED </a:t>
                </a:r>
                <a:r>
                  <a:rPr lang="en-US" b="1" dirty="0" err="1" smtClean="0"/>
                  <a:t>tussen</a:t>
                </a:r>
                <a:r>
                  <a:rPr lang="en-US" b="1" dirty="0" smtClean="0"/>
                  <a:t> de 2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3 km.</a:t>
                </a:r>
              </a:p>
              <a:p>
                <a:endParaRPr lang="en-US" b="1" dirty="0"/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nl-NL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2"/>
                <a:stretch>
                  <a:fillRect l="-1545" t="-2009" r="-1490" b="-889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16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Andere eigenschappen van de </a:t>
            </a:r>
            <a:r>
              <a:rPr lang="nl-NL" dirty="0" err="1" smtClean="0"/>
              <a:t>Poisson</a:t>
            </a:r>
            <a:r>
              <a:rPr lang="nl-NL" dirty="0" smtClean="0"/>
              <a:t>- en exponentiële 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Poisson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Verwachtingswaarde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variantie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Als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Poisson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Poisson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is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som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Poisson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1" dirty="0" err="1" smtClean="0">
                    <a:solidFill>
                      <a:schemeClr val="tx1"/>
                    </a:solidFill>
                  </a:rPr>
                  <a:t>Exponentieel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):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err="1" smtClean="0">
                    <a:solidFill>
                      <a:schemeClr val="tx1"/>
                    </a:solidFill>
                  </a:rPr>
                  <a:t>Geheugenloosheid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je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km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lopen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nog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IED bent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tegengekomen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is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kans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je nog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km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moet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lopen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gelijk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deze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kans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voordat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je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lopen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1" dirty="0"/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nl-NL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2"/>
                <a:stretch>
                  <a:fillRect l="-1545" t="-2009" b="-91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7700558"/>
                  </p:ext>
                </p:extLst>
              </p:nvPr>
            </p:nvGraphicFramePr>
            <p:xfrm>
              <a:off x="2271184" y="2996952"/>
              <a:ext cx="8127999" cy="1348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9311255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2608614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00183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b="1" i="0" dirty="0" smtClean="0">
                                    <a:latin typeface="Cambria Math" panose="02040503050406030204" pitchFamily="18" charset="0"/>
                                  </a:rPr>
                                  <m:t>𝐏𝐨𝐢𝐬𝐬𝐨𝐧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𝐄𝐱𝐩𝐨𝐧𝐞𝐧𝐭𝐢𝐞𝐞𝐥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111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Verwachtingswaarde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28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Variantie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Var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nl-NL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Var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4899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7700558"/>
                  </p:ext>
                </p:extLst>
              </p:nvPr>
            </p:nvGraphicFramePr>
            <p:xfrm>
              <a:off x="2271184" y="2996952"/>
              <a:ext cx="8127999" cy="1348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9311255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2608614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00183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639" r="-101351" b="-2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1124" b="-2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9111915"/>
                      </a:ext>
                    </a:extLst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Verwachtingswaarde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62000" r="-101351" b="-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2000" r="-1124" b="-7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28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Variantie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265574" r="-10135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65574" r="-11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04899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9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 van de </a:t>
            </a:r>
            <a:r>
              <a:rPr lang="nl-NL" dirty="0" err="1" smtClean="0"/>
              <a:t>Poisson</a:t>
            </a:r>
            <a:r>
              <a:rPr lang="nl-NL" dirty="0" smtClean="0"/>
              <a:t>- en exponentiële verdeling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1044768" cy="42465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Aantal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vijandelijke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aanvallen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raketlanceringen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artillerievuur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hinderlagen</a:t>
            </a:r>
            <a:r>
              <a:rPr lang="en-US" dirty="0" smtClean="0">
                <a:solidFill>
                  <a:schemeClr val="tx1"/>
                </a:solidFill>
              </a:rPr>
              <a:t>) in </a:t>
            </a:r>
            <a:r>
              <a:rPr lang="en-US" dirty="0" err="1" smtClean="0">
                <a:solidFill>
                  <a:schemeClr val="tx1"/>
                </a:solidFill>
              </a:rPr>
              <a:t>een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tijdsinterval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Wachtrijtheorie</a:t>
            </a:r>
            <a:endParaRPr lang="en-US" dirty="0" smtClean="0">
              <a:solidFill>
                <a:schemeClr val="tx1"/>
              </a:solidFill>
            </a:endParaRP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Filevorming</a:t>
            </a:r>
            <a:r>
              <a:rPr lang="en-US" dirty="0">
                <a:solidFill>
                  <a:schemeClr val="tx1"/>
                </a:solidFill>
              </a:rPr>
              <a:t> door </a:t>
            </a:r>
            <a:r>
              <a:rPr lang="en-US" dirty="0" err="1">
                <a:solidFill>
                  <a:schemeClr val="tx1"/>
                </a:solidFill>
              </a:rPr>
              <a:t>grenscontroles</a:t>
            </a:r>
            <a:r>
              <a:rPr lang="en-US" dirty="0">
                <a:solidFill>
                  <a:schemeClr val="tx1"/>
                </a:solidFill>
              </a:rPr>
              <a:t> door de </a:t>
            </a:r>
            <a:r>
              <a:rPr lang="en-US" dirty="0" err="1" smtClean="0">
                <a:solidFill>
                  <a:schemeClr val="tx1"/>
                </a:solidFill>
              </a:rPr>
              <a:t>Marechaussee</a:t>
            </a:r>
            <a:endParaRPr lang="en-US" dirty="0">
              <a:solidFill>
                <a:schemeClr val="tx1"/>
              </a:solidFill>
            </a:endParaRP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Poisson: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aankomsten</a:t>
            </a:r>
            <a:r>
              <a:rPr lang="en-US" dirty="0" smtClean="0">
                <a:solidFill>
                  <a:schemeClr val="tx1"/>
                </a:solidFill>
              </a:rPr>
              <a:t> van auto’s </a:t>
            </a:r>
            <a:r>
              <a:rPr lang="en-US" dirty="0" err="1" smtClean="0">
                <a:solidFill>
                  <a:schemeClr val="tx1"/>
                </a:solidFill>
              </a:rPr>
              <a:t>bij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controlepost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een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tijdsinterval</a:t>
            </a:r>
            <a:endParaRPr lang="en-US" dirty="0" smtClean="0">
              <a:solidFill>
                <a:schemeClr val="tx1"/>
              </a:solidFill>
            </a:endParaRP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Exponentieel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tijd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tussen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aankomsten</a:t>
            </a:r>
            <a:r>
              <a:rPr lang="en-US" dirty="0" smtClean="0">
                <a:solidFill>
                  <a:schemeClr val="tx1"/>
                </a:solidFill>
              </a:rPr>
              <a:t> van auto’s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Frequentie</a:t>
            </a:r>
            <a:r>
              <a:rPr lang="en-US" dirty="0" smtClean="0">
                <a:solidFill>
                  <a:schemeClr val="tx1"/>
                </a:solidFill>
              </a:rPr>
              <a:t> van </a:t>
            </a:r>
            <a:r>
              <a:rPr lang="en-US" dirty="0" err="1" smtClean="0">
                <a:solidFill>
                  <a:schemeClr val="tx1"/>
                </a:solidFill>
              </a:rPr>
              <a:t>storingen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aan</a:t>
            </a:r>
            <a:r>
              <a:rPr lang="en-US" dirty="0" smtClean="0">
                <a:solidFill>
                  <a:schemeClr val="tx1"/>
                </a:solidFill>
              </a:rPr>
              <a:t> materiel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optimaliseren</a:t>
            </a:r>
            <a:r>
              <a:rPr lang="en-US" dirty="0" smtClean="0">
                <a:solidFill>
                  <a:schemeClr val="tx1"/>
                </a:solidFill>
              </a:rPr>
              <a:t> van (</a:t>
            </a:r>
            <a:r>
              <a:rPr lang="en-US" dirty="0" err="1" smtClean="0">
                <a:solidFill>
                  <a:schemeClr val="tx1"/>
                </a:solidFill>
              </a:rPr>
              <a:t>preventieve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onderhoudsplanning</a:t>
            </a:r>
            <a:endParaRPr lang="en-US" dirty="0" smtClean="0">
              <a:solidFill>
                <a:schemeClr val="tx1"/>
              </a:solidFill>
            </a:endParaRP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optimaliseren</a:t>
            </a:r>
            <a:r>
              <a:rPr lang="en-US" dirty="0" smtClean="0">
                <a:solidFill>
                  <a:schemeClr val="tx1"/>
                </a:solidFill>
              </a:rPr>
              <a:t> van </a:t>
            </a:r>
            <a:r>
              <a:rPr lang="en-US" dirty="0" err="1" smtClean="0">
                <a:solidFill>
                  <a:schemeClr val="tx1"/>
                </a:solidFill>
              </a:rPr>
              <a:t>voorraadbeheer</a:t>
            </a:r>
            <a:r>
              <a:rPr lang="en-US" dirty="0" smtClean="0">
                <a:solidFill>
                  <a:schemeClr val="tx1"/>
                </a:solidFill>
              </a:rPr>
              <a:t> / </a:t>
            </a:r>
            <a:r>
              <a:rPr lang="en-US" dirty="0" err="1" smtClean="0">
                <a:solidFill>
                  <a:schemeClr val="tx1"/>
                </a:solidFill>
              </a:rPr>
              <a:t>vraagvoorspelling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b="0" i="1" dirty="0" smtClean="0">
              <a:latin typeface="Cambria Math" panose="02040503050406030204" pitchFamily="18" charset="0"/>
            </a:endParaRPr>
          </a:p>
          <a:p>
            <a:endParaRPr lang="en-US" i="1" dirty="0">
              <a:latin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1" dirty="0" smtClean="0">
              <a:latin typeface="Cambria Math" panose="02040503050406030204" pitchFamily="18" charset="0"/>
            </a:endParaRPr>
          </a:p>
          <a:p>
            <a:endParaRPr lang="nl-NL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Samenvatting</a:t>
            </a: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755808" cy="4246562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Poissonverdeling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exponentiële</a:t>
            </a:r>
            <a:r>
              <a:rPr lang="en-US" sz="2400" dirty="0" smtClean="0"/>
              <a:t> </a:t>
            </a:r>
            <a:r>
              <a:rPr lang="en-US" sz="2400" dirty="0" err="1" smtClean="0"/>
              <a:t>verdeling</a:t>
            </a:r>
            <a:endParaRPr lang="en-US" sz="2400" dirty="0" smtClean="0"/>
          </a:p>
          <a:p>
            <a:pPr eaLnBrk="1" hangingPunct="1"/>
            <a:endParaRPr lang="en-US" sz="2400" dirty="0"/>
          </a:p>
          <a:p>
            <a:r>
              <a:rPr lang="en-US" sz="2400" b="1" dirty="0" err="1" smtClean="0">
                <a:latin typeface="RijksoverheidSansText" panose="020B0503040202060203" pitchFamily="34" charset="0"/>
              </a:rPr>
              <a:t>Huiswerk</a:t>
            </a:r>
            <a:r>
              <a:rPr lang="en-US" sz="2400" b="1" dirty="0">
                <a:latin typeface="RijksoverheidSansText" panose="020B050304020206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Lezen</a:t>
            </a:r>
            <a:r>
              <a:rPr lang="en-US" sz="2400" dirty="0">
                <a:latin typeface="RijksoverheidSansText" panose="020B0503040202060203" pitchFamily="34" charset="0"/>
              </a:rPr>
              <a:t> van A. Buijs: </a:t>
            </a: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7.1 </a:t>
            </a:r>
            <a:r>
              <a:rPr lang="en-US" sz="2400" dirty="0">
                <a:latin typeface="RijksoverheidSansText" panose="020B0503040202060203" pitchFamily="34" charset="0"/>
              </a:rPr>
              <a:t>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227-231), 7.5 (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blz</a:t>
            </a:r>
            <a:r>
              <a:rPr lang="en-US" sz="2400" dirty="0" smtClean="0">
                <a:latin typeface="RijksoverheidSansText" panose="020B0503040202060203" pitchFamily="34" charset="0"/>
              </a:rPr>
              <a:t>. 236-238)</a:t>
            </a:r>
            <a:endParaRPr lang="en-US" sz="2400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Opdrachten</a:t>
            </a:r>
            <a:r>
              <a:rPr lang="en-US" sz="2400" dirty="0">
                <a:latin typeface="RijksoverheidSansText" panose="020B0503040202060203" pitchFamily="34" charset="0"/>
              </a:rPr>
              <a:t>: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7: m1-m3, m5, m6, 7.3, 7.6, 7.7, 7.8, 7.12, 7.15, 7.17</a:t>
            </a:r>
            <a:endParaRPr lang="en-US" sz="2400" dirty="0">
              <a:latin typeface="RijksoverheidSansText" panose="020B0503040202060203" pitchFamily="34" charset="0"/>
            </a:endParaRPr>
          </a:p>
          <a:p>
            <a:pPr eaLnBrk="1" hangingPunct="1"/>
            <a:endParaRPr lang="en-US" sz="2400" dirty="0"/>
          </a:p>
          <a:p>
            <a:pPr eaLnBrk="1" hangingPunct="1"/>
            <a:endParaRPr lang="en-US" sz="2400" b="1" dirty="0" smtClean="0"/>
          </a:p>
          <a:p>
            <a:pPr eaLnBrk="1" hangingPunct="1"/>
            <a:r>
              <a:rPr lang="en-US" sz="2400" b="1" dirty="0" err="1" smtClean="0"/>
              <a:t>Volgende</a:t>
            </a:r>
            <a:r>
              <a:rPr lang="en-US" sz="2400" b="1" dirty="0" smtClean="0"/>
              <a:t> les: </a:t>
            </a:r>
            <a:r>
              <a:rPr lang="en-US" sz="2400" dirty="0" err="1" smtClean="0"/>
              <a:t>examenvoorbereiding</a:t>
            </a:r>
            <a:endParaRPr lang="en-US" sz="2400" b="1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5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Samenvatting</a:t>
            </a: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755808" cy="4246562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Poissonverdeling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exponentiële</a:t>
            </a:r>
            <a:r>
              <a:rPr lang="en-US" sz="2400" dirty="0" smtClean="0"/>
              <a:t> </a:t>
            </a:r>
            <a:r>
              <a:rPr lang="en-US" sz="2400" dirty="0" err="1" smtClean="0"/>
              <a:t>verdeling</a:t>
            </a:r>
            <a:endParaRPr lang="en-US" sz="2400" dirty="0" smtClean="0"/>
          </a:p>
          <a:p>
            <a:pPr eaLnBrk="1" hangingPunct="1"/>
            <a:endParaRPr lang="en-US" sz="2400" dirty="0"/>
          </a:p>
          <a:p>
            <a:r>
              <a:rPr lang="en-US" sz="2400" b="1" dirty="0" err="1" smtClean="0">
                <a:latin typeface="RijksoverheidSansText" panose="020B0503040202060203" pitchFamily="34" charset="0"/>
              </a:rPr>
              <a:t>Huiswerk</a:t>
            </a:r>
            <a:r>
              <a:rPr lang="en-US" sz="2400" b="1" dirty="0">
                <a:latin typeface="RijksoverheidSansText" panose="020B050304020206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Lezen</a:t>
            </a:r>
            <a:r>
              <a:rPr lang="en-US" sz="2400" dirty="0">
                <a:latin typeface="RijksoverheidSansText" panose="020B0503040202060203" pitchFamily="34" charset="0"/>
              </a:rPr>
              <a:t> van A. Buijs: </a:t>
            </a: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7.1 </a:t>
            </a:r>
            <a:r>
              <a:rPr lang="en-US" sz="2400" dirty="0">
                <a:latin typeface="RijksoverheidSansText" panose="020B0503040202060203" pitchFamily="34" charset="0"/>
              </a:rPr>
              <a:t>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227-231), 7.5 (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blz</a:t>
            </a:r>
            <a:r>
              <a:rPr lang="en-US" sz="2400" dirty="0" smtClean="0">
                <a:latin typeface="RijksoverheidSansText" panose="020B0503040202060203" pitchFamily="34" charset="0"/>
              </a:rPr>
              <a:t>. 236-238)</a:t>
            </a:r>
            <a:endParaRPr lang="en-US" sz="2400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Opdrachten</a:t>
            </a:r>
            <a:r>
              <a:rPr lang="en-US" sz="2400" dirty="0">
                <a:latin typeface="RijksoverheidSansText" panose="020B0503040202060203" pitchFamily="34" charset="0"/>
              </a:rPr>
              <a:t>: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7</a:t>
            </a:r>
            <a:r>
              <a:rPr lang="pt-BR" dirty="0" smtClean="0"/>
              <a:t>: </a:t>
            </a:r>
            <a:r>
              <a:rPr lang="pt-BR" dirty="0"/>
              <a:t>m1, m2, m3, m5, m6, 7.3, 7.4, 7.6, 7.8, 7.10, 7.12, 7.14, 7.19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b="1" dirty="0" smtClean="0"/>
          </a:p>
          <a:p>
            <a:pPr eaLnBrk="1" hangingPunct="1"/>
            <a:r>
              <a:rPr lang="en-US" sz="2400" b="1" dirty="0" err="1" smtClean="0"/>
              <a:t>Volgende</a:t>
            </a:r>
            <a:r>
              <a:rPr lang="en-US" sz="2400" b="1" dirty="0" smtClean="0"/>
              <a:t> les: </a:t>
            </a:r>
            <a:r>
              <a:rPr lang="en-US" sz="2400" dirty="0" err="1" smtClean="0"/>
              <a:t>examenvoorbereiding</a:t>
            </a:r>
            <a:endParaRPr lang="en-US" sz="2400" b="1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4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  <a:endParaRPr lang="nl-NL" dirty="0" smtClean="0"/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0" y="1080000"/>
            <a:ext cx="12072664" cy="4246562"/>
          </a:xfrm>
        </p:spPr>
        <p:txBody>
          <a:bodyPr/>
          <a:lstStyle/>
          <a:p>
            <a:pPr algn="ctr"/>
            <a:r>
              <a:rPr lang="en-US" sz="2800" b="1" dirty="0" smtClean="0"/>
              <a:t>“La vie </a:t>
            </a:r>
            <a:r>
              <a:rPr lang="en-US" sz="2800" b="1" dirty="0" err="1" smtClean="0"/>
              <a:t>n’est</a:t>
            </a:r>
            <a:r>
              <a:rPr lang="en-US" sz="2800" b="1" dirty="0" smtClean="0"/>
              <a:t> bonne </a:t>
            </a:r>
            <a:r>
              <a:rPr lang="en-US" sz="2800" b="1" dirty="0" err="1" smtClean="0"/>
              <a:t>qu’à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deux</a:t>
            </a:r>
            <a:r>
              <a:rPr lang="en-US" sz="2800" b="1" dirty="0" smtClean="0"/>
              <a:t> choses</a:t>
            </a:r>
            <a:r>
              <a:rPr lang="en-US" sz="2800" b="1" dirty="0"/>
              <a:t>: </a:t>
            </a:r>
            <a:r>
              <a:rPr lang="en-US" sz="2800" b="1" dirty="0" smtClean="0"/>
              <a:t>à faire des </a:t>
            </a:r>
            <a:r>
              <a:rPr lang="en-US" sz="2800" b="1" dirty="0" err="1" smtClean="0"/>
              <a:t>mathématiques</a:t>
            </a:r>
            <a:r>
              <a:rPr lang="en-US" sz="2800" b="1" dirty="0" smtClean="0"/>
              <a:t> et à les </a:t>
            </a:r>
            <a:r>
              <a:rPr lang="en-US" sz="2800" b="1" dirty="0" err="1" smtClean="0"/>
              <a:t>professer</a:t>
            </a:r>
            <a:r>
              <a:rPr lang="en-US" sz="2800" b="1" dirty="0" smtClean="0"/>
              <a:t>.”</a:t>
            </a:r>
          </a:p>
          <a:p>
            <a:pPr algn="ctr"/>
            <a:r>
              <a:rPr lang="en-US" sz="2800" dirty="0" smtClean="0"/>
              <a:t>“Het </a:t>
            </a:r>
            <a:r>
              <a:rPr lang="en-US" sz="2800" dirty="0" err="1" smtClean="0"/>
              <a:t>leven</a:t>
            </a:r>
            <a:r>
              <a:rPr lang="en-US" sz="2800" dirty="0" smtClean="0"/>
              <a:t> is </a:t>
            </a:r>
            <a:r>
              <a:rPr lang="en-US" sz="2800" dirty="0" err="1" smtClean="0"/>
              <a:t>goed</a:t>
            </a:r>
            <a:r>
              <a:rPr lang="en-US" sz="2800" dirty="0" smtClean="0"/>
              <a:t> </a:t>
            </a:r>
            <a:r>
              <a:rPr lang="en-US" sz="2800" dirty="0" err="1" smtClean="0"/>
              <a:t>voor</a:t>
            </a:r>
            <a:r>
              <a:rPr lang="en-US" sz="2800" dirty="0" smtClean="0"/>
              <a:t> maar twee </a:t>
            </a:r>
            <a:r>
              <a:rPr lang="en-US" sz="2800" dirty="0" err="1" smtClean="0"/>
              <a:t>dingen</a:t>
            </a:r>
            <a:r>
              <a:rPr lang="en-US" sz="2800" dirty="0" smtClean="0"/>
              <a:t>: </a:t>
            </a:r>
            <a:r>
              <a:rPr lang="en-US" sz="2800" dirty="0" err="1" smtClean="0"/>
              <a:t>wiskunde</a:t>
            </a:r>
            <a:r>
              <a:rPr lang="en-US" sz="2800" dirty="0" smtClean="0"/>
              <a:t> </a:t>
            </a:r>
            <a:r>
              <a:rPr lang="en-US" sz="2800" dirty="0" err="1" smtClean="0"/>
              <a:t>leren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wiskunde</a:t>
            </a:r>
            <a:r>
              <a:rPr lang="en-US" sz="2800" dirty="0" smtClean="0"/>
              <a:t> </a:t>
            </a:r>
            <a:r>
              <a:rPr lang="en-US" sz="2800" dirty="0" err="1" smtClean="0"/>
              <a:t>onderwijzen</a:t>
            </a:r>
            <a:r>
              <a:rPr lang="en-US" sz="2800" dirty="0" smtClean="0"/>
              <a:t>.”</a:t>
            </a:r>
          </a:p>
          <a:p>
            <a:pPr algn="ctr"/>
            <a:endParaRPr lang="en-US" sz="2800" b="1" dirty="0"/>
          </a:p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endParaRPr lang="en-US" sz="2800" b="1" dirty="0" smtClean="0"/>
          </a:p>
          <a:p>
            <a:pPr algn="ctr"/>
            <a:r>
              <a:rPr lang="en-US" sz="2800" b="1" dirty="0" err="1" smtClean="0"/>
              <a:t>Siméon</a:t>
            </a:r>
            <a:r>
              <a:rPr lang="en-US" sz="2800" b="1" dirty="0" smtClean="0"/>
              <a:t> Denis Poisson (1781 – 1840)</a:t>
            </a:r>
            <a:endParaRPr lang="nl-NL" sz="2800" b="1" dirty="0"/>
          </a:p>
          <a:p>
            <a:pPr eaLnBrk="1" hangingPunct="1"/>
            <a:endParaRPr lang="nl-NL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341" y="1916832"/>
            <a:ext cx="3168352" cy="371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Voorbeeld: detectie van </a:t>
            </a:r>
            <a:r>
              <a:rPr lang="nl-NL" dirty="0" err="1" smtClean="0"/>
              <a:t>IED’s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eenheid</a:t>
            </a:r>
            <a:r>
              <a:rPr lang="en-US" dirty="0" smtClean="0"/>
              <a:t> van de </a:t>
            </a:r>
            <a:r>
              <a:rPr lang="en-US" dirty="0" err="1" smtClean="0"/>
              <a:t>Explosieve</a:t>
            </a:r>
            <a:r>
              <a:rPr lang="en-US" dirty="0" smtClean="0"/>
              <a:t> </a:t>
            </a:r>
            <a:r>
              <a:rPr lang="en-US" dirty="0" err="1" smtClean="0"/>
              <a:t>Opruimingsdienst</a:t>
            </a:r>
            <a:r>
              <a:rPr lang="en-US" dirty="0" smtClean="0"/>
              <a:t> </a:t>
            </a:r>
            <a:r>
              <a:rPr lang="en-US" dirty="0" err="1" smtClean="0"/>
              <a:t>Defensie</a:t>
            </a:r>
            <a:r>
              <a:rPr lang="en-US" dirty="0" smtClean="0"/>
              <a:t> (EOD) </a:t>
            </a:r>
            <a:r>
              <a:rPr lang="en-US" dirty="0" err="1" smtClean="0"/>
              <a:t>werkt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uitzendgebied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het </a:t>
            </a:r>
            <a:r>
              <a:rPr lang="en-US" dirty="0" err="1" smtClean="0"/>
              <a:t>ruimen</a:t>
            </a:r>
            <a:r>
              <a:rPr lang="en-US" dirty="0" smtClean="0"/>
              <a:t> van </a:t>
            </a:r>
            <a:r>
              <a:rPr lang="en-US" dirty="0" err="1" smtClean="0"/>
              <a:t>zogenaamde</a:t>
            </a:r>
            <a:r>
              <a:rPr lang="en-US" dirty="0" smtClean="0"/>
              <a:t> </a:t>
            </a:r>
            <a:r>
              <a:rPr lang="en-US" b="1" dirty="0" smtClean="0"/>
              <a:t>improvised explosive devices (IED’s)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doorgaande</a:t>
            </a:r>
            <a:r>
              <a:rPr lang="en-US" dirty="0" smtClean="0"/>
              <a:t> </a:t>
            </a:r>
            <a:r>
              <a:rPr lang="en-US" dirty="0" err="1" smtClean="0"/>
              <a:t>weg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/>
          </a:p>
          <a:p>
            <a:endParaRPr lang="nl-NL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457131"/>
            <a:ext cx="5427216" cy="3595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537" t="17174" r="38015"/>
          <a:stretch/>
        </p:blipFill>
        <p:spPr>
          <a:xfrm>
            <a:off x="7520293" y="2453803"/>
            <a:ext cx="3672408" cy="3625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20136" y="6130924"/>
            <a:ext cx="5040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>
                <a:latin typeface="RijksoverheidSansText" panose="020B0503040202060203" pitchFamily="34" charset="0"/>
              </a:rPr>
              <a:t>https://theonion.com/terrorist-who-put-a-lot-of-work-into-explosive-device-o-1838878632/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0375" y="6061008"/>
            <a:ext cx="5423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>
                <a:latin typeface="RijksoverheidSansText" panose="020B0503040202060203" pitchFamily="34" charset="0"/>
              </a:rPr>
              <a:t>https://www.dreamstime.com/stock-photo-close-up-shot-improvised-explosive-device-bomb-handmade-image89113806</a:t>
            </a:r>
          </a:p>
        </p:txBody>
      </p:sp>
    </p:spTree>
    <p:extLst>
      <p:ext uri="{BB962C8B-B14F-4D97-AF65-F5344CB8AC3E}">
        <p14:creationId xmlns:p14="http://schemas.microsoft.com/office/powerpoint/2010/main" val="31005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Voorbeeld: detectie van </a:t>
            </a:r>
            <a:r>
              <a:rPr lang="nl-NL" dirty="0" err="1" smtClean="0"/>
              <a:t>IED’s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Uit intelligence </a:t>
                </a:r>
                <a:r>
                  <a:rPr lang="en-US" dirty="0" err="1" smtClean="0"/>
                  <a:t>bronnen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wordt</a:t>
                </a:r>
                <a:r>
                  <a:rPr lang="en-US" dirty="0" smtClean="0"/>
                  <a:t> in het </a:t>
                </a:r>
                <a:r>
                  <a:rPr lang="en-US" dirty="0" err="1" smtClean="0"/>
                  <a:t>uitzendgebied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IED’s per km </a:t>
                </a:r>
                <a:r>
                  <a:rPr lang="en-US" dirty="0" err="1" smtClean="0"/>
                  <a:t>weg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geschat</a:t>
                </a:r>
                <a:r>
                  <a:rPr lang="en-US" dirty="0" smtClean="0"/>
                  <a:t> 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 smtClean="0"/>
                  <a:t>Om de </a:t>
                </a:r>
                <a:r>
                  <a:rPr lang="en-US" dirty="0" err="1" smtClean="0"/>
                  <a:t>logistiek</a:t>
                </a:r>
                <a:r>
                  <a:rPr lang="en-US" dirty="0" smtClean="0"/>
                  <a:t> van de </a:t>
                </a:r>
                <a:r>
                  <a:rPr lang="en-US" dirty="0" err="1" smtClean="0"/>
                  <a:t>opruimingsmissie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plannen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wil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eenheid</a:t>
                </a:r>
                <a:r>
                  <a:rPr lang="en-US" dirty="0" smtClean="0"/>
                  <a:t> van de EOD </a:t>
                </a:r>
                <a:r>
                  <a:rPr lang="en-US" dirty="0" err="1" smtClean="0"/>
                  <a:t>graag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risico’s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inschatten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algn="ctr"/>
                <a:r>
                  <a:rPr lang="en-US" b="1" dirty="0" err="1" smtClean="0"/>
                  <a:t>Hoeveel</a:t>
                </a:r>
                <a:r>
                  <a:rPr lang="en-US" b="1" dirty="0" smtClean="0"/>
                  <a:t> IED’s </a:t>
                </a:r>
                <a:r>
                  <a:rPr lang="en-US" b="1" dirty="0" err="1" smtClean="0"/>
                  <a:t>zijn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aanwezig</a:t>
                </a:r>
                <a:r>
                  <a:rPr lang="en-US" b="1" dirty="0" smtClean="0"/>
                  <a:t> op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weg</a:t>
                </a:r>
                <a:r>
                  <a:rPr lang="en-US" b="1" dirty="0" smtClean="0"/>
                  <a:t> van 1 km </a:t>
                </a:r>
                <a:r>
                  <a:rPr lang="en-US" b="1" dirty="0" err="1" smtClean="0"/>
                  <a:t>lang</a:t>
                </a:r>
                <a:r>
                  <a:rPr lang="en-US" b="1" dirty="0" smtClean="0"/>
                  <a:t>?</a:t>
                </a:r>
              </a:p>
              <a:p>
                <a:endParaRPr lang="en-US" b="1" dirty="0"/>
              </a:p>
              <a:p>
                <a:endParaRPr lang="nl-NL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1294" b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56" y="3501008"/>
            <a:ext cx="9793088" cy="21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Voorbeeld: detectie van </a:t>
            </a:r>
            <a:r>
              <a:rPr lang="nl-NL" dirty="0" err="1" smtClean="0"/>
              <a:t>IED’s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Eerste </a:t>
                </a:r>
                <a:r>
                  <a:rPr lang="en-US" b="1" dirty="0" err="1" smtClean="0"/>
                  <a:t>aanpak</a:t>
                </a:r>
                <a:r>
                  <a:rPr lang="en-US" b="1" dirty="0" smtClean="0"/>
                  <a:t>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Weg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opdelen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kleine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stukjes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bv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stukje</a:t>
                </a:r>
                <a:r>
                  <a:rPr lang="en-US" dirty="0" smtClean="0"/>
                  <a:t> van 1 meter </a:t>
                </a:r>
                <a:r>
                  <a:rPr lang="en-US" dirty="0" err="1" smtClean="0"/>
                  <a:t>lang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1.000 </a:t>
                </a:r>
                <a:r>
                  <a:rPr lang="en-US" dirty="0" err="1" smtClean="0"/>
                  <a:t>stukjes</a:t>
                </a:r>
                <a:r>
                  <a:rPr lang="en-US" dirty="0" smtClean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Per </a:t>
                </a:r>
                <a:r>
                  <a:rPr lang="en-US" dirty="0" err="1" smtClean="0"/>
                  <a:t>stukje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ligt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binnen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stukje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IED of </a:t>
                </a:r>
                <a:r>
                  <a:rPr lang="en-US" dirty="0" err="1" smtClean="0"/>
                  <a:t>niet</a:t>
                </a:r>
                <a:r>
                  <a:rPr lang="en-US" dirty="0" smtClean="0"/>
                  <a:t>?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n-US" dirty="0" smtClean="0"/>
                  <a:t> per km </a:t>
                </a:r>
                <a:r>
                  <a:rPr lang="en-US" dirty="0" err="1" smtClean="0"/>
                  <a:t>liggen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US" dirty="0" smtClean="0"/>
                  <a:t> per meter!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b="1" dirty="0"/>
              </a:p>
              <a:p>
                <a:endParaRPr lang="nl-NL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592027"/>
            <a:ext cx="1069452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Voorbeeld: detectie van </a:t>
            </a:r>
            <a:r>
              <a:rPr lang="nl-NL" dirty="0" err="1" smtClean="0"/>
              <a:t>IED’s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Als we de </a:t>
                </a:r>
                <a:r>
                  <a:rPr lang="en-US" dirty="0" err="1" smtClean="0"/>
                  <a:t>weg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opdelen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groot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stukjes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dus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zeer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kleine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stukjes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is het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IED’s op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stukje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weg</a:t>
                </a:r>
                <a:r>
                  <a:rPr lang="en-US" dirty="0" smtClean="0"/>
                  <a:t> 0 of 1</a:t>
                </a:r>
                <a:endParaRPr lang="en-US" dirty="0"/>
              </a:p>
              <a:p>
                <a:pPr algn="ctr"/>
                <a:r>
                  <a:rPr lang="en-US" b="1" dirty="0" err="1" smtClean="0"/>
                  <a:t>Doet</a:t>
                </a:r>
                <a:r>
                  <a:rPr lang="en-US" b="1" dirty="0" smtClean="0"/>
                  <a:t> </a:t>
                </a:r>
                <a:r>
                  <a:rPr lang="en-US" b="1" dirty="0" err="1"/>
                  <a:t>dit</a:t>
                </a:r>
                <a:r>
                  <a:rPr lang="en-US" b="1" dirty="0"/>
                  <a:t> </a:t>
                </a:r>
                <a:r>
                  <a:rPr lang="en-US" b="1" dirty="0" err="1"/>
                  <a:t>jullie</a:t>
                </a:r>
                <a:r>
                  <a:rPr lang="en-US" b="1" dirty="0"/>
                  <a:t> </a:t>
                </a:r>
                <a:r>
                  <a:rPr lang="en-US" b="1" dirty="0" err="1"/>
                  <a:t>ergens</a:t>
                </a:r>
                <a:r>
                  <a:rPr lang="en-US" b="1" dirty="0"/>
                  <a:t> </a:t>
                </a:r>
                <a:r>
                  <a:rPr lang="en-US" b="1" dirty="0" err="1"/>
                  <a:t>aan</a:t>
                </a:r>
                <a:r>
                  <a:rPr lang="en-US" b="1" dirty="0"/>
                  <a:t> </a:t>
                </a:r>
                <a:r>
                  <a:rPr lang="en-US" b="1" dirty="0" err="1"/>
                  <a:t>denken</a:t>
                </a:r>
                <a:r>
                  <a:rPr lang="en-US" b="1" dirty="0" smtClean="0"/>
                  <a:t>?</a:t>
                </a:r>
              </a:p>
              <a:p>
                <a:pPr algn="ctr"/>
                <a:endParaRPr lang="en-US" b="1" dirty="0"/>
              </a:p>
              <a:p>
                <a:pPr algn="ctr"/>
                <a:endParaRPr lang="en-US" b="1" dirty="0" smtClean="0"/>
              </a:p>
              <a:p>
                <a:pPr algn="ctr"/>
                <a:endParaRPr lang="en-US" b="1" dirty="0"/>
              </a:p>
              <a:p>
                <a:pPr algn="ctr"/>
                <a:endParaRPr lang="en-US" b="1" dirty="0" smtClean="0"/>
              </a:p>
              <a:p>
                <a:pPr algn="ctr"/>
                <a:endParaRPr lang="en-US" b="1" dirty="0"/>
              </a:p>
              <a:p>
                <a:pPr algn="ctr"/>
                <a:endParaRPr lang="en-US" b="1" dirty="0" smtClean="0"/>
              </a:p>
              <a:p>
                <a:r>
                  <a:rPr lang="en-US" dirty="0" err="1" smtClean="0"/>
                  <a:t>Laat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het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stukjes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zijn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het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IED’s per km.</a:t>
                </a:r>
              </a:p>
              <a:p>
                <a:r>
                  <a:rPr lang="en-US" dirty="0" err="1" smtClean="0"/>
                  <a:t>Voor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kansvariabele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die het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IED’s op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km </a:t>
                </a:r>
                <a:r>
                  <a:rPr lang="en-US" dirty="0" err="1" smtClean="0"/>
                  <a:t>weg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telt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bij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benadering</a:t>
                </a:r>
                <a:r>
                  <a:rPr lang="en-US" dirty="0" smtClean="0"/>
                  <a:t> </a:t>
                </a:r>
                <a:endParaRPr lang="en-US" b="0" i="1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𝐁𝐢𝐧𝐨𝐦𝐢𝐚𝐚𝐥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b="1" dirty="0"/>
              </a:p>
              <a:p>
                <a:endParaRPr lang="nl-NL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1235" b="-25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02" y="2780928"/>
            <a:ext cx="8107796" cy="19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5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</a:t>
            </a:r>
            <a:r>
              <a:rPr lang="nl-NL" dirty="0" err="1" smtClean="0"/>
              <a:t>Poissonverdeling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dirty="0" smtClean="0"/>
                  <a:t>Een </a:t>
                </a:r>
                <a:r>
                  <a:rPr lang="en-US" dirty="0" err="1" smtClean="0"/>
                  <a:t>binomiaal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verdeelde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kansvariabele</a:t>
                </a:r>
                <a:r>
                  <a:rPr lang="en-US" dirty="0" smtClean="0"/>
                  <a:t> met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heeft </a:t>
                </a: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kansfunctie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endParaRPr lang="en-US" dirty="0"/>
              </a:p>
              <a:p>
                <a:r>
                  <a:rPr lang="en-US" dirty="0" smtClean="0"/>
                  <a:t>De </a:t>
                </a:r>
                <a:r>
                  <a:rPr lang="en-US" b="1" dirty="0" err="1" smtClean="0"/>
                  <a:t>exacte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kansfunctie</a:t>
                </a:r>
                <a:r>
                  <a:rPr lang="en-US" dirty="0" smtClean="0"/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dirty="0" smtClean="0"/>
                  <a:t>het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IED’s op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km </a:t>
                </a:r>
                <a:r>
                  <a:rPr lang="en-US" dirty="0" err="1" smtClean="0"/>
                  <a:t>weg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krijgen</a:t>
                </a:r>
                <a:r>
                  <a:rPr lang="en-US" dirty="0" smtClean="0"/>
                  <a:t> we uit de </a:t>
                </a:r>
                <a:r>
                  <a:rPr lang="en-US" dirty="0" err="1" smtClean="0"/>
                  <a:t>limiet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1" dirty="0"/>
              </a:p>
              <a:p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 err="1" smtClean="0"/>
                  <a:t>noemen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kansverdeling</a:t>
                </a:r>
                <a:r>
                  <a:rPr lang="en-US" dirty="0" smtClean="0"/>
                  <a:t> de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Poissonverdeling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Poisson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verdeelde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kansvariabele</a:t>
                </a:r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r>
                  <a:rPr lang="en-US" b="1" dirty="0" err="1" smtClean="0"/>
                  <a:t>Notatie</a:t>
                </a:r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b="1" dirty="0"/>
              </a:p>
              <a:p>
                <a:endParaRPr lang="nl-NL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576" r="-1294" b="-430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5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</a:t>
            </a:r>
            <a:r>
              <a:rPr lang="nl-NL" dirty="0" err="1" smtClean="0"/>
              <a:t>Poissonverdeling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algn="ctr"/>
            <a:r>
              <a:rPr lang="en-US" dirty="0" smtClean="0">
                <a:hlinkClick r:id="rId2" tooltip="https://interactive-pois-binom.streamlit.app"/>
              </a:rPr>
              <a:t>https://interactive-pois-binom.streamlit.app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/>
          </a:p>
          <a:p>
            <a:endParaRPr lang="nl-NL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sp>
        <p:nvSpPr>
          <p:cNvPr id="4" name="AutoShape 2" descr="Close Up Shot of Improvised Explosive Device Bomb Stock Photo -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2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1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2561</Words>
  <Application>Microsoft Office PowerPoint</Application>
  <PresentationFormat>Widescreen</PresentationFormat>
  <Paragraphs>287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1_Presentatie</vt:lpstr>
      <vt:lpstr>Statistiek: college 6</vt:lpstr>
      <vt:lpstr>Tot nu toe</vt:lpstr>
      <vt:lpstr> </vt:lpstr>
      <vt:lpstr>Voorbeeld: detectie van IED’s</vt:lpstr>
      <vt:lpstr>Voorbeeld: detectie van IED’s</vt:lpstr>
      <vt:lpstr>Voorbeeld: detectie van IED’s</vt:lpstr>
      <vt:lpstr>Voorbeeld: detectie van IED’s</vt:lpstr>
      <vt:lpstr>De Poissonverdeling</vt:lpstr>
      <vt:lpstr>De Poissonverdeling</vt:lpstr>
      <vt:lpstr>De Poissonverdeling</vt:lpstr>
      <vt:lpstr>Rekenen met de Poissonverdeling</vt:lpstr>
      <vt:lpstr>Voorbeeld: medische evacuatie van gewonde militairen</vt:lpstr>
      <vt:lpstr>Voorbeeld: medische evacuatie van gewonde militairen</vt:lpstr>
      <vt:lpstr>Voorbeeld: medische evacuatie van gewonde militairen</vt:lpstr>
      <vt:lpstr>Voorbeeld: medische evacuatie van gewonde militairen</vt:lpstr>
      <vt:lpstr>Voorbeeld: medische evacuatie van gewonde militairen</vt:lpstr>
      <vt:lpstr>Voorbeeld: medische evacuatie van gewonde militairen</vt:lpstr>
      <vt:lpstr>Poissonverdeling en de exponentiële verdeling</vt:lpstr>
      <vt:lpstr>Voorbeeld: detectie van IED’s</vt:lpstr>
      <vt:lpstr>Voorbeeld: detectie van IED’s</vt:lpstr>
      <vt:lpstr>Voorbeeld: detectie van IED’s</vt:lpstr>
      <vt:lpstr>Voorbeeld: detectie van IED’s</vt:lpstr>
      <vt:lpstr>Andere eigenschappen van de Poisson- en exponentiële verdeling</vt:lpstr>
      <vt:lpstr>Toepassingen van de Poisson- en exponentiële verdeling</vt:lpstr>
      <vt:lpstr>Samenvatting</vt:lpstr>
      <vt:lpstr>Samenvatting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Blom, DAMP, Dr. ir., DOSCO/NLDA/FMW/CG MTW</cp:lastModifiedBy>
  <cp:revision>103</cp:revision>
  <cp:lastPrinted>2011-09-21T07:52:24Z</cp:lastPrinted>
  <dcterms:created xsi:type="dcterms:W3CDTF">2024-11-25T09:45:08Z</dcterms:created>
  <dcterms:modified xsi:type="dcterms:W3CDTF">2025-04-18T13:50:55Z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