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  <p:sldMasterId id="2147483698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7" r:id="rId5"/>
    <p:sldId id="329" r:id="rId6"/>
    <p:sldId id="292" r:id="rId7"/>
    <p:sldId id="291" r:id="rId8"/>
    <p:sldId id="287" r:id="rId9"/>
    <p:sldId id="298" r:id="rId10"/>
    <p:sldId id="336" r:id="rId11"/>
    <p:sldId id="297" r:id="rId12"/>
    <p:sldId id="337" r:id="rId13"/>
    <p:sldId id="301" r:id="rId14"/>
    <p:sldId id="299" r:id="rId15"/>
    <p:sldId id="302" r:id="rId16"/>
    <p:sldId id="307" r:id="rId17"/>
    <p:sldId id="311" r:id="rId18"/>
    <p:sldId id="310" r:id="rId19"/>
    <p:sldId id="314" r:id="rId20"/>
    <p:sldId id="309" r:id="rId21"/>
    <p:sldId id="323" r:id="rId22"/>
    <p:sldId id="315" r:id="rId23"/>
    <p:sldId id="318" r:id="rId24"/>
    <p:sldId id="319" r:id="rId25"/>
    <p:sldId id="321" r:id="rId26"/>
    <p:sldId id="324" r:id="rId27"/>
    <p:sldId id="331" r:id="rId28"/>
    <p:sldId id="333" r:id="rId29"/>
    <p:sldId id="334" r:id="rId30"/>
    <p:sldId id="343" r:id="rId31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0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en-US" dirty="0"/>
            </a:p>
          </dgm:t>
        </dgm:pt>
      </mc:Choice>
      <mc:Fallback xmlns="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endParaRPr lang="en-US" dirty="0"/>
            </a:p>
          </dgm:t>
        </dgm:pt>
      </mc:Fallback>
    </mc:AlternateConten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r>
                <a:rPr lang="en-US" dirty="0" smtClean="0"/>
                <a:t> (hoeft </a:t>
              </a:r>
              <a:r>
                <a:rPr lang="en-US" dirty="0" err="1" smtClean="0"/>
                <a:t>niet</a:t>
              </a:r>
              <a:r>
                <a:rPr lang="en-US" dirty="0" smtClean="0"/>
                <a:t> per se </a:t>
              </a:r>
              <a:r>
                <a:rPr lang="en-US" dirty="0" err="1" smtClean="0"/>
                <a:t>bekend</a:t>
              </a:r>
              <a:r>
                <a:rPr lang="en-US" dirty="0" smtClean="0"/>
                <a:t> </a:t>
              </a:r>
              <a:r>
                <a:rPr lang="en-US" dirty="0" err="1" smtClean="0"/>
                <a:t>te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)</a:t>
              </a:r>
              <a:endParaRPr lang="en-US" dirty="0"/>
            </a:p>
          </dgm:t>
        </dgm:pt>
      </mc:Choice>
      <mc:Fallback xmlns="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r>
                <a:rPr lang="en-US" dirty="0" smtClean="0"/>
                <a:t> (hoeft </a:t>
              </a:r>
              <a:r>
                <a:rPr lang="en-US" dirty="0" err="1" smtClean="0"/>
                <a:t>niet</a:t>
              </a:r>
              <a:r>
                <a:rPr lang="en-US" dirty="0" smtClean="0"/>
                <a:t> per se </a:t>
              </a:r>
              <a:r>
                <a:rPr lang="en-US" dirty="0" err="1" smtClean="0"/>
                <a:t>bekend</a:t>
              </a:r>
              <a:r>
                <a:rPr lang="en-US" dirty="0" smtClean="0"/>
                <a:t> </a:t>
              </a:r>
              <a:r>
                <a:rPr lang="en-US" dirty="0" err="1" smtClean="0"/>
                <a:t>te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)</a:t>
              </a:r>
              <a:endParaRPr lang="en-US" dirty="0"/>
            </a:p>
          </dgm:t>
        </dgm:pt>
      </mc:Fallback>
    </mc:AlternateConten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dgm:pt modelId="{1EA94DEB-9F40-4F05-AC41-46C694D6339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nl-NL">
              <a:noFill/>
            </a:rPr>
            <a:t> </a:t>
          </a:r>
        </a:p>
      </dgm:t>
    </dgm:p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dgm:pt modelId="{C64F6326-40AA-4438-91FC-00721E0287A0}">
      <dgm:prSet/>
      <dgm:spPr/>
      <dgm:t>
        <a:bodyPr/>
        <a:lstStyle/>
        <a:p>
          <a:r>
            <a:rPr lang="nl-NL">
              <a:noFill/>
            </a:rPr>
            <a:t> </a:t>
          </a:r>
        </a:p>
      </dgm:t>
    </dgm:p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en-US" dirty="0"/>
            </a:p>
          </dgm:t>
        </dgm:pt>
      </mc:Choice>
      <mc:Fallback xmlns="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endParaRPr lang="en-US" dirty="0"/>
            </a:p>
          </dgm:t>
        </dgm:pt>
      </mc:Fallback>
    </mc:AlternateConten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r>
                <a:rPr lang="en-US" dirty="0" smtClean="0"/>
                <a:t> (hoeft </a:t>
              </a:r>
              <a:r>
                <a:rPr lang="en-US" dirty="0" err="1" smtClean="0"/>
                <a:t>niet</a:t>
              </a:r>
              <a:r>
                <a:rPr lang="en-US" dirty="0" smtClean="0"/>
                <a:t> per se </a:t>
              </a:r>
              <a:r>
                <a:rPr lang="en-US" dirty="0" err="1" smtClean="0"/>
                <a:t>bekend</a:t>
              </a:r>
              <a:r>
                <a:rPr lang="en-US" dirty="0" smtClean="0"/>
                <a:t> </a:t>
              </a:r>
              <a:r>
                <a:rPr lang="en-US" dirty="0" err="1" smtClean="0"/>
                <a:t>te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)</a:t>
              </a:r>
              <a:endParaRPr lang="en-US" dirty="0"/>
            </a:p>
          </dgm:t>
        </dgm:pt>
      </mc:Choice>
      <mc:Fallback xmlns="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r>
                <a:rPr lang="en-US" dirty="0" smtClean="0"/>
                <a:t> (hoeft </a:t>
              </a:r>
              <a:r>
                <a:rPr lang="en-US" dirty="0" err="1" smtClean="0"/>
                <a:t>niet</a:t>
              </a:r>
              <a:r>
                <a:rPr lang="en-US" dirty="0" smtClean="0"/>
                <a:t> per se </a:t>
              </a:r>
              <a:r>
                <a:rPr lang="en-US" dirty="0" err="1" smtClean="0"/>
                <a:t>bekend</a:t>
              </a:r>
              <a:r>
                <a:rPr lang="en-US" dirty="0" smtClean="0"/>
                <a:t> </a:t>
              </a:r>
              <a:r>
                <a:rPr lang="en-US" dirty="0" err="1" smtClean="0"/>
                <a:t>te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)</a:t>
              </a:r>
              <a:endParaRPr lang="en-US" dirty="0"/>
            </a:p>
          </dgm:t>
        </dgm:pt>
      </mc:Fallback>
    </mc:AlternateConten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dgm:pt modelId="{1EA94DEB-9F40-4F05-AC41-46C694D6339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nl-NL">
              <a:noFill/>
            </a:rPr>
            <a:t> </a:t>
          </a:r>
        </a:p>
      </dgm:t>
    </dgm:p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dgm:pt modelId="{C64F6326-40AA-4438-91FC-00721E0287A0}">
      <dgm:prSet/>
      <dgm:spPr/>
      <dgm:t>
        <a:bodyPr/>
        <a:lstStyle/>
        <a:p>
          <a:r>
            <a:rPr lang="nl-NL">
              <a:noFill/>
            </a:rPr>
            <a:t> </a:t>
          </a:r>
        </a:p>
      </dgm:t>
    </dgm:p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E15F-C463-4A97-A02E-B468DB006C48}">
      <dsp:nvSpPr>
        <dsp:cNvPr id="0" name=""/>
        <dsp:cNvSpPr/>
      </dsp:nvSpPr>
      <dsp:spPr>
        <a:xfrm>
          <a:off x="1774" y="1166511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</a:t>
          </a:r>
          <a:endParaRPr lang="en-US" sz="1600" kern="1200" dirty="0"/>
        </a:p>
      </dsp:txBody>
      <dsp:txXfrm>
        <a:off x="1774" y="1166511"/>
        <a:ext cx="2237843" cy="489600"/>
      </dsp:txXfrm>
    </dsp:sp>
    <dsp:sp modelId="{ADD3AE7F-21AA-45B5-9626-51D4168ADC97}">
      <dsp:nvSpPr>
        <dsp:cNvPr id="0" name=""/>
        <dsp:cNvSpPr/>
      </dsp:nvSpPr>
      <dsp:spPr>
        <a:xfrm>
          <a:off x="400344" y="1773820"/>
          <a:ext cx="2357411" cy="1447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Uitkomstenruimte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Onderliggende </a:t>
          </a:r>
          <a:r>
            <a:rPr lang="en-US" sz="1600" kern="1200" dirty="0" err="1" smtClean="0"/>
            <a:t>kansverdeling</a:t>
          </a:r>
          <a:r>
            <a:rPr lang="en-US" sz="1600" kern="1200" dirty="0" smtClean="0"/>
            <a:t> over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r>
            <a:rPr lang="en-US" sz="1600" kern="1200" dirty="0" smtClean="0"/>
            <a:t> (hoeft </a:t>
          </a:r>
          <a:r>
            <a:rPr lang="en-US" sz="1600" kern="1200" dirty="0" err="1" smtClean="0"/>
            <a:t>niet</a:t>
          </a:r>
          <a:r>
            <a:rPr lang="en-US" sz="1600" kern="1200" dirty="0" smtClean="0"/>
            <a:t> per se </a:t>
          </a:r>
          <a:r>
            <a:rPr lang="en-US" sz="1600" kern="1200" dirty="0" err="1" smtClean="0"/>
            <a:t>bekend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zijn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442742" y="1816218"/>
        <a:ext cx="2272615" cy="1362785"/>
      </dsp:txXfrm>
    </dsp:sp>
    <dsp:sp modelId="{5DCCC56C-82FA-496D-A27C-E92CDD6B587F}">
      <dsp:nvSpPr>
        <dsp:cNvPr id="0" name=""/>
        <dsp:cNvSpPr/>
      </dsp:nvSpPr>
      <dsp:spPr>
        <a:xfrm rot="38271">
          <a:off x="2604486" y="1153557"/>
          <a:ext cx="773618" cy="557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604491" y="1264059"/>
        <a:ext cx="606471" cy="334294"/>
      </dsp:txXfrm>
    </dsp:sp>
    <dsp:sp modelId="{58A36FA2-C369-4F6B-9E66-F573CE9937C7}">
      <dsp:nvSpPr>
        <dsp:cNvPr id="0" name=""/>
        <dsp:cNvSpPr/>
      </dsp:nvSpPr>
      <dsp:spPr>
        <a:xfrm>
          <a:off x="3699186" y="1207674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Experiment </a:t>
          </a:r>
          <a:endParaRPr lang="en-US" sz="1600" kern="1200" dirty="0"/>
        </a:p>
      </dsp:txBody>
      <dsp:txXfrm>
        <a:off x="3699186" y="1207674"/>
        <a:ext cx="2237843" cy="489600"/>
      </dsp:txXfrm>
    </dsp:sp>
    <dsp:sp modelId="{91B2C4FF-5229-419A-8888-2858F92609F6}">
      <dsp:nvSpPr>
        <dsp:cNvPr id="0" name=""/>
        <dsp:cNvSpPr/>
      </dsp:nvSpPr>
      <dsp:spPr>
        <a:xfrm>
          <a:off x="4114752" y="1597256"/>
          <a:ext cx="2237843" cy="16830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B698-2873-448F-B324-CD4F680EB8CA}">
      <dsp:nvSpPr>
        <dsp:cNvPr id="0" name=""/>
        <dsp:cNvSpPr/>
      </dsp:nvSpPr>
      <dsp:spPr>
        <a:xfrm rot="7842">
          <a:off x="6267321" y="1178000"/>
          <a:ext cx="700220" cy="557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267321" y="1289241"/>
        <a:ext cx="533073" cy="334294"/>
      </dsp:txXfrm>
    </dsp:sp>
    <dsp:sp modelId="{48D3CB30-4DA4-4350-B7A4-3E648F2EB227}">
      <dsp:nvSpPr>
        <dsp:cNvPr id="0" name=""/>
        <dsp:cNvSpPr/>
      </dsp:nvSpPr>
      <dsp:spPr>
        <a:xfrm>
          <a:off x="7258198" y="1215793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7258198" y="1215793"/>
        <a:ext cx="2237843" cy="489600"/>
      </dsp:txXfrm>
    </dsp:sp>
    <dsp:sp modelId="{65612ED5-8892-45FF-B158-3CE141D796A7}">
      <dsp:nvSpPr>
        <dsp:cNvPr id="0" name=""/>
        <dsp:cNvSpPr/>
      </dsp:nvSpPr>
      <dsp:spPr>
        <a:xfrm>
          <a:off x="7709592" y="1710026"/>
          <a:ext cx="2237843" cy="1532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Een</a:t>
          </a:r>
          <a:r>
            <a:rPr lang="en-US" sz="1600" kern="1200" dirty="0" smtClean="0"/>
            <a:t> van de </a:t>
          </a:r>
          <a:r>
            <a:rPr lang="en-US" sz="1600" kern="1200" dirty="0" err="1" smtClean="0"/>
            <a:t>mogelijke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uitkomsten</a:t>
          </a:r>
          <a:r>
            <a:rPr lang="en-US" sz="1600" kern="1200" dirty="0" smtClean="0"/>
            <a:t> (</a:t>
          </a:r>
          <a:r>
            <a:rPr lang="en-US" sz="1600" b="1" kern="1200" dirty="0" smtClean="0"/>
            <a:t>trekking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7754481" y="1754915"/>
        <a:ext cx="2148065" cy="144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E15F-C463-4A97-A02E-B468DB006C48}">
      <dsp:nvSpPr>
        <dsp:cNvPr id="0" name=""/>
        <dsp:cNvSpPr/>
      </dsp:nvSpPr>
      <dsp:spPr>
        <a:xfrm>
          <a:off x="1774" y="1166511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</a:t>
          </a:r>
          <a:endParaRPr lang="en-US" sz="1600" kern="1200" dirty="0"/>
        </a:p>
      </dsp:txBody>
      <dsp:txXfrm>
        <a:off x="1774" y="1166511"/>
        <a:ext cx="2237843" cy="489600"/>
      </dsp:txXfrm>
    </dsp:sp>
    <dsp:sp modelId="{ADD3AE7F-21AA-45B5-9626-51D4168ADC97}">
      <dsp:nvSpPr>
        <dsp:cNvPr id="0" name=""/>
        <dsp:cNvSpPr/>
      </dsp:nvSpPr>
      <dsp:spPr>
        <a:xfrm>
          <a:off x="400344" y="1773820"/>
          <a:ext cx="2357411" cy="1447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Uitkomstenruimte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Onderliggende </a:t>
          </a:r>
          <a:r>
            <a:rPr lang="en-US" sz="1600" kern="1200" dirty="0" err="1" smtClean="0"/>
            <a:t>kansverdeling</a:t>
          </a:r>
          <a:r>
            <a:rPr lang="en-US" sz="1600" kern="1200" dirty="0" smtClean="0"/>
            <a:t> over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r>
            <a:rPr lang="en-US" sz="1600" kern="1200" dirty="0" smtClean="0"/>
            <a:t> (hoeft </a:t>
          </a:r>
          <a:r>
            <a:rPr lang="en-US" sz="1600" kern="1200" dirty="0" err="1" smtClean="0"/>
            <a:t>niet</a:t>
          </a:r>
          <a:r>
            <a:rPr lang="en-US" sz="1600" kern="1200" dirty="0" smtClean="0"/>
            <a:t> per se </a:t>
          </a:r>
          <a:r>
            <a:rPr lang="en-US" sz="1600" kern="1200" dirty="0" err="1" smtClean="0"/>
            <a:t>bekend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zijn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442742" y="1816218"/>
        <a:ext cx="2272615" cy="1362785"/>
      </dsp:txXfrm>
    </dsp:sp>
    <dsp:sp modelId="{5DCCC56C-82FA-496D-A27C-E92CDD6B587F}">
      <dsp:nvSpPr>
        <dsp:cNvPr id="0" name=""/>
        <dsp:cNvSpPr/>
      </dsp:nvSpPr>
      <dsp:spPr>
        <a:xfrm rot="38271">
          <a:off x="2604486" y="1153557"/>
          <a:ext cx="773618" cy="557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604491" y="1264059"/>
        <a:ext cx="606471" cy="334294"/>
      </dsp:txXfrm>
    </dsp:sp>
    <dsp:sp modelId="{58A36FA2-C369-4F6B-9E66-F573CE9937C7}">
      <dsp:nvSpPr>
        <dsp:cNvPr id="0" name=""/>
        <dsp:cNvSpPr/>
      </dsp:nvSpPr>
      <dsp:spPr>
        <a:xfrm>
          <a:off x="3699186" y="1207674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Experiment </a:t>
          </a:r>
          <a:endParaRPr lang="en-US" sz="1600" kern="1200" dirty="0"/>
        </a:p>
      </dsp:txBody>
      <dsp:txXfrm>
        <a:off x="3699186" y="1207674"/>
        <a:ext cx="2237843" cy="489600"/>
      </dsp:txXfrm>
    </dsp:sp>
    <dsp:sp modelId="{91B2C4FF-5229-419A-8888-2858F92609F6}">
      <dsp:nvSpPr>
        <dsp:cNvPr id="0" name=""/>
        <dsp:cNvSpPr/>
      </dsp:nvSpPr>
      <dsp:spPr>
        <a:xfrm>
          <a:off x="4114752" y="1597256"/>
          <a:ext cx="2237843" cy="16830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B698-2873-448F-B324-CD4F680EB8CA}">
      <dsp:nvSpPr>
        <dsp:cNvPr id="0" name=""/>
        <dsp:cNvSpPr/>
      </dsp:nvSpPr>
      <dsp:spPr>
        <a:xfrm rot="7842">
          <a:off x="6267321" y="1178000"/>
          <a:ext cx="700220" cy="557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267321" y="1289241"/>
        <a:ext cx="533073" cy="334294"/>
      </dsp:txXfrm>
    </dsp:sp>
    <dsp:sp modelId="{48D3CB30-4DA4-4350-B7A4-3E648F2EB227}">
      <dsp:nvSpPr>
        <dsp:cNvPr id="0" name=""/>
        <dsp:cNvSpPr/>
      </dsp:nvSpPr>
      <dsp:spPr>
        <a:xfrm>
          <a:off x="7258198" y="1215793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7258198" y="1215793"/>
        <a:ext cx="2237843" cy="489600"/>
      </dsp:txXfrm>
    </dsp:sp>
    <dsp:sp modelId="{65612ED5-8892-45FF-B158-3CE141D796A7}">
      <dsp:nvSpPr>
        <dsp:cNvPr id="0" name=""/>
        <dsp:cNvSpPr/>
      </dsp:nvSpPr>
      <dsp:spPr>
        <a:xfrm>
          <a:off x="7709592" y="1710026"/>
          <a:ext cx="2237843" cy="1532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Een</a:t>
          </a:r>
          <a:r>
            <a:rPr lang="en-US" sz="1600" kern="1200" dirty="0" smtClean="0"/>
            <a:t> van de </a:t>
          </a:r>
          <a:r>
            <a:rPr lang="en-US" sz="1600" kern="1200" dirty="0" err="1" smtClean="0"/>
            <a:t>mogelijke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uitkomsten</a:t>
          </a:r>
          <a:r>
            <a:rPr lang="en-US" sz="1600" kern="1200" dirty="0" smtClean="0"/>
            <a:t> (</a:t>
          </a:r>
          <a:r>
            <a:rPr lang="en-US" sz="1600" b="1" kern="1200" dirty="0" smtClean="0"/>
            <a:t>trekking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7754481" y="1754915"/>
        <a:ext cx="2148065" cy="144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 Militaire Wetenschappen</a:t>
            </a: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1054F8-FBD4-42F6-BF6A-A58BB8CBC45E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85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4F8E1-A2E8-4961-B4A2-F014D9CC6A95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3F28-1ECE-45F8-8503-8DCAA38E635A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747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8B173-C839-46E2-B359-2519204723B8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776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18DED-70D2-484B-A04D-3C9401595804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330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B0CE-C6C7-436D-8CEF-0A1751D12FDE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46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3116A-2F65-4FA2-9EC4-D06607E58C0B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9552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A74E-A4C5-4BBE-80EC-AA99846FCB01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616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CDA0-5ECA-4F61-944A-2C4EEC3C44F5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8179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32C91-E9E3-4224-BBB3-D6578776AF3E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35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69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0990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644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619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167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91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083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7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73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6778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32709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44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College 2: 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D8C42F-7154-4953-B071-224E4D212AE9}" type="datetime4">
              <a:rPr lang="nl-NL"/>
              <a:pPr>
                <a:defRPr/>
              </a:pPr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753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17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8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interactive-betrouwbaarheid.streamlit.ap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7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Schatten</a:t>
            </a:r>
            <a:r>
              <a:rPr lang="en-US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dirty="0" err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en</a:t>
            </a:r>
            <a:r>
              <a:rPr lang="en-US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betrouwbaarheid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Wenselijke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van </a:t>
            </a:r>
            <a:r>
              <a:rPr lang="en-US" dirty="0" err="1" smtClean="0"/>
              <a:t>schatters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dus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afhankelijk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willekeurige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Zuiverheid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verwachtingswaarde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van 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gelijk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onbekende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parameter: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is de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echte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waarom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delen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plaats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b="0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Efficiëntie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standaardafwijking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schatter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klein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  <a:blipFill>
                <a:blip r:embed="rId2"/>
                <a:stretch>
                  <a:fillRect l="-1634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99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Schatten</a:t>
            </a:r>
            <a:r>
              <a:rPr lang="en-US" dirty="0"/>
              <a:t>: van data </a:t>
            </a:r>
            <a:r>
              <a:rPr lang="en-US" dirty="0" err="1"/>
              <a:t>naar</a:t>
            </a:r>
            <a:r>
              <a:rPr lang="en-US" dirty="0"/>
              <a:t> model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b="1" dirty="0" smtClean="0"/>
                  <a:t>Methode 2: </a:t>
                </a:r>
                <a:r>
                  <a:rPr lang="en-US" sz="2400" b="1" dirty="0" err="1" smtClean="0"/>
                  <a:t>intervalschattingen</a:t>
                </a:r>
                <a:endParaRPr lang="en-US" sz="2400" b="1" dirty="0" smtClean="0"/>
              </a:p>
              <a:p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specifieke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b="1" dirty="0" smtClean="0">
                  <a:solidFill>
                    <a:schemeClr val="accent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intervalschatting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interval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waarin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echte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waarschijnlijk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ligt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b="1" dirty="0" smtClean="0"/>
                  <a:t>	</a:t>
                </a:r>
              </a:p>
              <a:p>
                <a:pPr algn="ctr"/>
                <a:endParaRPr lang="en-US" sz="2400" b="1" dirty="0" smtClean="0"/>
              </a:p>
              <a:p>
                <a:pPr algn="ctr"/>
                <a:r>
                  <a:rPr lang="en-US" sz="2400" b="1" dirty="0" smtClean="0"/>
                  <a:t>Wat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eigenschappen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zou</a:t>
                </a:r>
                <a:r>
                  <a:rPr lang="en-US" sz="2400" b="1" dirty="0" smtClean="0"/>
                  <a:t> je </a:t>
                </a:r>
                <a:r>
                  <a:rPr lang="en-US" sz="2400" b="1" dirty="0" err="1" smtClean="0"/>
                  <a:t>verwachten</a:t>
                </a:r>
                <a:r>
                  <a:rPr lang="en-US" sz="2400" b="1" dirty="0" smtClean="0"/>
                  <a:t> van </a:t>
                </a:r>
                <a:r>
                  <a:rPr lang="en-US" sz="2400" b="1" dirty="0" err="1" smtClean="0"/>
                  <a:t>een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dergelijk</a:t>
                </a:r>
                <a:r>
                  <a:rPr lang="en-US" sz="2400" b="1" dirty="0" smtClean="0"/>
                  <a:t> interval?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/>
                  <a:t>Waardes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dicht</a:t>
                </a:r>
                <a:r>
                  <a:rPr lang="en-US" sz="2400" dirty="0" smtClean="0"/>
                  <a:t> bij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aannemelijk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waardes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</a:t>
                </a:r>
                <a:r>
                  <a:rPr lang="en-US" sz="2400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standaardafwijking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groter is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is het interval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breder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steekproefgrootte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groter is, dan is het interval smaller</a:t>
                </a:r>
                <a:endParaRPr lang="en-US" sz="2400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44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Schatten</a:t>
            </a:r>
            <a:r>
              <a:rPr lang="en-US" dirty="0" smtClean="0"/>
              <a:t> van </a:t>
            </a:r>
            <a:r>
              <a:rPr lang="en-US" dirty="0" err="1" smtClean="0"/>
              <a:t>populatieparameters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Centrale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limietstelling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geldt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276872"/>
            <a:ext cx="801509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Voorspellingsinterval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waarin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toekomstige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uitkomsten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bv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0,95)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zullen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algn="ctr"/>
                <a:endParaRPr lang="en-US" i="1" dirty="0">
                  <a:latin typeface="RijksoverheidSansText" panose="020B050304020206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=0,95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Meestal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aangeduid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als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percentage: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95%-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stelt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dus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toekomstige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</a:p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steekproefuitkomst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bevat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545654"/>
            <a:ext cx="5377904" cy="37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Interactieve</a:t>
            </a:r>
            <a:r>
              <a:rPr lang="en-US" dirty="0" smtClean="0"/>
              <a:t> plot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Grotere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kleiner</a:t>
                </a:r>
                <a:r>
                  <a:rPr lang="en-US" dirty="0"/>
                  <a:t> interval, minder </a:t>
                </a:r>
                <a:r>
                  <a:rPr lang="en-US" dirty="0" err="1" smtClean="0"/>
                  <a:t>zekerheid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Kleinere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groter</a:t>
                </a:r>
                <a:r>
                  <a:rPr lang="en-US" dirty="0"/>
                  <a:t> interval, </a:t>
                </a:r>
                <a:r>
                  <a:rPr lang="en-US" dirty="0" err="1"/>
                  <a:t>meer</a:t>
                </a:r>
                <a:r>
                  <a:rPr lang="en-US" dirty="0"/>
                  <a:t> </a:t>
                </a:r>
                <a:r>
                  <a:rPr lang="en-US" dirty="0" err="1"/>
                  <a:t>zekerheid</a:t>
                </a:r>
                <a:endParaRPr lang="en-US" dirty="0"/>
              </a:p>
              <a:p>
                <a:pPr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97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</a:t>
            </a:r>
            <a:r>
              <a:rPr lang="en-US" dirty="0" err="1" smtClean="0"/>
              <a:t>standaardnormale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 err="1" smtClean="0"/>
                  <a:t>Als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pPr eaLnBrk="1" hangingPunct="1"/>
                <a:r>
                  <a:rPr lang="en-US" b="1" dirty="0" err="1" smtClean="0"/>
                  <a:t>Gevolg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kansen</a:t>
                </a:r>
                <a:r>
                  <a:rPr lang="en-US" dirty="0" smtClean="0"/>
                  <a:t> / </a:t>
                </a:r>
                <a:r>
                  <a:rPr lang="en-US" dirty="0" err="1" smtClean="0"/>
                  <a:t>grenswaardes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één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specifieke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r="-1551" b="-64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00" y="1802439"/>
            <a:ext cx="7971592" cy="25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z-score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De </a:t>
                </a:r>
                <a:r>
                  <a:rPr lang="en-US" b="1" dirty="0" smtClean="0"/>
                  <a:t>z-score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waarneming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b="1" dirty="0" err="1" smtClean="0"/>
                  <a:t>Interpretatie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de “</a:t>
                </a:r>
                <a:r>
                  <a:rPr lang="en-US" dirty="0" err="1" smtClean="0"/>
                  <a:t>locatie</a:t>
                </a:r>
                <a:r>
                  <a:rPr lang="en-US" dirty="0" smtClean="0"/>
                  <a:t>” van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ten </a:t>
                </a:r>
                <a:r>
                  <a:rPr lang="en-US" dirty="0" err="1" smtClean="0"/>
                  <a:t>opzichte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(in #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15" y="3875416"/>
            <a:ext cx="7431804" cy="23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z-score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b="1" dirty="0" smtClean="0"/>
                  <a:t>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:</a:t>
                </a:r>
                <a:endParaRPr lang="en-US" b="1" dirty="0"/>
              </a:p>
              <a:p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b="1" dirty="0"/>
                  <a:t>z-score</a:t>
                </a:r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waarneming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normaal</a:t>
                </a:r>
                <a:r>
                  <a:rPr lang="en-US" dirty="0"/>
                  <a:t> </a:t>
                </a:r>
                <a:r>
                  <a:rPr lang="en-US" dirty="0" err="1"/>
                  <a:t>verdeelde</a:t>
                </a:r>
                <a:r>
                  <a:rPr lang="en-US" dirty="0"/>
                  <a:t> </a:t>
                </a:r>
                <a:r>
                  <a:rPr lang="en-US" dirty="0" err="1"/>
                  <a:t>kansvariabele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r>
                  <a:rPr lang="en-US" b="1" dirty="0" smtClean="0"/>
                  <a:t>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b="1" dirty="0" smtClean="0"/>
                  <a:t>:</a:t>
                </a:r>
                <a:endParaRPr lang="en-US" dirty="0" smtClean="0"/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740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b="0" dirty="0" smtClean="0"/>
                  <a:t>Laat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 smtClean="0"/>
                  <a:t>-</a:t>
                </a:r>
                <a:r>
                  <a:rPr lang="en-US" b="0" dirty="0" err="1" smtClean="0"/>
                  <a:t>waarde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zijn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waarvoor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geldt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percentielscore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Rechtergrens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InvNorm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Symmetrisch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linkergrens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voorspellingsinterval</a:t>
                </a:r>
                <a:r>
                  <a:rPr lang="en-US" b="1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: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0,025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≈[−1,96;1,96]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12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2530699"/>
            <a:ext cx="5237403" cy="34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44674"/>
              </a:xfrm>
            </p:spPr>
            <p:txBody>
              <a:bodyPr/>
              <a:lstStyle/>
              <a:p>
                <a:pPr eaLnBrk="1" hangingPunct="1"/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44674"/>
              </a:xfrm>
              <a:blipFill>
                <a:blip r:embed="rId2"/>
                <a:stretch>
                  <a:fillRect l="-1941" t="-12500" b="-472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b="0" dirty="0" smtClean="0"/>
                  <a:t>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voorspellingsinterval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krijgen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door 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-scores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terug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rekenen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	</a:t>
                </a:r>
                <a:r>
                  <a:rPr lang="en-US" b="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en</a:t>
                </a:r>
                <a:r>
                  <a:rPr lang="en-US" b="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5" y="3464850"/>
            <a:ext cx="4032447" cy="2772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3464849"/>
            <a:ext cx="4196344" cy="27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Behandeld</a:t>
            </a:r>
            <a:r>
              <a:rPr lang="en-US" dirty="0" smtClean="0"/>
              <a:t> in </a:t>
            </a:r>
            <a:r>
              <a:rPr lang="en-US" dirty="0" err="1" smtClean="0"/>
              <a:t>statistiek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1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Basisconcepten en het belang van </a:t>
            </a:r>
            <a:r>
              <a:rPr lang="nl-NL" dirty="0"/>
              <a:t>statistiek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Introductie kansrekening: discrete </a:t>
            </a:r>
            <a:r>
              <a:rPr lang="nl-NL" dirty="0"/>
              <a:t>en continue </a:t>
            </a:r>
            <a:r>
              <a:rPr lang="nl-NL" dirty="0" err="1"/>
              <a:t>kansvariabelen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Herkennen van / rekenen met vaak voorkomende kansverdelingen (normaal, binomiaal, </a:t>
            </a:r>
            <a:r>
              <a:rPr lang="nl-NL" dirty="0" err="1" smtClean="0"/>
              <a:t>Poisson</a:t>
            </a:r>
            <a:r>
              <a:rPr lang="nl-NL" dirty="0" smtClean="0"/>
              <a:t>)</a:t>
            </a:r>
            <a:endParaRPr lang="nl-NL" dirty="0"/>
          </a:p>
          <a:p>
            <a:pPr eaLnBrk="1" hangingPunct="1"/>
            <a:endParaRPr lang="nl-NL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Betrouwbaarheidsinterval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/>
                  <a:t>Het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100∗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voorspellingsinterval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bestaat</a:t>
                </a:r>
                <a:r>
                  <a:rPr lang="en-US" dirty="0" smtClean="0"/>
                  <a:t> uit </a:t>
                </a:r>
                <a:r>
                  <a:rPr lang="en-US" dirty="0" err="1" smtClean="0"/>
                  <a:t>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waarvoor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Minimale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Maximale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: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≤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 smtClean="0"/>
                  <a:t> </a:t>
                </a:r>
                <a:endParaRPr lang="en-US" dirty="0"/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Het</a:t>
                </a:r>
                <a:r>
                  <a:rPr lang="en-US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betrouwbaarheidsinterval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wordt gegeven door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1004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432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Betrouwbaarheidsinterval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b="1" dirty="0"/>
                  <a:t>-</a:t>
                </a:r>
                <a:r>
                  <a:rPr lang="en-US" sz="2400" b="1" dirty="0" err="1"/>
                  <a:t>betrouwbaarheidsinterval</a:t>
                </a:r>
                <a:r>
                  <a:rPr lang="en-US" sz="2400" b="1" dirty="0"/>
                  <a:t> (</a:t>
                </a:r>
                <a:r>
                  <a:rPr lang="en-US" sz="2400" b="1" dirty="0" err="1" smtClean="0"/>
                  <a:t>gegeven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specifieke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steekproef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sz="2400" b="1" dirty="0"/>
                  <a:t>):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sz="2400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 smtClean="0"/>
              </a:p>
              <a:p>
                <a:endParaRPr lang="en-US" sz="2400" b="1" dirty="0"/>
              </a:p>
              <a:p>
                <a:r>
                  <a:rPr lang="en-US" sz="2400" b="1" dirty="0" smtClean="0"/>
                  <a:t>NIET JUIST: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bovenstaand</a:t>
                </a:r>
                <a:r>
                  <a:rPr lang="en-US" sz="2400" dirty="0" smtClean="0"/>
                  <a:t> interval.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steekproefuitkomst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grenzen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specifieke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getallen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De </a:t>
                </a:r>
                <a:r>
                  <a:rPr lang="en-US" sz="2400" b="0" dirty="0" err="1" smtClean="0"/>
                  <a:t>echte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waarde</a:t>
                </a:r>
                <a:r>
                  <a:rPr lang="en-US" sz="2400" b="0" dirty="0" smtClean="0"/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of </a:t>
                </a:r>
                <a:r>
                  <a:rPr lang="en-US" sz="2400" dirty="0" err="1" smtClean="0"/>
                  <a:t>niet</a:t>
                </a:r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interval (</a:t>
                </a:r>
                <a:r>
                  <a:rPr lang="en-US" sz="2400" dirty="0" err="1" smtClean="0"/>
                  <a:t>geen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willekeur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WEL JUIST: </a:t>
                </a:r>
                <a:r>
                  <a:rPr lang="en-US" sz="2400" dirty="0" smtClean="0"/>
                  <a:t>onderstaande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intervalschatter</a:t>
                </a:r>
                <a:r>
                  <a:rPr lang="en-US" sz="2400" dirty="0" smtClean="0"/>
                  <a:t> bevat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r>
                  <a:rPr lang="en-US" b="1" dirty="0" smtClean="0"/>
                  <a:t>	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b="-38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2021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Interactieve</a:t>
            </a:r>
            <a:r>
              <a:rPr lang="en-US" dirty="0" smtClean="0"/>
              <a:t> plot: </a:t>
            </a:r>
            <a:r>
              <a:rPr lang="en-US" dirty="0" err="1" smtClean="0"/>
              <a:t>betrouwbaarheidsintervallen</a:t>
            </a:r>
            <a:endParaRPr lang="nl-NL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https://interactive-betrouwbaarheid.streamlit.app/</a:t>
            </a:r>
            <a:endParaRPr lang="nl-NL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70" y="1662114"/>
            <a:ext cx="5809874" cy="44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 smtClean="0"/>
                  <a:t>Militaire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Geestelijke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Gezondheidszorg</a:t>
                </a:r>
                <a:r>
                  <a:rPr lang="en-US" b="1" dirty="0" smtClean="0"/>
                  <a:t> (MGGZ) van </a:t>
                </a:r>
                <a:r>
                  <a:rPr lang="en-US" b="1" dirty="0" err="1" smtClean="0"/>
                  <a:t>Defensie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weten</a:t>
                </a:r>
                <a:r>
                  <a:rPr lang="en-US" b="1" dirty="0" smtClean="0"/>
                  <a:t> hoe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zich</a:t>
                </a:r>
                <a:r>
                  <a:rPr lang="en-US" b="1" dirty="0" smtClean="0"/>
                  <a:t> mental </a:t>
                </a:r>
                <a:r>
                  <a:rPr lang="en-US" b="1" dirty="0" err="1" smtClean="0"/>
                  <a:t>voelen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langdurige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missie</a:t>
                </a:r>
                <a:r>
                  <a:rPr lang="en-US" b="1" dirty="0" smtClean="0"/>
                  <a:t>. </a:t>
                </a:r>
                <a:r>
                  <a:rPr lang="en-US" b="1" dirty="0" err="1" smtClean="0"/>
                  <a:t>Ze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gebruiken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(0 = </a:t>
                </a:r>
                <a:r>
                  <a:rPr lang="en-US" b="1" dirty="0" err="1" smtClean="0"/>
                  <a:t>geen</a:t>
                </a:r>
                <a:r>
                  <a:rPr lang="en-US" b="1" dirty="0" smtClean="0"/>
                  <a:t> stress, 100= extreme stress)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deze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bij</a:t>
                </a:r>
                <a:r>
                  <a:rPr lang="en-US" b="1" dirty="0" smtClean="0"/>
                  <a:t> 64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week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terugkeer</a:t>
                </a:r>
                <a:r>
                  <a:rPr lang="en-US" b="1" dirty="0" smtClean="0"/>
                  <a:t> in Nederland.</a:t>
                </a:r>
                <a:r>
                  <a:rPr lang="en-US" b="1" dirty="0"/>
                  <a:t> </a:t>
                </a:r>
                <a:r>
                  <a:rPr lang="en-US" b="1" dirty="0" smtClean="0"/>
                  <a:t>Uit de </a:t>
                </a:r>
                <a:r>
                  <a:rPr lang="en-US" b="1" dirty="0" err="1" smtClean="0"/>
                  <a:t>steekproef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blijkt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stressscore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gelijk</a:t>
                </a:r>
                <a:r>
                  <a:rPr lang="en-US" b="1" dirty="0" smtClean="0"/>
                  <a:t> is </a:t>
                </a:r>
                <a:r>
                  <a:rPr lang="en-US" b="1" dirty="0" err="1" smtClean="0"/>
                  <a:t>aan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US" b="1" dirty="0" smtClean="0"/>
                  <a:t>, met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populatie</a:t>
                </a:r>
                <a:r>
                  <a:rPr lang="en-US" b="1" dirty="0" smtClean="0"/>
                  <a:t>)</a:t>
                </a:r>
                <a:r>
                  <a:rPr lang="en-US" b="1" dirty="0" err="1" smtClean="0"/>
                  <a:t>standaardafwijking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 smtClean="0"/>
                  <a:t>. Bereken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alle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r="-16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066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Bereken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voor</a:t>
                </a:r>
                <a:r>
                  <a:rPr lang="en-US" b="1" dirty="0"/>
                  <a:t> de </a:t>
                </a:r>
                <a:r>
                  <a:rPr lang="en-US" b="1" dirty="0" err="1"/>
                  <a:t>gemiddelde</a:t>
                </a:r>
                <a:r>
                  <a:rPr lang="en-US" b="1" dirty="0"/>
                  <a:t> </a:t>
                </a:r>
                <a:r>
                  <a:rPr lang="en-US" b="1" dirty="0" err="1"/>
                  <a:t>stressniveau</a:t>
                </a:r>
                <a:r>
                  <a:rPr lang="en-US" b="1" dirty="0"/>
                  <a:t>-score </a:t>
                </a:r>
                <a:r>
                  <a:rPr lang="en-US" b="1" dirty="0" err="1"/>
                  <a:t>voor</a:t>
                </a:r>
                <a:r>
                  <a:rPr lang="en-US" b="1" dirty="0"/>
                  <a:t> </a:t>
                </a:r>
                <a:r>
                  <a:rPr lang="en-US" b="1" dirty="0" err="1"/>
                  <a:t>alle</a:t>
                </a:r>
                <a:r>
                  <a:rPr lang="en-US" b="1" dirty="0"/>
                  <a:t> </a:t>
                </a:r>
                <a:r>
                  <a:rPr lang="en-US" b="1" dirty="0" err="1"/>
                  <a:t>soldaten</a:t>
                </a:r>
                <a:r>
                  <a:rPr lang="en-US" b="1" dirty="0"/>
                  <a:t>.</a:t>
                </a:r>
              </a:p>
              <a:p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, 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=0,95,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dus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=1−0,025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Het </a:t>
                </a:r>
                <a:r>
                  <a:rPr lang="en-US" dirty="0" smtClean="0"/>
                  <a:t>95%-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/>
                  <a:t>is in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geval</a:t>
                </a:r>
                <a:r>
                  <a:rPr lang="en-US" dirty="0"/>
                  <a:t> </a:t>
                </a:r>
                <a:r>
                  <a:rPr lang="en-US" dirty="0" err="1"/>
                  <a:t>gelijk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≤55+1,96∗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52,06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≤57,94</m:t>
                      </m:r>
                    </m:oMath>
                  </m:oMathPara>
                </a14:m>
                <a:endParaRPr lang="en-US" dirty="0"/>
              </a:p>
              <a:p>
                <a:endParaRPr lang="en-US" b="1" dirty="0" smtClean="0"/>
              </a:p>
              <a:p>
                <a:r>
                  <a:rPr lang="en-US" b="1" dirty="0" smtClean="0"/>
                  <a:t>Met 95% </a:t>
                </a:r>
                <a:r>
                  <a:rPr lang="en-US" b="1" dirty="0" err="1" smtClean="0"/>
                  <a:t>betrouwbaarheid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ligt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over </a:t>
                </a:r>
                <a:r>
                  <a:rPr lang="en-US" b="1" dirty="0" err="1" smtClean="0"/>
                  <a:t>alle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tussen</a:t>
                </a:r>
                <a:r>
                  <a:rPr lang="en-US" b="1" dirty="0" smtClean="0"/>
                  <a:t> de 52,06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57,94.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882" b="-28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381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Berekenen</a:t>
            </a:r>
            <a:r>
              <a:rPr lang="en-US" dirty="0" smtClean="0"/>
              <a:t> van </a:t>
            </a:r>
            <a:r>
              <a:rPr lang="en-US" dirty="0" err="1" smtClean="0"/>
              <a:t>steekproefomvang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/>
                  <a:t>(</a:t>
                </a:r>
                <a:r>
                  <a:rPr lang="en-US" b="1" dirty="0" err="1"/>
                  <a:t>gegeven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b="1" dirty="0"/>
                  <a:t>):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breedte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interval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met twee </a:t>
                </a:r>
                <a:r>
                  <a:rPr lang="en-US" dirty="0" err="1" smtClean="0"/>
                  <a:t>dingen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schuiven</a:t>
                </a:r>
                <a:r>
                  <a:rPr lang="en-US" dirty="0" smtClean="0"/>
                  <a:t>: de betrouwbaarheid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Grotere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kleinere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 smtClean="0"/>
                  <a:t> groter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breder</a:t>
                </a:r>
                <a:r>
                  <a:rPr lang="en-US" dirty="0" smtClean="0"/>
                  <a:t> interval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Grotere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smaller interval (met even </a:t>
                </a:r>
                <a:r>
                  <a:rPr lang="en-US" dirty="0" err="1" smtClean="0"/>
                  <a:t>grote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</a:t>
                </a:r>
                <a:r>
                  <a:rPr lang="en-US" dirty="0" smtClean="0"/>
                  <a:t>!)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maximaal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toegestane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gelden</a:t>
                </a:r>
                <a:r>
                  <a:rPr lang="en-US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 r="-1157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2918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/>
                  <a:t>Militaire</a:t>
                </a:r>
                <a:r>
                  <a:rPr lang="en-US" b="1" dirty="0"/>
                  <a:t> </a:t>
                </a:r>
                <a:r>
                  <a:rPr lang="en-US" b="1" dirty="0" err="1"/>
                  <a:t>Geestelijke</a:t>
                </a:r>
                <a:r>
                  <a:rPr lang="en-US" b="1" dirty="0"/>
                  <a:t> </a:t>
                </a:r>
                <a:r>
                  <a:rPr lang="en-US" b="1" dirty="0" err="1"/>
                  <a:t>Gezondheidszorg</a:t>
                </a:r>
                <a:r>
                  <a:rPr lang="en-US" b="1" dirty="0"/>
                  <a:t> (MGGZ) van </a:t>
                </a:r>
                <a:r>
                  <a:rPr lang="en-US" b="1" dirty="0" err="1"/>
                  <a:t>Defensie</a:t>
                </a:r>
                <a:r>
                  <a:rPr lang="en-US" b="1" dirty="0"/>
                  <a:t> </a:t>
                </a:r>
                <a:r>
                  <a:rPr lang="en-US" b="1" dirty="0" err="1"/>
                  <a:t>wil</a:t>
                </a:r>
                <a:r>
                  <a:rPr lang="en-US" b="1" dirty="0"/>
                  <a:t> </a:t>
                </a:r>
                <a:r>
                  <a:rPr lang="en-US" b="1" dirty="0" err="1"/>
                  <a:t>weten</a:t>
                </a:r>
                <a:r>
                  <a:rPr lang="en-US" b="1" dirty="0"/>
                  <a:t> hoe </a:t>
                </a:r>
                <a:r>
                  <a:rPr lang="en-US" b="1" dirty="0" err="1"/>
                  <a:t>soldaten</a:t>
                </a:r>
                <a:r>
                  <a:rPr lang="en-US" b="1" dirty="0"/>
                  <a:t> </a:t>
                </a:r>
                <a:r>
                  <a:rPr lang="en-US" b="1" dirty="0" err="1"/>
                  <a:t>zich</a:t>
                </a:r>
                <a:r>
                  <a:rPr lang="en-US" b="1" dirty="0"/>
                  <a:t> mental </a:t>
                </a:r>
                <a:r>
                  <a:rPr lang="en-US" b="1" dirty="0" err="1"/>
                  <a:t>voelen</a:t>
                </a:r>
                <a:r>
                  <a:rPr lang="en-US" b="1" dirty="0"/>
                  <a:t> </a:t>
                </a:r>
                <a:r>
                  <a:rPr lang="en-US" b="1" dirty="0" err="1"/>
                  <a:t>na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langdurige</a:t>
                </a:r>
                <a:r>
                  <a:rPr lang="en-US" b="1" dirty="0"/>
                  <a:t> </a:t>
                </a:r>
                <a:r>
                  <a:rPr lang="en-US" b="1" dirty="0" err="1"/>
                  <a:t>missie</a:t>
                </a:r>
                <a:r>
                  <a:rPr lang="en-US" b="1" dirty="0"/>
                  <a:t>. </a:t>
                </a:r>
                <a:r>
                  <a:rPr lang="en-US" b="1" dirty="0" err="1"/>
                  <a:t>Ze</a:t>
                </a:r>
                <a:r>
                  <a:rPr lang="en-US" b="1" dirty="0"/>
                  <a:t> </a:t>
                </a:r>
                <a:r>
                  <a:rPr lang="en-US" b="1" dirty="0" err="1"/>
                  <a:t>gebruiken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stressniveau</a:t>
                </a:r>
                <a:r>
                  <a:rPr lang="en-US" b="1" dirty="0"/>
                  <a:t>-score (0 = </a:t>
                </a:r>
                <a:r>
                  <a:rPr lang="en-US" b="1" dirty="0" err="1"/>
                  <a:t>geen</a:t>
                </a:r>
                <a:r>
                  <a:rPr lang="en-US" b="1" dirty="0"/>
                  <a:t> stress, 100= extreme stress</a:t>
                </a:r>
                <a:r>
                  <a:rPr lang="en-US" b="1" dirty="0" smtClean="0"/>
                  <a:t>).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is de </a:t>
                </a:r>
                <a:r>
                  <a:rPr lang="en-US" b="1" dirty="0"/>
                  <a:t>(</a:t>
                </a:r>
                <a:r>
                  <a:rPr lang="en-US" b="1" dirty="0" err="1"/>
                  <a:t>populatie</a:t>
                </a:r>
                <a:r>
                  <a:rPr lang="en-US" b="1" dirty="0"/>
                  <a:t>)</a:t>
                </a:r>
                <a:r>
                  <a:rPr lang="en-US" b="1" dirty="0" err="1"/>
                  <a:t>standaardafwijking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b="1" dirty="0" err="1" smtClean="0"/>
                  <a:t>Hoeveel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om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te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berekenen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waarbij</a:t>
                </a:r>
                <a:r>
                  <a:rPr lang="en-US" b="1" dirty="0" smtClean="0"/>
                  <a:t> de marge </a:t>
                </a:r>
                <a:r>
                  <a:rPr lang="en-US" b="1" dirty="0" err="1" smtClean="0"/>
                  <a:t>maximaal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punten</a:t>
                </a:r>
                <a:r>
                  <a:rPr lang="en-US" b="1" dirty="0" smtClean="0"/>
                  <a:t> is.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474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/>
                  <a:t>Militaire</a:t>
                </a:r>
                <a:r>
                  <a:rPr lang="en-US" b="1" dirty="0"/>
                  <a:t> </a:t>
                </a:r>
                <a:r>
                  <a:rPr lang="en-US" b="1" dirty="0" err="1"/>
                  <a:t>Geestelijke</a:t>
                </a:r>
                <a:r>
                  <a:rPr lang="en-US" b="1" dirty="0"/>
                  <a:t> </a:t>
                </a:r>
                <a:r>
                  <a:rPr lang="en-US" b="1" dirty="0" err="1"/>
                  <a:t>Gezondheidszorg</a:t>
                </a:r>
                <a:r>
                  <a:rPr lang="en-US" b="1" dirty="0"/>
                  <a:t> (MGGZ) van </a:t>
                </a:r>
                <a:r>
                  <a:rPr lang="en-US" b="1" dirty="0" err="1"/>
                  <a:t>Defensie</a:t>
                </a:r>
                <a:r>
                  <a:rPr lang="en-US" b="1" dirty="0"/>
                  <a:t> </a:t>
                </a:r>
                <a:r>
                  <a:rPr lang="en-US" b="1" dirty="0" err="1"/>
                  <a:t>wil</a:t>
                </a:r>
                <a:r>
                  <a:rPr lang="en-US" b="1" dirty="0"/>
                  <a:t> </a:t>
                </a:r>
                <a:r>
                  <a:rPr lang="en-US" b="1" dirty="0" err="1"/>
                  <a:t>weten</a:t>
                </a:r>
                <a:r>
                  <a:rPr lang="en-US" b="1" dirty="0"/>
                  <a:t> hoe </a:t>
                </a:r>
                <a:r>
                  <a:rPr lang="en-US" b="1" dirty="0" err="1"/>
                  <a:t>soldaten</a:t>
                </a:r>
                <a:r>
                  <a:rPr lang="en-US" b="1" dirty="0"/>
                  <a:t> </a:t>
                </a:r>
                <a:r>
                  <a:rPr lang="en-US" b="1" dirty="0" err="1"/>
                  <a:t>zich</a:t>
                </a:r>
                <a:r>
                  <a:rPr lang="en-US" b="1" dirty="0"/>
                  <a:t> mental </a:t>
                </a:r>
                <a:r>
                  <a:rPr lang="en-US" b="1" dirty="0" err="1"/>
                  <a:t>voelen</a:t>
                </a:r>
                <a:r>
                  <a:rPr lang="en-US" b="1" dirty="0"/>
                  <a:t> </a:t>
                </a:r>
                <a:r>
                  <a:rPr lang="en-US" b="1" dirty="0" err="1"/>
                  <a:t>na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langdurige</a:t>
                </a:r>
                <a:r>
                  <a:rPr lang="en-US" b="1" dirty="0"/>
                  <a:t> </a:t>
                </a:r>
                <a:r>
                  <a:rPr lang="en-US" b="1" dirty="0" err="1"/>
                  <a:t>missie</a:t>
                </a:r>
                <a:r>
                  <a:rPr lang="en-US" b="1" dirty="0"/>
                  <a:t>. </a:t>
                </a:r>
                <a:r>
                  <a:rPr lang="en-US" b="1" dirty="0" err="1"/>
                  <a:t>Ze</a:t>
                </a:r>
                <a:r>
                  <a:rPr lang="en-US" b="1" dirty="0"/>
                  <a:t> </a:t>
                </a:r>
                <a:r>
                  <a:rPr lang="en-US" b="1" dirty="0" err="1"/>
                  <a:t>gebruiken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stressniveau</a:t>
                </a:r>
                <a:r>
                  <a:rPr lang="en-US" b="1" dirty="0"/>
                  <a:t>-score (0 = </a:t>
                </a:r>
                <a:r>
                  <a:rPr lang="en-US" b="1" dirty="0" err="1"/>
                  <a:t>geen</a:t>
                </a:r>
                <a:r>
                  <a:rPr lang="en-US" b="1" dirty="0"/>
                  <a:t> stress, 100= extreme stress</a:t>
                </a:r>
                <a:r>
                  <a:rPr lang="en-US" b="1" dirty="0" smtClean="0"/>
                  <a:t>).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is de </a:t>
                </a:r>
                <a:r>
                  <a:rPr lang="en-US" b="1" dirty="0"/>
                  <a:t>(</a:t>
                </a:r>
                <a:r>
                  <a:rPr lang="en-US" b="1" dirty="0" err="1"/>
                  <a:t>populatie</a:t>
                </a:r>
                <a:r>
                  <a:rPr lang="en-US" b="1" dirty="0"/>
                  <a:t>)</a:t>
                </a:r>
                <a:r>
                  <a:rPr lang="en-US" b="1" dirty="0" err="1"/>
                  <a:t>standaardafwijking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b="1" dirty="0" err="1" smtClean="0"/>
                  <a:t>Hoeveel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om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te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berekenen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waarbij</a:t>
                </a:r>
                <a:r>
                  <a:rPr lang="en-US" b="1" dirty="0" smtClean="0"/>
                  <a:t> de marge </a:t>
                </a:r>
                <a:r>
                  <a:rPr lang="en-US" b="1" dirty="0" err="1" smtClean="0"/>
                  <a:t>maximaal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punten</a:t>
                </a:r>
                <a:r>
                  <a:rPr lang="en-US" b="1" dirty="0" smtClean="0"/>
                  <a:t> is. </a:t>
                </a:r>
              </a:p>
              <a:p>
                <a:endParaRPr lang="en-US" b="1" dirty="0"/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95%-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krijgen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marge van </a:t>
                </a:r>
                <a:r>
                  <a:rPr lang="en-US" dirty="0" err="1" smtClean="0"/>
                  <a:t>maximaal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punten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voldoen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1,96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≈138,2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minimaal</a:t>
                </a:r>
                <a:r>
                  <a:rPr lang="en-US" b="1" dirty="0" smtClean="0"/>
                  <a:t> 139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(let op: </a:t>
                </a:r>
                <a:r>
                  <a:rPr lang="en-US" b="1" dirty="0" err="1" smtClean="0"/>
                  <a:t>afronden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boven</a:t>
                </a:r>
                <a:r>
                  <a:rPr lang="en-US" b="1" dirty="0" smtClean="0"/>
                  <a:t>!)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000" b="-114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17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67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bij gegeven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Betrouwbaarheidsintervallen</a:t>
                </a:r>
                <a:endParaRPr lang="en-US" sz="2400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Minimale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steekproefomvang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nauwkeurigheid</a:t>
                </a:r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8.1.4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(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253-254), 8.2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254-256), 8.5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261-263)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8: m1, m2, m5, 8.1, 8.3, 8.4, 8.5, 8.10, 8.20ab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b="1" dirty="0" err="1" smtClean="0"/>
                  <a:t>Volgende</a:t>
                </a:r>
                <a:r>
                  <a:rPr lang="en-US" sz="2400" b="1" dirty="0" smtClean="0"/>
                  <a:t> les: </a:t>
                </a:r>
                <a:r>
                  <a:rPr lang="en-US" sz="2400" dirty="0" smtClean="0"/>
                  <a:t>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verdeling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betrouwbaarheidsintervallen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fracties</a:t>
                </a:r>
                <a:endParaRPr lang="en-US" sz="24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296" b="-28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Deze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Recap: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populatie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vs.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>
                    <a:latin typeface="RijksoverheidSansText" panose="020B0503040202060203" pitchFamily="34" charset="0"/>
                  </a:rPr>
                  <a:t>Schatten van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 (bij gegeven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) met steekproeven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Betrouwbaarheidsintervallen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Student’s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-verdeling</a:t>
                </a:r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512931151"/>
                  </p:ext>
                </p:extLst>
              </p:nvPr>
            </p:nvGraphicFramePr>
            <p:xfrm>
              <a:off x="1021911" y="730987"/>
              <a:ext cx="9949211" cy="43879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512931151"/>
                  </p:ext>
                </p:extLst>
              </p:nvPr>
            </p:nvGraphicFramePr>
            <p:xfrm>
              <a:off x="1021911" y="730987"/>
              <a:ext cx="9949211" cy="43879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Recap: </a:t>
            </a:r>
            <a:r>
              <a:rPr lang="en-US" b="1" dirty="0" err="1" smtClean="0"/>
              <a:t>kansexperiment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9637185" y="6477599"/>
            <a:ext cx="2220383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E20B16-0136-412C-AF7B-04AA60B19AA6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135560" y="4178428"/>
            <a:ext cx="1800200" cy="79208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7296" y="2716589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Lab-experiment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Meting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Afname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van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enquête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Simulatie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…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350" y="4690254"/>
                <a:ext cx="1149910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>
                    <a:solidFill>
                      <a:srgbClr val="000000"/>
                    </a:solidFill>
                    <a:latin typeface="RijksoverheidSansText"/>
                  </a:rPr>
                  <a:t>Model: </a:t>
                </a:r>
                <a:r>
                  <a:rPr lang="en-US" dirty="0" smtClean="0">
                    <a:solidFill>
                      <a:srgbClr val="000000"/>
                    </a:solidFill>
                    <a:latin typeface="RijksoverheidSansText"/>
                  </a:rPr>
                  <a:t>de </a:t>
                </a:r>
                <a:r>
                  <a:rPr lang="en-US" dirty="0" err="1" smtClean="0">
                    <a:solidFill>
                      <a:srgbClr val="000000"/>
                    </a:solidFill>
                    <a:latin typeface="RijksoverheidSansText"/>
                  </a:rPr>
                  <a:t>kansverdeling</a:t>
                </a:r>
                <a:r>
                  <a:rPr lang="en-US" dirty="0" smtClean="0">
                    <a:solidFill>
                      <a:srgbClr val="000000"/>
                    </a:solidFill>
                    <a:latin typeface="RijksoverheidSansText"/>
                  </a:rPr>
                  <a:t> </a:t>
                </a:r>
                <a:r>
                  <a:rPr lang="nl-NL" dirty="0" smtClean="0">
                    <a:solidFill>
                      <a:srgbClr val="000000"/>
                    </a:solidFill>
                    <a:latin typeface="RijksoverheidSansText"/>
                  </a:rPr>
                  <a:t>wordt beschreven door één of meer </a:t>
                </a:r>
                <a:r>
                  <a:rPr lang="nl-NL" b="1" dirty="0" smtClean="0">
                    <a:solidFill>
                      <a:schemeClr val="accent1"/>
                    </a:solidFill>
                    <a:latin typeface="RijksoverheidSansText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         </m:t>
                    </m:r>
                  </m:oMath>
                </a14:m>
                <a:r>
                  <a:rPr lang="nl-NL" b="1" dirty="0" smtClean="0">
                    <a:solidFill>
                      <a:schemeClr val="tx1"/>
                    </a:solidFill>
                    <a:latin typeface="RijksoverheidSansText"/>
                  </a:rPr>
                  <a:t>populatie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nl-NL" b="1" dirty="0">
                  <a:solidFill>
                    <a:schemeClr val="tx1"/>
                  </a:solidFill>
                  <a:latin typeface="RijksoverheidSansText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>
                    <a:latin typeface="RijksoverheidSansText"/>
                  </a:rPr>
                  <a:t>Data: </a:t>
                </a:r>
                <a:r>
                  <a:rPr lang="en-US" dirty="0" smtClean="0">
                    <a:latin typeface="RijksoverheidSansText"/>
                  </a:rPr>
                  <a:t>de </a:t>
                </a:r>
                <a:r>
                  <a:rPr lang="en-US" dirty="0" err="1" smtClean="0">
                    <a:latin typeface="RijksoverheidSansText"/>
                  </a:rPr>
                  <a:t>uitkomsten</a:t>
                </a:r>
                <a:r>
                  <a:rPr lang="en-US" dirty="0" smtClean="0">
                    <a:latin typeface="RijksoverheidSansText"/>
                  </a:rPr>
                  <a:t> van </a:t>
                </a:r>
                <a:r>
                  <a:rPr lang="en-US" dirty="0" err="1" smtClean="0">
                    <a:latin typeface="RijksoverheidSansText"/>
                  </a:rPr>
                  <a:t>een</a:t>
                </a:r>
                <a:r>
                  <a:rPr lang="en-US" dirty="0" smtClean="0">
                    <a:latin typeface="RijksoverheidSansText"/>
                  </a:rPr>
                  <a:t> reeks </a:t>
                </a:r>
                <a:r>
                  <a:rPr lang="en-US" dirty="0" err="1" smtClean="0">
                    <a:latin typeface="RijksoverheidSansText"/>
                  </a:rPr>
                  <a:t>kansexperimenten</a:t>
                </a:r>
                <a:r>
                  <a:rPr lang="en-US" dirty="0" smtClean="0">
                    <a:latin typeface="RijksoverheidSansText"/>
                  </a:rPr>
                  <a:t> (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/>
                  </a:rPr>
                  <a:t>trekkingen</a:t>
                </a:r>
                <a:r>
                  <a:rPr lang="en-US" dirty="0" smtClean="0">
                    <a:latin typeface="RijksoverheidSansText"/>
                  </a:rPr>
                  <a:t>)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/>
                  </a:rPr>
                  <a:t>           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/>
                  </a:rPr>
                  <a:t>steekproef</a:t>
                </a:r>
                <a:r>
                  <a:rPr lang="en-US" b="1" dirty="0" smtClean="0">
                    <a:solidFill>
                      <a:schemeClr val="tx1"/>
                    </a:solidFill>
                    <a:latin typeface="RijksoverheidSansText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" y="4690254"/>
                <a:ext cx="11499101" cy="1107996"/>
              </a:xfrm>
              <a:prstGeom prst="rect">
                <a:avLst/>
              </a:prstGeom>
              <a:blipFill>
                <a:blip r:embed="rId11"/>
                <a:stretch>
                  <a:fillRect l="-689" t="-4396" r="-424" b="-104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512931151"/>
                  </p:ext>
                </p:extLst>
              </p:nvPr>
            </p:nvGraphicFramePr>
            <p:xfrm>
              <a:off x="1021911" y="730987"/>
              <a:ext cx="9949211" cy="43879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512931151"/>
                  </p:ext>
                </p:extLst>
              </p:nvPr>
            </p:nvGraphicFramePr>
            <p:xfrm>
              <a:off x="1021911" y="730987"/>
              <a:ext cx="9949211" cy="43879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Kansrekening</a:t>
            </a:r>
            <a:r>
              <a:rPr lang="en-US" b="1" dirty="0" smtClean="0"/>
              <a:t> versus </a:t>
            </a:r>
            <a:r>
              <a:rPr lang="en-US" b="1" dirty="0" err="1" smtClean="0"/>
              <a:t>statistiek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9637185" y="6477599"/>
            <a:ext cx="2220383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E20B16-0136-412C-AF7B-04AA60B19AA6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135560" y="4178428"/>
            <a:ext cx="1800200" cy="79208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7296" y="2716589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Lab-experiment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Meting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Afname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van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een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enquête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Simulatie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…</a:t>
            </a:r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4339" y="4043757"/>
            <a:ext cx="11499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 dirty="0" err="1" smtClean="0">
                <a:latin typeface="RijksoverheidSansText"/>
              </a:rPr>
              <a:t>Kansrekening</a:t>
            </a:r>
            <a:r>
              <a:rPr lang="en-US" sz="2400" b="1" dirty="0" smtClean="0">
                <a:latin typeface="RijksoverheidSansText"/>
              </a:rPr>
              <a:t>: </a:t>
            </a:r>
            <a:r>
              <a:rPr lang="en-US" sz="2400" dirty="0" smtClean="0">
                <a:latin typeface="RijksoverheidSansText"/>
              </a:rPr>
              <a:t>van model </a:t>
            </a:r>
            <a:r>
              <a:rPr lang="en-US" sz="2400" dirty="0" err="1" smtClean="0">
                <a:latin typeface="RijksoverheidSansText"/>
              </a:rPr>
              <a:t>naar</a:t>
            </a:r>
            <a:r>
              <a:rPr lang="en-US" sz="2400" dirty="0" smtClean="0">
                <a:latin typeface="RijksoverheidSansText"/>
              </a:rPr>
              <a:t> data </a:t>
            </a:r>
            <a:r>
              <a:rPr lang="en-US" sz="2400" dirty="0">
                <a:latin typeface="RijksoverheidSansText"/>
              </a:rPr>
              <a:t>(“</a:t>
            </a:r>
            <a:r>
              <a:rPr lang="en-US" sz="2400" dirty="0" err="1">
                <a:latin typeface="RijksoverheidSansText"/>
              </a:rPr>
              <a:t>voorspellen</a:t>
            </a:r>
            <a:r>
              <a:rPr lang="en-US" sz="2400" dirty="0">
                <a:latin typeface="RijksoverheidSansText"/>
              </a:rPr>
              <a:t> van data”)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latin typeface="RijksoverheidSansText"/>
              </a:rPr>
              <a:t>“</a:t>
            </a:r>
            <a:r>
              <a:rPr lang="en-US" sz="2400" dirty="0" err="1" smtClean="0">
                <a:latin typeface="RijksoverheidSansText"/>
              </a:rPr>
              <a:t>Als</a:t>
            </a:r>
            <a:r>
              <a:rPr lang="en-US" sz="2400" dirty="0" smtClean="0">
                <a:latin typeface="RijksoverheidSansText"/>
              </a:rPr>
              <a:t> we het model </a:t>
            </a:r>
            <a:r>
              <a:rPr lang="en-US" sz="2400" dirty="0" err="1" smtClean="0">
                <a:latin typeface="RijksoverheidSansText"/>
              </a:rPr>
              <a:t>en</a:t>
            </a:r>
            <a:r>
              <a:rPr lang="en-US" sz="2400" dirty="0" smtClean="0">
                <a:latin typeface="RijksoverheidSansText"/>
              </a:rPr>
              <a:t> </a:t>
            </a:r>
            <a:r>
              <a:rPr lang="en-US" sz="2400" dirty="0" err="1" smtClean="0">
                <a:latin typeface="RijksoverheidSansText"/>
              </a:rPr>
              <a:t>haar</a:t>
            </a:r>
            <a:r>
              <a:rPr lang="en-US" sz="2400" dirty="0" smtClean="0">
                <a:latin typeface="RijksoverheidSansText"/>
              </a:rPr>
              <a:t> parameters </a:t>
            </a:r>
            <a:r>
              <a:rPr lang="en-US" sz="2400" dirty="0" err="1" smtClean="0">
                <a:latin typeface="RijksoverheidSansText"/>
              </a:rPr>
              <a:t>kennen</a:t>
            </a:r>
            <a:r>
              <a:rPr lang="en-US" sz="2400" dirty="0" smtClean="0">
                <a:latin typeface="RijksoverheidSansText"/>
              </a:rPr>
              <a:t>, </a:t>
            </a:r>
            <a:r>
              <a:rPr lang="en-US" sz="2400" dirty="0" err="1" smtClean="0">
                <a:latin typeface="RijksoverheidSansText"/>
              </a:rPr>
              <a:t>welke</a:t>
            </a:r>
            <a:r>
              <a:rPr lang="en-US" sz="2400" dirty="0" smtClean="0">
                <a:latin typeface="RijksoverheidSansText"/>
              </a:rPr>
              <a:t> data </a:t>
            </a:r>
            <a:r>
              <a:rPr lang="en-US" sz="2400" dirty="0" err="1" smtClean="0">
                <a:latin typeface="RijksoverheidSansText"/>
              </a:rPr>
              <a:t>verwachten</a:t>
            </a:r>
            <a:r>
              <a:rPr lang="en-US" sz="2400" dirty="0" smtClean="0">
                <a:latin typeface="RijksoverheidSansText"/>
              </a:rPr>
              <a:t> we?”</a:t>
            </a:r>
            <a:endParaRPr lang="en-US" sz="2400" b="1" u="sng" dirty="0" smtClean="0">
              <a:latin typeface="RijksoverheidSansText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b="1" dirty="0" smtClean="0">
              <a:latin typeface="RijksoverheidSansTex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>
                <a:latin typeface="RijksoverheidSansText"/>
              </a:rPr>
              <a:t>Statistiek</a:t>
            </a:r>
            <a:r>
              <a:rPr lang="en-US" sz="2400" b="1" dirty="0" smtClean="0">
                <a:latin typeface="RijksoverheidSansText"/>
              </a:rPr>
              <a:t>: </a:t>
            </a:r>
            <a:r>
              <a:rPr lang="en-US" sz="2400" dirty="0" smtClean="0">
                <a:latin typeface="RijksoverheidSansText"/>
              </a:rPr>
              <a:t>van data </a:t>
            </a:r>
            <a:r>
              <a:rPr lang="en-US" sz="2400" dirty="0" err="1" smtClean="0">
                <a:latin typeface="RijksoverheidSansText"/>
              </a:rPr>
              <a:t>naar</a:t>
            </a:r>
            <a:r>
              <a:rPr lang="en-US" sz="2400" dirty="0" smtClean="0">
                <a:latin typeface="RijksoverheidSansText"/>
              </a:rPr>
              <a:t> model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latin typeface="RijksoverheidSansText"/>
              </a:rPr>
              <a:t>“</a:t>
            </a:r>
            <a:r>
              <a:rPr lang="en-US" sz="2400" dirty="0" err="1" smtClean="0">
                <a:latin typeface="RijksoverheidSansText"/>
              </a:rPr>
              <a:t>Als</a:t>
            </a:r>
            <a:r>
              <a:rPr lang="en-US" sz="2400" dirty="0" smtClean="0">
                <a:latin typeface="RijksoverheidSansText"/>
              </a:rPr>
              <a:t> we de data </a:t>
            </a:r>
            <a:r>
              <a:rPr lang="en-US" sz="2400" dirty="0" err="1" smtClean="0">
                <a:latin typeface="RijksoverheidSansText"/>
              </a:rPr>
              <a:t>kennen</a:t>
            </a:r>
            <a:r>
              <a:rPr lang="en-US" sz="2400" dirty="0" smtClean="0">
                <a:latin typeface="RijksoverheidSansText"/>
              </a:rPr>
              <a:t>, </a:t>
            </a:r>
            <a:r>
              <a:rPr lang="en-US" sz="2400" dirty="0" err="1" smtClean="0">
                <a:latin typeface="RijksoverheidSansText"/>
              </a:rPr>
              <a:t>welk</a:t>
            </a:r>
            <a:r>
              <a:rPr lang="en-US" sz="2400" dirty="0" smtClean="0">
                <a:latin typeface="RijksoverheidSansText"/>
              </a:rPr>
              <a:t> model </a:t>
            </a:r>
            <a:r>
              <a:rPr lang="en-US" sz="2400" dirty="0" err="1" smtClean="0">
                <a:latin typeface="RijksoverheidSansText"/>
              </a:rPr>
              <a:t>en</a:t>
            </a:r>
            <a:r>
              <a:rPr lang="en-US" sz="2400" dirty="0" smtClean="0">
                <a:latin typeface="RijksoverheidSansText"/>
              </a:rPr>
              <a:t> </a:t>
            </a:r>
            <a:r>
              <a:rPr lang="en-US" sz="2400" dirty="0" err="1" smtClean="0">
                <a:latin typeface="RijksoverheidSansText"/>
              </a:rPr>
              <a:t>welke</a:t>
            </a:r>
            <a:r>
              <a:rPr lang="en-US" sz="2400" dirty="0" smtClean="0">
                <a:latin typeface="RijksoverheidSansText"/>
              </a:rPr>
              <a:t> parameters </a:t>
            </a:r>
            <a:r>
              <a:rPr lang="en-US" sz="2400" dirty="0" err="1" smtClean="0">
                <a:latin typeface="RijksoverheidSansText"/>
              </a:rPr>
              <a:t>passen</a:t>
            </a:r>
            <a:r>
              <a:rPr lang="en-US" sz="2400" dirty="0" smtClean="0">
                <a:latin typeface="RijksoverheidSansText"/>
              </a:rPr>
              <a:t> </a:t>
            </a:r>
            <a:r>
              <a:rPr lang="en-US" sz="2400" dirty="0" err="1" smtClean="0">
                <a:latin typeface="RijksoverheidSansText"/>
              </a:rPr>
              <a:t>hier</a:t>
            </a:r>
            <a:r>
              <a:rPr lang="en-US" sz="2400" dirty="0" smtClean="0">
                <a:latin typeface="RijksoverheidSansText"/>
              </a:rPr>
              <a:t> het </a:t>
            </a:r>
            <a:r>
              <a:rPr lang="en-US" sz="2400" dirty="0" err="1" smtClean="0">
                <a:latin typeface="RijksoverheidSansText"/>
              </a:rPr>
              <a:t>beste</a:t>
            </a:r>
            <a:r>
              <a:rPr lang="en-US" sz="2400" dirty="0" smtClean="0">
                <a:latin typeface="RijksoverheidSansText"/>
              </a:rPr>
              <a:t> </a:t>
            </a:r>
            <a:r>
              <a:rPr lang="en-US" sz="2400" dirty="0" err="1" smtClean="0">
                <a:latin typeface="RijksoverheidSansText"/>
              </a:rPr>
              <a:t>bij</a:t>
            </a:r>
            <a:r>
              <a:rPr lang="en-US" sz="2400" dirty="0" smtClean="0">
                <a:latin typeface="RijksoverheidSansText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130670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schietscores</a:t>
            </a:r>
            <a:r>
              <a:rPr lang="en-US" dirty="0" smtClean="0"/>
              <a:t> van </a:t>
            </a:r>
            <a:r>
              <a:rPr lang="en-US" dirty="0" err="1" smtClean="0"/>
              <a:t>militairen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pPr eaLnBrk="1" hangingPunct="1"/>
                <a:r>
                  <a:rPr lang="en-US" b="1" dirty="0" err="1" smtClean="0"/>
                  <a:t>Kansrekening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(van model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data): 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Stel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=8)</m:t>
                    </m:r>
                  </m:oMath>
                </a14:m>
                <a:r>
                  <a:rPr lang="en-US" dirty="0" smtClean="0"/>
                  <a:t> is de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(in %) die de </a:t>
                </a:r>
                <a:r>
                  <a:rPr lang="en-US" dirty="0" err="1" smtClean="0"/>
                  <a:t>schietscore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militair</a:t>
                </a:r>
                <a:r>
                  <a:rPr lang="en-US" dirty="0" smtClean="0"/>
                  <a:t> meet</a:t>
                </a:r>
                <a:r>
                  <a:rPr lang="en-US" dirty="0" smtClean="0"/>
                  <a:t>.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Kunnen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“</a:t>
                </a:r>
                <a:r>
                  <a:rPr lang="en-US" dirty="0" err="1" smtClean="0"/>
                  <a:t>voorspelling</a:t>
                </a:r>
                <a:r>
                  <a:rPr lang="en-US" dirty="0" smtClean="0"/>
                  <a:t>” </a:t>
                </a:r>
                <a:r>
                  <a:rPr lang="en-US" dirty="0" err="1" smtClean="0"/>
                  <a:t>doen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toekomstige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?</a:t>
                </a:r>
                <a:endParaRPr lang="en-US" dirty="0" smtClean="0"/>
              </a:p>
              <a:p>
                <a:pPr eaLnBrk="1" hangingPunct="1"/>
                <a:endParaRPr lang="en-US" b="1" dirty="0" smtClean="0"/>
              </a:p>
              <a:p>
                <a:pPr algn="ctr" eaLnBrk="1" hangingPunct="1"/>
                <a:r>
                  <a:rPr lang="en-US" b="1" dirty="0" smtClean="0"/>
                  <a:t>Wat </a:t>
                </a:r>
                <a:r>
                  <a:rPr lang="en-US" b="1" dirty="0" smtClean="0"/>
                  <a:t>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schietscore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behaald</a:t>
                </a:r>
                <a:r>
                  <a:rPr lang="en-US" b="1" dirty="0" smtClean="0"/>
                  <a:t> van </a:t>
                </a:r>
                <a:r>
                  <a:rPr lang="en-US" b="1" dirty="0" err="1" smtClean="0"/>
                  <a:t>minstens</a:t>
                </a:r>
                <a:r>
                  <a:rPr lang="en-US" b="1" dirty="0" smtClean="0"/>
                  <a:t> 86%?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b="1" dirty="0" err="1" smtClean="0"/>
                  <a:t>Statistiek</a:t>
                </a:r>
                <a:r>
                  <a:rPr lang="en-US" dirty="0" smtClean="0"/>
                  <a:t> (van data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model)</a:t>
                </a:r>
                <a:r>
                  <a:rPr lang="en-US" b="1" dirty="0" smtClean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Gegeven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steekproefuitkomst</a:t>
                </a:r>
                <a:r>
                  <a:rPr lang="en-US" dirty="0" smtClean="0"/>
                  <a:t> van 50 </a:t>
                </a:r>
                <a:r>
                  <a:rPr lang="en-US" dirty="0" err="1" smtClean="0"/>
                  <a:t>militairen</a:t>
                </a:r>
                <a:r>
                  <a:rPr lang="en-US" dirty="0"/>
                  <a:t> </a:t>
                </a:r>
                <a:r>
                  <a:rPr lang="en-US" dirty="0" smtClean="0"/>
                  <a:t>met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schietscore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militair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nemen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=?).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algn="ctr"/>
                <a:r>
                  <a:rPr lang="en-US" b="1" dirty="0" smtClean="0"/>
                  <a:t>Hoe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we de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 smtClean="0"/>
                  <a:t> van de </a:t>
                </a:r>
                <a:r>
                  <a:rPr lang="en-US" b="1" dirty="0" err="1" smtClean="0"/>
                  <a:t>kansvariabele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schietscore</a:t>
                </a:r>
                <a:r>
                  <a:rPr lang="en-US" b="1" dirty="0" smtClean="0"/>
                  <a:t> van </a:t>
                </a:r>
                <a:r>
                  <a:rPr lang="en-US" b="1" dirty="0" err="1" smtClean="0"/>
                  <a:t>militairen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schatten</a:t>
                </a:r>
                <a:r>
                  <a:rPr lang="en-US" b="1" dirty="0" smtClean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endParaRPr lang="en-US" b="1" dirty="0" smtClean="0"/>
              </a:p>
            </p:txBody>
          </p:sp>
        </mc:Choice>
        <mc:Fallback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556" t="-2009" r="-778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6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Schatten</a:t>
            </a:r>
            <a:r>
              <a:rPr lang="en-US" dirty="0" smtClean="0"/>
              <a:t>: van data </a:t>
            </a:r>
            <a:r>
              <a:rPr lang="en-US" dirty="0" err="1" smtClean="0"/>
              <a:t>naar</a:t>
            </a:r>
            <a:r>
              <a:rPr lang="en-US" dirty="0" smtClean="0"/>
              <a:t> model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b="1" dirty="0" err="1" smtClean="0"/>
                  <a:t>Methode</a:t>
                </a:r>
                <a:r>
                  <a:rPr lang="en-US" sz="2400" b="1" dirty="0" smtClean="0"/>
                  <a:t> 1: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puntschattingen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endParaRPr lang="en-US" sz="2400" dirty="0" smtClean="0"/>
              </a:p>
              <a:p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puntschatting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gemaakt</a:t>
                </a:r>
                <a:r>
                  <a:rPr lang="en-US" sz="2400" dirty="0" smtClean="0"/>
                  <a:t> op basis van </a:t>
                </a:r>
                <a:r>
                  <a:rPr lang="en-US" sz="2400" dirty="0" err="1" smtClean="0"/>
                  <a:t>één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enkele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steekproefuitkomst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Het </a:t>
                </a:r>
                <a:r>
                  <a:rPr lang="en-US" sz="2400" dirty="0" err="1" smtClean="0"/>
                  <a:t>steekproefgemiddelde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puntschatting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steekproefvariantie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puntschatting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steekproeffractie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puntschatting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53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2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Puntschattingen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Stel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we twee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steekproefuitkomsten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van 50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militairen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hebben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waarbij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≈75,4376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Deze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twee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steekproefuitkomsten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leveren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dus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verschillende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puntschattingen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op! </a:t>
                </a:r>
              </a:p>
              <a:p>
                <a:endParaRPr lang="en-US" sz="2400" b="1" dirty="0" smtClean="0"/>
              </a:p>
              <a:p>
                <a:r>
                  <a:rPr lang="en-US" sz="2400" b="1" dirty="0" err="1" smtClean="0"/>
                  <a:t>Merk</a:t>
                </a:r>
                <a:r>
                  <a:rPr lang="en-US" sz="2400" b="1" dirty="0" smtClean="0"/>
                  <a:t> op: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verzameling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kansvariabelen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Het </a:t>
                </a:r>
                <a:r>
                  <a:rPr lang="en-US" sz="2400" dirty="0" err="1" smtClean="0"/>
                  <a:t>steekproefgemiddelde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dus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zelf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kansvariabele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puntschatter</a:t>
                </a:r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27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Schatters</a:t>
            </a:r>
            <a:r>
              <a:rPr lang="en-US" dirty="0" smtClean="0"/>
              <a:t> versus </a:t>
            </a:r>
            <a:r>
              <a:rPr lang="en-US" dirty="0" err="1" smtClean="0"/>
              <a:t>schattingen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Schatter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formule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afhangt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chemeClr val="tx1"/>
                    </a:solidFill>
                  </a:rPr>
                  <a:t>willekeurige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steekproef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kansvariabele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solidFill>
                      <a:schemeClr val="accent1"/>
                    </a:solidFill>
                  </a:rPr>
                  <a:t>Schatting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waarde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behorend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chemeClr val="tx1"/>
                    </a:solidFill>
                  </a:rPr>
                  <a:t>specifieke</a:t>
                </a:r>
                <a:r>
                  <a:rPr lang="en-US" b="1" u="sng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steekproef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uitkomst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  <a:blipFill>
                <a:blip r:embed="rId2"/>
                <a:stretch>
                  <a:fillRect l="-15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887790"/>
                  </p:ext>
                </p:extLst>
              </p:nvPr>
            </p:nvGraphicFramePr>
            <p:xfrm>
              <a:off x="772214" y="2870801"/>
              <a:ext cx="11269026" cy="32696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38592">
                      <a:extLst>
                        <a:ext uri="{9D8B030D-6E8A-4147-A177-3AD203B41FA5}">
                          <a16:colId xmlns:a16="http://schemas.microsoft.com/office/drawing/2014/main" val="1324520157"/>
                        </a:ext>
                      </a:extLst>
                    </a:gridCol>
                    <a:gridCol w="1089342">
                      <a:extLst>
                        <a:ext uri="{9D8B030D-6E8A-4147-A177-3AD203B41FA5}">
                          <a16:colId xmlns:a16="http://schemas.microsoft.com/office/drawing/2014/main" val="3257089745"/>
                        </a:ext>
                      </a:extLst>
                    </a:gridCol>
                    <a:gridCol w="4214050">
                      <a:extLst>
                        <a:ext uri="{9D8B030D-6E8A-4147-A177-3AD203B41FA5}">
                          <a16:colId xmlns:a16="http://schemas.microsoft.com/office/drawing/2014/main" val="3519166312"/>
                        </a:ext>
                      </a:extLst>
                    </a:gridCol>
                    <a:gridCol w="4527042">
                      <a:extLst>
                        <a:ext uri="{9D8B030D-6E8A-4147-A177-3AD203B41FA5}">
                          <a16:colId xmlns:a16="http://schemas.microsoft.com/office/drawing/2014/main" val="1482470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Kansverdeling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(van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nl-NL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Parameter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Schatter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algemene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formule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specifieke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HeadingTT" panose="020B0503040202060203" pitchFamily="34" charset="0"/>
                            </a:rPr>
                            <a:t>uitkomst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3940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nl-NL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Steekproefgemiddelde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Waargenomen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steekproefgemiddelde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336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Steekproefvariantie</a:t>
                          </a:r>
                          <a:r>
                            <a:rPr lang="en-US" sz="1600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endParaRPr lang="en-US" sz="1600" b="0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Waargenomen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steekproefvariantie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7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Binomiaal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Steekproeffractie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nl-NL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Waargenomen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steekproeffractie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0319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9887790"/>
                  </p:ext>
                </p:extLst>
              </p:nvPr>
            </p:nvGraphicFramePr>
            <p:xfrm>
              <a:off x="772214" y="2870801"/>
              <a:ext cx="11269026" cy="32696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38592">
                      <a:extLst>
                        <a:ext uri="{9D8B030D-6E8A-4147-A177-3AD203B41FA5}">
                          <a16:colId xmlns:a16="http://schemas.microsoft.com/office/drawing/2014/main" val="1324520157"/>
                        </a:ext>
                      </a:extLst>
                    </a:gridCol>
                    <a:gridCol w="1089342">
                      <a:extLst>
                        <a:ext uri="{9D8B030D-6E8A-4147-A177-3AD203B41FA5}">
                          <a16:colId xmlns:a16="http://schemas.microsoft.com/office/drawing/2014/main" val="3257089745"/>
                        </a:ext>
                      </a:extLst>
                    </a:gridCol>
                    <a:gridCol w="4214050">
                      <a:extLst>
                        <a:ext uri="{9D8B030D-6E8A-4147-A177-3AD203B41FA5}">
                          <a16:colId xmlns:a16="http://schemas.microsoft.com/office/drawing/2014/main" val="3519166312"/>
                        </a:ext>
                      </a:extLst>
                    </a:gridCol>
                    <a:gridCol w="4527042">
                      <a:extLst>
                        <a:ext uri="{9D8B030D-6E8A-4147-A177-3AD203B41FA5}">
                          <a16:colId xmlns:a16="http://schemas.microsoft.com/office/drawing/2014/main" val="148247024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4" t="-3158" r="-684746" b="-4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Parameter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Schatter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algemene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formule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specifieke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HeadingTT" panose="020B0503040202060203" pitchFamily="34" charset="0"/>
                            </a:rPr>
                            <a:t>uitkomst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3940160"/>
                      </a:ext>
                    </a:extLst>
                  </a:tr>
                  <a:tr h="791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74809" r="-802793" b="-239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74809" r="-107659" b="-239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74809" r="-269" b="-239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336640"/>
                      </a:ext>
                    </a:extLst>
                  </a:tr>
                  <a:tr h="1145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121809" r="-802793" b="-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121809" r="-107659" b="-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121809" r="-269" b="-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793470"/>
                      </a:ext>
                    </a:extLst>
                  </a:tr>
                  <a:tr h="75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Binomiaal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336290" r="-802793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336290" r="-10765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336290" r="-26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319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2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2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2813</Words>
  <Application>Microsoft Office PowerPoint</Application>
  <PresentationFormat>Widescreen</PresentationFormat>
  <Paragraphs>345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2_Presentatie</vt:lpstr>
      <vt:lpstr>Statistiek: college 7</vt:lpstr>
      <vt:lpstr>Behandeld in statistiek deel 1</vt:lpstr>
      <vt:lpstr>Deze week</vt:lpstr>
      <vt:lpstr>Recap: kansexperiment</vt:lpstr>
      <vt:lpstr>Kansrekening versus statistiek</vt:lpstr>
      <vt:lpstr>Voorbeeld: schietscores van militairen</vt:lpstr>
      <vt:lpstr>Schatten: van data naar model</vt:lpstr>
      <vt:lpstr>Puntschattingen</vt:lpstr>
      <vt:lpstr>Schatters versus schattingen</vt:lpstr>
      <vt:lpstr>Wenselijke eigenschappen van schatters</vt:lpstr>
      <vt:lpstr>Schatten: van data naar model</vt:lpstr>
      <vt:lpstr>Schatten van populatieparameters</vt:lpstr>
      <vt:lpstr>Voorspellingsinterval</vt:lpstr>
      <vt:lpstr>Interactieve plot</vt:lpstr>
      <vt:lpstr>Recap: de standaardnormale verdeling</vt:lpstr>
      <vt:lpstr>Recap: de z-score</vt:lpstr>
      <vt:lpstr>Recap: de z-score</vt:lpstr>
      <vt:lpstr>Een voorspellingsinterval voor Z∼N(0,1)</vt:lpstr>
      <vt:lpstr>Een voorspellingsinterval voor ¯X</vt:lpstr>
      <vt:lpstr>Betrouwbaarheidsinterval</vt:lpstr>
      <vt:lpstr>Betrouwbaarheidsinterval</vt:lpstr>
      <vt:lpstr>Interactieve plot: betrouwbaarheidsintervallen</vt:lpstr>
      <vt:lpstr>Voorbeeld</vt:lpstr>
      <vt:lpstr>Voorbeeld</vt:lpstr>
      <vt:lpstr>Berekenen van steekproefomvang</vt:lpstr>
      <vt:lpstr>Voorbeeld</vt:lpstr>
      <vt:lpstr>Voorbeeld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202</cp:revision>
  <cp:lastPrinted>2011-09-21T07:52:24Z</cp:lastPrinted>
  <dcterms:created xsi:type="dcterms:W3CDTF">2024-11-25T09:45:08Z</dcterms:created>
  <dcterms:modified xsi:type="dcterms:W3CDTF">2025-04-17T12:55:48Z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