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87" r:id="rId5"/>
    <p:sldId id="258" r:id="rId6"/>
    <p:sldId id="298" r:id="rId7"/>
    <p:sldId id="288" r:id="rId8"/>
    <p:sldId id="299" r:id="rId9"/>
    <p:sldId id="300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301" r:id="rId20"/>
    <p:sldId id="303" r:id="rId21"/>
    <p:sldId id="304" r:id="rId22"/>
    <p:sldId id="306" r:id="rId23"/>
    <p:sldId id="305" r:id="rId24"/>
    <p:sldId id="307" r:id="rId25"/>
    <p:sldId id="308" r:id="rId26"/>
    <p:sldId id="309" r:id="rId27"/>
    <p:sldId id="302" r:id="rId28"/>
    <p:sldId id="310" r:id="rId29"/>
    <p:sldId id="311" r:id="rId30"/>
    <p:sldId id="312" r:id="rId31"/>
    <p:sldId id="313" r:id="rId32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45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672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4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55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1027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34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Belangrijk</a:t>
            </a:r>
            <a:r>
              <a:rPr lang="en-US" dirty="0" smtClean="0"/>
              <a:t>: </a:t>
            </a:r>
            <a:r>
              <a:rPr lang="en-US" dirty="0" err="1" smtClean="0"/>
              <a:t>informatie</a:t>
            </a:r>
            <a:r>
              <a:rPr lang="en-US" dirty="0" smtClean="0"/>
              <a:t> </a:t>
            </a:r>
            <a:r>
              <a:rPr lang="en-US" dirty="0" err="1" smtClean="0"/>
              <a:t>delen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commandant,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krijg</a:t>
            </a:r>
            <a:r>
              <a:rPr lang="en-US" dirty="0" smtClean="0"/>
              <a:t> je 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paar</a:t>
            </a:r>
            <a:r>
              <a:rPr lang="en-US" baseline="0" dirty="0" smtClean="0"/>
              <a:t> minute.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Eventuele voettekst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33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98DC9-4F28-4B39-8B6E-408133FC785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pPr marL="0" marR="0" lvl="0" indent="0" algn="ctr" defTabSz="93345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59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2" y="2474916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2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6" y="5386391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+mn-lt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Dr. ir.</a:t>
            </a:r>
            <a:r>
              <a:rPr lang="nl-NL" sz="1200" baseline="0" dirty="0" smtClean="0">
                <a:solidFill>
                  <a:schemeClr val="bg1"/>
                </a:solidFill>
                <a:latin typeface="+mn-lt"/>
              </a:rPr>
              <a:t> Danny Blom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6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2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2" y="2781303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6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pPr>
              <a:defRPr/>
            </a:pPr>
            <a:fld id="{EFB72F70-86A0-4C14-B328-A142BCCD4395}" type="datetime4">
              <a:rPr lang="nl-NL" smtClean="0"/>
              <a:pPr>
                <a:defRPr/>
              </a:pPr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99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A442-CF7C-446F-A5C6-9C80A1EA92B1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549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CE4E-5F74-4A37-951C-E2AD8C0ABF31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354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4096-2ED3-453C-8E78-E00AE5454056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675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9A98-FEF1-486E-836B-0182E6ED18CF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2481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3D14-5EDE-4B69-BCF9-7871170F920B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599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C7BC3-7CD1-41E9-B4B5-084A2D120935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6677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127324"/>
            <a:ext cx="4011084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7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D4273-E583-4234-8A15-01E636C03DBC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59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3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6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2C121-03D7-4443-9B4B-D1ED7325FD6F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8100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90545-2047-4712-ADC2-09AB81876442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3150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88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3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41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22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4" y="3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6" y="6520261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78AD08-3C54-48F2-9382-C141D1496CCF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83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active-t.streamlit.app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9" name="shpTekst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458400" y="3236400"/>
                <a:ext cx="5040000" cy="986400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>
                    <a:solidFill>
                      <a:srgbClr val="113652"/>
                    </a:solidFill>
                  </a:rPr>
                  <a:t>Schatten </a:t>
                </a:r>
                <a:r>
                  <a:rPr lang="en-US" dirty="0" err="1" smtClean="0">
                    <a:solidFill>
                      <a:srgbClr val="113652"/>
                    </a:solidFill>
                  </a:rPr>
                  <a:t>en</a:t>
                </a:r>
                <a:r>
                  <a:rPr lang="en-US" dirty="0" smtClean="0">
                    <a:solidFill>
                      <a:srgbClr val="113652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113652"/>
                    </a:solidFill>
                  </a:rPr>
                  <a:t>betrouwbaarheid</a:t>
                </a:r>
                <a:r>
                  <a:rPr lang="en-US" dirty="0" smtClean="0">
                    <a:solidFill>
                      <a:srgbClr val="113652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113652"/>
                    </a:solidFill>
                  </a:rPr>
                  <a:t>deel</a:t>
                </a:r>
                <a:r>
                  <a:rPr lang="en-US" dirty="0" smtClean="0">
                    <a:solidFill>
                      <a:srgbClr val="113652"/>
                    </a:solidFill>
                  </a:rPr>
                  <a:t> 2:</a:t>
                </a:r>
              </a:p>
              <a:p>
                <a:pPr eaLnBrk="1" hangingPunct="1"/>
                <a:r>
                  <a:rPr lang="en-US" dirty="0" smtClean="0">
                    <a:solidFill>
                      <a:srgbClr val="113652"/>
                    </a:solidFill>
                  </a:rPr>
                  <a:t>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1365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 smtClean="0">
                    <a:solidFill>
                      <a:srgbClr val="113652"/>
                    </a:solidFill>
                    <a:latin typeface="RijksoverheidSansHeadingTT" panose="020B0503040202060203" pitchFamily="34" charset="0"/>
                  </a:rPr>
                  <a:t>-verdeling en proporties</a:t>
                </a:r>
              </a:p>
            </p:txBody>
          </p:sp>
        </mc:Choice>
        <mc:Fallback xmlns="">
          <p:sp>
            <p:nvSpPr>
              <p:cNvPr id="4099" name="shpTekst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458400" y="3236400"/>
                <a:ext cx="5040000" cy="986400"/>
              </a:xfrm>
              <a:blipFill>
                <a:blip r:embed="rId2"/>
                <a:stretch>
                  <a:fillRect l="-1814" t="-493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</p:spPr>
            <p:txBody>
              <a:bodyPr/>
              <a:lstStyle/>
              <a:p>
                <a:r>
                  <a:rPr lang="en-US" sz="2400" dirty="0" smtClean="0"/>
                  <a:t>De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b="1" dirty="0" smtClean="0">
                    <a:solidFill>
                      <a:schemeClr val="accent1"/>
                    </a:solidFill>
                  </a:rPr>
                  <a:t>-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verdeling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err="1" smtClean="0"/>
                  <a:t>houdt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rekening</a:t>
                </a:r>
                <a:r>
                  <a:rPr lang="en-US" sz="2400" dirty="0" smtClean="0"/>
                  <a:t> met de extra </a:t>
                </a:r>
                <a:r>
                  <a:rPr lang="en-US" sz="2400" dirty="0" err="1" smtClean="0"/>
                  <a:t>onzekerheid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doordat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we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hebben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moeten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schatten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Kleine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steekproefgroottes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≤30)→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bredere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betrouwbaarheidsintervallen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Grote </a:t>
                </a:r>
                <a:r>
                  <a:rPr lang="en-US" sz="2400" dirty="0" err="1"/>
                  <a:t>steekproefgroottes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≥30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benadert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standaardnormale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verdeling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Vrijheidsgraden</a:t>
                </a:r>
                <a:r>
                  <a:rPr lang="en-US" sz="2400" dirty="0" smtClean="0"/>
                  <a:t>: </a:t>
                </a:r>
                <a:r>
                  <a:rPr lang="en-US" sz="2400" dirty="0" err="1" smtClean="0"/>
                  <a:t>gegeven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schatting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van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standaardafwijking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het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aantal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steekproefuitkomsten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die “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vrij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”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gekozen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kunnen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worden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oftewel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Als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 smtClean="0"/>
                  <a:t> uitkomsten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schatting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 bekend </a:t>
                </a:r>
                <a:r>
                  <a:rPr lang="en-US" sz="2400" dirty="0" err="1" smtClean="0"/>
                  <a:t>zijn</a:t>
                </a:r>
                <a:r>
                  <a:rPr lang="en-US" sz="2400" dirty="0" smtClean="0"/>
                  <a:t> , </a:t>
                </a:r>
                <a:r>
                  <a:rPr lang="en-US" sz="2400" dirty="0" err="1" smtClean="0"/>
                  <a:t>dan</a:t>
                </a:r>
                <a:r>
                  <a:rPr lang="en-US" sz="2400" dirty="0" smtClean="0"/>
                  <a:t> kun je de </a:t>
                </a:r>
                <a:r>
                  <a:rPr lang="en-US" sz="2400" dirty="0" err="1" smtClean="0"/>
                  <a:t>laatste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waarde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herleiden</a:t>
                </a:r>
                <a:r>
                  <a:rPr lang="en-US" sz="24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Je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kunt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waardes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berekenen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met de GR: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df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InvT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df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0,025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InvT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0,975;10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≈2,2281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8" cy="4246562"/>
              </a:xfrm>
              <a:blipFill>
                <a:blip r:embed="rId3"/>
                <a:stretch>
                  <a:fillRect l="-1656" t="-2296" r="-1214" b="-25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5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 smtClean="0"/>
                  <a:t>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als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 smtClean="0"/>
                  <a:t> WEL bekend is):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/>
                  <a:t>-</a:t>
                </a:r>
                <a:r>
                  <a:rPr lang="en-US" b="1" dirty="0" err="1"/>
                  <a:t>betrouwbaarheidsinterval</a:t>
                </a:r>
                <a:r>
                  <a:rPr lang="en-US" b="1" dirty="0"/>
                  <a:t> (</a:t>
                </a:r>
                <a:r>
                  <a:rPr lang="en-US" b="1" dirty="0" err="1"/>
                  <a:t>als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NIET bekend </a:t>
                </a:r>
                <a:r>
                  <a:rPr lang="en-US" b="1" dirty="0"/>
                  <a:t>is</a:t>
                </a:r>
                <a:r>
                  <a:rPr lang="en-US" b="1" dirty="0" smtClean="0"/>
                  <a:t>):</a:t>
                </a:r>
              </a:p>
              <a:p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waarbij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steekproefstandaardafwijking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3"/>
                <a:stretch>
                  <a:fillRect l="-1597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6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In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groot</a:t>
                </a:r>
                <a:r>
                  <a:rPr lang="en-US" sz="2000" dirty="0" smtClean="0"/>
                  <a:t> café in Utrecht </a:t>
                </a:r>
                <a:r>
                  <a:rPr lang="en-US" sz="2000" dirty="0" err="1" smtClean="0"/>
                  <a:t>staat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enorm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scherm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opgesteld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waarop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bezoekers</a:t>
                </a:r>
                <a:r>
                  <a:rPr lang="en-US" sz="2000" dirty="0" smtClean="0"/>
                  <a:t> de WK-</a:t>
                </a:r>
                <a:r>
                  <a:rPr lang="en-US" sz="2000" dirty="0" err="1" smtClean="0"/>
                  <a:t>voetbalmatches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kunnen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volgen</a:t>
                </a:r>
                <a:r>
                  <a:rPr lang="en-US" sz="2000" dirty="0" smtClean="0"/>
                  <a:t>. </a:t>
                </a:r>
                <a:r>
                  <a:rPr lang="en-US" sz="2000" dirty="0" err="1" smtClean="0"/>
                  <a:t>Vanwege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voorschriften</a:t>
                </a:r>
                <a:r>
                  <a:rPr lang="en-US" sz="2000" dirty="0" smtClean="0"/>
                  <a:t> van de </a:t>
                </a:r>
                <a:r>
                  <a:rPr lang="en-US" sz="2000" dirty="0" err="1" smtClean="0"/>
                  <a:t>brandwaeer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mogen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iedere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avond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maximaal</a:t>
                </a:r>
                <a:r>
                  <a:rPr lang="en-US" sz="2000" dirty="0" smtClean="0"/>
                  <a:t> 200 </a:t>
                </a:r>
                <a:r>
                  <a:rPr lang="en-US" sz="2000" dirty="0" err="1" smtClean="0"/>
                  <a:t>bezoekers</a:t>
                </a:r>
                <a:r>
                  <a:rPr lang="en-US" sz="2000" dirty="0" smtClean="0"/>
                  <a:t> in het café </a:t>
                </a:r>
                <a:r>
                  <a:rPr lang="en-US" sz="2000" dirty="0" err="1" smtClean="0"/>
                  <a:t>aanwezig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zijn</a:t>
                </a:r>
                <a:r>
                  <a:rPr lang="en-US" sz="2000" dirty="0" smtClean="0"/>
                  <a:t>. Het café is </a:t>
                </a:r>
                <a:r>
                  <a:rPr lang="en-US" sz="2000" dirty="0" err="1" smtClean="0"/>
                  <a:t>altijd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vol</a:t>
                </a:r>
                <a:r>
                  <a:rPr lang="nl-NL" sz="2000" dirty="0" smtClean="0"/>
                  <a:t>.</a:t>
                </a:r>
              </a:p>
              <a:p>
                <a:pPr marL="457200" indent="-457200">
                  <a:buFont typeface="+mj-lt"/>
                  <a:buAutoNum type="alphaLcParenR"/>
                </a:pPr>
                <a:r>
                  <a:rPr lang="en-US" sz="2000" dirty="0" smtClean="0"/>
                  <a:t>De </a:t>
                </a:r>
                <a:r>
                  <a:rPr lang="en-US" sz="2000" dirty="0" err="1" smtClean="0"/>
                  <a:t>eigenaar</a:t>
                </a:r>
                <a:r>
                  <a:rPr lang="en-US" sz="2000" dirty="0" smtClean="0"/>
                  <a:t> van het café </a:t>
                </a:r>
                <a:r>
                  <a:rPr lang="en-US" sz="2000" dirty="0" err="1" smtClean="0"/>
                  <a:t>probeert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schatten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hoeveel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omzet</a:t>
                </a:r>
                <a:r>
                  <a:rPr lang="en-US" sz="2000" dirty="0" smtClean="0"/>
                  <a:t> (in euro) </a:t>
                </a:r>
                <a:r>
                  <a:rPr lang="en-US" sz="2000" dirty="0" err="1" smtClean="0"/>
                  <a:t>geboekt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wordt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tijdens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rondom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iedere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wedstrijd</a:t>
                </a:r>
                <a:r>
                  <a:rPr lang="en-US" sz="2000" dirty="0" smtClean="0"/>
                  <a:t>. </a:t>
                </a:r>
                <a:r>
                  <a:rPr lang="en-US" sz="2000" dirty="0" err="1" smtClean="0"/>
                  <a:t>Vanwege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bestellingen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bij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groothandel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wil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hij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schatten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hoeveel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vaten</a:t>
                </a:r>
                <a:r>
                  <a:rPr lang="en-US" sz="2000" dirty="0" smtClean="0"/>
                  <a:t> bier </a:t>
                </a:r>
                <a:r>
                  <a:rPr lang="en-US" sz="2000" dirty="0" err="1" smtClean="0"/>
                  <a:t>erdoorheen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gaan</a:t>
                </a:r>
                <a:r>
                  <a:rPr lang="en-US" sz="2000" dirty="0" smtClean="0"/>
                  <a:t> per </a:t>
                </a:r>
                <a:r>
                  <a:rPr lang="en-US" sz="2000" dirty="0" err="1" smtClean="0"/>
                  <a:t>avond</a:t>
                </a:r>
                <a:r>
                  <a:rPr lang="en-US" sz="2000" dirty="0" smtClean="0"/>
                  <a:t>. </a:t>
                </a:r>
                <a:r>
                  <a:rPr lang="en-US" sz="2000" dirty="0" err="1" smtClean="0"/>
                  <a:t>Bij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eerste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acht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avonden</a:t>
                </a:r>
                <a:r>
                  <a:rPr lang="en-US" sz="2000" dirty="0" smtClean="0"/>
                  <a:t> (</a:t>
                </a:r>
                <a:r>
                  <a:rPr lang="en-US" sz="2000" dirty="0" err="1" smtClean="0"/>
                  <a:t>waarop</a:t>
                </a:r>
                <a:r>
                  <a:rPr lang="en-US" sz="2000" dirty="0" smtClean="0"/>
                  <a:t> het </a:t>
                </a:r>
                <a:r>
                  <a:rPr lang="en-US" sz="2000" dirty="0" err="1" smtClean="0"/>
                  <a:t>Nederlands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elftal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niet</a:t>
                </a:r>
                <a:r>
                  <a:rPr lang="en-US" sz="2000" dirty="0" smtClean="0"/>
                  <a:t> in </a:t>
                </a:r>
                <a:r>
                  <a:rPr lang="en-US" sz="2000" dirty="0" err="1" smtClean="0"/>
                  <a:t>actie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kwam</a:t>
                </a:r>
                <a:r>
                  <a:rPr lang="en-US" sz="2000" dirty="0" smtClean="0"/>
                  <a:t>) </a:t>
                </a:r>
                <a:r>
                  <a:rPr lang="en-US" sz="2000" dirty="0" err="1" smtClean="0"/>
                  <a:t>ging</a:t>
                </a:r>
                <a:r>
                  <a:rPr lang="en-US" sz="2000" dirty="0" smtClean="0"/>
                  <a:t> het om </a:t>
                </a:r>
                <a:r>
                  <a:rPr lang="en-US" sz="2000" dirty="0" err="1" smtClean="0"/>
                  <a:t>devolgende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aantallen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vaten</a:t>
                </a:r>
                <a:r>
                  <a:rPr lang="en-US" sz="2000" dirty="0" smtClean="0"/>
                  <a:t> bier: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err="1" smtClean="0"/>
                  <a:t>Maak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schatting</a:t>
                </a:r>
                <a:r>
                  <a:rPr lang="en-US" sz="2000" dirty="0" smtClean="0"/>
                  <a:t> van de </a:t>
                </a:r>
                <a:r>
                  <a:rPr lang="en-US" sz="2000" dirty="0" err="1" smtClean="0"/>
                  <a:t>variantie</a:t>
                </a:r>
                <a:r>
                  <a:rPr lang="en-US" sz="2000" dirty="0" smtClean="0"/>
                  <a:t> van het </a:t>
                </a:r>
                <a:r>
                  <a:rPr lang="en-US" sz="2000" dirty="0" err="1" smtClean="0"/>
                  <a:t>bierverbruik</a:t>
                </a:r>
                <a:r>
                  <a:rPr lang="en-US" sz="2000" dirty="0" smtClean="0"/>
                  <a:t>. </a:t>
                </a:r>
                <a:r>
                  <a:rPr lang="en-US" sz="2000" dirty="0" err="1" smtClean="0"/>
                  <a:t>Bereken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hiermee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95%-             </a:t>
                </a:r>
                <a:r>
                  <a:rPr lang="en-US" sz="2000" dirty="0" err="1" smtClean="0"/>
                  <a:t>betrouwbaarheidsinterval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voor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het </a:t>
                </a:r>
                <a:r>
                  <a:rPr lang="en-US" sz="2000" dirty="0" err="1" smtClean="0"/>
                  <a:t>gemiddelde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aantal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vaten</a:t>
                </a:r>
                <a:r>
                  <a:rPr lang="en-US" sz="2000" dirty="0" smtClean="0"/>
                  <a:t> bier per </a:t>
                </a:r>
                <a:r>
                  <a:rPr lang="en-US" sz="2000" dirty="0" err="1" smtClean="0"/>
                  <a:t>avond</a:t>
                </a:r>
                <a:endParaRPr lang="en-US" sz="2000" dirty="0" smtClean="0"/>
              </a:p>
              <a:p>
                <a:pPr marL="457200" indent="-457200">
                  <a:buFont typeface="+mj-lt"/>
                  <a:buAutoNum type="alphaLcParenR"/>
                </a:pPr>
                <a:endParaRPr lang="nl-NL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1" t="-1865" r="-9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930400" y="4077072"/>
          <a:ext cx="8093393" cy="7416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590993">
                  <a:extLst>
                    <a:ext uri="{9D8B030D-6E8A-4147-A177-3AD203B41FA5}">
                      <a16:colId xmlns:a16="http://schemas.microsoft.com/office/drawing/2014/main" val="1457089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821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14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8056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9841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1539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87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5536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418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Wedstrijd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4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5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1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Vaten</a:t>
                      </a:r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 bier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19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7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5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 smtClean="0"/>
              </a:p>
              <a:p>
                <a:r>
                  <a:rPr lang="en-US" sz="2000" dirty="0" err="1" smtClean="0"/>
                  <a:t>Hiertoe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berekenen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allereerst</a:t>
                </a:r>
                <a:r>
                  <a:rPr lang="en-US" sz="2000" dirty="0" smtClean="0"/>
                  <a:t> het </a:t>
                </a:r>
                <a:r>
                  <a:rPr lang="en-US" sz="2000" dirty="0" err="1" smtClean="0"/>
                  <a:t>steekproefgemiddelde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nl-NL" sz="2000" dirty="0" smtClean="0"/>
                  <a:t>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18+20+…+23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=19</m:t>
                      </m:r>
                    </m:oMath>
                  </m:oMathPara>
                </a14:m>
                <a:endParaRPr lang="nl-NL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De </a:t>
                </a:r>
                <a:r>
                  <a:rPr lang="en-US" sz="2000" dirty="0" err="1" smtClean="0"/>
                  <a:t>steekproefvariantie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vinden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met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18−19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20−19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23−19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1+1+4+1+9+4+0+16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≈5,1429</m:t>
                      </m:r>
                    </m:oMath>
                  </m:oMathPara>
                </a14:m>
                <a:endParaRPr lang="nl-NL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1" b="-473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63752" y="1252449"/>
          <a:ext cx="8093393" cy="7416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590993">
                  <a:extLst>
                    <a:ext uri="{9D8B030D-6E8A-4147-A177-3AD203B41FA5}">
                      <a16:colId xmlns:a16="http://schemas.microsoft.com/office/drawing/2014/main" val="1457089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821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14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8056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9841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1539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87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5536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418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Wedstrijd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4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5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1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Vaten</a:t>
                      </a:r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 bier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19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7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r>
                  <a:rPr lang="en-US" sz="2000" dirty="0" smtClean="0"/>
                  <a:t>De </a:t>
                </a:r>
                <a:r>
                  <a:rPr lang="en-US" sz="2000" dirty="0" err="1" smtClean="0"/>
                  <a:t>steekproefstandaardafwijking</a:t>
                </a:r>
                <a:r>
                  <a:rPr lang="en-US" sz="2000" dirty="0" smtClean="0"/>
                  <a:t> is </a:t>
                </a:r>
                <a:r>
                  <a:rPr lang="en-US" sz="2000" dirty="0" err="1" smtClean="0"/>
                  <a:t>gelijk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</a:t>
                </a:r>
                <a:r>
                  <a:rPr lang="en-US" sz="20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5,1429</m:t>
                          </m:r>
                        </m:e>
                      </m:ra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=2,2678</m:t>
                      </m:r>
                    </m:oMath>
                  </m:oMathPara>
                </a14:m>
                <a:endParaRPr lang="nl-NL" sz="2000" dirty="0" smtClean="0"/>
              </a:p>
              <a:p>
                <a:endParaRPr lang="en-US" sz="2000" dirty="0" smtClean="0"/>
              </a:p>
              <a:p>
                <a:r>
                  <a:rPr lang="en-US" sz="2000" dirty="0" err="1" smtClean="0"/>
                  <a:t>Aangezien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steekproefgrootte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=8&lt;30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bepalen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betrouwbaarheidsinterval</a:t>
                </a:r>
                <a:r>
                  <a:rPr lang="en-US" sz="2000" dirty="0" smtClean="0"/>
                  <a:t> met 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-</a:t>
                </a:r>
                <a:r>
                  <a:rPr lang="en-US" sz="2000" dirty="0" err="1" smtClean="0"/>
                  <a:t>verdeling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=0,05 (95%)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0,025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𝑜𝑝𝑝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=1−0,025=0,975;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≈2,3646</m:t>
                      </m:r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Het 95%-</a:t>
                </a:r>
                <a:r>
                  <a:rPr lang="en-US" sz="2000" dirty="0" err="1" smtClean="0"/>
                  <a:t>betrouwbaarheidsinterval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voor</a:t>
                </a:r>
                <a:r>
                  <a:rPr lang="en-US" sz="2000" dirty="0" smtClean="0"/>
                  <a:t> het </a:t>
                </a:r>
                <a:r>
                  <a:rPr lang="en-US" sz="2000" dirty="0" err="1" smtClean="0"/>
                  <a:t>gemiddelde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aantal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vaten</a:t>
                </a:r>
                <a:r>
                  <a:rPr lang="en-US" sz="2000" dirty="0" smtClean="0"/>
                  <a:t> bier is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gelijk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</a:t>
                </a:r>
                <a:r>
                  <a:rPr lang="en-US" sz="2000" dirty="0" smtClean="0"/>
                  <a:t>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bar>
                            <m:barPr>
                              <m:pos m:val="to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19−2,3646∗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2,2678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19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2,3646∗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2,2678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17,1041;20,8959</m:t>
                          </m:r>
                        </m:e>
                      </m:d>
                    </m:oMath>
                  </m:oMathPara>
                </a14:m>
                <a:endParaRPr lang="en-US" sz="2000" b="0" dirty="0" smtClean="0"/>
              </a:p>
              <a:p>
                <a:endParaRPr lang="en-US" sz="2000" dirty="0" smtClean="0"/>
              </a:p>
              <a:p>
                <a:r>
                  <a:rPr lang="en-US" sz="2000" b="1" dirty="0" smtClean="0"/>
                  <a:t>Met 95% </a:t>
                </a:r>
                <a:r>
                  <a:rPr lang="en-US" sz="2000" b="1" dirty="0" err="1" smtClean="0"/>
                  <a:t>zekerheid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kunnen</a:t>
                </a:r>
                <a:r>
                  <a:rPr lang="en-US" sz="2000" b="1" dirty="0" smtClean="0"/>
                  <a:t> we </a:t>
                </a:r>
                <a:r>
                  <a:rPr lang="en-US" sz="2000" b="1" dirty="0" err="1" smtClean="0"/>
                  <a:t>zeggen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het gemiddelde aantal vaten bier </a:t>
                </a:r>
                <a:r>
                  <a:rPr lang="en-US" sz="2000" b="1" dirty="0" err="1" smtClean="0"/>
                  <a:t>tussen</a:t>
                </a:r>
                <a:r>
                  <a:rPr lang="en-US" sz="2000" b="1" dirty="0" smtClean="0"/>
                  <a:t> 17,10 </a:t>
                </a:r>
                <a:r>
                  <a:rPr lang="en-US" sz="2000" b="1" dirty="0" err="1" smtClean="0"/>
                  <a:t>en</a:t>
                </a:r>
                <a:r>
                  <a:rPr lang="en-US" sz="2000" b="1" dirty="0" smtClean="0"/>
                  <a:t> 20,90 </a:t>
                </a:r>
                <a:r>
                  <a:rPr lang="en-US" sz="2000" b="1" dirty="0" err="1" smtClean="0"/>
                  <a:t>ligt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r="-742" b="-111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63752" y="1252449"/>
          <a:ext cx="8093393" cy="741680"/>
        </p:xfrm>
        <a:graphic>
          <a:graphicData uri="http://schemas.openxmlformats.org/drawingml/2006/table">
            <a:tbl>
              <a:tblPr firstCol="1" bandCol="1">
                <a:tableStyleId>{5C22544A-7EE6-4342-B048-85BDC9FD1C3A}</a:tableStyleId>
              </a:tblPr>
              <a:tblGrid>
                <a:gridCol w="1590993">
                  <a:extLst>
                    <a:ext uri="{9D8B030D-6E8A-4147-A177-3AD203B41FA5}">
                      <a16:colId xmlns:a16="http://schemas.microsoft.com/office/drawing/2014/main" val="1457089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8215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814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280560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839841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215393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987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455360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34181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Wedstrijd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4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5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21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RijksoverheidSansText" panose="020B0503040202060203" pitchFamily="34" charset="0"/>
                        </a:rPr>
                        <a:t>Vaten</a:t>
                      </a:r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 bier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20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17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18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16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21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19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ijksoverheidSansText" panose="020B0503040202060203" pitchFamily="34" charset="0"/>
                        </a:rPr>
                        <a:t>23</a:t>
                      </a:r>
                      <a:endParaRPr lang="nl-NL" dirty="0">
                        <a:latin typeface="RijksoverheidSansText" panose="020B050304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7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2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endParaRPr lang="en-US" sz="2000" dirty="0" smtClean="0"/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sz="2000" dirty="0" smtClean="0"/>
                  <a:t>Het is </a:t>
                </a:r>
                <a:r>
                  <a:rPr lang="en-US" sz="2000" dirty="0" err="1" smtClean="0"/>
                  <a:t>vlak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voor</a:t>
                </a:r>
                <a:r>
                  <a:rPr lang="en-US" sz="2000" dirty="0" smtClean="0"/>
                  <a:t> de finale, </a:t>
                </a:r>
                <a:r>
                  <a:rPr lang="en-US" sz="2000" dirty="0" err="1" smtClean="0"/>
                  <a:t>waarin</a:t>
                </a:r>
                <a:r>
                  <a:rPr lang="en-US" sz="2000" dirty="0" smtClean="0"/>
                  <a:t> Nederland </a:t>
                </a:r>
                <a:r>
                  <a:rPr lang="en-US" sz="2000" dirty="0" err="1" smtClean="0"/>
                  <a:t>gaat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spelen</a:t>
                </a:r>
                <a:r>
                  <a:rPr lang="en-US" sz="2000" dirty="0" smtClean="0"/>
                  <a:t>. </a:t>
                </a:r>
                <a:r>
                  <a:rPr lang="en-US" sz="2000" dirty="0" err="1" smtClean="0"/>
                  <a:t>Iemand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kwam</a:t>
                </a:r>
                <a:r>
                  <a:rPr lang="en-US" sz="2000" dirty="0" smtClean="0"/>
                  <a:t> op het </a:t>
                </a:r>
                <a:r>
                  <a:rPr lang="en-US" sz="2000" dirty="0" err="1" smtClean="0"/>
                  <a:t>idee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dat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bieromzet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aanzienlijk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hoger</a:t>
                </a:r>
                <a:r>
                  <a:rPr lang="en-US" sz="2000" dirty="0" smtClean="0"/>
                  <a:t> is </a:t>
                </a:r>
                <a:r>
                  <a:rPr lang="en-US" sz="2000" dirty="0" err="1" smtClean="0"/>
                  <a:t>wanneer</a:t>
                </a:r>
                <a:r>
                  <a:rPr lang="en-US" sz="2000" dirty="0" smtClean="0"/>
                  <a:t> Nederland </a:t>
                </a:r>
                <a:r>
                  <a:rPr lang="en-US" sz="2000" dirty="0" err="1" smtClean="0"/>
                  <a:t>speelt</a:t>
                </a:r>
                <a:r>
                  <a:rPr lang="en-US" sz="2000" dirty="0" smtClean="0"/>
                  <a:t>. </a:t>
                </a:r>
                <a:r>
                  <a:rPr lang="en-US" sz="2000" dirty="0" err="1" smtClean="0"/>
                  <a:t>Bij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vijf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voorgaande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wedstrijden</a:t>
                </a:r>
                <a:r>
                  <a:rPr lang="en-US" sz="2000" dirty="0" smtClean="0"/>
                  <a:t> van Nederland </a:t>
                </a:r>
                <a:r>
                  <a:rPr lang="en-US" sz="2000" dirty="0" err="1" smtClean="0"/>
                  <a:t>werd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volgende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omzet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behaald</a:t>
                </a:r>
                <a:r>
                  <a:rPr lang="en-US" sz="2000" dirty="0" smtClean="0"/>
                  <a:t>: 21, 23, 24, 27, 25. </a:t>
                </a:r>
              </a:p>
              <a:p>
                <a:pPr marL="457200" indent="-457200">
                  <a:buFont typeface="+mj-lt"/>
                  <a:buAutoNum type="alphaLcParenR" startAt="2"/>
                </a:pPr>
                <a:endParaRPr lang="en-US" sz="2000" dirty="0"/>
              </a:p>
              <a:p>
                <a:r>
                  <a:rPr lang="en-US" sz="2000" dirty="0" err="1" smtClean="0"/>
                  <a:t>Bereken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opnieuw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betrouwbaarheidsinterval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voor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 smtClean="0"/>
                  <a:t>. Is </a:t>
                </a:r>
                <a:r>
                  <a:rPr lang="en-US" sz="2000" dirty="0" err="1" smtClean="0"/>
                  <a:t>er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reden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nemen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dat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gemiddelde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omzet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opvallend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hoger</a:t>
                </a:r>
                <a:r>
                  <a:rPr lang="en-US" sz="2000" dirty="0" smtClean="0"/>
                  <a:t> is </a:t>
                </a:r>
                <a:r>
                  <a:rPr lang="en-US" sz="2000" dirty="0" err="1" smtClean="0"/>
                  <a:t>vergeleken</a:t>
                </a:r>
                <a:r>
                  <a:rPr lang="en-US" sz="2000" dirty="0" smtClean="0"/>
                  <a:t> met het interval </a:t>
                </a:r>
                <a:r>
                  <a:rPr lang="en-US" sz="2000" dirty="0" err="1" smtClean="0"/>
                  <a:t>bij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vraag</a:t>
                </a:r>
                <a:r>
                  <a:rPr lang="en-US" sz="2000" dirty="0" smtClean="0"/>
                  <a:t> a)?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r="-119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2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000" dirty="0" smtClean="0"/>
                  <a:t>Hiertoe </a:t>
                </a:r>
                <a:r>
                  <a:rPr lang="en-US" sz="2000" dirty="0" err="1"/>
                  <a:t>berekenen</a:t>
                </a:r>
                <a:r>
                  <a:rPr lang="en-US" sz="2000" dirty="0"/>
                  <a:t> we </a:t>
                </a:r>
                <a:r>
                  <a:rPr lang="en-US" sz="2000" dirty="0" err="1" smtClean="0"/>
                  <a:t>opnieuw</a:t>
                </a:r>
                <a:r>
                  <a:rPr lang="en-US" sz="2000" dirty="0" smtClean="0"/>
                  <a:t> het </a:t>
                </a:r>
                <a:r>
                  <a:rPr lang="en-US" sz="2000" dirty="0" err="1"/>
                  <a:t>steekproefgemiddelde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nl-NL" sz="2000" dirty="0"/>
                  <a:t>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21+23+24+27+25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nl-NL" sz="2000" dirty="0"/>
              </a:p>
              <a:p>
                <a:endParaRPr lang="en-US" sz="2000" dirty="0"/>
              </a:p>
              <a:p>
                <a:r>
                  <a:rPr lang="en-US" sz="2000" dirty="0"/>
                  <a:t>De </a:t>
                </a:r>
                <a:r>
                  <a:rPr lang="en-US" sz="2000" dirty="0" err="1"/>
                  <a:t>steekproefvariantie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vinden</a:t>
                </a:r>
                <a:r>
                  <a:rPr lang="en-US" sz="2000" dirty="0"/>
                  <a:t> we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met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9+1+0+9+1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7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49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Buijs: opgave 8.16  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000" dirty="0" smtClean="0"/>
                  <a:t>De </a:t>
                </a:r>
                <a:r>
                  <a:rPr lang="en-US" sz="2000" dirty="0" err="1"/>
                  <a:t>steekproefstandaardafwijking</a:t>
                </a:r>
                <a:r>
                  <a:rPr lang="en-US" sz="2000" dirty="0"/>
                  <a:t> is </a:t>
                </a:r>
                <a:r>
                  <a:rPr lang="en-US" sz="2000" dirty="0" err="1"/>
                  <a:t>gelijk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aan</a:t>
                </a:r>
                <a:r>
                  <a:rPr lang="en-US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=2,2361</m:t>
                      </m:r>
                    </m:oMath>
                  </m:oMathPara>
                </a14:m>
                <a:endParaRPr lang="nl-NL" sz="2000" dirty="0"/>
              </a:p>
              <a:p>
                <a:endParaRPr lang="en-US" sz="2000" dirty="0"/>
              </a:p>
              <a:p>
                <a:r>
                  <a:rPr lang="en-US" sz="2000" dirty="0" err="1"/>
                  <a:t>Aangezien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steekproefgrootte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=5&lt;30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bepalen</a:t>
                </a:r>
                <a:r>
                  <a:rPr lang="en-US" sz="2000" dirty="0"/>
                  <a:t> we </a:t>
                </a:r>
                <a:r>
                  <a:rPr lang="en-US" sz="2000" dirty="0" err="1"/>
                  <a:t>een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betrouwbaarheidsinterval</a:t>
                </a:r>
                <a:r>
                  <a:rPr lang="en-US" sz="2000" dirty="0"/>
                  <a:t> met 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verdeling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en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=0,05 (95%)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0,025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𝑜𝑝𝑝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=1−0,025=0,975;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2,5706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Het 95%-</a:t>
                </a:r>
                <a:r>
                  <a:rPr lang="en-US" sz="2000" dirty="0" err="1"/>
                  <a:t>betrouwbaarheidsinterval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voor</a:t>
                </a:r>
                <a:r>
                  <a:rPr lang="en-US" sz="2000" dirty="0"/>
                  <a:t> het </a:t>
                </a:r>
                <a:r>
                  <a:rPr lang="en-US" sz="2000" dirty="0" err="1"/>
                  <a:t>gemiddelde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aantal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vaten</a:t>
                </a:r>
                <a:r>
                  <a:rPr lang="en-US" sz="2000" dirty="0"/>
                  <a:t> bier is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gelijk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aan</a:t>
                </a:r>
                <a:r>
                  <a:rPr lang="en-US" sz="2000" dirty="0"/>
                  <a:t>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;</m:t>
                          </m:r>
                          <m:bar>
                            <m:barPr>
                              <m:pos m:val="to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−2,5706∗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2,2361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24+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2,5706∗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2,2361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21,4294;26,5706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 err="1" smtClean="0"/>
                  <a:t>Dit</a:t>
                </a:r>
                <a:r>
                  <a:rPr lang="en-US" sz="2000" b="1" dirty="0" smtClean="0"/>
                  <a:t> interval </a:t>
                </a:r>
                <a:r>
                  <a:rPr lang="en-US" sz="2000" b="1" dirty="0" err="1" smtClean="0"/>
                  <a:t>ligt</a:t>
                </a:r>
                <a:r>
                  <a:rPr lang="en-US" sz="2000" b="1" dirty="0" smtClean="0"/>
                  <a:t> in </a:t>
                </a:r>
                <a:r>
                  <a:rPr lang="en-US" sz="2000" b="1" dirty="0" err="1" smtClean="0"/>
                  <a:t>zijn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geheel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voorbij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a)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reden</a:t>
                </a:r>
                <a:r>
                  <a:rPr lang="en-US" sz="2000" b="1" dirty="0" smtClean="0"/>
                  <a:t> om </a:t>
                </a:r>
                <a:r>
                  <a:rPr lang="en-US" sz="2000" b="1" dirty="0" err="1" smtClean="0"/>
                  <a:t>aan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nemen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grotere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waarde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heeft</a:t>
                </a:r>
                <a:r>
                  <a:rPr lang="en-US" sz="2000" b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865" r="-1027" b="-34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6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Bernoulli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binomiale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400" dirty="0" smtClean="0"/>
                  <a:t>In </a:t>
                </a:r>
                <a:r>
                  <a:rPr lang="en-US" sz="2400" dirty="0" err="1" smtClean="0"/>
                  <a:t>deel</a:t>
                </a:r>
                <a:r>
                  <a:rPr lang="en-US" sz="2400" dirty="0" smtClean="0"/>
                  <a:t> 2 </a:t>
                </a:r>
                <a:r>
                  <a:rPr lang="en-US" sz="2400" dirty="0" err="1" smtClean="0"/>
                  <a:t>hebben</a:t>
                </a:r>
                <a:r>
                  <a:rPr lang="en-US" sz="2400" dirty="0" smtClean="0"/>
                  <a:t> we het </a:t>
                </a:r>
                <a:r>
                  <a:rPr lang="en-US" sz="2400" dirty="0" err="1" smtClean="0"/>
                  <a:t>gehad</a:t>
                </a:r>
                <a:r>
                  <a:rPr lang="en-US" sz="2400" dirty="0" smtClean="0"/>
                  <a:t> over de </a:t>
                </a:r>
                <a:r>
                  <a:rPr lang="en-US" sz="2400" dirty="0" err="1" smtClean="0"/>
                  <a:t>Bernoulliverdeling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binomiale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verdeling</a:t>
                </a:r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b="1" dirty="0" smtClean="0"/>
                  <a:t>Bernoulli: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Succes</a:t>
                </a:r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Mislukking</a:t>
                </a:r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Denk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aan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opgooien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muntje</a:t>
                </a:r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op kop,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op munt.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 err="1" smtClean="0"/>
                  <a:t>Binomiaal</a:t>
                </a:r>
                <a:r>
                  <a:rPr lang="en-US" sz="2400" b="1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We </a:t>
                </a:r>
                <a:r>
                  <a:rPr lang="en-US" sz="2400" dirty="0" err="1" smtClean="0"/>
                  <a:t>voeren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onafhankelijke</a:t>
                </a:r>
                <a:r>
                  <a:rPr lang="en-US" sz="2400" dirty="0" smtClean="0"/>
                  <a:t> Bernoulli-</a:t>
                </a:r>
                <a:r>
                  <a:rPr lang="en-US" sz="2400" dirty="0" err="1" smtClean="0"/>
                  <a:t>experimenten</a:t>
                </a:r>
                <a:r>
                  <a:rPr lang="en-US" sz="2400" dirty="0" smtClean="0"/>
                  <a:t> uit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Tel het </a:t>
                </a:r>
                <a:r>
                  <a:rPr lang="en-US" sz="2400" dirty="0" err="1" smtClean="0"/>
                  <a:t>aantal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successen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711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7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 err="1"/>
              <a:t>jaarlijkse</a:t>
            </a:r>
            <a:r>
              <a:rPr lang="en-US" dirty="0"/>
              <a:t> </a:t>
            </a:r>
            <a:r>
              <a:rPr lang="en-US" dirty="0" err="1"/>
              <a:t>keuring</a:t>
            </a:r>
            <a:r>
              <a:rPr lang="en-US" dirty="0"/>
              <a:t> van 200 </a:t>
            </a:r>
            <a:r>
              <a:rPr lang="en-US" dirty="0" err="1"/>
              <a:t>actieve</a:t>
            </a:r>
            <a:r>
              <a:rPr lang="en-US" dirty="0"/>
              <a:t> </a:t>
            </a:r>
            <a:r>
              <a:rPr lang="en-US" dirty="0" err="1"/>
              <a:t>militairen</a:t>
            </a:r>
            <a:endParaRPr lang="nl-NL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35726"/>
              </p:ext>
            </p:extLst>
          </p:nvPr>
        </p:nvGraphicFramePr>
        <p:xfrm>
          <a:off x="991961" y="1664321"/>
          <a:ext cx="10009111" cy="4601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9873">
                  <a:extLst>
                    <a:ext uri="{9D8B030D-6E8A-4147-A177-3AD203B41FA5}">
                      <a16:colId xmlns:a16="http://schemas.microsoft.com/office/drawing/2014/main" val="2277217796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444814112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679413947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523431387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596926553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270531414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2676520077"/>
                    </a:ext>
                  </a:extLst>
                </a:gridCol>
              </a:tblGrid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 smtClean="0">
                          <a:effectLst/>
                        </a:rPr>
                        <a:t>ID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Rang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 smtClean="0">
                          <a:effectLst/>
                        </a:rPr>
                        <a:t>OPCO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Oefeningstijd (min)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Schietscore (%)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Aantal missies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Geslacht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38776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365820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92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3248449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7541137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4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Majoor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9629802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163400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6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629143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484216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8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u="none" strike="noStrike" dirty="0" smtClean="0">
                          <a:effectLst/>
                        </a:rPr>
                        <a:t>Soldaat</a:t>
                      </a:r>
                      <a:endParaRPr lang="nl-N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33989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9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Man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626686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10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6762071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11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45812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12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2176911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Man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5135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14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Majoor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145247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294465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16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640350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987787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18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454935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19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669288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20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448638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030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</a:t>
            </a:r>
            <a:r>
              <a:rPr lang="en-US" dirty="0" err="1" smtClean="0"/>
              <a:t>vorige</a:t>
            </a:r>
            <a:r>
              <a:rPr lang="en-US" dirty="0" smtClean="0"/>
              <a:t> week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Punt- </a:t>
                </a:r>
                <a:r>
                  <a:rPr lang="en-US" sz="2400" dirty="0" err="1"/>
                  <a:t>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intervalschatters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het </a:t>
                </a:r>
                <a:r>
                  <a:rPr lang="en-US" sz="2400" dirty="0" err="1"/>
                  <a:t>gemiddelde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bij gegeven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Betrouwbaarheidsintervallen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Minimale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steekproefomvang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gegeven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nauwkeurigheid</a:t>
                </a:r>
                <a:endParaRPr lang="en-US" sz="2400" dirty="0"/>
              </a:p>
              <a:p>
                <a:endParaRPr lang="nl-NL" sz="2400" dirty="0"/>
              </a:p>
              <a:p>
                <a:pPr eaLnBrk="1" hangingPunct="1"/>
                <a:endParaRPr lang="nl-NL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Stel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we nu </a:t>
            </a:r>
            <a:r>
              <a:rPr lang="en-US" dirty="0" err="1" smtClean="0"/>
              <a:t>kijken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nieuwe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“</a:t>
            </a:r>
            <a:r>
              <a:rPr lang="en-US" dirty="0" err="1" smtClean="0"/>
              <a:t>Schietscore</a:t>
            </a:r>
            <a:r>
              <a:rPr lang="en-US" dirty="0" smtClean="0"/>
              <a:t> (%) &gt; 80”</a:t>
            </a:r>
            <a:endParaRPr lang="nl-NL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97895"/>
              </p:ext>
            </p:extLst>
          </p:nvPr>
        </p:nvGraphicFramePr>
        <p:xfrm>
          <a:off x="551384" y="1694937"/>
          <a:ext cx="10966521" cy="46012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9873">
                  <a:extLst>
                    <a:ext uri="{9D8B030D-6E8A-4147-A177-3AD203B41FA5}">
                      <a16:colId xmlns:a16="http://schemas.microsoft.com/office/drawing/2014/main" val="2277217796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444814112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679413947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1523431387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596926553"/>
                    </a:ext>
                  </a:extLst>
                </a:gridCol>
                <a:gridCol w="1349058">
                  <a:extLst>
                    <a:ext uri="{9D8B030D-6E8A-4147-A177-3AD203B41FA5}">
                      <a16:colId xmlns:a16="http://schemas.microsoft.com/office/drawing/2014/main" val="3766827926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3270531414"/>
                    </a:ext>
                  </a:extLst>
                </a:gridCol>
                <a:gridCol w="1429873">
                  <a:extLst>
                    <a:ext uri="{9D8B030D-6E8A-4147-A177-3AD203B41FA5}">
                      <a16:colId xmlns:a16="http://schemas.microsoft.com/office/drawing/2014/main" val="2676520077"/>
                    </a:ext>
                  </a:extLst>
                </a:gridCol>
              </a:tblGrid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 smtClean="0">
                          <a:effectLst/>
                        </a:rPr>
                        <a:t>ID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Rang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 smtClean="0">
                          <a:effectLst/>
                        </a:rPr>
                        <a:t>OPCO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Oefeningstijd (min)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Schietscore (%)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Schietscore</a:t>
                      </a: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(%)  &gt; 80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Aantal missies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b="1" u="none" strike="noStrike" dirty="0">
                          <a:effectLst/>
                        </a:rPr>
                        <a:t>Geslacht</a:t>
                      </a:r>
                      <a:endParaRPr lang="nl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38776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1365820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3248449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7541137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4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Majoor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9629802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163400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6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629143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484216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8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u="none" strike="noStrike" dirty="0" smtClean="0">
                          <a:effectLst/>
                        </a:rPr>
                        <a:t>Soldaat</a:t>
                      </a:r>
                      <a:endParaRPr lang="nl-NL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733989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9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Man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7626686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10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6762071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11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88645812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12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2176911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13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14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Man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035135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14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Majoor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145247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15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25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294465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16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Kapitein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87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18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6403504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17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Luitenant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75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9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987787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18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Sergeant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Marechaussee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13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6454935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19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Korporaal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Landmacht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45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80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10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Man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669288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>
                          <a:effectLst/>
                        </a:rPr>
                        <a:t>20</a:t>
                      </a:r>
                      <a:endParaRPr lang="nl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Soldaat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 smtClean="0">
                          <a:effectLst/>
                        </a:rPr>
                        <a:t>Marine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35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62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5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200" u="none" strike="noStrike" dirty="0">
                          <a:effectLst/>
                        </a:rPr>
                        <a:t>Vrouw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4486383"/>
                  </a:ext>
                </a:extLst>
              </a:tr>
              <a:tr h="209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  <a:endParaRPr lang="nl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9030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Schattingen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succeskans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err="1" smtClean="0"/>
                  <a:t>Stel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dat</a:t>
                </a:r>
                <a:r>
                  <a:rPr lang="en-US" sz="2400" dirty="0" smtClean="0"/>
                  <a:t> van de 200 </a:t>
                </a:r>
                <a:r>
                  <a:rPr lang="en-US" sz="2400" dirty="0" err="1" smtClean="0"/>
                  <a:t>gekeurde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militairen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er</a:t>
                </a:r>
                <a:r>
                  <a:rPr lang="en-US" sz="2400" dirty="0" smtClean="0"/>
                  <a:t> 113 </a:t>
                </a:r>
                <a:r>
                  <a:rPr lang="en-US" sz="2400" dirty="0" err="1" smtClean="0"/>
                  <a:t>zijn</a:t>
                </a:r>
                <a:r>
                  <a:rPr lang="en-US" sz="2400" dirty="0" smtClean="0"/>
                  <a:t> die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schietscore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minstens</a:t>
                </a:r>
                <a:r>
                  <a:rPr lang="en-US" sz="2400" dirty="0" smtClean="0"/>
                  <a:t> 80% (</a:t>
                </a:r>
                <a:r>
                  <a:rPr lang="en-US" sz="2400" dirty="0" err="1" smtClean="0"/>
                  <a:t>oftewel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succes</a:t>
                </a:r>
                <a:r>
                  <a:rPr lang="en-US" sz="2400" dirty="0" smtClean="0"/>
                  <a:t>) </a:t>
                </a:r>
                <a:r>
                  <a:rPr lang="en-US" sz="2400" dirty="0" err="1" smtClean="0"/>
                  <a:t>hebben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behaald</a:t>
                </a:r>
                <a:r>
                  <a:rPr lang="en-US" sz="2400" dirty="0" smtClean="0"/>
                  <a:t>. Wat </a:t>
                </a:r>
                <a:r>
                  <a:rPr lang="en-US" sz="2400" dirty="0" err="1" smtClean="0"/>
                  <a:t>kunnen</a:t>
                </a:r>
                <a:r>
                  <a:rPr lang="en-US" sz="2400" dirty="0" smtClean="0"/>
                  <a:t> we </a:t>
                </a:r>
                <a:r>
                  <a:rPr lang="en-US" sz="2400" dirty="0" err="1" smtClean="0"/>
                  <a:t>zeggen</a:t>
                </a:r>
                <a:r>
                  <a:rPr lang="en-US" sz="2400" dirty="0" smtClean="0"/>
                  <a:t> over de </a:t>
                </a:r>
                <a:r>
                  <a:rPr lang="en-US" sz="2400" dirty="0" err="1" smtClean="0"/>
                  <a:t>fractie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alle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militairen</a:t>
                </a:r>
                <a:r>
                  <a:rPr lang="en-US" sz="2400" dirty="0" smtClean="0"/>
                  <a:t> die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schietscore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minstens</a:t>
                </a:r>
                <a:r>
                  <a:rPr lang="en-US" sz="2400" dirty="0" smtClean="0"/>
                  <a:t> 80% </a:t>
                </a:r>
                <a:r>
                  <a:rPr lang="en-US" sz="2400" dirty="0" err="1" smtClean="0"/>
                  <a:t>behaalt</a:t>
                </a:r>
                <a:r>
                  <a:rPr lang="nl-NL" sz="2400" dirty="0" smtClean="0"/>
                  <a:t>?</a:t>
                </a:r>
                <a:endParaRPr lang="nl-NL" sz="2400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4"/>
                <a:stretch>
                  <a:fillRect l="-17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49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Schattingen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succeskans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b="1" dirty="0" err="1" smtClean="0"/>
                  <a:t>Puntschatting</a:t>
                </a:r>
                <a:r>
                  <a:rPr lang="en-US" b="1" dirty="0" smtClean="0"/>
                  <a:t>: </a:t>
                </a:r>
                <a:r>
                  <a:rPr lang="en-US" dirty="0" err="1" smtClean="0"/>
                  <a:t>deel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successen</a:t>
                </a:r>
                <a:r>
                  <a:rPr lang="en-US" dirty="0" smtClean="0"/>
                  <a:t> door de </a:t>
                </a:r>
                <a:r>
                  <a:rPr lang="en-US" dirty="0" err="1" smtClean="0"/>
                  <a:t>steekproefgrootte</a:t>
                </a:r>
                <a:r>
                  <a:rPr lang="en-US" dirty="0" smtClean="0"/>
                  <a:t>:</a:t>
                </a:r>
              </a:p>
              <a:p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successen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113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=0,565</m:t>
                      </m:r>
                    </m:oMath>
                  </m:oMathPara>
                </a14:m>
                <a:endParaRPr lang="nl-NL" dirty="0" smtClean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Wat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factoren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spelen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belangrijke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rol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b="1" dirty="0" err="1" smtClean="0"/>
                  <a:t>intervalschatting</a:t>
                </a:r>
                <a:r>
                  <a:rPr lang="en-US" b="1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?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4"/>
                <a:stretch>
                  <a:fillRect l="-15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16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onbetrouwbaarheid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799" y="1773238"/>
                <a:ext cx="11044769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 smtClean="0"/>
                  <a:t>Bepaal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succeskans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waarbij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waargenomen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successen</a:t>
                </a:r>
                <a:r>
                  <a:rPr lang="en-US" dirty="0" smtClean="0"/>
                  <a:t> (113) de </a:t>
                </a:r>
                <a:r>
                  <a:rPr lang="en-US" b="1" dirty="0" err="1" smtClean="0"/>
                  <a:t>linkergrens</a:t>
                </a:r>
                <a:r>
                  <a:rPr lang="en-US" dirty="0" smtClean="0"/>
                  <a:t> van het </a:t>
                </a:r>
                <a:r>
                  <a:rPr lang="en-US" dirty="0" err="1" smtClean="0"/>
                  <a:t>voorspellingsinterval</a:t>
                </a:r>
                <a:r>
                  <a:rPr lang="en-US" dirty="0" smtClean="0"/>
                  <a:t> is.</a:t>
                </a:r>
              </a:p>
              <a:p>
                <a:pPr marL="831850" lvl="1" indent="-457200">
                  <a:buFont typeface="Arial" panose="020B0604020202020204" pitchFamily="34" charset="0"/>
                  <a:buChar char="•"/>
                </a:pPr>
                <a:endParaRPr lang="en-US" b="0" dirty="0" smtClean="0"/>
              </a:p>
              <a:p>
                <a:pPr marL="831850" lvl="1" indent="-457200">
                  <a:buFont typeface="Arial" panose="020B0604020202020204" pitchFamily="34" charset="0"/>
                  <a:buChar char="•"/>
                </a:pPr>
                <a:r>
                  <a:rPr lang="en-US" b="0" dirty="0" err="1" smtClean="0"/>
                  <a:t>Bereken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zodat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:pPr lvl="1" indent="0">
                  <a:buNone/>
                </a:pPr>
                <a:endParaRPr lang="en-US" b="1" dirty="0" smtClean="0"/>
              </a:p>
              <a:p>
                <a:pPr lvl="1" indent="0">
                  <a:buNone/>
                </a:pPr>
                <a:r>
                  <a:rPr lang="en-US" b="1" dirty="0" err="1" smtClean="0"/>
                  <a:t>Voorbeeld</a:t>
                </a:r>
                <a:r>
                  <a:rPr lang="en-US" b="1" dirty="0" smtClean="0"/>
                  <a:t>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≤113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=200;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solve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binomcdf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113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−0,025,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,0.5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≈0,6348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 indent="0" algn="ctr">
                  <a:buNone/>
                </a:pPr>
                <a:endParaRPr lang="en-US" dirty="0"/>
              </a:p>
              <a:p>
                <a:pPr lvl="1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799" y="1773238"/>
                <a:ext cx="11044769" cy="4246562"/>
              </a:xfrm>
              <a:blipFill>
                <a:blip r:embed="rId4"/>
                <a:stretch>
                  <a:fillRect l="-1380" r="-138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75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onbetrouwbaarheid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799" y="1773238"/>
                <a:ext cx="11044769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 err="1" smtClean="0"/>
                  <a:t>Bepaal</a:t>
                </a:r>
                <a:r>
                  <a:rPr lang="en-US" dirty="0" smtClean="0"/>
                  <a:t> </a:t>
                </a:r>
                <a:r>
                  <a:rPr lang="en-US" dirty="0"/>
                  <a:t>de </a:t>
                </a:r>
                <a:r>
                  <a:rPr lang="en-US" dirty="0" err="1"/>
                  <a:t>succeskans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waarbij</a:t>
                </a:r>
                <a:r>
                  <a:rPr lang="en-US" dirty="0"/>
                  <a:t> het </a:t>
                </a:r>
                <a:r>
                  <a:rPr lang="en-US" dirty="0" err="1"/>
                  <a:t>waargenomen</a:t>
                </a:r>
                <a:r>
                  <a:rPr lang="en-US" dirty="0"/>
                  <a:t> </a:t>
                </a:r>
                <a:r>
                  <a:rPr lang="en-US" dirty="0" err="1"/>
                  <a:t>aantal</a:t>
                </a:r>
                <a:r>
                  <a:rPr lang="en-US" dirty="0"/>
                  <a:t> </a:t>
                </a:r>
                <a:r>
                  <a:rPr lang="en-US" dirty="0" err="1"/>
                  <a:t>successen</a:t>
                </a:r>
                <a:r>
                  <a:rPr lang="en-US" dirty="0"/>
                  <a:t> (113) de </a:t>
                </a:r>
                <a:r>
                  <a:rPr lang="en-US" b="1" dirty="0" err="1"/>
                  <a:t>rechtergrens</a:t>
                </a:r>
                <a:r>
                  <a:rPr lang="en-US" dirty="0"/>
                  <a:t> van het </a:t>
                </a:r>
                <a:r>
                  <a:rPr lang="en-US" dirty="0" err="1"/>
                  <a:t>voorspellingsinterval</a:t>
                </a:r>
                <a:r>
                  <a:rPr lang="en-US" dirty="0"/>
                  <a:t> is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pPr marL="717550" lvl="1" indent="-342900"/>
                <a:r>
                  <a:rPr lang="en-US" dirty="0" err="1"/>
                  <a:t>Bereken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zodat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?;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717550" lvl="1" indent="-342900"/>
                <a:endParaRPr lang="en-US" b="1" dirty="0" smtClean="0"/>
              </a:p>
              <a:p>
                <a:pPr lvl="1" indent="0">
                  <a:buNone/>
                </a:pPr>
                <a:r>
                  <a:rPr lang="en-US" b="1" dirty="0" err="1" smtClean="0"/>
                  <a:t>Voorbeeld</a:t>
                </a:r>
                <a:r>
                  <a:rPr lang="en-US" b="1" dirty="0"/>
                  <a:t>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≥113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≤112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200;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?;113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717550" lvl="1" indent="-342900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solve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binomcdf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200, 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112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−0,025,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,0.5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≈0,4983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799" y="1773238"/>
                <a:ext cx="11044769" cy="4246562"/>
              </a:xfrm>
              <a:blipFill>
                <a:blip r:embed="rId4"/>
                <a:stretch>
                  <a:fillRect l="-138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88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onbetrouwbaarheid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3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365318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intervalschatting</a:t>
                </a:r>
                <a:r>
                  <a:rPr lang="en-US" dirty="0" smtClean="0"/>
                  <a:t> van 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vinden</a:t>
                </a:r>
                <a:r>
                  <a:rPr lang="en-US" dirty="0" smtClean="0"/>
                  <a:t> we door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twee </a:t>
                </a:r>
                <a:r>
                  <a:rPr lang="en-US" dirty="0" err="1" smtClean="0"/>
                  <a:t>berekende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waardes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≈0,6348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≈0,4983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nemen</a:t>
                </a:r>
                <a:endParaRPr lang="en-US" dirty="0" smtClean="0"/>
              </a:p>
              <a:p>
                <a:endParaRPr lang="en-US" dirty="0"/>
              </a:p>
              <a:p>
                <a:pPr lvl="1" indent="0" algn="ctr">
                  <a:buNone/>
                </a:pPr>
                <a:endParaRPr lang="en-US" dirty="0" smtClean="0"/>
              </a:p>
              <a:p>
                <a:pPr lvl="1" indent="0" algn="ctr">
                  <a:buNone/>
                </a:pPr>
                <a:r>
                  <a:rPr lang="en-US" b="1" dirty="0" smtClean="0"/>
                  <a:t>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/>
                  <a:t> (</a:t>
                </a:r>
                <a:r>
                  <a:rPr lang="en-US" b="1" dirty="0" err="1" smtClean="0"/>
                  <a:t>Clopper</a:t>
                </a:r>
                <a:r>
                  <a:rPr lang="en-US" b="1" dirty="0" smtClean="0"/>
                  <a:t>-Pearson):</a:t>
                </a:r>
              </a:p>
              <a:p>
                <a:pPr lvl="1" indent="0" algn="ctr">
                  <a:buNone/>
                </a:pPr>
                <a:endParaRPr lang="en-US" b="1" dirty="0"/>
              </a:p>
              <a:p>
                <a:pPr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0,4983;0,6348]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365318" cy="4246562"/>
              </a:xfrm>
              <a:blipFill>
                <a:blip r:embed="rId4"/>
                <a:stretch>
                  <a:fillRect l="-147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AutoShape 2" descr="https://ajelix.com/wp-content/uploads/2023/08/table-vs-graph-1024x576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0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8.20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000" dirty="0" smtClean="0"/>
                  <a:t>Bij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postorderbedrijf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onderzoekt</a:t>
                </a:r>
                <a:r>
                  <a:rPr lang="en-US" sz="2000" dirty="0" smtClean="0"/>
                  <a:t> men de </a:t>
                </a:r>
                <a:r>
                  <a:rPr lang="en-US" sz="2000" dirty="0" err="1" smtClean="0"/>
                  <a:t>betalingstermijn</a:t>
                </a:r>
                <a:r>
                  <a:rPr lang="en-US" sz="2000" dirty="0" smtClean="0"/>
                  <a:t> van de </a:t>
                </a:r>
                <a:r>
                  <a:rPr lang="en-US" sz="2000" dirty="0" err="1" smtClean="0"/>
                  <a:t>klanten</a:t>
                </a:r>
                <a:r>
                  <a:rPr lang="en-US" sz="2000" dirty="0" smtClean="0"/>
                  <a:t>. Op basis van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steekproef</a:t>
                </a:r>
                <a:r>
                  <a:rPr lang="en-US" sz="2000" dirty="0" smtClean="0"/>
                  <a:t> van 150 </a:t>
                </a:r>
                <a:r>
                  <a:rPr lang="en-US" sz="2000" dirty="0" err="1" smtClean="0"/>
                  <a:t>rekeningen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stelde</a:t>
                </a:r>
                <a:r>
                  <a:rPr lang="en-US" sz="2000" dirty="0" smtClean="0"/>
                  <a:t> men vast </a:t>
                </a:r>
                <a:r>
                  <a:rPr lang="en-US" sz="2000" dirty="0" err="1" smtClean="0"/>
                  <a:t>dat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betaaltermijn</a:t>
                </a:r>
                <a:r>
                  <a:rPr lang="en-US" sz="2000" dirty="0" smtClean="0"/>
                  <a:t> per client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gemiddelde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kende</a:t>
                </a:r>
                <a:r>
                  <a:rPr lang="en-US" sz="2000" dirty="0" smtClean="0"/>
                  <a:t> van 34,2 </a:t>
                </a:r>
                <a:r>
                  <a:rPr lang="en-US" sz="2000" dirty="0" err="1" smtClean="0"/>
                  <a:t>dagen</a:t>
                </a:r>
                <a:r>
                  <a:rPr lang="en-US" sz="2000" dirty="0" smtClean="0"/>
                  <a:t> met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standaarddeviatie</a:t>
                </a:r>
                <a:r>
                  <a:rPr lang="en-US" sz="2000" dirty="0" smtClean="0"/>
                  <a:t> van 12,0 </a:t>
                </a:r>
                <a:r>
                  <a:rPr lang="en-US" sz="2000" dirty="0" err="1" smtClean="0"/>
                  <a:t>dagen</a:t>
                </a:r>
                <a:r>
                  <a:rPr lang="en-US" sz="2000" dirty="0" smtClean="0"/>
                  <a:t>.</a:t>
                </a:r>
              </a:p>
              <a:p>
                <a:endParaRPr lang="en-US" sz="2000" dirty="0"/>
              </a:p>
              <a:p>
                <a:pPr marL="457200" indent="-457200">
                  <a:buAutoNum type="alphaLcParenR"/>
                </a:pPr>
                <a:r>
                  <a:rPr lang="en-US" sz="2000" dirty="0" err="1" smtClean="0"/>
                  <a:t>Bereken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95%-</a:t>
                </a:r>
                <a:r>
                  <a:rPr lang="en-US" sz="2000" dirty="0" err="1" smtClean="0"/>
                  <a:t>betrouwbaarheidsinterval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voor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gemiddelde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betalingstermijn</a:t>
                </a:r>
                <a:endParaRPr lang="en-US" sz="2000" dirty="0" smtClean="0"/>
              </a:p>
              <a:p>
                <a:pPr marL="457200" indent="-457200">
                  <a:buAutoNum type="alphaLcParenR"/>
                </a:pPr>
                <a:endParaRPr lang="en-US" sz="2000" dirty="0"/>
              </a:p>
              <a:p>
                <a:pPr marL="457200" indent="-457200">
                  <a:buAutoNum type="alphaLcParenR"/>
                </a:pPr>
                <a:r>
                  <a:rPr lang="en-US" sz="2000" dirty="0" smtClean="0"/>
                  <a:t>De </a:t>
                </a:r>
                <a:r>
                  <a:rPr lang="en-US" sz="2000" dirty="0" err="1" smtClean="0"/>
                  <a:t>directie</a:t>
                </a:r>
                <a:r>
                  <a:rPr lang="en-US" sz="2000" dirty="0" smtClean="0"/>
                  <a:t> was </a:t>
                </a:r>
                <a:r>
                  <a:rPr lang="en-US" sz="2000" dirty="0" err="1" smtClean="0"/>
                  <a:t>niet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helemaal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tevreden</a:t>
                </a:r>
                <a:r>
                  <a:rPr lang="en-US" sz="2000" dirty="0" smtClean="0"/>
                  <a:t> over de </a:t>
                </a:r>
                <a:r>
                  <a:rPr lang="en-US" sz="2000" dirty="0" err="1" smtClean="0"/>
                  <a:t>nauwkeurigheid</a:t>
                </a:r>
                <a:r>
                  <a:rPr lang="en-US" sz="2000" dirty="0" smtClean="0"/>
                  <a:t> van het </a:t>
                </a:r>
                <a:r>
                  <a:rPr lang="en-US" sz="2000" dirty="0" err="1" smtClean="0"/>
                  <a:t>bij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vraag</a:t>
                </a:r>
                <a:r>
                  <a:rPr lang="en-US" sz="2000" dirty="0" smtClean="0"/>
                  <a:t> a) </a:t>
                </a:r>
                <a:r>
                  <a:rPr lang="en-US" sz="2000" dirty="0" err="1" smtClean="0"/>
                  <a:t>berekende</a:t>
                </a:r>
                <a:r>
                  <a:rPr lang="en-US" sz="2000" dirty="0" smtClean="0"/>
                  <a:t> interval. Men </a:t>
                </a:r>
                <a:r>
                  <a:rPr lang="en-US" sz="2000" dirty="0" err="1" smtClean="0"/>
                  <a:t>wenst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marge </a:t>
                </a:r>
                <a:r>
                  <a:rPr lang="en-US" sz="2000" dirty="0" err="1" smtClean="0"/>
                  <a:t>voor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hanteren</a:t>
                </a:r>
                <a:r>
                  <a:rPr lang="en-US" sz="2000" dirty="0" smtClean="0"/>
                  <a:t> van </a:t>
                </a:r>
                <a:r>
                  <a:rPr lang="en-US" sz="2000" dirty="0" err="1" smtClean="0"/>
                  <a:t>één</a:t>
                </a:r>
                <a:r>
                  <a:rPr lang="en-US" sz="2000" dirty="0" smtClean="0"/>
                  <a:t> dag (ten </a:t>
                </a:r>
                <a:r>
                  <a:rPr lang="en-US" sz="2000" dirty="0" err="1" smtClean="0"/>
                  <a:t>opzichte</a:t>
                </a:r>
                <a:r>
                  <a:rPr lang="en-US" sz="2000" dirty="0" smtClean="0"/>
                  <a:t> van het </a:t>
                </a:r>
                <a:r>
                  <a:rPr lang="en-US" sz="2000" dirty="0" err="1" smtClean="0"/>
                  <a:t>gevonden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gemiddelde</a:t>
                </a:r>
                <a:r>
                  <a:rPr lang="en-US" sz="2000" dirty="0" smtClean="0"/>
                  <a:t>). Men </a:t>
                </a:r>
                <a:r>
                  <a:rPr lang="en-US" sz="2000" dirty="0" err="1" smtClean="0"/>
                  <a:t>besluit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daarom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aanvullende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steekproef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doen</a:t>
                </a:r>
                <a:r>
                  <a:rPr lang="en-US" sz="2000" dirty="0" smtClean="0"/>
                  <a:t>. </a:t>
                </a:r>
                <a:r>
                  <a:rPr lang="en-US" sz="2000" dirty="0" err="1" smtClean="0"/>
                  <a:t>Hoeveel</a:t>
                </a:r>
                <a:r>
                  <a:rPr lang="en-US" sz="2000" dirty="0" smtClean="0"/>
                  <a:t> extra </a:t>
                </a:r>
                <a:r>
                  <a:rPr lang="en-US" sz="2000" dirty="0" err="1" smtClean="0"/>
                  <a:t>waarnemingen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moeten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oorspronkelijke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steekproef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worden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toegevoegd</a:t>
                </a:r>
                <a:r>
                  <a:rPr lang="en-US" sz="2000" dirty="0" smtClean="0"/>
                  <a:t>?</a:t>
                </a:r>
              </a:p>
              <a:p>
                <a:pPr marL="457200" indent="-457200">
                  <a:buAutoNum type="alphaLcParenR"/>
                </a:pPr>
                <a:endParaRPr lang="en-US" sz="2000" dirty="0"/>
              </a:p>
              <a:p>
                <a:pPr marL="457200" indent="-457200">
                  <a:buAutoNum type="alphaLcParenR"/>
                </a:pPr>
                <a:r>
                  <a:rPr lang="en-US" sz="2000" dirty="0" err="1" smtClean="0"/>
                  <a:t>Volgens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leveringsvoorwaarden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dienen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klanten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binnen</a:t>
                </a:r>
                <a:r>
                  <a:rPr lang="en-US" sz="2000" dirty="0" smtClean="0"/>
                  <a:t> 30 </a:t>
                </a:r>
                <a:r>
                  <a:rPr lang="en-US" sz="2000" dirty="0" err="1" smtClean="0"/>
                  <a:t>dagen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betalen</a:t>
                </a:r>
                <a:r>
                  <a:rPr lang="en-US" sz="2000" dirty="0" smtClean="0"/>
                  <a:t>. In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steekproef</a:t>
                </a:r>
                <a:r>
                  <a:rPr lang="en-US" sz="2000" dirty="0" smtClean="0"/>
                  <a:t> van 300 </a:t>
                </a:r>
                <a:r>
                  <a:rPr lang="en-US" sz="2000" dirty="0" err="1" smtClean="0"/>
                  <a:t>klanten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bleken</a:t>
                </a:r>
                <a:r>
                  <a:rPr lang="en-US" sz="2000" dirty="0" smtClean="0"/>
                  <a:t> 124 </a:t>
                </a:r>
                <a:r>
                  <a:rPr lang="en-US" sz="2000" dirty="0" err="1" smtClean="0"/>
                  <a:t>betalingen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deze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conditie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voldoen</a:t>
                </a:r>
                <a:r>
                  <a:rPr lang="en-US" sz="2000" dirty="0" smtClean="0"/>
                  <a:t>. </a:t>
                </a:r>
                <a:r>
                  <a:rPr lang="en-US" sz="2000" dirty="0" err="1" smtClean="0"/>
                  <a:t>Geef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95%-</a:t>
                </a:r>
                <a:r>
                  <a:rPr lang="en-US" sz="2000" dirty="0" err="1" smtClean="0"/>
                  <a:t>betrouwbaarheidsinterval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voor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fractie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vetalingen</a:t>
                </a:r>
                <a:r>
                  <a:rPr lang="en-US" sz="2000" dirty="0" smtClean="0"/>
                  <a:t> die op </a:t>
                </a:r>
                <a:r>
                  <a:rPr lang="en-US" sz="2000" dirty="0" err="1" smtClean="0"/>
                  <a:t>tijd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worden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verricht</a:t>
                </a:r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865" r="-1141" b="-61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8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8.20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pPr marL="457200" indent="-457200">
                  <a:buAutoNum type="alphaLcParenR"/>
                </a:pPr>
                <a:r>
                  <a:rPr lang="en-US" sz="2000" b="1" dirty="0" smtClean="0"/>
                  <a:t>Bereken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95%-</a:t>
                </a:r>
                <a:r>
                  <a:rPr lang="en-US" sz="2000" b="1" dirty="0" err="1" smtClean="0"/>
                  <a:t>betrouwbaarheidsinterval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gemiddelde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betalingstermijn</a:t>
                </a:r>
                <a:endParaRPr lang="en-US" sz="2000" b="1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Uit de </a:t>
                </a:r>
                <a:r>
                  <a:rPr lang="en-US" sz="2000" dirty="0" err="1" smtClean="0"/>
                  <a:t>vraag</a:t>
                </a:r>
                <a:r>
                  <a:rPr lang="en-US" sz="2000" dirty="0" smtClean="0"/>
                  <a:t> is de </a:t>
                </a:r>
                <a:r>
                  <a:rPr lang="en-US" sz="2000" dirty="0" err="1" smtClean="0"/>
                  <a:t>nodige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informatie</a:t>
                </a:r>
                <a:r>
                  <a:rPr lang="en-US" sz="2000" dirty="0" smtClean="0"/>
                  <a:t> op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maken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namelijk</a:t>
                </a:r>
                <a:r>
                  <a:rPr lang="en-US" sz="2000" dirty="0" smtClean="0"/>
                  <a:t> steekproefgrootte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=150, </m:t>
                    </m:r>
                  </m:oMath>
                </a14:m>
                <a:r>
                  <a:rPr lang="en-US" sz="2000" dirty="0" err="1" smtClean="0"/>
                  <a:t>steekproefgemiddelde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=34,2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dagen</a:t>
                </a:r>
                <a:r>
                  <a:rPr lang="en-US" sz="2000" dirty="0" smtClean="0"/>
                  <a:t>, </a:t>
                </a:r>
                <a:r>
                  <a:rPr lang="en-US" sz="2000" dirty="0" err="1" smtClean="0"/>
                  <a:t>steekproefstandaardafwijking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=12,0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dagen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onbetrouwbaarheid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sz="2000" dirty="0" smtClean="0"/>
                  <a:t> (want 95%).</a:t>
                </a:r>
              </a:p>
              <a:p>
                <a:endParaRPr lang="en-US" sz="2000" dirty="0"/>
              </a:p>
              <a:p>
                <a:r>
                  <a:rPr lang="en-US" sz="2000" dirty="0" err="1" smtClean="0"/>
                  <a:t>Omdat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onbekend</a:t>
                </a:r>
                <a:r>
                  <a:rPr lang="en-US" sz="2000" dirty="0" smtClean="0"/>
                  <a:t> is, </a:t>
                </a:r>
                <a:r>
                  <a:rPr lang="en-US" sz="2000" dirty="0" err="1" smtClean="0"/>
                  <a:t>gebruiken</a:t>
                </a:r>
                <a:r>
                  <a:rPr lang="en-US" sz="2000" dirty="0" smtClean="0"/>
                  <a:t> we 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-</a:t>
                </a:r>
                <a:r>
                  <a:rPr lang="en-US" sz="2000" dirty="0" err="1" smtClean="0"/>
                  <a:t>verdeling</a:t>
                </a:r>
                <a:r>
                  <a:rPr lang="en-US" sz="2000" dirty="0" smtClean="0"/>
                  <a:t> (met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−1=149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vrijheidsgraden</a:t>
                </a:r>
                <a:r>
                  <a:rPr lang="en-US" sz="2000" dirty="0" smtClean="0"/>
                  <a:t>).</a:t>
                </a:r>
              </a:p>
              <a:p>
                <a:r>
                  <a:rPr lang="en-US" sz="2000" dirty="0" err="1" smtClean="0"/>
                  <a:t>Omdat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hebben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maken</a:t>
                </a:r>
                <a:r>
                  <a:rPr lang="en-US" sz="2000" dirty="0" smtClean="0"/>
                  <a:t> met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0,025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−1)≈1,9760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krijgen</a:t>
                </a:r>
                <a:r>
                  <a:rPr lang="en-US" sz="2000" dirty="0" smtClean="0"/>
                  <a:t> we: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bar>
                            <m:barPr>
                              <m:pos m:val="to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34,2−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1,976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0∗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12,0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150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34,2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1,976∗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12,0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150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r>
                  <a:rPr lang="en-US" sz="2000" b="0" i="1" dirty="0" smtClean="0"/>
                  <a:t/>
                </a:r>
                <a:br>
                  <a:rPr lang="en-US" sz="2000" b="0" i="1" dirty="0" smtClean="0"/>
                </a:b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=[32,2639;36,1361]</m:t>
                      </m:r>
                    </m:oMath>
                  </m:oMathPara>
                </a14:m>
                <a:endParaRPr lang="en-US" sz="2000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865" b="-5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7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8.20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arenR" startAt="2"/>
                </a:pPr>
                <a:r>
                  <a:rPr lang="en-US" sz="2000" b="1" dirty="0" smtClean="0"/>
                  <a:t>De </a:t>
                </a:r>
                <a:r>
                  <a:rPr lang="en-US" sz="2000" b="1" dirty="0" err="1"/>
                  <a:t>directie</a:t>
                </a:r>
                <a:r>
                  <a:rPr lang="en-US" sz="2000" b="1" dirty="0"/>
                  <a:t> was </a:t>
                </a:r>
                <a:r>
                  <a:rPr lang="en-US" sz="2000" b="1" dirty="0" err="1"/>
                  <a:t>niet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helemaal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tevreden</a:t>
                </a:r>
                <a:r>
                  <a:rPr lang="en-US" sz="2000" b="1" dirty="0"/>
                  <a:t> over de </a:t>
                </a:r>
                <a:r>
                  <a:rPr lang="en-US" sz="2000" b="1" dirty="0" err="1"/>
                  <a:t>nauwkeurigheid</a:t>
                </a:r>
                <a:r>
                  <a:rPr lang="en-US" sz="2000" b="1" dirty="0"/>
                  <a:t> van het </a:t>
                </a:r>
                <a:r>
                  <a:rPr lang="en-US" sz="2000" b="1" dirty="0" err="1"/>
                  <a:t>bij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vraag</a:t>
                </a:r>
                <a:r>
                  <a:rPr lang="en-US" sz="2000" b="1" dirty="0"/>
                  <a:t> a) </a:t>
                </a:r>
                <a:r>
                  <a:rPr lang="en-US" sz="2000" b="1" dirty="0" err="1"/>
                  <a:t>berekende</a:t>
                </a:r>
                <a:r>
                  <a:rPr lang="en-US" sz="2000" b="1" dirty="0"/>
                  <a:t> interval. Men </a:t>
                </a:r>
                <a:r>
                  <a:rPr lang="en-US" sz="2000" b="1" dirty="0" err="1"/>
                  <a:t>wenst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een</a:t>
                </a:r>
                <a:r>
                  <a:rPr lang="en-US" sz="2000" b="1" dirty="0"/>
                  <a:t> marge </a:t>
                </a:r>
                <a:r>
                  <a:rPr lang="en-US" sz="2000" b="1" dirty="0" err="1"/>
                  <a:t>voor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err="1"/>
                  <a:t>te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hanteren</a:t>
                </a:r>
                <a:r>
                  <a:rPr lang="en-US" sz="2000" b="1" dirty="0"/>
                  <a:t> van </a:t>
                </a:r>
                <a:r>
                  <a:rPr lang="en-US" sz="2000" b="1" dirty="0" err="1"/>
                  <a:t>één</a:t>
                </a:r>
                <a:r>
                  <a:rPr lang="en-US" sz="2000" b="1" dirty="0"/>
                  <a:t> dag (ten </a:t>
                </a:r>
                <a:r>
                  <a:rPr lang="en-US" sz="2000" b="1" dirty="0" err="1"/>
                  <a:t>opzichte</a:t>
                </a:r>
                <a:r>
                  <a:rPr lang="en-US" sz="2000" b="1" dirty="0"/>
                  <a:t> van het </a:t>
                </a:r>
                <a:r>
                  <a:rPr lang="en-US" sz="2000" b="1" dirty="0" err="1"/>
                  <a:t>gevonden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gemiddelde</a:t>
                </a:r>
                <a:r>
                  <a:rPr lang="en-US" sz="2000" b="1" dirty="0"/>
                  <a:t>). Men </a:t>
                </a:r>
                <a:r>
                  <a:rPr lang="en-US" sz="2000" b="1" dirty="0" err="1"/>
                  <a:t>besluit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daarom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een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aanvullende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steekproef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doen</a:t>
                </a:r>
                <a:r>
                  <a:rPr lang="en-US" sz="2000" b="1" dirty="0"/>
                  <a:t>. </a:t>
                </a:r>
                <a:r>
                  <a:rPr lang="en-US" sz="2000" b="1" dirty="0" err="1"/>
                  <a:t>Hoeveel</a:t>
                </a:r>
                <a:r>
                  <a:rPr lang="en-US" sz="2000" b="1" dirty="0"/>
                  <a:t> extra </a:t>
                </a:r>
                <a:r>
                  <a:rPr lang="en-US" sz="2000" b="1" dirty="0" err="1"/>
                  <a:t>waarnemingen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moeten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aan</a:t>
                </a:r>
                <a:r>
                  <a:rPr lang="en-US" sz="2000" b="1" dirty="0"/>
                  <a:t> de </a:t>
                </a:r>
                <a:r>
                  <a:rPr lang="en-US" sz="2000" b="1" dirty="0" err="1"/>
                  <a:t>oorspronkelijke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steekproef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worden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toegevoegd</a:t>
                </a:r>
                <a:r>
                  <a:rPr lang="en-US" sz="2000" b="1" dirty="0"/>
                  <a:t>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>
                    <a:latin typeface="RijksoverheidSansText" panose="020B0503040202060203" pitchFamily="34" charset="0"/>
                  </a:rPr>
                  <a:t>De marge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 in het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;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gelijk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aan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waarbij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InvT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(1−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weer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afhangt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. We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willen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weten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welke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geldt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000" dirty="0" smtClean="0">
                  <a:latin typeface="RijksoverheidSansText" panose="020B0503040202060203" pitchFamily="34" charset="0"/>
                </a:endParaRPr>
              </a:p>
              <a:p>
                <a:endParaRPr lang="en-US" sz="2000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000" dirty="0" err="1" smtClean="0">
                    <a:latin typeface="RijksoverheidSansText" panose="020B0503040202060203" pitchFamily="34" charset="0"/>
                  </a:rPr>
                  <a:t>Probeer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– met trial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error –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verschillende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waardes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sz="20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000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=555</m:t>
                    </m:r>
                  </m:oMath>
                </a14:m>
                <a:r>
                  <a:rPr lang="en-US" sz="2000" b="0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0" dirty="0" err="1" smtClean="0">
                    <a:latin typeface="RijksoverheidSansText" panose="020B0503040202060203" pitchFamily="34" charset="0"/>
                  </a:rPr>
                  <a:t>geeft</a:t>
                </a:r>
                <a:r>
                  <a:rPr lang="en-US" sz="2000" b="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InvT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0,975;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−1=554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555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≈1,0005</m:t>
                    </m:r>
                  </m:oMath>
                </a14:m>
                <a:endParaRPr lang="en-US" sz="2000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=556</m:t>
                    </m:r>
                  </m:oMath>
                </a14:m>
                <a:r>
                  <a:rPr lang="en-US" sz="2000" b="0" i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0" dirty="0" smtClean="0">
                    <a:latin typeface="RijksoverheidSansText" panose="020B0503040202060203" pitchFamily="34" charset="0"/>
                  </a:rPr>
                  <a:t>geeft</a:t>
                </a:r>
                <a:r>
                  <a:rPr lang="en-US" sz="2000" b="0" i="1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InvT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0,975;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−1=555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55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0,9996</m:t>
                    </m:r>
                  </m:oMath>
                </a14:m>
                <a:endParaRPr lang="en-US" sz="2000" b="0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Er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zijn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minstens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556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waarnemingen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nodig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(556-150=456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meer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dan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in de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oorspronkelijke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000" b="1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000" b="1" dirty="0" smtClean="0">
                    <a:latin typeface="RijksoverheidSansText" panose="020B0503040202060203" pitchFamily="34" charset="0"/>
                  </a:rPr>
                  <a:t>)</a:t>
                </a:r>
                <a:endParaRPr lang="en-US" sz="2000" b="1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407" t="-1865" r="-394" b="-54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0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Buijs: </a:t>
            </a:r>
            <a:r>
              <a:rPr lang="en-US" dirty="0" err="1"/>
              <a:t>opgave</a:t>
            </a:r>
            <a:r>
              <a:rPr lang="en-US" dirty="0"/>
              <a:t> 8.20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sz="2400" b="1" dirty="0" smtClean="0"/>
                  <a:t>Volgens</a:t>
                </a:r>
                <a:r>
                  <a:rPr lang="en-US" sz="2400" b="1" dirty="0"/>
                  <a:t> de </a:t>
                </a:r>
                <a:r>
                  <a:rPr lang="en-US" sz="2400" b="1" dirty="0" err="1"/>
                  <a:t>leveringsvoorwaarden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dienen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klanten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binnen</a:t>
                </a:r>
                <a:r>
                  <a:rPr lang="en-US" sz="2400" b="1" dirty="0"/>
                  <a:t> 30 </a:t>
                </a:r>
                <a:r>
                  <a:rPr lang="en-US" sz="2400" b="1" dirty="0" err="1"/>
                  <a:t>dagen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betalen</a:t>
                </a:r>
                <a:r>
                  <a:rPr lang="en-US" sz="2400" b="1" dirty="0"/>
                  <a:t>. In </a:t>
                </a:r>
                <a:r>
                  <a:rPr lang="en-US" sz="2400" b="1" dirty="0" err="1"/>
                  <a:t>een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steekproef</a:t>
                </a:r>
                <a:r>
                  <a:rPr lang="en-US" sz="2400" b="1" dirty="0"/>
                  <a:t> van 300 </a:t>
                </a:r>
                <a:r>
                  <a:rPr lang="en-US" sz="2400" b="1" dirty="0" err="1"/>
                  <a:t>klanten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bleken</a:t>
                </a:r>
                <a:r>
                  <a:rPr lang="en-US" sz="2400" b="1" dirty="0"/>
                  <a:t> 124 </a:t>
                </a:r>
                <a:r>
                  <a:rPr lang="en-US" sz="2400" b="1" dirty="0" err="1"/>
                  <a:t>betalingen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aan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deze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conditie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voldoen</a:t>
                </a:r>
                <a:r>
                  <a:rPr lang="en-US" sz="2400" b="1" dirty="0"/>
                  <a:t>. </a:t>
                </a:r>
                <a:r>
                  <a:rPr lang="en-US" sz="2400" b="1" dirty="0" err="1"/>
                  <a:t>Geef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een</a:t>
                </a:r>
                <a:r>
                  <a:rPr lang="en-US" sz="2400" b="1" dirty="0"/>
                  <a:t> 95%-</a:t>
                </a:r>
                <a:r>
                  <a:rPr lang="en-US" sz="2400" b="1" dirty="0" err="1"/>
                  <a:t>betrouwbaarheidsinterval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voor</a:t>
                </a:r>
                <a:r>
                  <a:rPr lang="en-US" sz="2400" b="1" dirty="0"/>
                  <a:t> de </a:t>
                </a:r>
                <a:r>
                  <a:rPr lang="en-US" sz="2400" b="1" dirty="0" err="1"/>
                  <a:t>fractie</a:t>
                </a:r>
                <a:r>
                  <a:rPr lang="en-US" sz="2400" b="1" dirty="0"/>
                  <a:t> </a:t>
                </a:r>
                <a:r>
                  <a:rPr lang="en-US" sz="2400" b="1" dirty="0" err="1" smtClean="0"/>
                  <a:t>betalingen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die op </a:t>
                </a:r>
                <a:r>
                  <a:rPr lang="en-US" sz="2400" b="1" dirty="0" err="1"/>
                  <a:t>tijd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worden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verricht</a:t>
                </a:r>
                <a:r>
                  <a:rPr lang="en-US" sz="2400" b="1" dirty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err="1" smtClean="0"/>
                  <a:t>Hierdoor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gebruiken</a:t>
                </a:r>
                <a:r>
                  <a:rPr lang="en-US" dirty="0" smtClean="0"/>
                  <a:t> we de </a:t>
                </a:r>
                <a:r>
                  <a:rPr lang="en-US" dirty="0" err="1" smtClean="0"/>
                  <a:t>Clopper</a:t>
                </a:r>
                <a:r>
                  <a:rPr lang="en-US" dirty="0" smtClean="0"/>
                  <a:t>-Pearson method: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 smtClean="0"/>
                  <a:t>Bereken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zodat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≤124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=300;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?;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=124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en-US" dirty="0" smtClean="0"/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solve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binomcdf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300, 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124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−0,025;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;0,5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≈0,4714</m:t>
                    </m:r>
                  </m:oMath>
                </a14:m>
                <a:endParaRPr lang="en-US" b="0" dirty="0" smtClean="0"/>
              </a:p>
              <a:p>
                <a:pPr lvl="1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Bereken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zodat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124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binomcdf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=300;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?;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=123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=0,025</m:t>
                    </m:r>
                  </m:oMath>
                </a14:m>
                <a:endParaRPr lang="en-US" dirty="0"/>
              </a:p>
              <a:p>
                <a:pPr marL="717550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solve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binomcdf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300, 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123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−0,025;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;0,5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0,3570</m:t>
                    </m:r>
                  </m:oMath>
                </a14:m>
                <a:endParaRPr lang="en-US" b="0" dirty="0" smtClean="0"/>
              </a:p>
              <a:p>
                <a:pPr lvl="1" indent="0">
                  <a:buNone/>
                </a:pPr>
                <a:r>
                  <a:rPr lang="en-US" b="1" dirty="0" smtClean="0"/>
                  <a:t>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/>
                  <a:t> (</a:t>
                </a:r>
                <a:r>
                  <a:rPr lang="en-US" b="1" dirty="0" err="1" smtClean="0"/>
                  <a:t>Clopper</a:t>
                </a:r>
                <a:r>
                  <a:rPr lang="en-US" b="1" dirty="0" smtClean="0"/>
                  <a:t>-Pearson):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𝟑𝟓𝟕𝟎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𝟒𝟕𝟏𝟒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b="1" dirty="0"/>
              </a:p>
              <a:p>
                <a:pPr lvl="1" indent="0">
                  <a:buNone/>
                </a:pPr>
                <a:endParaRPr lang="en-US" b="1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6" t="-2296" r="-1941" b="-103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1846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Deze</a:t>
            </a:r>
            <a:r>
              <a:rPr lang="en-US" dirty="0" smtClean="0"/>
              <a:t> week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sz="2400" dirty="0" smtClean="0"/>
                  <a:t>-verdeling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Intervalschatters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het </a:t>
                </a:r>
                <a:r>
                  <a:rPr lang="en-US" sz="2400" dirty="0" err="1"/>
                  <a:t>gemiddelde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bij</a:t>
                </a:r>
                <a:r>
                  <a:rPr lang="en-US" sz="2400" dirty="0"/>
                  <a:t> </a:t>
                </a:r>
                <a:r>
                  <a:rPr lang="en-US" sz="2400" b="1" dirty="0" err="1" smtClean="0"/>
                  <a:t>onbekende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Punt-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intervalschatters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 in de </a:t>
                </a:r>
                <a:r>
                  <a:rPr lang="en-US" sz="2400" dirty="0" err="1" smtClean="0"/>
                  <a:t>binomiale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verdeling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dirty="0"/>
              </a:p>
              <a:p>
                <a:pPr eaLnBrk="1" hangingPunct="1"/>
                <a:endParaRPr lang="nl-NL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92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Samenvatting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err="1" smtClean="0"/>
                  <a:t>verdeling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Intervalschatters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het </a:t>
                </a:r>
                <a:r>
                  <a:rPr lang="en-US" sz="2400" dirty="0" err="1"/>
                  <a:t>gemiddelde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bij</a:t>
                </a:r>
                <a:r>
                  <a:rPr lang="en-US" sz="2400" dirty="0"/>
                  <a:t> </a:t>
                </a:r>
                <a:r>
                  <a:rPr lang="en-US" sz="2400" b="1" dirty="0" err="1"/>
                  <a:t>onbekende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Punt- </a:t>
                </a:r>
                <a:r>
                  <a:rPr lang="en-US" sz="2400" dirty="0" err="1"/>
                  <a:t>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intervalschatters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voor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in de </a:t>
                </a:r>
                <a:r>
                  <a:rPr lang="en-US" sz="2400" dirty="0" err="1"/>
                  <a:t>binomiale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verdeling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Huiswerk</a:t>
                </a:r>
                <a:r>
                  <a:rPr lang="en-US" sz="2400" b="1" dirty="0">
                    <a:latin typeface="RijksoverheidSansText" panose="020B0503040202060203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Lezen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van A. Buijs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: 8.5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261-263), 8.7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267-268), 8.8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268-272)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Opdrachten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: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Hoofdstuk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8: m3, m4, m6, 8.2, 8.6, 8.7, 8.13, 8.18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 eaLnBrk="1" hangingPunct="1"/>
                <a:endParaRPr lang="en-US" sz="2400" dirty="0"/>
              </a:p>
              <a:p>
                <a:pPr eaLnBrk="1" hangingPunct="1"/>
                <a:r>
                  <a:rPr lang="en-US" sz="2400" b="1" dirty="0" err="1" smtClean="0"/>
                  <a:t>Volgende</a:t>
                </a:r>
                <a:r>
                  <a:rPr lang="en-US" sz="2400" b="1" dirty="0" smtClean="0"/>
                  <a:t> les: </a:t>
                </a:r>
                <a:r>
                  <a:rPr lang="en-US" sz="2400" dirty="0" err="1" smtClean="0"/>
                  <a:t>hypothesetoetsen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2"/>
                <a:stretch>
                  <a:fillRect l="-1700" t="-2296" b="-33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95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 smtClean="0"/>
              <a:t>Leerdoelen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 smtClean="0"/>
                  <a:t>Aan het eind van dit college kunnen studenten:</a:t>
                </a:r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In eigen woorden uitleggen waarom bij schattingsmethoden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 smtClean="0"/>
                  <a:t>-verdeling wordt gebruikt.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betrouwbaarheidsinterval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construeren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 smtClean="0"/>
                  <a:t> van een normale verdeling met onbekende standaardafwijking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/>
                  <a:t> met behulp van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 smtClean="0"/>
                  <a:t>-verdeling.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Een intervalschatting voor de succeskans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dirty="0" smtClean="0"/>
                  <a:t> in een binomiale verdeling uitrekenen met behulp van de </a:t>
                </a:r>
                <a:r>
                  <a:rPr lang="nl-NL" dirty="0" err="1" smtClean="0"/>
                  <a:t>Clopper</a:t>
                </a:r>
                <a:r>
                  <a:rPr lang="nl-NL" dirty="0" smtClean="0"/>
                  <a:t>-Pearson methode.</a:t>
                </a:r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141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smtClean="0"/>
              <a:t>Recap</a:t>
            </a:r>
            <a:br>
              <a:rPr lang="en-US" dirty="0" smtClean="0"/>
            </a:b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799" y="1773238"/>
                <a:ext cx="10625513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l-NL" dirty="0" smtClean="0"/>
                  <a:t>Vorige week hebben we het gemiddelde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 smtClean="0"/>
                  <a:t> geschat in het geval van gegeven standaardafwijking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nl-NL" b="1" dirty="0" smtClean="0"/>
                  <a:t>-betrouwbaarheidsinterval voor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nl-NL" b="1" dirty="0" smtClean="0"/>
                  <a:t> 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Waarbij</a:t>
                </a:r>
                <a:r>
                  <a:rPr lang="en-US" dirty="0" smtClean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nl-NL" dirty="0" smtClean="0"/>
                  <a:t> steekproefgrootte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InvNorm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799" y="1773238"/>
                <a:ext cx="10625513" cy="4246562"/>
              </a:xfrm>
              <a:blipFill>
                <a:blip r:embed="rId2"/>
                <a:stretch>
                  <a:fillRect l="-1606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76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Intervalschatting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het gemiddelde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 smtClean="0"/>
                  <a:t> (voor onbekende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/>
                  <a:t>)</a:t>
                </a:r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sz="2400" dirty="0" smtClean="0"/>
                  <a:t>Tijdens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oefening</a:t>
                </a:r>
                <a:r>
                  <a:rPr lang="en-US" sz="2400" dirty="0" smtClean="0"/>
                  <a:t> op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schietsimulator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wordt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reactietijd</a:t>
                </a:r>
                <a:r>
                  <a:rPr lang="en-US" sz="2400" dirty="0" smtClean="0"/>
                  <a:t> van 15 </a:t>
                </a:r>
                <a:r>
                  <a:rPr lang="en-US" sz="2400" dirty="0" err="1" smtClean="0"/>
                  <a:t>soldaten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gemeten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bij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detecteren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dreiging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Je </a:t>
                </a:r>
                <a:r>
                  <a:rPr lang="en-US" sz="2400" dirty="0" err="1" smtClean="0"/>
                  <a:t>krijgt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reactietijden</a:t>
                </a:r>
                <a:r>
                  <a:rPr lang="en-US" sz="2400" dirty="0" smtClean="0"/>
                  <a:t> in </a:t>
                </a:r>
                <a:r>
                  <a:rPr lang="en-US" sz="2400" dirty="0" err="1" smtClean="0"/>
                  <a:t>seconden</a:t>
                </a:r>
                <a:r>
                  <a:rPr lang="en-US" sz="2400" dirty="0" smtClean="0"/>
                  <a:t>, met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(</a:t>
                </a:r>
                <a:r>
                  <a:rPr lang="en-US" sz="2400" dirty="0" err="1" smtClean="0"/>
                  <a:t>steekproef</a:t>
                </a:r>
                <a:r>
                  <a:rPr lang="en-US" sz="2400" dirty="0" smtClean="0"/>
                  <a:t>!) </a:t>
                </a:r>
                <a:r>
                  <a:rPr lang="en-US" sz="2400" dirty="0" err="1" smtClean="0"/>
                  <a:t>gemiddelde</a:t>
                </a:r>
                <a:r>
                  <a:rPr lang="en-US" sz="2400" dirty="0" smtClean="0"/>
                  <a:t> van 1,8 </a:t>
                </a:r>
                <a:r>
                  <a:rPr lang="en-US" sz="2400" dirty="0" err="1" smtClean="0"/>
                  <a:t>seconden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standaarddeviatie</a:t>
                </a:r>
                <a:r>
                  <a:rPr lang="en-US" sz="2400" dirty="0" smtClean="0"/>
                  <a:t> 0,5 </a:t>
                </a:r>
                <a:r>
                  <a:rPr lang="en-US" sz="2400" dirty="0" err="1" smtClean="0"/>
                  <a:t>seconden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Maar: de </a:t>
                </a:r>
                <a:r>
                  <a:rPr lang="en-US" sz="2400" dirty="0" err="1" smtClean="0"/>
                  <a:t>werkelijke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spreiding</a:t>
                </a:r>
                <a:r>
                  <a:rPr lang="en-US" sz="2400" dirty="0" smtClean="0"/>
                  <a:t> in de </a:t>
                </a:r>
                <a:r>
                  <a:rPr lang="en-US" sz="2400" dirty="0" err="1" smtClean="0"/>
                  <a:t>populatie</a:t>
                </a:r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onbekend</a:t>
                </a:r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Wat is het 95%-</a:t>
                </a:r>
                <a:r>
                  <a:rPr lang="en-US" sz="2400" b="1" dirty="0" err="1" smtClean="0"/>
                  <a:t>betrouwbaarheidsinterval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voor</a:t>
                </a:r>
                <a:r>
                  <a:rPr lang="en-US" sz="2400" b="1" dirty="0" smtClean="0"/>
                  <a:t> de </a:t>
                </a:r>
                <a:r>
                  <a:rPr lang="en-US" sz="2400" b="1" dirty="0" err="1" smtClean="0"/>
                  <a:t>gemiddelde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reactietijd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b="1" dirty="0" smtClean="0"/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 smtClean="0"/>
                  <a:t>Hoeveel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vertrouwen</a:t>
                </a:r>
                <a:r>
                  <a:rPr lang="en-US" sz="2400" b="1" dirty="0" smtClean="0"/>
                  <a:t> kun je </a:t>
                </a:r>
                <a:r>
                  <a:rPr lang="en-US" sz="2400" b="1" dirty="0" err="1" smtClean="0"/>
                  <a:t>hebben</a:t>
                </a:r>
                <a:r>
                  <a:rPr lang="en-US" sz="2400" b="1" dirty="0" smtClean="0"/>
                  <a:t> in </a:t>
                </a:r>
                <a:r>
                  <a:rPr lang="en-US" sz="2400" b="1" dirty="0" err="1" smtClean="0"/>
                  <a:t>dit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gemiddelde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als</a:t>
                </a:r>
                <a:r>
                  <a:rPr lang="en-US" sz="2400" b="1" dirty="0" smtClean="0"/>
                  <a:t> basis </a:t>
                </a:r>
                <a:r>
                  <a:rPr lang="en-US" sz="2400" b="1" dirty="0" err="1" smtClean="0"/>
                  <a:t>voor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trainingseisen</a:t>
                </a:r>
                <a:r>
                  <a:rPr lang="en-US" sz="2400" b="1" dirty="0"/>
                  <a:t>?</a:t>
                </a:r>
                <a:endParaRPr lang="en-US" sz="2400" b="1" dirty="0" smtClean="0"/>
              </a:p>
              <a:p>
                <a:endParaRPr lang="en-US" dirty="0"/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	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3"/>
                <a:stretch>
                  <a:fillRect l="-1711" t="-2296" r="-1654" b="-2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13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r>
                  <a:rPr lang="en-US" dirty="0" smtClean="0"/>
                  <a:t>In de </a:t>
                </a:r>
                <a:r>
                  <a:rPr lang="en-US" dirty="0" err="1" smtClean="0"/>
                  <a:t>praktijk</a:t>
                </a:r>
                <a:r>
                  <a:rPr lang="en-US" dirty="0"/>
                  <a:t> </a:t>
                </a:r>
                <a:r>
                  <a:rPr lang="en-US" dirty="0" smtClean="0"/>
                  <a:t>is </a:t>
                </a:r>
                <a:r>
                  <a:rPr lang="en-US" dirty="0" err="1" smtClean="0"/>
                  <a:t>naast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vaak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ook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standaardafwijking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onbekend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moet</a:t>
                </a:r>
                <a:r>
                  <a:rPr lang="en-US" dirty="0" smtClean="0"/>
                  <a:t> je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ook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schatten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INCORRECT IDEE: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gebruik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deze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schatting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direct in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formule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intervallen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3"/>
                <a:stretch>
                  <a:fillRect l="-1597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6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379200" cy="424656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Extra </a:t>
                </a:r>
                <a:r>
                  <a:rPr lang="en-US" dirty="0" err="1" smtClean="0"/>
                  <a:t>onzekerheid</a:t>
                </a:r>
                <a:r>
                  <a:rPr lang="en-US" dirty="0" smtClean="0"/>
                  <a:t> door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toevallig (</a:t>
                </a:r>
                <a:r>
                  <a:rPr lang="en-US" dirty="0" err="1" smtClean="0"/>
                  <a:t>veel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kleiner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echte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?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geen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betrouwbare</a:t>
                </a:r>
                <a:r>
                  <a:rPr lang="en-US" dirty="0" smtClean="0"/>
                  <a:t> spelling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Om </a:t>
                </a:r>
                <a:r>
                  <a:rPr lang="en-US" dirty="0" err="1" smtClean="0"/>
                  <a:t>hiermee</a:t>
                </a:r>
                <a:r>
                  <a:rPr lang="en-US" dirty="0" smtClean="0"/>
                  <a:t> om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gebruiken</a:t>
                </a:r>
                <a:r>
                  <a:rPr lang="en-US" dirty="0" smtClean="0"/>
                  <a:t> we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Student’s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</a:rPr>
                  <a:t>-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verdeling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r>
                  <a:rPr lang="en-US" b="1" dirty="0" smtClean="0">
                    <a:solidFill>
                      <a:schemeClr val="tx1"/>
                    </a:solidFill>
                  </a:rPr>
                  <a:t>William Sealy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Gosset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pseudoniem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Student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379200" cy="4246562"/>
              </a:xfrm>
              <a:blipFill>
                <a:blip r:embed="rId3"/>
                <a:stretch>
                  <a:fillRect l="-1500" t="-2009" b="-30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568" y="2852936"/>
            <a:ext cx="2117664" cy="2727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354" y="2493474"/>
            <a:ext cx="5616624" cy="377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3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Student’s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2800" y="1773238"/>
            <a:ext cx="10683800" cy="4246562"/>
          </a:xfrm>
        </p:spPr>
        <p:txBody>
          <a:bodyPr/>
          <a:lstStyle/>
          <a:p>
            <a:pPr algn="ctr"/>
            <a:endParaRPr lang="en-US" dirty="0" smtClean="0">
              <a:solidFill>
                <a:schemeClr val="tx1"/>
              </a:solidFill>
              <a:hlinkClick r:id="rId3" tooltip="Interactieve plot van Student's t-verdeling"/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  <a:hlinkClick r:id="rId3" tooltip="Interactieve plot van Student's t-verdeling"/>
              </a:rPr>
              <a:t>https://interactive-t.streamlit.app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AutoShape 2" descr="File:William Sealy Gosse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88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1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3675</Words>
  <Application>Microsoft Office PowerPoint</Application>
  <PresentationFormat>Widescreen</PresentationFormat>
  <Paragraphs>714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1_Presentatie</vt:lpstr>
      <vt:lpstr>Statistiek: college 8</vt:lpstr>
      <vt:lpstr>Recap: vorige week</vt:lpstr>
      <vt:lpstr>Deze week</vt:lpstr>
      <vt:lpstr>Leerdoelen </vt:lpstr>
      <vt:lpstr>Recap </vt:lpstr>
      <vt:lpstr>Intervalschatting voor het gemiddelde μ (voor onbekende σ)</vt:lpstr>
      <vt:lpstr>Student’s t-verdeling</vt:lpstr>
      <vt:lpstr>Student’s t-verdeling</vt:lpstr>
      <vt:lpstr>Student’s t-verdeling</vt:lpstr>
      <vt:lpstr>Student’s t-verdeling</vt:lpstr>
      <vt:lpstr>Student’s t-verdeling</vt:lpstr>
      <vt:lpstr>Buijs: opgave 8.16  </vt:lpstr>
      <vt:lpstr>Buijs: opgave 8.16  </vt:lpstr>
      <vt:lpstr>Buijs: opgave 8.16  </vt:lpstr>
      <vt:lpstr>Buijs: opgave 8.16  </vt:lpstr>
      <vt:lpstr>Buijs: opgave 8.16  </vt:lpstr>
      <vt:lpstr>Buijs: opgave 8.16  </vt:lpstr>
      <vt:lpstr>Recap: Bernoulli en binomiale verdeling</vt:lpstr>
      <vt:lpstr>Dataset: jaarlijkse keuring van 200 actieve militairen</vt:lpstr>
      <vt:lpstr>Stel dat we nu kijken naar een nieuwe kolom “Schietscore (%) &gt; 80”</vt:lpstr>
      <vt:lpstr>Schattingen voor de succeskans p</vt:lpstr>
      <vt:lpstr>Schattingen voor de succeskans p</vt:lpstr>
      <vt:lpstr>De Clopper-Pearson methode (gegeven onbetrouwbaarheid α=0,05)</vt:lpstr>
      <vt:lpstr>De Clopper-Pearson methode (gegeven onbetrouwbaarheid α=0,05)</vt:lpstr>
      <vt:lpstr>De Clopper-Pearson methode (gegeven onbetrouwbaarheid α=0,05)</vt:lpstr>
      <vt:lpstr>Buijs: opgave 8.20</vt:lpstr>
      <vt:lpstr>Buijs: opgave 8.20</vt:lpstr>
      <vt:lpstr>Buijs: opgave 8.20</vt:lpstr>
      <vt:lpstr>Buijs: opgave 8.20</vt:lpstr>
      <vt:lpstr>Samenvatting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Blom, DAMP, Dr. ir., DOSCO/NLDA/FMW/CG MTW</cp:lastModifiedBy>
  <cp:revision>61</cp:revision>
  <cp:lastPrinted>2011-09-21T07:52:24Z</cp:lastPrinted>
  <dcterms:created xsi:type="dcterms:W3CDTF">2024-11-25T09:45:08Z</dcterms:created>
  <dcterms:modified xsi:type="dcterms:W3CDTF">2025-04-18T13:28:18Z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