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96" r:id="rId6"/>
    <p:sldId id="295" r:id="rId7"/>
    <p:sldId id="287" r:id="rId8"/>
    <p:sldId id="298" r:id="rId9"/>
    <p:sldId id="289" r:id="rId10"/>
    <p:sldId id="292" r:id="rId11"/>
    <p:sldId id="290" r:id="rId12"/>
    <p:sldId id="322" r:id="rId13"/>
    <p:sldId id="323" r:id="rId14"/>
    <p:sldId id="321" r:id="rId15"/>
    <p:sldId id="303" r:id="rId16"/>
    <p:sldId id="294" r:id="rId17"/>
    <p:sldId id="306" r:id="rId18"/>
    <p:sldId id="305" r:id="rId19"/>
    <p:sldId id="307" r:id="rId20"/>
    <p:sldId id="308" r:id="rId21"/>
    <p:sldId id="318" r:id="rId22"/>
    <p:sldId id="324" r:id="rId23"/>
    <p:sldId id="319" r:id="rId24"/>
    <p:sldId id="320" r:id="rId25"/>
    <p:sldId id="313" r:id="rId26"/>
    <p:sldId id="314" r:id="rId27"/>
    <p:sldId id="315" r:id="rId28"/>
    <p:sldId id="285" r:id="rId29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B6E"/>
    <a:srgbClr val="005187"/>
    <a:srgbClr val="B80047"/>
    <a:srgbClr val="000000"/>
    <a:srgbClr val="55286E"/>
    <a:srgbClr val="FFFFFF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0"/>
  </p:normalViewPr>
  <p:slideViewPr>
    <p:cSldViewPr>
      <p:cViewPr varScale="1">
        <p:scale>
          <a:sx n="69" d="100"/>
          <a:sy n="69" d="100"/>
        </p:scale>
        <p:origin x="52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interactive-chisq.streamlit.a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10</a:t>
            </a: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113652"/>
                </a:solidFill>
              </a:rPr>
              <a:t>De </a:t>
            </a:r>
            <a:r>
              <a:rPr lang="en-US" dirty="0" err="1" smtClean="0">
                <a:solidFill>
                  <a:srgbClr val="113652"/>
                </a:solidFill>
              </a:rPr>
              <a:t>chikwadraat</a:t>
            </a:r>
            <a:r>
              <a:rPr lang="nl-NL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verdeling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257747" cy="400110"/>
              </a:xfrm>
            </p:spPr>
            <p:txBody>
              <a:bodyPr/>
              <a:lstStyle/>
              <a:p>
                <a:r>
                  <a:rPr lang="en-US" dirty="0"/>
                  <a:t>Stap 2: </a:t>
                </a:r>
                <a:r>
                  <a:rPr lang="en-US" dirty="0" err="1"/>
                  <a:t>bepaal</a:t>
                </a:r>
                <a:r>
                  <a:rPr lang="en-US" dirty="0"/>
                  <a:t> de </a:t>
                </a:r>
                <a:r>
                  <a:rPr lang="en-US" dirty="0" err="1"/>
                  <a:t>kans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op </a:t>
                </a:r>
                <a:r>
                  <a:rPr lang="en-US" dirty="0" err="1"/>
                  <a:t>een</a:t>
                </a:r>
                <a:r>
                  <a:rPr lang="en-US" dirty="0"/>
                  <a:t> type-I </a:t>
                </a:r>
                <a:r>
                  <a:rPr lang="en-US" dirty="0" err="1" smtClean="0"/>
                  <a:t>fout</a:t>
                </a:r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257747" cy="400110"/>
              </a:xfrm>
              <a:blipFill>
                <a:blip r:embed="rId2"/>
                <a:stretch>
                  <a:fillRect l="-1788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kunnen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zelf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op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type-I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fout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kiezen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Hoeveel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risico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wil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je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nemen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(onafhankelijkheid van de twee variabelen) onterecht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verwerpen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?</a:t>
                </a: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latin typeface="RijksoverheidSansText" panose="020B0503040202060203" pitchFamily="34" charset="0"/>
                  </a:rPr>
                  <a:t> op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type-I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fout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Indien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twee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onafhankelijk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waar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95% van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alle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steekproefresultaten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ook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daadwerkelijk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aangenomen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576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01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 err="1" smtClean="0"/>
              <a:t>Stap</a:t>
            </a:r>
            <a:r>
              <a:rPr lang="en-US" dirty="0"/>
              <a:t> </a:t>
            </a:r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err="1" smtClean="0"/>
              <a:t>verzamelen</a:t>
            </a:r>
            <a:r>
              <a:rPr lang="en-US" dirty="0" smtClean="0"/>
              <a:t> van data</a:t>
            </a:r>
            <a:endParaRPr lang="en-US" b="1" dirty="0">
              <a:latin typeface="RijksoverheidSansText" panose="020B050304020206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nl-NL" dirty="0" smtClean="0">
                    <a:latin typeface="RijksoverheidSansText" panose="020B0503040202060203" pitchFamily="34" charset="0"/>
                  </a:rPr>
                  <a:t>Stel dat gedurende een jaar tijdens verschillende missies deze aantal worden geregistreerd: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en-US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b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Populatie: </a:t>
                </a:r>
                <a:r>
                  <a:rPr lang="nl-NL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alle militairen die gewond raken tijdens een jaar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b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Steekproef: </a:t>
                </a:r>
                <a:r>
                  <a:rPr lang="nl-NL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de gewonde militairen die daadwerkelijk geregistreerd worden.</a:t>
                </a:r>
                <a:r>
                  <a:rPr lang="nl-NL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endParaRPr lang="nl-NL" sz="2400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r>
                  <a:rPr lang="nl-NL" sz="2400" b="1" dirty="0" smtClean="0">
                    <a:latin typeface="RijksoverheidSansText" panose="020B0503040202060203" pitchFamily="34" charset="0"/>
                  </a:rPr>
                  <a:t>Stap </a:t>
                </a:r>
                <a:r>
                  <a:rPr lang="nl-NL" sz="2400" b="1" dirty="0">
                    <a:latin typeface="RijksoverheidSansText" panose="020B0503040202060203" pitchFamily="34" charset="0"/>
                  </a:rPr>
                  <a:t>3: 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verzamel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data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op basis waarvan je de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geobserveerde toetsingsgrootheid </a:t>
                </a:r>
                <a14:m>
                  <m:oMath xmlns:m="http://schemas.openxmlformats.org/officeDocument/2006/math">
                    <m:r>
                      <a:rPr lang="nl-NL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sz="2400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(kwantitatieve maat van bewijs) bepaalt</a:t>
                </a:r>
              </a:p>
              <a:p>
                <a:endParaRPr lang="nl-NL" sz="2400" b="1" dirty="0">
                  <a:latin typeface="RijksoverheidSansText" panose="020B0503040202060203" pitchFamily="34" charset="0"/>
                </a:endParaRPr>
              </a:p>
              <a:p>
                <a:r>
                  <a:rPr lang="nl-NL" sz="2400" b="1" dirty="0">
                    <a:latin typeface="RijksoverheidSansText" panose="020B0503040202060203" pitchFamily="34" charset="0"/>
                  </a:rPr>
                  <a:t>Stap 4: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bekijk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aan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de hand van de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geobserveerde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of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de nulhypothese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400" dirty="0">
                    <a:latin typeface="RijksoverheidSansText" panose="020B0503040202060203" pitchFamily="34" charset="0"/>
                  </a:rPr>
                  <a:t> moet worden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aangenomen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of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verworpen</a:t>
                </a:r>
              </a:p>
              <a:p>
                <a:endParaRPr lang="nl-NL" sz="2400" b="1" dirty="0">
                  <a:latin typeface="RijksoverheidSansText" panose="020B0503040202060203" pitchFamily="34" charset="0"/>
                </a:endParaRPr>
              </a:p>
              <a:p>
                <a:r>
                  <a:rPr lang="nl-NL" sz="2400" b="1" dirty="0">
                    <a:latin typeface="RijksoverheidSansText" panose="020B0503040202060203" pitchFamily="34" charset="0"/>
                  </a:rPr>
                  <a:t>Stap 5: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geef een conclusie in de originele context van de hypothesetoets.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i="1" dirty="0">
                  <a:latin typeface="RijksoverheidSansText" panose="020B0503040202060203" pitchFamily="34" charset="0"/>
                </a:endParaRPr>
              </a:p>
              <a:p>
                <a:endParaRPr lang="en-US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2"/>
                <a:stretch>
                  <a:fillRect l="-1656" t="-2009" b="-104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842939"/>
              </p:ext>
            </p:extLst>
          </p:nvPr>
        </p:nvGraphicFramePr>
        <p:xfrm>
          <a:off x="1315997" y="2276872"/>
          <a:ext cx="9361040" cy="2905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553">
                  <a:extLst>
                    <a:ext uri="{9D8B030D-6E8A-4147-A177-3AD203B41FA5}">
                      <a16:colId xmlns:a16="http://schemas.microsoft.com/office/drawing/2014/main" val="179545483"/>
                    </a:ext>
                  </a:extLst>
                </a:gridCol>
                <a:gridCol w="1679426">
                  <a:extLst>
                    <a:ext uri="{9D8B030D-6E8A-4147-A177-3AD203B41FA5}">
                      <a16:colId xmlns:a16="http://schemas.microsoft.com/office/drawing/2014/main" val="2613349315"/>
                    </a:ext>
                  </a:extLst>
                </a:gridCol>
                <a:gridCol w="1545119">
                  <a:extLst>
                    <a:ext uri="{9D8B030D-6E8A-4147-A177-3AD203B41FA5}">
                      <a16:colId xmlns:a16="http://schemas.microsoft.com/office/drawing/2014/main" val="2019207077"/>
                    </a:ext>
                  </a:extLst>
                </a:gridCol>
                <a:gridCol w="1795302">
                  <a:extLst>
                    <a:ext uri="{9D8B030D-6E8A-4147-A177-3AD203B41FA5}">
                      <a16:colId xmlns:a16="http://schemas.microsoft.com/office/drawing/2014/main" val="2641015940"/>
                    </a:ext>
                  </a:extLst>
                </a:gridCol>
                <a:gridCol w="1363011">
                  <a:extLst>
                    <a:ext uri="{9D8B030D-6E8A-4147-A177-3AD203B41FA5}">
                      <a16:colId xmlns:a16="http://schemas.microsoft.com/office/drawing/2014/main" val="1290507579"/>
                    </a:ext>
                  </a:extLst>
                </a:gridCol>
                <a:gridCol w="1105629">
                  <a:extLst>
                    <a:ext uri="{9D8B030D-6E8A-4147-A177-3AD203B41FA5}">
                      <a16:colId xmlns:a16="http://schemas.microsoft.com/office/drawing/2014/main" val="3709160026"/>
                    </a:ext>
                  </a:extLst>
                </a:gridCol>
              </a:tblGrid>
              <a:tr h="484311">
                <a:tc>
                  <a:txBody>
                    <a:bodyPr/>
                    <a:lstStyle/>
                    <a:p>
                      <a:endParaRPr lang="nl-NL" sz="2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2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71413"/>
                  </a:ext>
                </a:extLst>
              </a:tr>
              <a:tr h="484311">
                <a:tc>
                  <a:txBody>
                    <a:bodyPr/>
                    <a:lstStyle/>
                    <a:p>
                      <a:endParaRPr lang="nl-NL" sz="2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651468"/>
                  </a:ext>
                </a:extLst>
              </a:tr>
              <a:tr h="48431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Type</a:t>
                      </a:r>
                    </a:p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36271"/>
                  </a:ext>
                </a:extLst>
              </a:tr>
              <a:tr h="484311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22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14861"/>
                  </a:ext>
                </a:extLst>
              </a:tr>
              <a:tr h="484311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73664"/>
                  </a:ext>
                </a:extLst>
              </a:tr>
              <a:tr h="484311">
                <a:tc>
                  <a:txBody>
                    <a:bodyPr/>
                    <a:lstStyle/>
                    <a:p>
                      <a:pPr algn="ctr"/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2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4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Stap</a:t>
                </a:r>
                <a:r>
                  <a:rPr lang="en-US" dirty="0"/>
                  <a:t> </a:t>
                </a:r>
                <a:r>
                  <a:rPr lang="en-US" dirty="0" smtClean="0"/>
                  <a:t>4: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 van de </a:t>
                </a:r>
                <a:r>
                  <a:rPr lang="en-US" dirty="0" err="1" smtClean="0"/>
                  <a:t>toetsingsgrootheid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nl-NL" dirty="0" smtClean="0">
                    <a:latin typeface="RijksoverheidSansText" panose="020B0503040202060203" pitchFamily="34" charset="0"/>
                  </a:rPr>
                  <a:t>Om te toetsen of het type verwonding onafhankelijk is van de taak die wordt uitgevoerd, moeten we de verzamelde data vergelijken met de verwachte uitkomsten.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pPr algn="ctr"/>
                <a:r>
                  <a:rPr lang="nl-NL" sz="2400" b="1" dirty="0" smtClean="0">
                    <a:latin typeface="RijksoverheidSansText" panose="020B0503040202060203" pitchFamily="34" charset="0"/>
                  </a:rPr>
                  <a:t>Wat voor uitkomsten verwachten we bij onafhankelijkheid?</a:t>
                </a:r>
                <a:endParaRPr lang="en-US" sz="2400" b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en-US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r>
                  <a:rPr lang="nl-NL" sz="2400" b="1" dirty="0" smtClean="0">
                    <a:latin typeface="RijksoverheidSansText" panose="020B0503040202060203" pitchFamily="34" charset="0"/>
                  </a:rPr>
                  <a:t>Stap </a:t>
                </a:r>
                <a:r>
                  <a:rPr lang="nl-NL" sz="2400" b="1" dirty="0">
                    <a:latin typeface="RijksoverheidSansText" panose="020B0503040202060203" pitchFamily="34" charset="0"/>
                  </a:rPr>
                  <a:t>3: 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verzamel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data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op basis waarvan je de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geobserveerde toetsingsgrootheid </a:t>
                </a:r>
                <a14:m>
                  <m:oMath xmlns:m="http://schemas.openxmlformats.org/officeDocument/2006/math">
                    <m:r>
                      <a:rPr lang="nl-NL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sz="2400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(kwantitatieve maat van bewijs) bepaalt</a:t>
                </a:r>
              </a:p>
              <a:p>
                <a:endParaRPr lang="nl-NL" sz="2400" b="1" dirty="0">
                  <a:latin typeface="RijksoverheidSansText" panose="020B0503040202060203" pitchFamily="34" charset="0"/>
                </a:endParaRPr>
              </a:p>
              <a:p>
                <a:r>
                  <a:rPr lang="nl-NL" sz="2400" b="1" dirty="0">
                    <a:latin typeface="RijksoverheidSansText" panose="020B0503040202060203" pitchFamily="34" charset="0"/>
                  </a:rPr>
                  <a:t>Stap 4: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bekijk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aan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de hand van de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geobserveerde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of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de nulhypothese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400" dirty="0">
                    <a:latin typeface="RijksoverheidSansText" panose="020B0503040202060203" pitchFamily="34" charset="0"/>
                  </a:rPr>
                  <a:t> moet worden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aangenomen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of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verworpen</a:t>
                </a:r>
              </a:p>
              <a:p>
                <a:endParaRPr lang="nl-NL" sz="2400" b="1" dirty="0">
                  <a:latin typeface="RijksoverheidSansText" panose="020B0503040202060203" pitchFamily="34" charset="0"/>
                </a:endParaRPr>
              </a:p>
              <a:p>
                <a:r>
                  <a:rPr lang="nl-NL" sz="2400" b="1" dirty="0">
                    <a:latin typeface="RijksoverheidSansText" panose="020B0503040202060203" pitchFamily="34" charset="0"/>
                  </a:rPr>
                  <a:t>Stap 5: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geef een conclusie in de originele context van de hypothesetoets.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i="1" dirty="0">
                  <a:latin typeface="RijksoverheidSansText" panose="020B0503040202060203" pitchFamily="34" charset="0"/>
                </a:endParaRPr>
              </a:p>
              <a:p>
                <a:endParaRPr lang="en-US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3"/>
                <a:stretch>
                  <a:fillRect l="-1656" t="-2009" r="-1545" b="-94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47333"/>
              </p:ext>
            </p:extLst>
          </p:nvPr>
        </p:nvGraphicFramePr>
        <p:xfrm>
          <a:off x="1386336" y="3364164"/>
          <a:ext cx="9361040" cy="2905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553">
                  <a:extLst>
                    <a:ext uri="{9D8B030D-6E8A-4147-A177-3AD203B41FA5}">
                      <a16:colId xmlns:a16="http://schemas.microsoft.com/office/drawing/2014/main" val="179545483"/>
                    </a:ext>
                  </a:extLst>
                </a:gridCol>
                <a:gridCol w="1679426">
                  <a:extLst>
                    <a:ext uri="{9D8B030D-6E8A-4147-A177-3AD203B41FA5}">
                      <a16:colId xmlns:a16="http://schemas.microsoft.com/office/drawing/2014/main" val="2613349315"/>
                    </a:ext>
                  </a:extLst>
                </a:gridCol>
                <a:gridCol w="1545119">
                  <a:extLst>
                    <a:ext uri="{9D8B030D-6E8A-4147-A177-3AD203B41FA5}">
                      <a16:colId xmlns:a16="http://schemas.microsoft.com/office/drawing/2014/main" val="2019207077"/>
                    </a:ext>
                  </a:extLst>
                </a:gridCol>
                <a:gridCol w="1795302">
                  <a:extLst>
                    <a:ext uri="{9D8B030D-6E8A-4147-A177-3AD203B41FA5}">
                      <a16:colId xmlns:a16="http://schemas.microsoft.com/office/drawing/2014/main" val="2641015940"/>
                    </a:ext>
                  </a:extLst>
                </a:gridCol>
                <a:gridCol w="1363011">
                  <a:extLst>
                    <a:ext uri="{9D8B030D-6E8A-4147-A177-3AD203B41FA5}">
                      <a16:colId xmlns:a16="http://schemas.microsoft.com/office/drawing/2014/main" val="1290507579"/>
                    </a:ext>
                  </a:extLst>
                </a:gridCol>
                <a:gridCol w="1105629">
                  <a:extLst>
                    <a:ext uri="{9D8B030D-6E8A-4147-A177-3AD203B41FA5}">
                      <a16:colId xmlns:a16="http://schemas.microsoft.com/office/drawing/2014/main" val="3709160026"/>
                    </a:ext>
                  </a:extLst>
                </a:gridCol>
              </a:tblGrid>
              <a:tr h="484311">
                <a:tc>
                  <a:txBody>
                    <a:bodyPr/>
                    <a:lstStyle/>
                    <a:p>
                      <a:endParaRPr lang="nl-NL" sz="2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2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71413"/>
                  </a:ext>
                </a:extLst>
              </a:tr>
              <a:tr h="484311">
                <a:tc>
                  <a:txBody>
                    <a:bodyPr/>
                    <a:lstStyle/>
                    <a:p>
                      <a:endParaRPr lang="nl-NL" sz="2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651468"/>
                  </a:ext>
                </a:extLst>
              </a:tr>
              <a:tr h="48431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Type</a:t>
                      </a:r>
                    </a:p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sz="2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36271"/>
                  </a:ext>
                </a:extLst>
              </a:tr>
              <a:tr h="484311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14861"/>
                  </a:ext>
                </a:extLst>
              </a:tr>
              <a:tr h="484311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2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73664"/>
                  </a:ext>
                </a:extLst>
              </a:tr>
              <a:tr h="484311">
                <a:tc>
                  <a:txBody>
                    <a:bodyPr/>
                    <a:lstStyle/>
                    <a:p>
                      <a:pPr algn="ctr"/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2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21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89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Stap</a:t>
                </a:r>
                <a:r>
                  <a:rPr lang="en-US" dirty="0"/>
                  <a:t> </a:t>
                </a:r>
                <a:r>
                  <a:rPr lang="en-US" dirty="0" smtClean="0"/>
                  <a:t>4: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 van de </a:t>
                </a:r>
                <a:r>
                  <a:rPr lang="en-US" dirty="0" err="1" smtClean="0"/>
                  <a:t>toetsingsgrootheid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nl-NL" sz="2400" b="1" dirty="0" smtClean="0">
                    <a:latin typeface="RijksoverheidSansText" panose="020B0503040202060203" pitchFamily="34" charset="0"/>
                  </a:rPr>
                  <a:t>Wat voor uitkomsten verwachten we bij onafhankelijkheid?</a:t>
                </a:r>
                <a:endParaRPr lang="en-US" sz="2400" b="1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>
                    <a:latin typeface="RijksoverheidSansText" panose="020B0503040202060203" pitchFamily="34" charset="0"/>
                  </a:rPr>
                  <a:t>Per type verwonding is het aantal gewonden ook evenredig verdeeld (verhouding 30 : 50 : 70)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>
                    <a:latin typeface="RijksoverheidSansText" panose="020B0503040202060203" pitchFamily="34" charset="0"/>
                  </a:rPr>
                  <a:t>Algemeen: de verwachte frequentie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rijtotaa</m:t>
                        </m:r>
                        <m:sSub>
                          <m:sSubPr>
                            <m:ctrlPr>
                              <a:rPr lang="nl-NL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NL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b="0" i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kolomtotaa</m:t>
                        </m:r>
                        <m:sSub>
                          <m:sSubPr>
                            <m:ctrlPr>
                              <a:rPr lang="nl-NL" b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NL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totaal</m:t>
                        </m:r>
                      </m:den>
                    </m:f>
                  </m:oMath>
                </a14:m>
                <a:endParaRPr lang="nl-NL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en-US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en-US" i="1" dirty="0">
                  <a:latin typeface="RijksoverheidSansText" panose="020B0503040202060203" pitchFamily="34" charset="0"/>
                </a:endParaRPr>
              </a:p>
              <a:p>
                <a:endParaRPr lang="en-US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3"/>
                <a:stretch>
                  <a:fillRect l="-1656" t="-2439" r="-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8823435"/>
                  </p:ext>
                </p:extLst>
              </p:nvPr>
            </p:nvGraphicFramePr>
            <p:xfrm>
              <a:off x="800511" y="3138866"/>
              <a:ext cx="10805663" cy="31165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16153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1938600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  <a:gridCol w="1783566">
                      <a:extLst>
                        <a:ext uri="{9D8B030D-6E8A-4147-A177-3AD203B41FA5}">
                          <a16:colId xmlns:a16="http://schemas.microsoft.com/office/drawing/2014/main" val="2019207077"/>
                        </a:ext>
                      </a:extLst>
                    </a:gridCol>
                    <a:gridCol w="2072358">
                      <a:extLst>
                        <a:ext uri="{9D8B030D-6E8A-4147-A177-3AD203B41FA5}">
                          <a16:colId xmlns:a16="http://schemas.microsoft.com/office/drawing/2014/main" val="2641015940"/>
                        </a:ext>
                      </a:extLst>
                    </a:gridCol>
                    <a:gridCol w="1573355">
                      <a:extLst>
                        <a:ext uri="{9D8B030D-6E8A-4147-A177-3AD203B41FA5}">
                          <a16:colId xmlns:a16="http://schemas.microsoft.com/office/drawing/2014/main" val="1290507579"/>
                        </a:ext>
                      </a:extLst>
                    </a:gridCol>
                    <a:gridCol w="1276253">
                      <a:extLst>
                        <a:ext uri="{9D8B030D-6E8A-4147-A177-3AD203B41FA5}">
                          <a16:colId xmlns:a16="http://schemas.microsoft.com/office/drawing/2014/main" val="3709160026"/>
                        </a:ext>
                      </a:extLst>
                    </a:gridCol>
                  </a:tblGrid>
                  <a:tr h="484311"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Taakstelling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484311"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Patrouille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Mijnruiming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Logistiek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484311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Type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verwonding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Hoofd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30⋅60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=12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0⋅60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=20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0⋅60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484311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latin typeface="RijksoverheidSansText" panose="020B0503040202060203" pitchFamily="34" charset="0"/>
                            </a:rPr>
                            <a:t>Romp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30⋅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0⋅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=16,66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0⋅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=23,33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50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484311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Ledematen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30⋅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0⋅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=13,33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0⋅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150</m:t>
                                    </m:r>
                                  </m:den>
                                </m:f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=18,67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40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484311">
                    <a:tc>
                      <a:txBody>
                        <a:bodyPr/>
                        <a:lstStyle/>
                        <a:p>
                          <a:pPr algn="ctr"/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50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70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150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8823435"/>
                  </p:ext>
                </p:extLst>
              </p:nvPr>
            </p:nvGraphicFramePr>
            <p:xfrm>
              <a:off x="800511" y="3138866"/>
              <a:ext cx="10805663" cy="3116571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16153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1938600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  <a:gridCol w="1783566">
                      <a:extLst>
                        <a:ext uri="{9D8B030D-6E8A-4147-A177-3AD203B41FA5}">
                          <a16:colId xmlns:a16="http://schemas.microsoft.com/office/drawing/2014/main" val="2019207077"/>
                        </a:ext>
                      </a:extLst>
                    </a:gridCol>
                    <a:gridCol w="2072358">
                      <a:extLst>
                        <a:ext uri="{9D8B030D-6E8A-4147-A177-3AD203B41FA5}">
                          <a16:colId xmlns:a16="http://schemas.microsoft.com/office/drawing/2014/main" val="2641015940"/>
                        </a:ext>
                      </a:extLst>
                    </a:gridCol>
                    <a:gridCol w="1573355">
                      <a:extLst>
                        <a:ext uri="{9D8B030D-6E8A-4147-A177-3AD203B41FA5}">
                          <a16:colId xmlns:a16="http://schemas.microsoft.com/office/drawing/2014/main" val="1290507579"/>
                        </a:ext>
                      </a:extLst>
                    </a:gridCol>
                    <a:gridCol w="1276253">
                      <a:extLst>
                        <a:ext uri="{9D8B030D-6E8A-4147-A177-3AD203B41FA5}">
                          <a16:colId xmlns:a16="http://schemas.microsoft.com/office/drawing/2014/main" val="3709160026"/>
                        </a:ext>
                      </a:extLst>
                    </a:gridCol>
                  </a:tblGrid>
                  <a:tr h="484311"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Taakstelling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484311"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Patrouille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Mijnruiming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Logistiek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554546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Type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verwonding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Hoofd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0822" t="-173913" r="-277397" b="-2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4118" t="-173913" r="-138235" b="-2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4247" t="-173913" r="-81467" b="-29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554546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latin typeface="RijksoverheidSansText" panose="020B0503040202060203" pitchFamily="34" charset="0"/>
                            </a:rPr>
                            <a:t>Romp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0822" t="-276923" r="-277397" b="-1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4118" t="-276923" r="-138235" b="-1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4247" t="-276923" r="-81467" b="-1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50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554546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Ledematen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0822" t="-376923" r="-277397" b="-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4118" t="-376923" r="-138235" b="-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4247" t="-376923" r="-81467" b="-98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40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484311">
                    <a:tc>
                      <a:txBody>
                        <a:bodyPr/>
                        <a:lstStyle/>
                        <a:p>
                          <a:pPr algn="ctr"/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50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70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150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51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00110"/>
              </a:xfrm>
            </p:spPr>
            <p:txBody>
              <a:bodyPr/>
              <a:lstStyle/>
              <a:p>
                <a:r>
                  <a:rPr lang="en-US" dirty="0" smtClean="0"/>
                  <a:t>Stap</a:t>
                </a:r>
                <a:r>
                  <a:rPr lang="en-US" dirty="0"/>
                  <a:t> </a:t>
                </a:r>
                <a:r>
                  <a:rPr lang="en-US" dirty="0" smtClean="0"/>
                  <a:t>4: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 van de </a:t>
                </a:r>
                <a:r>
                  <a:rPr lang="en-US" dirty="0" err="1" smtClean="0"/>
                  <a:t>toetsingsgrootheid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00110"/>
              </a:xfrm>
              <a:blipFill>
                <a:blip r:embed="rId2"/>
                <a:stretch>
                  <a:fillRect l="-1798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</p:spPr>
            <p:txBody>
              <a:bodyPr/>
              <a:lstStyle/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 err="1" smtClean="0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</m:d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)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: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geobserveerde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(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verwachte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aantallen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rij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kolom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nl-NL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𝑟𝑖𝑗𝑒𝑛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𝑘𝑜𝑙𝑜𝑚𝑚𝑒𝑛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vrijheidsgraden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  <a:blipFill>
                <a:blip r:embed="rId3"/>
                <a:stretch>
                  <a:fillRect l="-1516" b="-10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21294"/>
              </p:ext>
            </p:extLst>
          </p:nvPr>
        </p:nvGraphicFramePr>
        <p:xfrm>
          <a:off x="407368" y="2179320"/>
          <a:ext cx="5771087" cy="227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179545483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613349315"/>
                    </a:ext>
                  </a:extLst>
                </a:gridCol>
                <a:gridCol w="952567">
                  <a:extLst>
                    <a:ext uri="{9D8B030D-6E8A-4147-A177-3AD203B41FA5}">
                      <a16:colId xmlns:a16="http://schemas.microsoft.com/office/drawing/2014/main" val="2019207077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641015940"/>
                    </a:ext>
                  </a:extLst>
                </a:gridCol>
                <a:gridCol w="840297">
                  <a:extLst>
                    <a:ext uri="{9D8B030D-6E8A-4147-A177-3AD203B41FA5}">
                      <a16:colId xmlns:a16="http://schemas.microsoft.com/office/drawing/2014/main" val="1290507579"/>
                    </a:ext>
                  </a:extLst>
                </a:gridCol>
                <a:gridCol w="681621">
                  <a:extLst>
                    <a:ext uri="{9D8B030D-6E8A-4147-A177-3AD203B41FA5}">
                      <a16:colId xmlns:a16="http://schemas.microsoft.com/office/drawing/2014/main" val="3709160026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71413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651468"/>
                  </a:ext>
                </a:extLst>
              </a:tr>
              <a:tr h="379307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Type</a:t>
                      </a:r>
                    </a:p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36271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14861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7366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2133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70424"/>
              </p:ext>
            </p:extLst>
          </p:nvPr>
        </p:nvGraphicFramePr>
        <p:xfrm>
          <a:off x="6324457" y="2179320"/>
          <a:ext cx="5722378" cy="227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797163929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1721983043"/>
                    </a:ext>
                  </a:extLst>
                </a:gridCol>
                <a:gridCol w="893203">
                  <a:extLst>
                    <a:ext uri="{9D8B030D-6E8A-4147-A177-3AD203B41FA5}">
                      <a16:colId xmlns:a16="http://schemas.microsoft.com/office/drawing/2014/main" val="197565752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953279734"/>
                    </a:ext>
                  </a:extLst>
                </a:gridCol>
                <a:gridCol w="867093">
                  <a:extLst>
                    <a:ext uri="{9D8B030D-6E8A-4147-A177-3AD203B41FA5}">
                      <a16:colId xmlns:a16="http://schemas.microsoft.com/office/drawing/2014/main" val="2125856223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94284111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6719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05112"/>
                  </a:ext>
                </a:extLst>
              </a:tr>
              <a:tr h="379307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Type </a:t>
                      </a:r>
                    </a:p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28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58775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16,6666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23,3333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683565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13,3333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18,6666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556662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29719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50267"/>
              </p:ext>
            </p:extLst>
          </p:nvPr>
        </p:nvGraphicFramePr>
        <p:xfrm>
          <a:off x="806697" y="1808480"/>
          <a:ext cx="1095852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9262">
                  <a:extLst>
                    <a:ext uri="{9D8B030D-6E8A-4147-A177-3AD203B41FA5}">
                      <a16:colId xmlns:a16="http://schemas.microsoft.com/office/drawing/2014/main" val="3786420643"/>
                    </a:ext>
                  </a:extLst>
                </a:gridCol>
                <a:gridCol w="5479262">
                  <a:extLst>
                    <a:ext uri="{9D8B030D-6E8A-4147-A177-3AD203B41FA5}">
                      <a16:colId xmlns:a16="http://schemas.microsoft.com/office/drawing/2014/main" val="34007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Geobserveerde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frequenties</a:t>
                      </a:r>
                      <a:r>
                        <a:rPr lang="en-US" b="1" baseline="0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RijksoverheidSansText" panose="020B0503040202060203" pitchFamily="34" charset="0"/>
                        </a:rPr>
                        <a:t>uit</a:t>
                      </a:r>
                      <a:r>
                        <a:rPr lang="en-US" b="1" baseline="0" dirty="0" smtClean="0">
                          <a:latin typeface="RijksoverheidSansText" panose="020B0503040202060203" pitchFamily="34" charset="0"/>
                        </a:rPr>
                        <a:t> data (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“observed”)</a:t>
                      </a:r>
                      <a:endParaRPr lang="nl-NL" b="1" dirty="0">
                        <a:latin typeface="RijksoverheidSansText" panose="020B050304020206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Verwachte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frequenties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(“expected”)</a:t>
                      </a:r>
                      <a:endParaRPr lang="nl-NL" b="1" dirty="0">
                        <a:latin typeface="RijksoverheidSansText" panose="020B050304020206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9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91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800219"/>
              </a:xfrm>
            </p:spPr>
            <p:txBody>
              <a:bodyPr/>
              <a:lstStyle/>
              <a:p>
                <a:r>
                  <a:rPr lang="en-US" dirty="0" err="1" smtClean="0"/>
                  <a:t>Stap</a:t>
                </a:r>
                <a:r>
                  <a:rPr lang="en-US" dirty="0" smtClean="0"/>
                  <a:t> </a:t>
                </a:r>
                <a:r>
                  <a:rPr lang="en-US" dirty="0"/>
                  <a:t>4: </a:t>
                </a:r>
                <a:r>
                  <a:rPr lang="en-US" dirty="0" err="1"/>
                  <a:t>bepalen</a:t>
                </a:r>
                <a:r>
                  <a:rPr lang="en-US" dirty="0"/>
                  <a:t> van de </a:t>
                </a:r>
                <a:r>
                  <a:rPr lang="en-US" dirty="0" err="1"/>
                  <a:t>toetsingsgrootheid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nl-NL" b="1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/>
                </a:r>
                <a:br>
                  <a:rPr lang="nl-NL" b="1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</a:br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800219"/>
              </a:xfrm>
              <a:blipFill>
                <a:blip r:embed="rId2"/>
                <a:stretch>
                  <a:fillRect l="-1798" t="-12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</p:spPr>
            <p:txBody>
              <a:bodyPr/>
              <a:lstStyle/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RijksoverheidSansText" panose="020B0503040202060203" pitchFamily="34" charset="0"/>
                  </a:rPr>
                  <a:t>De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geobserveerde</a:t>
                </a:r>
                <a:r>
                  <a:rPr lang="en-US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toetsingsgrootheid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gelijk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12−12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18−20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20−18,6666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18,6666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≈4,3543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  <a:blipFill>
                <a:blip r:embed="rId3"/>
                <a:stretch>
                  <a:fillRect l="-1516" b="-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21294"/>
              </p:ext>
            </p:extLst>
          </p:nvPr>
        </p:nvGraphicFramePr>
        <p:xfrm>
          <a:off x="407368" y="2179320"/>
          <a:ext cx="5771087" cy="227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179545483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613349315"/>
                    </a:ext>
                  </a:extLst>
                </a:gridCol>
                <a:gridCol w="952567">
                  <a:extLst>
                    <a:ext uri="{9D8B030D-6E8A-4147-A177-3AD203B41FA5}">
                      <a16:colId xmlns:a16="http://schemas.microsoft.com/office/drawing/2014/main" val="2019207077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641015940"/>
                    </a:ext>
                  </a:extLst>
                </a:gridCol>
                <a:gridCol w="840297">
                  <a:extLst>
                    <a:ext uri="{9D8B030D-6E8A-4147-A177-3AD203B41FA5}">
                      <a16:colId xmlns:a16="http://schemas.microsoft.com/office/drawing/2014/main" val="1290507579"/>
                    </a:ext>
                  </a:extLst>
                </a:gridCol>
                <a:gridCol w="681621">
                  <a:extLst>
                    <a:ext uri="{9D8B030D-6E8A-4147-A177-3AD203B41FA5}">
                      <a16:colId xmlns:a16="http://schemas.microsoft.com/office/drawing/2014/main" val="3709160026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71413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651468"/>
                  </a:ext>
                </a:extLst>
              </a:tr>
              <a:tr h="379307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Type</a:t>
                      </a:r>
                    </a:p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36271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14861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7366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2133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70424"/>
              </p:ext>
            </p:extLst>
          </p:nvPr>
        </p:nvGraphicFramePr>
        <p:xfrm>
          <a:off x="6324457" y="2179320"/>
          <a:ext cx="5722378" cy="227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797163929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1721983043"/>
                    </a:ext>
                  </a:extLst>
                </a:gridCol>
                <a:gridCol w="893203">
                  <a:extLst>
                    <a:ext uri="{9D8B030D-6E8A-4147-A177-3AD203B41FA5}">
                      <a16:colId xmlns:a16="http://schemas.microsoft.com/office/drawing/2014/main" val="197565752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953279734"/>
                    </a:ext>
                  </a:extLst>
                </a:gridCol>
                <a:gridCol w="867093">
                  <a:extLst>
                    <a:ext uri="{9D8B030D-6E8A-4147-A177-3AD203B41FA5}">
                      <a16:colId xmlns:a16="http://schemas.microsoft.com/office/drawing/2014/main" val="2125856223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94284111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6719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05112"/>
                  </a:ext>
                </a:extLst>
              </a:tr>
              <a:tr h="379307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Type </a:t>
                      </a:r>
                    </a:p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28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58775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16,6666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23,3333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683565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13,3333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18,6666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556662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29719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50267"/>
              </p:ext>
            </p:extLst>
          </p:nvPr>
        </p:nvGraphicFramePr>
        <p:xfrm>
          <a:off x="806697" y="1808480"/>
          <a:ext cx="1095852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9262">
                  <a:extLst>
                    <a:ext uri="{9D8B030D-6E8A-4147-A177-3AD203B41FA5}">
                      <a16:colId xmlns:a16="http://schemas.microsoft.com/office/drawing/2014/main" val="3786420643"/>
                    </a:ext>
                  </a:extLst>
                </a:gridCol>
                <a:gridCol w="5479262">
                  <a:extLst>
                    <a:ext uri="{9D8B030D-6E8A-4147-A177-3AD203B41FA5}">
                      <a16:colId xmlns:a16="http://schemas.microsoft.com/office/drawing/2014/main" val="34007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Geobserveerde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frequenties</a:t>
                      </a:r>
                      <a:r>
                        <a:rPr lang="en-US" b="1" baseline="0" dirty="0" smtClean="0">
                          <a:latin typeface="RijksoverheidSansText" panose="020B0503040202060203" pitchFamily="34" charset="0"/>
                        </a:rPr>
                        <a:t> uit data (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“observed”)</a:t>
                      </a:r>
                      <a:endParaRPr lang="nl-NL" b="1" dirty="0">
                        <a:latin typeface="RijksoverheidSansText" panose="020B050304020206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Verwachte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frequenties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(“expected”)</a:t>
                      </a:r>
                      <a:endParaRPr lang="nl-NL" b="1" dirty="0">
                        <a:latin typeface="RijksoverheidSansText" panose="020B050304020206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9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32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</p:spPr>
            <p:txBody>
              <a:bodyPr/>
              <a:lstStyle/>
              <a:p>
                <a:r>
                  <a:rPr lang="en-US" sz="2800" dirty="0"/>
                  <a:t>Stap</a:t>
                </a:r>
                <a:r>
                  <a:rPr lang="en-US" sz="2800" dirty="0"/>
                  <a:t> </a:t>
                </a:r>
                <a:r>
                  <a:rPr lang="en-US" sz="2800" dirty="0"/>
                  <a:t>4: </a:t>
                </a:r>
                <a:r>
                  <a:rPr lang="en-US" sz="2800" dirty="0" err="1"/>
                  <a:t>bepalen</a:t>
                </a:r>
                <a:r>
                  <a:rPr lang="en-US" sz="2800" dirty="0"/>
                  <a:t> van de </a:t>
                </a:r>
                <a:r>
                  <a:rPr lang="en-US" sz="2800" dirty="0" err="1"/>
                  <a:t>toetsingsgrootheid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nl-NL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  <a:blipFill>
                <a:blip r:embed="rId2"/>
                <a:stretch>
                  <a:fillRect l="-1962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1720" y="1881319"/>
                <a:ext cx="11115848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geobserveerde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≈4,3543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komt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uit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-verdeling.</a:t>
                </a: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Methode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1 (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kritiek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gebied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):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kritieke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gebied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door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 ∞)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waarbij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grens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oplossing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 van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cdf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sup>
                        </m:s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=9,4877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≈4,3543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ligt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kritieke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gebied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!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720" y="1881319"/>
                <a:ext cx="11115848" cy="4246562"/>
              </a:xfrm>
              <a:blipFill>
                <a:blip r:embed="rId3"/>
                <a:stretch>
                  <a:fillRect l="-1536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4" y="3348362"/>
            <a:ext cx="6083122" cy="295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</p:spPr>
            <p:txBody>
              <a:bodyPr/>
              <a:lstStyle/>
              <a:p>
                <a:r>
                  <a:rPr lang="en-US" sz="2800" dirty="0"/>
                  <a:t>Stap 4: </a:t>
                </a:r>
                <a:r>
                  <a:rPr lang="en-US" sz="2800" dirty="0" err="1"/>
                  <a:t>bepalen</a:t>
                </a:r>
                <a:r>
                  <a:rPr lang="en-US" sz="2800" dirty="0"/>
                  <a:t> van de </a:t>
                </a:r>
                <a:r>
                  <a:rPr lang="en-US" sz="2800" dirty="0" err="1"/>
                  <a:t>toetsingsgrootheid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nl-NL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  <a:blipFill>
                <a:blip r:embed="rId2"/>
                <a:stretch>
                  <a:fillRect l="-1962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geobserveerde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≈4,3543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komt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uit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i="1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verdeling.</a:t>
                </a: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Methode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2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):</a:t>
                </a: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-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rechteroverschrijdingskans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)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door </a:t>
                </a:r>
              </a:p>
              <a:p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cdf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m:rPr>
                          <m:brk/>
                          <m:aln/>
                        </m:rP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0,3602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!</a:t>
                </a:r>
                <a:endParaRPr lang="en-US" dirty="0"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3"/>
                <a:stretch>
                  <a:fillRect l="-1535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208" y="3140968"/>
            <a:ext cx="6652360" cy="31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9817588" cy="430887"/>
          </a:xfrm>
        </p:spPr>
        <p:txBody>
          <a:bodyPr/>
          <a:lstStyle/>
          <a:p>
            <a:r>
              <a:rPr lang="en-US" sz="2800" b="1" dirty="0" err="1"/>
              <a:t>Stap</a:t>
            </a:r>
            <a:r>
              <a:rPr lang="en-US" sz="2800" b="1" dirty="0"/>
              <a:t> </a:t>
            </a:r>
            <a:r>
              <a:rPr lang="en-US" sz="2800" b="1" dirty="0" smtClean="0"/>
              <a:t>5: </a:t>
            </a:r>
            <a:r>
              <a:rPr lang="en-US" sz="2800" b="1" dirty="0" err="1" smtClean="0"/>
              <a:t>geef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conclusie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formuleer</a:t>
            </a:r>
            <a:r>
              <a:rPr lang="en-US" sz="2800" b="1" dirty="0" smtClean="0"/>
              <a:t> in de </a:t>
            </a:r>
            <a:r>
              <a:rPr lang="en-US" sz="2800" b="1" dirty="0" err="1" smtClean="0"/>
              <a:t>originele</a:t>
            </a:r>
            <a:r>
              <a:rPr lang="en-US" sz="2800" b="1" dirty="0" smtClean="0"/>
              <a:t> context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Volgens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beide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methoden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kritiek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gebied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/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basis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nulhypothese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betekent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basis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onvoldoende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bewijs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is om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nemen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afhankelijkheid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bestaat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tussen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“type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“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taakstelling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gewonde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militairen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oorlogsmissie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04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1185739" cy="430887"/>
          </a:xfrm>
        </p:spPr>
        <p:txBody>
          <a:bodyPr/>
          <a:lstStyle/>
          <a:p>
            <a:r>
              <a:rPr lang="en-US" sz="2800" dirty="0" err="1" smtClean="0"/>
              <a:t>Toepassing</a:t>
            </a:r>
            <a:r>
              <a:rPr lang="en-US" sz="2800" dirty="0" smtClean="0"/>
              <a:t> 2: </a:t>
            </a:r>
            <a:r>
              <a:rPr lang="en-US" sz="2800" dirty="0" err="1" smtClean="0"/>
              <a:t>aanpassingstoets</a:t>
            </a:r>
            <a:r>
              <a:rPr lang="en-US" sz="2800" dirty="0" smtClean="0"/>
              <a:t> (“goodness-of-fit test”)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RijksoverheidSansText" panose="020B0503040202060203" pitchFamily="34" charset="0"/>
                  </a:rPr>
                  <a:t>De commandant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Paresto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wil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inzicht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krijgen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in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drukte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piekuren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in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bedrijfskantines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Hij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wil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graag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weten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of het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personen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minuut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binnenkomt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lunchpauze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gemiddelde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=3,7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 personen.</a:t>
                </a:r>
              </a:p>
              <a:p>
                <a:pPr>
                  <a:lnSpc>
                    <a:spcPct val="150000"/>
                  </a:lnSpc>
                </a:pPr>
                <a:endParaRPr lang="nl-NL" sz="2400" dirty="0" smtClean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b="1" dirty="0" smtClean="0"/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Doel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bestuderen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hoeverre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data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overeenkomen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discrete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kansverdeling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645" b="-9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65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Terugblik</a:t>
            </a:r>
            <a:endParaRPr lang="nl-NL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Punt-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intervalschatters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Betrouwbaarheid</a:t>
            </a:r>
            <a:r>
              <a:rPr lang="en-US" sz="2400" dirty="0" smtClean="0"/>
              <a:t>-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voorspellingsintervallen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 </a:t>
            </a:r>
            <a:r>
              <a:rPr lang="en-US" sz="2400" dirty="0" err="1" smtClean="0"/>
              <a:t>methode</a:t>
            </a:r>
            <a:r>
              <a:rPr lang="en-US" sz="2400" dirty="0" smtClean="0"/>
              <a:t> van </a:t>
            </a:r>
            <a:r>
              <a:rPr lang="en-US" sz="2400" dirty="0" err="1" smtClean="0"/>
              <a:t>hypothesetoetsen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Hypothesetoetsen</a:t>
            </a:r>
            <a:r>
              <a:rPr lang="en-US" sz="2400" dirty="0" smtClean="0"/>
              <a:t> </a:t>
            </a:r>
            <a:r>
              <a:rPr lang="en-US" sz="2400" dirty="0" err="1" smtClean="0"/>
              <a:t>voor</a:t>
            </a:r>
            <a:r>
              <a:rPr lang="en-US" sz="2400" dirty="0" smtClean="0"/>
              <a:t> het </a:t>
            </a:r>
            <a:r>
              <a:rPr lang="en-US" sz="2400" dirty="0" err="1" smtClean="0"/>
              <a:t>gemiddelde</a:t>
            </a:r>
            <a:r>
              <a:rPr lang="en-US" sz="2400" dirty="0" smtClean="0"/>
              <a:t> van de </a:t>
            </a:r>
            <a:r>
              <a:rPr lang="en-US" sz="2400" dirty="0" err="1" smtClean="0"/>
              <a:t>normale</a:t>
            </a:r>
            <a:r>
              <a:rPr lang="en-US" sz="2400" dirty="0" smtClean="0"/>
              <a:t> </a:t>
            </a:r>
            <a:r>
              <a:rPr lang="en-US" sz="2400" dirty="0" err="1" smtClean="0"/>
              <a:t>verdeling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pPr eaLnBrk="1" hangingPunct="1"/>
            <a:endParaRPr lang="nl-NL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30887"/>
              </a:xfrm>
            </p:spPr>
            <p:txBody>
              <a:bodyPr/>
              <a:lstStyle/>
              <a:p>
                <a:r>
                  <a:rPr lang="en-US" dirty="0" smtClean="0"/>
                  <a:t>Stap 1: </a:t>
                </a:r>
                <a:r>
                  <a:rPr lang="en-US" sz="2800" dirty="0" err="1" smtClean="0"/>
                  <a:t>formuleer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nulhypothese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alternatieve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hypothese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30887"/>
              </a:xfrm>
              <a:blipFill>
                <a:blip r:embed="rId2"/>
                <a:stretch>
                  <a:fillRect l="-1941" t="-27143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9963720" cy="4246562"/>
              </a:xfrm>
            </p:spPr>
            <p:txBody>
              <a:bodyPr/>
              <a:lstStyle/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Nulhypothese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r>
                  <a:rPr lang="en-US" sz="2400" b="0" dirty="0" smtClean="0">
                    <a:latin typeface="RijksoverheidSansText" panose="020B0503040202060203" pitchFamily="34" charset="0"/>
                  </a:rPr>
                  <a:t>	Het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personen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in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minuut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kantine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binnenkomt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volgt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	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met gemiddelde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=3,7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endParaRPr lang="en-US" sz="2400" i="1" dirty="0" smtClean="0">
                  <a:latin typeface="RijksoverheidSansText" panose="020B0503040202060203" pitchFamily="34" charset="0"/>
                </a:endParaRPr>
              </a:p>
              <a:p>
                <a:endParaRPr lang="en-US" sz="2400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Alternatieve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hypothese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RijksoverheidSansText" panose="020B0503040202060203" pitchFamily="34" charset="0"/>
                  </a:rPr>
                  <a:t>:</a:t>
                </a:r>
                <a:endParaRPr lang="en-US" sz="2400" b="1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400" dirty="0" smtClean="0">
                    <a:latin typeface="RijksoverheidSansText" panose="020B0503040202060203" pitchFamily="34" charset="0"/>
                  </a:rPr>
                  <a:t>	Het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personen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in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minuut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kantine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binnenkomt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volgt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	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NIET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met gemiddelde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=3,7</m:t>
                    </m:r>
                  </m:oMath>
                </a14:m>
                <a:r>
                  <a:rPr lang="en-US" sz="2400" dirty="0">
                    <a:latin typeface="RijksoverheidSansText" panose="020B0503040202060203" pitchFamily="34" charset="0"/>
                  </a:rPr>
                  <a:t>. </a:t>
                </a:r>
                <a:endParaRPr lang="en-US" sz="240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9963720" cy="4246562"/>
              </a:xfrm>
              <a:blipFill>
                <a:blip r:embed="rId3"/>
                <a:stretch>
                  <a:fillRect l="-1835" r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257747" cy="430887"/>
              </a:xfrm>
            </p:spPr>
            <p:txBody>
              <a:bodyPr/>
              <a:lstStyle/>
              <a:p>
                <a:r>
                  <a:rPr lang="en-US" sz="2800" dirty="0" smtClean="0"/>
                  <a:t>Stap 2: </a:t>
                </a:r>
                <a:r>
                  <a:rPr lang="en-US" sz="2800" dirty="0" err="1"/>
                  <a:t>bepaal</a:t>
                </a:r>
                <a:r>
                  <a:rPr lang="en-US" sz="2800" dirty="0"/>
                  <a:t> de </a:t>
                </a:r>
                <a:r>
                  <a:rPr lang="en-US" sz="2800" dirty="0" err="1"/>
                  <a:t>kans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nl-NL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op </a:t>
                </a:r>
                <a:r>
                  <a:rPr lang="en-US" sz="2800" dirty="0" err="1"/>
                  <a:t>een</a:t>
                </a:r>
                <a:r>
                  <a:rPr lang="en-US" sz="2800" dirty="0"/>
                  <a:t> type-I </a:t>
                </a:r>
                <a:r>
                  <a:rPr lang="en-US" sz="2800" dirty="0" err="1" smtClean="0"/>
                  <a:t>fout</a:t>
                </a:r>
                <a:endParaRPr lang="en-US" sz="2800" b="1" dirty="0"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257747" cy="430887"/>
              </a:xfrm>
              <a:blipFill>
                <a:blip r:embed="rId2"/>
                <a:stretch>
                  <a:fillRect l="-1950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kunnen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zelf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op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type-I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fout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kiezen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Hoeveel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risico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wil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je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nemen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(de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aanname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Poisson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=3,7</m:t>
                        </m:r>
                      </m:e>
                    </m:d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verdeling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dirty="0">
                    <a:latin typeface="RijksoverheidSansText" panose="020B0503040202060203" pitchFamily="34" charset="0"/>
                  </a:rPr>
                  <a:t>onterecht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verwerpen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?</a:t>
                </a: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latin typeface="RijksoverheidSansText" panose="020B0503040202060203" pitchFamily="34" charset="0"/>
                  </a:rPr>
                  <a:t> op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type-I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fout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RijksoverheidSansText" panose="020B0503040202060203" pitchFamily="34" charset="0"/>
                  </a:rPr>
                  <a:t>5%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dirty="0">
                    <a:latin typeface="RijksoverheidSansText" panose="020B0503040202060203" pitchFamily="34" charset="0"/>
                  </a:rPr>
                  <a:t> op type-I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fout</a:t>
                </a:r>
                <a:r>
                  <a:rPr lang="en-US" dirty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oftewel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onterecht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verwerpen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dat</a:t>
                </a:r>
                <a:r>
                  <a:rPr lang="en-US" dirty="0">
                    <a:latin typeface="RijksoverheidSansText" panose="020B0503040202060203" pitchFamily="34" charset="0"/>
                  </a:rPr>
                  <a:t> het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binnenkomende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mensen</a:t>
                </a:r>
                <a:r>
                  <a:rPr lang="en-US" dirty="0">
                    <a:latin typeface="RijksoverheidSansText" panose="020B0503040202060203" pitchFamily="34" charset="0"/>
                  </a:rPr>
                  <a:t> Poisson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=3,7)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verdeeld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is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RijksoverheidSansText" panose="020B0503040202060203" pitchFamily="34" charset="0"/>
                  </a:rPr>
                  <a:t>Indien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binnenkomende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mensen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inderdaad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Poisson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=3,7)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verdeeld</a:t>
                </a:r>
                <a:r>
                  <a:rPr lang="en-US" dirty="0">
                    <a:latin typeface="RijksoverheidSansText" panose="020B0503040202060203" pitchFamily="34" charset="0"/>
                  </a:rPr>
                  <a:t> 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waar</a:t>
                </a:r>
                <a:r>
                  <a:rPr lang="en-US" dirty="0">
                    <a:latin typeface="RijksoverheidSansText" panose="020B0503040202060203" pitchFamily="34" charset="0"/>
                  </a:rPr>
                  <a:t>),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zal</a:t>
                </a:r>
                <a:r>
                  <a:rPr lang="en-US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nulhypothese</a:t>
                </a:r>
                <a:r>
                  <a:rPr lang="en-US" dirty="0">
                    <a:latin typeface="RijksoverheidSansText" panose="020B0503040202060203" pitchFamily="34" charset="0"/>
                  </a:rPr>
                  <a:t> in 95% van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alle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steekproefresultaten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ook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daadwerkelijk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worden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aangenomen</a:t>
                </a:r>
                <a:r>
                  <a:rPr lang="en-US" dirty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576" t="-2009" r="-5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0969716" cy="430887"/>
          </a:xfrm>
        </p:spPr>
        <p:txBody>
          <a:bodyPr/>
          <a:lstStyle/>
          <a:p>
            <a:r>
              <a:rPr lang="en-US" sz="2800" b="1" dirty="0" err="1"/>
              <a:t>Stap</a:t>
            </a:r>
            <a:r>
              <a:rPr lang="en-US" sz="2800" b="1" dirty="0"/>
              <a:t> </a:t>
            </a:r>
            <a:r>
              <a:rPr lang="en-US" sz="2800" b="1" dirty="0" smtClean="0"/>
              <a:t>3: </a:t>
            </a:r>
            <a:r>
              <a:rPr lang="en-US" sz="2800" b="1" dirty="0" err="1" smtClean="0"/>
              <a:t>verzamelen</a:t>
            </a:r>
            <a:r>
              <a:rPr lang="en-US" sz="2800" b="1" dirty="0" smtClean="0"/>
              <a:t> van data</a:t>
            </a:r>
            <a:endParaRPr lang="en-US" sz="2800" b="1" dirty="0">
              <a:solidFill>
                <a:srgbClr val="005187"/>
              </a:solidFill>
              <a:latin typeface="RijksoverheidSansText" panose="020B050304020206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827816" cy="4246562"/>
          </a:xfrm>
        </p:spPr>
        <p:txBody>
          <a:bodyPr/>
          <a:lstStyle/>
          <a:p>
            <a:r>
              <a:rPr lang="en-US" dirty="0" smtClean="0">
                <a:latin typeface="RijksoverheidSansText" panose="020B0503040202060203" pitchFamily="34" charset="0"/>
              </a:rPr>
              <a:t>We </a:t>
            </a:r>
            <a:r>
              <a:rPr lang="en-US" dirty="0" err="1" smtClean="0">
                <a:latin typeface="RijksoverheidSansText" panose="020B0503040202060203" pitchFamily="34" charset="0"/>
              </a:rPr>
              <a:t>verzamelen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jaar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lang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elke</a:t>
            </a:r>
            <a:r>
              <a:rPr lang="en-US" dirty="0" smtClean="0">
                <a:latin typeface="RijksoverheidSansText" panose="020B0503040202060203" pitchFamily="34" charset="0"/>
              </a:rPr>
              <a:t> dag 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datapunt</a:t>
            </a:r>
            <a:r>
              <a:rPr lang="en-US" dirty="0" smtClean="0">
                <a:latin typeface="RijksoverheidSansText" panose="020B0503040202060203" pitchFamily="34" charset="0"/>
              </a:rPr>
              <a:t>, </a:t>
            </a:r>
            <a:r>
              <a:rPr lang="en-US" dirty="0" err="1" smtClean="0">
                <a:latin typeface="RijksoverheidSansText" panose="020B0503040202060203" pitchFamily="34" charset="0"/>
              </a:rPr>
              <a:t>waarmee</a:t>
            </a:r>
            <a:r>
              <a:rPr lang="en-US" dirty="0" smtClean="0">
                <a:latin typeface="RijksoverheidSansText" panose="020B0503040202060203" pitchFamily="34" charset="0"/>
              </a:rPr>
              <a:t> we de </a:t>
            </a:r>
            <a:r>
              <a:rPr lang="en-US" dirty="0" err="1" smtClean="0">
                <a:latin typeface="RijksoverheidSansText" panose="020B0503040202060203" pitchFamily="34" charset="0"/>
              </a:rPr>
              <a:t>volgende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frequentietabel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kunnen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maken</a:t>
            </a:r>
            <a:r>
              <a:rPr lang="en-US" dirty="0" smtClean="0">
                <a:latin typeface="RijksoverheidSansText" panose="020B0503040202060203" pitchFamily="34" charset="0"/>
              </a:rPr>
              <a:t>:</a:t>
            </a:r>
          </a:p>
          <a:p>
            <a:endParaRPr lang="en-US" dirty="0">
              <a:latin typeface="RijksoverheidSansText" panose="020B0503040202060203" pitchFamily="34" charset="0"/>
            </a:endParaRPr>
          </a:p>
          <a:p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endParaRPr lang="en-US" b="1" dirty="0">
              <a:latin typeface="RijksoverheidSansText" panose="020B0503040202060203" pitchFamily="34" charset="0"/>
            </a:endParaRPr>
          </a:p>
          <a:p>
            <a:endParaRPr lang="en-US" i="1" dirty="0" smtClean="0">
              <a:latin typeface="RijksoverheidSansText" panose="020B0503040202060203" pitchFamily="34" charset="0"/>
            </a:endParaRPr>
          </a:p>
          <a:p>
            <a:endParaRPr lang="en-US" b="0" i="1" dirty="0" smtClean="0">
              <a:latin typeface="RijksoverheidSansText" panose="020B0503040202060203" pitchFamily="34" charset="0"/>
            </a:endParaRPr>
          </a:p>
          <a:p>
            <a:endParaRPr lang="en-US" i="1" dirty="0" smtClean="0">
              <a:latin typeface="RijksoverheidSansText" panose="020B0503040202060203" pitchFamily="34" charset="0"/>
            </a:endParaRPr>
          </a:p>
          <a:p>
            <a:endParaRPr lang="en-US" b="0" i="1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785295"/>
                  </p:ext>
                </p:extLst>
              </p:nvPr>
            </p:nvGraphicFramePr>
            <p:xfrm>
              <a:off x="3143672" y="2612430"/>
              <a:ext cx="5610387" cy="3657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4942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3160966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</a:tblGrid>
                  <a:tr h="327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Geobserveerde frequenties</a:t>
                          </a:r>
                          <a14:m>
                            <m:oMath xmlns:m="http://schemas.openxmlformats.org/officeDocument/2006/math">
                              <m:r>
                                <a:rPr lang="nl-NL" sz="18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2265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7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785295"/>
                  </p:ext>
                </p:extLst>
              </p:nvPr>
            </p:nvGraphicFramePr>
            <p:xfrm>
              <a:off x="3143672" y="2612430"/>
              <a:ext cx="5610387" cy="3657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4942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3160966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842" t="-8333" r="-385" b="-9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8" t="-810000" r="-12928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19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0969716" cy="430887"/>
          </a:xfrm>
        </p:spPr>
        <p:txBody>
          <a:bodyPr/>
          <a:lstStyle/>
          <a:p>
            <a:r>
              <a:rPr lang="en-US" sz="2800" b="1" dirty="0" err="1"/>
              <a:t>Stap</a:t>
            </a:r>
            <a:r>
              <a:rPr lang="en-US" sz="2800" b="1" dirty="0"/>
              <a:t> </a:t>
            </a:r>
            <a:r>
              <a:rPr lang="en-US" sz="2800" b="1" dirty="0" smtClean="0"/>
              <a:t>3: </a:t>
            </a:r>
            <a:r>
              <a:rPr lang="en-US" sz="2800" b="1" dirty="0" err="1" smtClean="0"/>
              <a:t>verzamelen</a:t>
            </a:r>
            <a:r>
              <a:rPr lang="en-US" sz="2800" b="1" dirty="0" smtClean="0"/>
              <a:t> van data</a:t>
            </a:r>
            <a:endParaRPr lang="en-US" sz="2800" b="1" dirty="0">
              <a:solidFill>
                <a:srgbClr val="005187"/>
              </a:solidFill>
              <a:latin typeface="RijksoverheidSansText" panose="020B050304020206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gaan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opnieuw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geobserveerde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frequenties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vergelijken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met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verwachte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frequenties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onder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.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Merk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uitgaat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gemiddelde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=3,7.</m:t>
                    </m:r>
                  </m:oMath>
                </a14:m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576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717768"/>
                  </p:ext>
                </p:extLst>
              </p:nvPr>
            </p:nvGraphicFramePr>
            <p:xfrm>
              <a:off x="1099386" y="2492896"/>
              <a:ext cx="10400776" cy="3657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6830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3160966">
                      <a:extLst>
                        <a:ext uri="{9D8B030D-6E8A-4147-A177-3AD203B41FA5}">
                          <a16:colId xmlns:a16="http://schemas.microsoft.com/office/drawing/2014/main" val="2607929271"/>
                        </a:ext>
                      </a:extLst>
                    </a:gridCol>
                    <a:gridCol w="5171509">
                      <a:extLst>
                        <a:ext uri="{9D8B030D-6E8A-4147-A177-3AD203B41FA5}">
                          <a16:colId xmlns:a16="http://schemas.microsoft.com/office/drawing/2014/main" val="1110542040"/>
                        </a:ext>
                      </a:extLst>
                    </a:gridCol>
                  </a:tblGrid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Geobserveerde frequenties</a:t>
                          </a:r>
                          <a14:m>
                            <m:oMath xmlns:m="http://schemas.openxmlformats.org/officeDocument/2006/math">
                              <m:r>
                                <a:rPr lang="nl-NL" sz="18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Verwachte frequenties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9,0241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33.3891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1808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61,7699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76,1828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≈70,4691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52,1472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32,1574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7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365−9,0241−33,3891−…≈29,8603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717768"/>
                  </p:ext>
                </p:extLst>
              </p:nvPr>
            </p:nvGraphicFramePr>
            <p:xfrm>
              <a:off x="1099386" y="2492896"/>
              <a:ext cx="10400776" cy="3657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6830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3160966">
                      <a:extLst>
                        <a:ext uri="{9D8B030D-6E8A-4147-A177-3AD203B41FA5}">
                          <a16:colId xmlns:a16="http://schemas.microsoft.com/office/drawing/2014/main" val="2607929271"/>
                        </a:ext>
                      </a:extLst>
                    </a:gridCol>
                    <a:gridCol w="5171509">
                      <a:extLst>
                        <a:ext uri="{9D8B030D-6E8A-4147-A177-3AD203B41FA5}">
                          <a16:colId xmlns:a16="http://schemas.microsoft.com/office/drawing/2014/main" val="111054204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5511" t="-8333" r="-163969" b="-9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178" t="-8333" r="-236" b="-9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108333" r="-236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208333" r="-236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308333" r="-236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401639" r="-236" b="-5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510000" r="-236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610000" r="-236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710000" r="-236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7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810000" r="-236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349216"/>
                  </p:ext>
                </p:extLst>
              </p:nvPr>
            </p:nvGraphicFramePr>
            <p:xfrm>
              <a:off x="1127448" y="2492896"/>
              <a:ext cx="10400776" cy="3657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6830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3160966">
                      <a:extLst>
                        <a:ext uri="{9D8B030D-6E8A-4147-A177-3AD203B41FA5}">
                          <a16:colId xmlns:a16="http://schemas.microsoft.com/office/drawing/2014/main" val="2607929271"/>
                        </a:ext>
                      </a:extLst>
                    </a:gridCol>
                    <a:gridCol w="5171509">
                      <a:extLst>
                        <a:ext uri="{9D8B030D-6E8A-4147-A177-3AD203B41FA5}">
                          <a16:colId xmlns:a16="http://schemas.microsoft.com/office/drawing/2014/main" val="1110542040"/>
                        </a:ext>
                      </a:extLst>
                    </a:gridCol>
                  </a:tblGrid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Geobserveerde frequenties</a:t>
                          </a:r>
                          <a14:m>
                            <m:oMath xmlns:m="http://schemas.openxmlformats.org/officeDocument/2006/math">
                              <m:r>
                                <a:rPr lang="nl-NL" sz="18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Verwachte frequenties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9,0241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33.3891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1808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61,7699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76,1828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≈70,4691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52,1472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32,1574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nl-NL" sz="18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 7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365−9,0241−33,3891−…≈29,8603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349216"/>
                  </p:ext>
                </p:extLst>
              </p:nvPr>
            </p:nvGraphicFramePr>
            <p:xfrm>
              <a:off x="1127448" y="2492896"/>
              <a:ext cx="10400776" cy="3657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6830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3160966">
                      <a:extLst>
                        <a:ext uri="{9D8B030D-6E8A-4147-A177-3AD203B41FA5}">
                          <a16:colId xmlns:a16="http://schemas.microsoft.com/office/drawing/2014/main" val="2607929271"/>
                        </a:ext>
                      </a:extLst>
                    </a:gridCol>
                    <a:gridCol w="5171509">
                      <a:extLst>
                        <a:ext uri="{9D8B030D-6E8A-4147-A177-3AD203B41FA5}">
                          <a16:colId xmlns:a16="http://schemas.microsoft.com/office/drawing/2014/main" val="111054204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5703" t="-8333" r="-163969" b="-9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296" t="-8333" r="-236" b="-9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96" t="-108333" r="-236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96" t="-208333" r="-236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96" t="-308333" r="-236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96" t="-401639" r="-236" b="-5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96" t="-510000" r="-236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96" t="-610000" r="-236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96" t="-710000" r="-236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4" t="-810000" r="-40294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296" t="-810000" r="-236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032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0969716" cy="430887"/>
              </a:xfrm>
            </p:spPr>
            <p:txBody>
              <a:bodyPr/>
              <a:lstStyle/>
              <a:p>
                <a:r>
                  <a:rPr lang="en-US" sz="2800" b="1" dirty="0"/>
                  <a:t>Stap 4: </a:t>
                </a:r>
                <a:r>
                  <a:rPr lang="en-US" sz="2800" b="1" dirty="0" err="1"/>
                  <a:t>bepaal</a:t>
                </a:r>
                <a:r>
                  <a:rPr lang="en-US" sz="2800" b="1" dirty="0"/>
                  <a:t> de </a:t>
                </a:r>
                <a:r>
                  <a:rPr lang="en-US" sz="2800" b="1" dirty="0" err="1"/>
                  <a:t>toetsingsgrootheid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nl-NL" sz="28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2800" b="1" dirty="0">
                  <a:solidFill>
                    <a:srgbClr val="005187"/>
                  </a:solidFill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0969716" cy="430887"/>
              </a:xfrm>
              <a:blipFill>
                <a:blip r:embed="rId2"/>
                <a:stretch>
                  <a:fillRect l="-2001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r>
                  <a:rPr lang="nl-NL" b="1" dirty="0" smtClean="0">
                    <a:latin typeface="RijksoverheidSansText" panose="020B0503040202060203" pitchFamily="34" charset="0"/>
                  </a:rPr>
                  <a:t>Toetsingsgrootheid:</a:t>
                </a:r>
                <a14:m>
                  <m:oMath xmlns:m="http://schemas.openxmlformats.org/officeDocument/2006/math">
                    <m:r>
                      <a:rPr lang="nl-NL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nl-N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nl-N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nl-N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p>
                          <m:sSup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df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nl-NL" b="0" i="0" smtClean="0">
                        <a:latin typeface="Cambria Math" panose="02040503050406030204" pitchFamily="18" charset="0"/>
                      </a:rPr>
                      <m:t>=#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categorie</m:t>
                    </m:r>
                    <m:r>
                      <a:rPr lang="nl-NL" b="0" i="0" smtClean="0">
                        <a:latin typeface="Cambria Math" panose="02040503050406030204" pitchFamily="18" charset="0"/>
                      </a:rPr>
                      <m:t>ë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nl-NL" b="0" i="0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endParaRPr lang="en-US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geobserveerde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dan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10−9,0241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9,0241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25−33,3891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33,3891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20−29,860</m:t>
                                  </m:r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29,860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≈8,1304</m:t>
                      </m:r>
                    </m:oMath>
                  </m:oMathPara>
                </a14:m>
                <a:endParaRPr lang="en-US" i="1" dirty="0">
                  <a:latin typeface="RijksoverheidSansText" panose="020B0503040202060203" pitchFamily="34" charset="0"/>
                </a:endParaRP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576" b="-5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1829869"/>
                  </p:ext>
                </p:extLst>
              </p:nvPr>
            </p:nvGraphicFramePr>
            <p:xfrm>
              <a:off x="6684320" y="1773238"/>
              <a:ext cx="5141595" cy="31089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2643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1221105">
                      <a:extLst>
                        <a:ext uri="{9D8B030D-6E8A-4147-A177-3AD203B41FA5}">
                          <a16:colId xmlns:a16="http://schemas.microsoft.com/office/drawing/2014/main" val="2607929271"/>
                        </a:ext>
                      </a:extLst>
                    </a:gridCol>
                    <a:gridCol w="3097847">
                      <a:extLst>
                        <a:ext uri="{9D8B030D-6E8A-4147-A177-3AD203B41FA5}">
                          <a16:colId xmlns:a16="http://schemas.microsoft.com/office/drawing/2014/main" val="1110542040"/>
                        </a:ext>
                      </a:extLst>
                    </a:gridCol>
                  </a:tblGrid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2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endParaRPr lang="en-US" sz="1200" b="1" dirty="0" smtClean="0">
                            <a:latin typeface="RijksoverheidSansText" panose="020B0503040202060203" pitchFamily="34" charset="0"/>
                          </a:endParaRPr>
                        </a:p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2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200" b="1" dirty="0" smtClean="0">
                              <a:latin typeface="RijksoverheidSansText" panose="020B0503040202060203" pitchFamily="34" charset="0"/>
                            </a:rPr>
                            <a:t>Geobserveerde </a:t>
                          </a:r>
                          <a:endParaRPr lang="nl-NL" sz="1200" b="1" dirty="0" smtClean="0">
                            <a:latin typeface="RijksoverheidSansText" panose="020B0503040202060203" pitchFamily="34" charset="0"/>
                          </a:endParaRPr>
                        </a:p>
                        <a:p>
                          <a:pPr algn="ctr"/>
                          <a:r>
                            <a:rPr lang="nl-NL" sz="1200" b="1" dirty="0" smtClean="0">
                              <a:latin typeface="RijksoverheidSansText" panose="020B0503040202060203" pitchFamily="34" charset="0"/>
                            </a:rPr>
                            <a:t>frequenties</a:t>
                          </a:r>
                          <a:endParaRPr lang="nl-NL" sz="1200" b="1" i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200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nl-NL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1200" b="1" i="1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nl-NL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200" b="1" dirty="0" smtClean="0">
                              <a:latin typeface="RijksoverheidSansText" panose="020B0503040202060203" pitchFamily="34" charset="0"/>
                            </a:rPr>
                            <a:t>Verwachte frequenties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2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nl-NL" sz="1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9,0241</m:t>
                                </m:r>
                              </m:oMath>
                            </m:oMathPara>
                          </a14:m>
                          <a:endParaRPr lang="nl-NL" sz="1200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33.3891</m:t>
                                </m:r>
                              </m:oMath>
                            </m:oMathPara>
                          </a14:m>
                          <a:endParaRPr lang="nl-NL" sz="1200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1808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61,7699</m:t>
                                </m:r>
                              </m:oMath>
                            </m:oMathPara>
                          </a14:m>
                          <a:endParaRPr lang="nl-NL" sz="1200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76,1828</m:t>
                                </m:r>
                              </m:oMath>
                            </m:oMathPara>
                          </a14:m>
                          <a:endParaRPr lang="nl-NL" sz="1200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≈70,4691</m:t>
                                </m:r>
                              </m:oMath>
                            </m:oMathPara>
                          </a14:m>
                          <a:endParaRPr lang="nl-NL" sz="1200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52,1472</m:t>
                                </m:r>
                              </m:oMath>
                            </m:oMathPara>
                          </a14:m>
                          <a:endParaRPr lang="nl-NL" sz="1200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200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32,1574</m:t>
                                </m:r>
                              </m:oMath>
                            </m:oMathPara>
                          </a14:m>
                          <a:endParaRPr lang="nl-NL" sz="1200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nl-NL" sz="12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7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365−9,0241−33,3891−…≈29,8603</m:t>
                                </m:r>
                              </m:oMath>
                            </m:oMathPara>
                          </a14:m>
                          <a:endParaRPr lang="nl-NL" sz="1200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2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2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1829869"/>
                  </p:ext>
                </p:extLst>
              </p:nvPr>
            </p:nvGraphicFramePr>
            <p:xfrm>
              <a:off x="6684320" y="1773238"/>
              <a:ext cx="5141595" cy="31089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22643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1221105">
                      <a:extLst>
                        <a:ext uri="{9D8B030D-6E8A-4147-A177-3AD203B41FA5}">
                          <a16:colId xmlns:a16="http://schemas.microsoft.com/office/drawing/2014/main" val="2607929271"/>
                        </a:ext>
                      </a:extLst>
                    </a:gridCol>
                    <a:gridCol w="3097847">
                      <a:extLst>
                        <a:ext uri="{9D8B030D-6E8A-4147-A177-3AD203B41FA5}">
                          <a16:colId xmlns:a16="http://schemas.microsoft.com/office/drawing/2014/main" val="111054204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2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endParaRPr lang="en-US" sz="1200" b="1" dirty="0" smtClean="0">
                            <a:latin typeface="RijksoverheidSansText" panose="020B0503040202060203" pitchFamily="34" charset="0"/>
                          </a:endParaRPr>
                        </a:p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2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8000" t="-952" r="-256000" b="-3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6012" t="-952" r="-589" b="-3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012" t="-235556" r="-589" b="-8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012" t="-335556" r="-589" b="-7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012" t="-435556" r="-589" b="-6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012" t="-523913" r="-589" b="-50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012" t="-637778" r="-589" b="-4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012" t="-737778" r="-589" b="-3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012" t="-837778" r="-589" b="-2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41" t="-937778" r="-527407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sz="12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6012" t="-937778" r="-589" b="-1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2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2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607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</p:spPr>
            <p:txBody>
              <a:bodyPr/>
              <a:lstStyle/>
              <a:p>
                <a:r>
                  <a:rPr lang="en-US" sz="2800" b="1" dirty="0"/>
                  <a:t>Stap 4: </a:t>
                </a:r>
                <a:r>
                  <a:rPr lang="en-US" sz="2800" b="1" dirty="0" err="1"/>
                  <a:t>bepaal</a:t>
                </a:r>
                <a:r>
                  <a:rPr lang="en-US" sz="2800" b="1" dirty="0"/>
                  <a:t> </a:t>
                </a:r>
                <a:r>
                  <a:rPr lang="en-US" sz="2800" b="1" dirty="0"/>
                  <a:t>de </a:t>
                </a:r>
                <a:r>
                  <a:rPr lang="en-US" sz="2800" b="1" dirty="0" err="1"/>
                  <a:t>toetsingsgrootheid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nl-NL" sz="28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  <a:blipFill>
                <a:blip r:embed="rId2"/>
                <a:stretch>
                  <a:fillRect l="-1962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geobserveerde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8,1304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komt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uit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(7)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-verdeling.</a:t>
                </a: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Methode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1 (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kritiek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gebied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):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b="1" dirty="0" err="1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kritieke</a:t>
                </a:r>
                <a:r>
                  <a:rPr lang="en-US" b="1" dirty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gebied</a:t>
                </a:r>
                <a:r>
                  <a:rPr lang="en-US" b="1" dirty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>
                    <a:latin typeface="RijksoverheidSansText" panose="020B0503040202060203" pitchFamily="34" charset="0"/>
                  </a:rPr>
                  <a:t> door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, ∞)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waarbij</a:t>
                </a:r>
                <a:r>
                  <a:rPr lang="en-US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grens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oplossing</a:t>
                </a:r>
                <a:r>
                  <a:rPr lang="en-US" dirty="0">
                    <a:latin typeface="RijksoverheidSansText" panose="020B0503040202060203" pitchFamily="34" charset="0"/>
                  </a:rPr>
                  <a:t> is van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nl-NL">
                        <a:latin typeface="Cambria Math" panose="02040503050406030204" pitchFamily="18" charset="0"/>
                      </a:rPr>
                      <m:t>cdf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sup>
                        </m:sSup>
                        <m:r>
                          <a:rPr lang="nl-NL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=7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=14,0671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ligt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kritieke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gebied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!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3"/>
                <a:stretch>
                  <a:fillRect l="-1535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954" y="3234296"/>
            <a:ext cx="6337662" cy="304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</p:spPr>
            <p:txBody>
              <a:bodyPr/>
              <a:lstStyle/>
              <a:p>
                <a:r>
                  <a:rPr lang="en-US" sz="2800" b="1" dirty="0" smtClean="0"/>
                  <a:t>Stap 4: </a:t>
                </a:r>
                <a:r>
                  <a:rPr lang="en-US" sz="2800" b="1" dirty="0" err="1"/>
                  <a:t>bepaal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de </a:t>
                </a:r>
                <a:r>
                  <a:rPr lang="en-US" sz="2800" b="1" dirty="0" err="1" smtClean="0"/>
                  <a:t>toetsingsgrootheid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nl-NL" sz="28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  <a:blipFill>
                <a:blip r:embed="rId2"/>
                <a:stretch>
                  <a:fillRect l="-1962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geobserveerde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8,1304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komt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uit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(7)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-verdeling.</a:t>
                </a: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Methode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2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):</a:t>
                </a: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-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rechteroverschrijdingskans</a:t>
                </a:r>
                <a:r>
                  <a:rPr lang="en-US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)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door </a:t>
                </a:r>
              </a:p>
              <a:p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cdf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;7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0,3212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=0,05</m:t>
                      </m:r>
                    </m:oMath>
                  </m:oMathPara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!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3"/>
                <a:stretch>
                  <a:fillRect l="-1535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3156362"/>
            <a:ext cx="6415633" cy="31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1185739" cy="430887"/>
          </a:xfrm>
        </p:spPr>
        <p:txBody>
          <a:bodyPr/>
          <a:lstStyle/>
          <a:p>
            <a:r>
              <a:rPr lang="en-US" sz="2800" b="1" dirty="0" err="1"/>
              <a:t>Stap</a:t>
            </a:r>
            <a:r>
              <a:rPr lang="en-US" sz="2800" b="1" dirty="0"/>
              <a:t> </a:t>
            </a:r>
            <a:r>
              <a:rPr lang="en-US" sz="2800" b="1" dirty="0" smtClean="0"/>
              <a:t>5: </a:t>
            </a:r>
            <a:r>
              <a:rPr lang="en-US" sz="2800" b="1" dirty="0" err="1" smtClean="0"/>
              <a:t>formuleer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duidelijke</a:t>
            </a:r>
            <a:r>
              <a:rPr lang="en-US" sz="2800" b="1" dirty="0" smtClean="0"/>
              <a:t> </a:t>
            </a:r>
            <a:r>
              <a:rPr lang="en-US" sz="2800" b="1" dirty="0" err="1"/>
              <a:t>conclusie</a:t>
            </a:r>
            <a:r>
              <a:rPr lang="en-US" sz="2800" b="1" dirty="0"/>
              <a:t> in </a:t>
            </a:r>
            <a:r>
              <a:rPr lang="en-US" sz="2800" b="1" dirty="0" smtClean="0"/>
              <a:t>de </a:t>
            </a:r>
            <a:r>
              <a:rPr lang="en-US" sz="2800" b="1" dirty="0" err="1" smtClean="0"/>
              <a:t>originele</a:t>
            </a:r>
            <a:r>
              <a:rPr lang="en-US" sz="2800" b="1" dirty="0" smtClean="0"/>
              <a:t> context.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Volgens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beide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methoden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kritiek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gebied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/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basis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nulhypothese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betekent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basis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onvoldoende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reden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is om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hypothese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verwerpen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het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binnenkomende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personen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bij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bedrijfskantine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=3,7)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verdeeld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645" r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1187856" cy="42465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RijksoverheidSansText" panose="020B0503040202060203" pitchFamily="34" charset="0"/>
              </a:rPr>
              <a:t>De </a:t>
            </a:r>
            <a:r>
              <a:rPr lang="nl-NL" sz="2400" dirty="0" err="1" smtClean="0">
                <a:latin typeface="RijksoverheidSansText" panose="020B0503040202060203" pitchFamily="34" charset="0"/>
              </a:rPr>
              <a:t>chikwadraatverdeling</a:t>
            </a:r>
            <a:r>
              <a:rPr lang="nl-NL" sz="2400" dirty="0" smtClean="0">
                <a:latin typeface="RijksoverheidSansText" panose="020B0503040202060203" pitchFamily="34" charset="0"/>
              </a:rPr>
              <a:t> </a:t>
            </a:r>
            <a:r>
              <a:rPr lang="nl-NL" sz="2400" dirty="0" smtClean="0">
                <a:latin typeface="RijksoverheidSansText" panose="020B0503040202060203" pitchFamily="34" charset="0"/>
              </a:rPr>
              <a:t>en toepassingen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RijksoverheidSansText" panose="020B0503040202060203" pitchFamily="34" charset="0"/>
              </a:rPr>
              <a:t>Onafhankelijkheidstoets</a:t>
            </a:r>
            <a:endParaRPr lang="en-US" sz="2400" dirty="0" smtClean="0">
              <a:latin typeface="RijksoverheidSansText" panose="020B0503040202060203" pitchFamily="34" charset="0"/>
            </a:endParaRP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RijksoverheidSansText" panose="020B0503040202060203" pitchFamily="34" charset="0"/>
              </a:rPr>
              <a:t>Aanpassingstoets</a:t>
            </a:r>
            <a:endParaRPr lang="nl-NL" sz="2400" dirty="0">
              <a:latin typeface="RijksoverheidSansText" panose="020B0503040202060203" pitchFamily="34" charset="0"/>
            </a:endParaRPr>
          </a:p>
          <a:p>
            <a:endParaRPr lang="nl-NL" sz="2400" dirty="0" smtClean="0">
              <a:latin typeface="RijksoverheidSansText" panose="020B0503040202060203" pitchFamily="34" charset="0"/>
            </a:endParaRPr>
          </a:p>
          <a:p>
            <a:r>
              <a:rPr lang="en-US" sz="2400" b="1" dirty="0" err="1">
                <a:latin typeface="RijksoverheidSansText" panose="020B0503040202060203" pitchFamily="34" charset="0"/>
              </a:rPr>
              <a:t>Huiswerk</a:t>
            </a:r>
            <a:r>
              <a:rPr lang="en-US" sz="2400" b="1" dirty="0">
                <a:latin typeface="RijksoverheidSansText" panose="020B050304020206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Lezen</a:t>
            </a:r>
            <a:r>
              <a:rPr lang="en-US" sz="2400" dirty="0">
                <a:latin typeface="RijksoverheidSansText" panose="020B0503040202060203" pitchFamily="34" charset="0"/>
              </a:rPr>
              <a:t> van A. </a:t>
            </a:r>
            <a:r>
              <a:rPr lang="en-US" sz="2400" dirty="0" err="1">
                <a:latin typeface="RijksoverheidSansText" panose="020B0503040202060203" pitchFamily="34" charset="0"/>
              </a:rPr>
              <a:t>Buijs</a:t>
            </a:r>
            <a:r>
              <a:rPr lang="en-US" sz="2400" dirty="0">
                <a:latin typeface="RijksoverheidSansText" panose="020B0503040202060203" pitchFamily="34" charset="0"/>
              </a:rPr>
              <a:t>: </a:t>
            </a: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10.1 </a:t>
            </a:r>
            <a:r>
              <a:rPr lang="en-US" sz="2400" dirty="0">
                <a:latin typeface="RijksoverheidSansText" panose="020B0503040202060203" pitchFamily="34" charset="0"/>
              </a:rPr>
              <a:t>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315-318), 10.2 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318-323), 10.3 </a:t>
            </a:r>
            <a:r>
              <a:rPr lang="en-US" sz="2400" dirty="0">
                <a:latin typeface="RijksoverheidSansText" panose="020B0503040202060203" pitchFamily="34" charset="0"/>
              </a:rPr>
              <a:t>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325-330)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RijksoverheidSansText" panose="020B0503040202060203" pitchFamily="34" charset="0"/>
              </a:rPr>
              <a:t>Opdrachten</a:t>
            </a:r>
            <a:r>
              <a:rPr lang="en-US" sz="2400" dirty="0">
                <a:latin typeface="RijksoverheidSansText" panose="020B0503040202060203" pitchFamily="34" charset="0"/>
              </a:rPr>
              <a:t>: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10: m1-m4, 10.1, 10.5a, 10.7, 10.11, 10.12, 10.13</a:t>
            </a:r>
            <a:endParaRPr lang="en-US" sz="2400" dirty="0">
              <a:latin typeface="RijksoverheidSansText" panose="020B0503040202060203" pitchFamily="34" charset="0"/>
            </a:endParaRPr>
          </a:p>
          <a:p>
            <a:endParaRPr lang="en-US" sz="2400" b="1" dirty="0"/>
          </a:p>
          <a:p>
            <a:r>
              <a:rPr lang="en-US" sz="2400" b="1" dirty="0" err="1"/>
              <a:t>Volgende</a:t>
            </a:r>
            <a:r>
              <a:rPr lang="en-US" sz="2400" b="1" dirty="0"/>
              <a:t> les: </a:t>
            </a:r>
            <a:r>
              <a:rPr lang="en-US" sz="2400" dirty="0" err="1" smtClean="0"/>
              <a:t>verschiltoetsen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95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 smtClean="0"/>
              <a:t>Leerdoelen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Aan het eind van dit college kunnen studenten:</a:t>
            </a:r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 eigenschappen van </a:t>
            </a:r>
            <a:r>
              <a:rPr lang="nl-NL" dirty="0" smtClean="0"/>
              <a:t>de </a:t>
            </a:r>
            <a:r>
              <a:rPr lang="nl-NL" dirty="0" err="1" smtClean="0"/>
              <a:t>chikwadraatverdeling</a:t>
            </a:r>
            <a:r>
              <a:rPr lang="nl-NL" dirty="0" smtClean="0"/>
              <a:t> </a:t>
            </a:r>
            <a:r>
              <a:rPr lang="nl-NL" dirty="0" smtClean="0"/>
              <a:t>benoemen en uitleggen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situaties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benoemen</a:t>
            </a:r>
            <a:r>
              <a:rPr lang="en-US" dirty="0" smtClean="0"/>
              <a:t> </a:t>
            </a:r>
            <a:r>
              <a:rPr lang="en-US" dirty="0" err="1" smtClean="0"/>
              <a:t>waarin</a:t>
            </a:r>
            <a:r>
              <a:rPr lang="en-US" dirty="0" smtClean="0"/>
              <a:t> de </a:t>
            </a:r>
            <a:r>
              <a:rPr lang="en-US" dirty="0" err="1" smtClean="0"/>
              <a:t>chikwadraatverdeling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rol</a:t>
            </a:r>
            <a:r>
              <a:rPr lang="en-US" dirty="0" smtClean="0"/>
              <a:t> </a:t>
            </a:r>
            <a:r>
              <a:rPr lang="en-US" dirty="0" err="1" smtClean="0"/>
              <a:t>speelt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Met </a:t>
            </a:r>
            <a:r>
              <a:rPr lang="en-US" dirty="0" err="1" smtClean="0"/>
              <a:t>behulp</a:t>
            </a:r>
            <a:r>
              <a:rPr lang="en-US" dirty="0" smtClean="0"/>
              <a:t> van de </a:t>
            </a:r>
            <a:r>
              <a:rPr lang="en-US" dirty="0" err="1" smtClean="0"/>
              <a:t>chikwadraatverdeling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toets</a:t>
            </a:r>
            <a:r>
              <a:rPr lang="en-US" dirty="0" smtClean="0"/>
              <a:t> van </a:t>
            </a:r>
            <a:r>
              <a:rPr lang="en-US" dirty="0" err="1" smtClean="0"/>
              <a:t>onafhankelijkheid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twee </a:t>
            </a:r>
            <a:r>
              <a:rPr lang="en-US" dirty="0" err="1" smtClean="0"/>
              <a:t>nominale</a:t>
            </a:r>
            <a:r>
              <a:rPr lang="en-US" dirty="0" smtClean="0"/>
              <a:t> </a:t>
            </a:r>
            <a:r>
              <a:rPr lang="en-US" dirty="0" err="1" smtClean="0"/>
              <a:t>variabelen</a:t>
            </a:r>
            <a:r>
              <a:rPr lang="en-US" dirty="0" smtClean="0"/>
              <a:t> </a:t>
            </a:r>
            <a:r>
              <a:rPr lang="en-US" dirty="0" err="1" smtClean="0"/>
              <a:t>uitvoeren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 err="1" smtClean="0"/>
              <a:t>chikwadraatverdeling</a:t>
            </a:r>
            <a:r>
              <a:rPr lang="en-US" dirty="0" smtClean="0"/>
              <a:t> </a:t>
            </a:r>
            <a:r>
              <a:rPr lang="en-US" dirty="0" err="1" smtClean="0"/>
              <a:t>gebruiken</a:t>
            </a:r>
            <a:r>
              <a:rPr lang="en-US" dirty="0" smtClean="0"/>
              <a:t> om </a:t>
            </a:r>
            <a:r>
              <a:rPr lang="en-US" dirty="0" err="1" smtClean="0"/>
              <a:t>een</a:t>
            </a:r>
            <a:r>
              <a:rPr lang="en-US" dirty="0"/>
              <a:t> </a:t>
            </a:r>
            <a:r>
              <a:rPr lang="en-US" dirty="0" err="1" smtClean="0"/>
              <a:t>aanpassingstoets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discrete </a:t>
            </a:r>
            <a:r>
              <a:rPr lang="en-US" dirty="0" err="1" smtClean="0"/>
              <a:t>kansverdelingen</a:t>
            </a:r>
            <a:r>
              <a:rPr lang="en-US" dirty="0" smtClean="0"/>
              <a:t> (goodness-of-fit test)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voeren</a:t>
            </a:r>
            <a:r>
              <a:rPr lang="en-US" dirty="0" smtClean="0"/>
              <a:t>.</a:t>
            </a:r>
          </a:p>
          <a:p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Recap: de </a:t>
                </a:r>
                <a:r>
                  <a:rPr lang="en-US" dirty="0" err="1" smtClean="0"/>
                  <a:t>standaardnormale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verdeling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Gemiddelde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sz="2400" dirty="0" smtClean="0"/>
                  <a:t> en standaardafwijking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Symmetrisch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rond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Belkromme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Standaardisatie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normale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verdeling</a:t>
                </a:r>
                <a:endParaRPr lang="nl-N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3"/>
                <a:stretch>
                  <a:fillRect l="-1619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2162573"/>
            <a:ext cx="6151899" cy="40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Wat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zeggen</a:t>
                </a:r>
                <a:r>
                  <a:rPr lang="en-US" dirty="0" smtClean="0"/>
                  <a:t> over het </a:t>
                </a:r>
                <a:r>
                  <a:rPr lang="en-US" dirty="0" err="1" smtClean="0"/>
                  <a:t>kwadraat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nl-NL" dirty="0" smtClean="0"/>
                  <a:t>?</a:t>
                </a:r>
                <a:endParaRPr lang="nl-N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5660525"/>
                  </p:ext>
                </p:extLst>
              </p:nvPr>
            </p:nvGraphicFramePr>
            <p:xfrm>
              <a:off x="812800" y="3093913"/>
              <a:ext cx="11593288" cy="3719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752501">
                      <a:extLst>
                        <a:ext uri="{9D8B030D-6E8A-4147-A177-3AD203B41FA5}">
                          <a16:colId xmlns:a16="http://schemas.microsoft.com/office/drawing/2014/main" val="2254539415"/>
                        </a:ext>
                      </a:extLst>
                    </a:gridCol>
                    <a:gridCol w="6840787">
                      <a:extLst>
                        <a:ext uri="{9D8B030D-6E8A-4147-A177-3AD203B41FA5}">
                          <a16:colId xmlns:a16="http://schemas.microsoft.com/office/drawing/2014/main" val="35615800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err="1" smtClean="0">
                              <a:latin typeface="RijksoverheidSansText" panose="020B0503040202060203" pitchFamily="34" charset="0"/>
                            </a:rPr>
                            <a:t>Kansdichtheidsfunctie</a:t>
                          </a:r>
                          <a:r>
                            <a:rPr lang="en-US" b="1" i="0" baseline="0" dirty="0" smtClean="0">
                              <a:latin typeface="RijksoverheidSansText" panose="020B0503040202060203" pitchFamily="34" charset="0"/>
                            </a:rPr>
                            <a:t> van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oMath>
                          </a14:m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RijksoverheidSansText" panose="020B0503040202060203" pitchFamily="34" charset="0"/>
                            </a:rPr>
                            <a:t>Kansdichtheidsfunctie</a:t>
                          </a:r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 van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8891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5660525"/>
                  </p:ext>
                </p:extLst>
              </p:nvPr>
            </p:nvGraphicFramePr>
            <p:xfrm>
              <a:off x="812800" y="3093913"/>
              <a:ext cx="11593288" cy="3719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752501">
                      <a:extLst>
                        <a:ext uri="{9D8B030D-6E8A-4147-A177-3AD203B41FA5}">
                          <a16:colId xmlns:a16="http://schemas.microsoft.com/office/drawing/2014/main" val="2254539415"/>
                        </a:ext>
                      </a:extLst>
                    </a:gridCol>
                    <a:gridCol w="6840787">
                      <a:extLst>
                        <a:ext uri="{9D8B030D-6E8A-4147-A177-3AD203B41FA5}">
                          <a16:colId xmlns:a16="http://schemas.microsoft.com/office/drawing/2014/main" val="356158008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28" t="-8065" r="-144231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69546" t="-8065" r="-178" b="-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58891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3467140"/>
            <a:ext cx="4237344" cy="2802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80" y="3465833"/>
            <a:ext cx="4176464" cy="2806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1424" y="1772816"/>
                <a:ext cx="109461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waarden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niet-negatief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meer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symmetrisch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Bouwsteen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chikwadraatverdeling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endParaRPr lang="nl-NL" sz="2400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772816"/>
                <a:ext cx="10946144" cy="1200329"/>
              </a:xfrm>
              <a:prstGeom prst="rect">
                <a:avLst/>
              </a:prstGeom>
              <a:blipFill>
                <a:blip r:embed="rId6"/>
                <a:stretch>
                  <a:fillRect l="-780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8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chikwadraatverdeling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De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chikwadraatverdeling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is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continue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kansverdeling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die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hoort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bij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som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kwadraten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standaardnormaal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verdeelde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kansvariabelen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nl-NL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err="1" smtClean="0"/>
                  <a:t>Eigenschappen</a:t>
                </a:r>
                <a:r>
                  <a:rPr lang="en-US" sz="2400" b="1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We </a:t>
                </a:r>
                <a:r>
                  <a:rPr lang="en-US" sz="2400" dirty="0" err="1" smtClean="0"/>
                  <a:t>noemen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getal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ook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wel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aantal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vrijheidsgraden</a:t>
                </a:r>
                <a:r>
                  <a:rPr lang="en-US" sz="2400" dirty="0" smtClean="0"/>
                  <a:t> van de </a:t>
                </a:r>
                <a:r>
                  <a:rPr lang="en-US" sz="2400" dirty="0" err="1" smtClean="0"/>
                  <a:t>chikwadraatverdeling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err="1" smtClean="0"/>
                  <a:t>Merk</a:t>
                </a:r>
                <a:r>
                  <a:rPr lang="en-US" sz="2400" b="1" dirty="0" smtClean="0"/>
                  <a:t> op: </a:t>
                </a:r>
                <a:r>
                  <a:rPr lang="en-US" sz="2400" dirty="0" smtClean="0"/>
                  <a:t>de </a:t>
                </a:r>
                <a:r>
                  <a:rPr lang="en-US" sz="2400" dirty="0" err="1" smtClean="0"/>
                  <a:t>formule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de (</a:t>
                </a:r>
                <a:r>
                  <a:rPr lang="en-US" sz="2400" dirty="0" err="1" smtClean="0"/>
                  <a:t>steekproef</a:t>
                </a:r>
                <a:r>
                  <a:rPr lang="en-US" sz="2400" dirty="0" smtClean="0"/>
                  <a:t>)</a:t>
                </a:r>
                <a:r>
                  <a:rPr lang="en-US" sz="2400" dirty="0" err="1" smtClean="0"/>
                  <a:t>variantie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bevat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ook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som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kwadraten</a:t>
                </a:r>
                <a:r>
                  <a:rPr lang="en-US" sz="2400" dirty="0" smtClean="0"/>
                  <a:t>!</a:t>
                </a:r>
                <a:endParaRPr lang="nl-NL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688" t="-2296" r="-450" b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juli</a:t>
            </a:r>
            <a:r>
              <a:rPr lang="en-US" dirty="0" smtClean="0"/>
              <a:t>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64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chikwadraatverdeling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539784" cy="4246562"/>
          </a:xfrm>
        </p:spPr>
        <p:txBody>
          <a:bodyPr/>
          <a:lstStyle/>
          <a:p>
            <a:pPr marL="0" indent="0" algn="ctr">
              <a:buNone/>
            </a:pPr>
            <a:endParaRPr lang="nl-NL" sz="2400" dirty="0" smtClean="0">
              <a:hlinkClick r:id="rId2" action="ppaction://hlinkfile"/>
            </a:endParaRPr>
          </a:p>
          <a:p>
            <a:pPr marL="0" indent="0" algn="ctr">
              <a:buNone/>
            </a:pPr>
            <a:r>
              <a:rPr lang="nl-NL" sz="2400" dirty="0" err="1" smtClean="0">
                <a:hlinkClick r:id="rId2" action="ppaction://hlinkfile"/>
              </a:rPr>
              <a:t>interactive-chisq.streamlit.app</a:t>
            </a:r>
            <a:endParaRPr lang="nl-NL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98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0E3B6E"/>
                    </a:solidFill>
                  </a:rPr>
                  <a:t>Toepassing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E3B6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E3B6E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E3B6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E3B6E"/>
                    </a:solidFill>
                  </a:rPr>
                  <a:t>-toets </a:t>
                </a:r>
                <a:r>
                  <a:rPr lang="en-US" dirty="0" err="1" smtClean="0">
                    <a:solidFill>
                      <a:srgbClr val="0E3B6E"/>
                    </a:solidFill>
                  </a:rPr>
                  <a:t>voor</a:t>
                </a:r>
                <a:r>
                  <a:rPr lang="en-US" dirty="0" smtClean="0">
                    <a:solidFill>
                      <a:srgbClr val="0E3B6E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E3B6E"/>
                    </a:solidFill>
                  </a:rPr>
                  <a:t>onafhankelijkheid</a:t>
                </a:r>
                <a:endParaRPr lang="nl-NL" dirty="0">
                  <a:solidFill>
                    <a:srgbClr val="0E3B6E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Stel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willen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onderzoeken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onder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gewonde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soldaten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oorlogsmissie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of het type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samenhangt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hun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taak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missie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i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RijksoverheidSansText" panose="020B0503040202060203" pitchFamily="34" charset="0"/>
                      </a:rPr>
                      <m:t>Interactie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tussen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twee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latin typeface="RijksoverheidSansText" panose="020B0503040202060203" pitchFamily="34" charset="0"/>
                      </a:rPr>
                      <m:t>categorische</m:t>
                    </m:r>
                    <m:r>
                      <m:rPr>
                        <m:nor/>
                      </m:rPr>
                      <a:rPr lang="en-US" b="1" i="0" dirty="0" smtClean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variabelen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oftewel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RijksoverheidSansText" panose="020B0503040202060203" pitchFamily="34" charset="0"/>
                      </a:rPr>
                      <m:t>nomina</m:t>
                    </m:r>
                    <m:r>
                      <m:rPr>
                        <m:nor/>
                      </m:rPr>
                      <a:rPr lang="nl-NL" b="1" i="0" dirty="0" smtClean="0">
                        <a:latin typeface="RijksoverheidSansText" panose="020B0503040202060203" pitchFamily="34" charset="0"/>
                      </a:rPr>
                      <m:t>al</m:t>
                    </m:r>
                  </m:oMath>
                </a14:m>
                <a:r>
                  <a:rPr lang="en-US" dirty="0" smtClean="0"/>
                  <a:t> of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latin typeface="RijksoverheidSansText" panose="020B0503040202060203" pitchFamily="34" charset="0"/>
                      </a:rPr>
                      <m:t>ordina</m:t>
                    </m:r>
                    <m:r>
                      <m:rPr>
                        <m:nor/>
                      </m:rPr>
                      <a:rPr lang="nl-NL" b="1" i="0" dirty="0" smtClean="0">
                        <a:latin typeface="RijksoverheidSansText" panose="020B0503040202060203" pitchFamily="34" charset="0"/>
                      </a:rPr>
                      <m:t>al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algn="ctr"/>
                <a:r>
                  <a:rPr lang="en-US" b="1" dirty="0" err="1" smtClean="0">
                    <a:latin typeface="RijksoverheidSansText" panose="020B0503040202060203" pitchFamily="34" charset="0"/>
                  </a:rPr>
                  <a:t>Vraag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twee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(type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/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taakstelling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onafhankelijk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elkaar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?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47" t="-2009" r="-1235" b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62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Stap 1: </a:t>
                </a:r>
                <a:r>
                  <a:rPr lang="en-US" dirty="0" err="1" smtClean="0"/>
                  <a:t>formuleer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nulhypothese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alternatieve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hypothese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Nulhypothese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b="0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“type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“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taakstelling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onafhankelijke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.</a:t>
                </a:r>
                <a:endParaRPr lang="en-US" b="0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Alternatieve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hypothese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“type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“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taakstelling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afhankelijke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23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2707</Words>
  <Application>Microsoft Office PowerPoint</Application>
  <PresentationFormat>Breedbeeld</PresentationFormat>
  <Paragraphs>683</Paragraphs>
  <Slides>28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Statistiek: college 10</vt:lpstr>
      <vt:lpstr>Terugblik</vt:lpstr>
      <vt:lpstr>Leerdoelen </vt:lpstr>
      <vt:lpstr>Recap: de standaardnormale verdeling Z∼N(0,1)</vt:lpstr>
      <vt:lpstr>Wat kunnen we zeggen over het kwadraat Z^2 van Z∼N(0,1)?</vt:lpstr>
      <vt:lpstr>De chikwadraatverdeling</vt:lpstr>
      <vt:lpstr>De chikwadraatverdeling</vt:lpstr>
      <vt:lpstr>Toepassing 1: χ^2-toets voor onafhankelijkheid</vt:lpstr>
      <vt:lpstr>Stap 1: formuleer de nulhypothese H_0 en alternatieve hypothese H_1</vt:lpstr>
      <vt:lpstr>Stap 2: bepaal de kans α op een type-I fout</vt:lpstr>
      <vt:lpstr>Stap 3: verzamelen van data</vt:lpstr>
      <vt:lpstr>Stap 4: bepalen van de toetsingsgrootheid T</vt:lpstr>
      <vt:lpstr>Stap 4: bepalen van de toetsingsgrootheid T</vt:lpstr>
      <vt:lpstr>Stap 4: bepalen van de toetsingsgrootheid T</vt:lpstr>
      <vt:lpstr>Stap 4: bepalen van de toetsingsgrootheid T </vt:lpstr>
      <vt:lpstr>Stap 4: bepalen van de toetsingsgrootheid T</vt:lpstr>
      <vt:lpstr>Stap 4: bepalen van de toetsingsgrootheid T</vt:lpstr>
      <vt:lpstr>Stap 5: geef een conclusie en formuleer in de originele context</vt:lpstr>
      <vt:lpstr>Toepassing 2: aanpassingstoets (“goodness-of-fit test”)</vt:lpstr>
      <vt:lpstr>Stap 1: formuleer de nulhypothese H_0 en de alternatieve hypothese H_1</vt:lpstr>
      <vt:lpstr>Stap 2: bepaal de kans α op een type-I fout</vt:lpstr>
      <vt:lpstr>Stap 3: verzamelen van data</vt:lpstr>
      <vt:lpstr>Stap 3: verzamelen van data</vt:lpstr>
      <vt:lpstr>Stap 4: bepaal de toetsingsgrootheid T</vt:lpstr>
      <vt:lpstr>Stap 4: bepaal de toetsingsgrootheid T</vt:lpstr>
      <vt:lpstr>Stap 4: bepaal de toetsingsgrootheid T</vt:lpstr>
      <vt:lpstr>Stap 5: formuleer een duidelijke conclusie in de originele context.</vt:lpstr>
      <vt:lpstr>Samenvatting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Gebruiker</cp:lastModifiedBy>
  <cp:revision>155</cp:revision>
  <cp:lastPrinted>2011-09-21T07:52:24Z</cp:lastPrinted>
  <dcterms:created xsi:type="dcterms:W3CDTF">2024-11-25T09:45:08Z</dcterms:created>
  <dcterms:modified xsi:type="dcterms:W3CDTF">2025-06-23T13:51:43Z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