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86" r:id="rId2"/>
    <p:sldMasterId id="2147483698" r:id="rId3"/>
  </p:sldMasterIdLst>
  <p:notesMasterIdLst>
    <p:notesMasterId r:id="rId28"/>
  </p:notesMasterIdLst>
  <p:handoutMasterIdLst>
    <p:handoutMasterId r:id="rId29"/>
  </p:handoutMasterIdLst>
  <p:sldIdLst>
    <p:sldId id="256" r:id="rId4"/>
    <p:sldId id="257" r:id="rId5"/>
    <p:sldId id="258" r:id="rId6"/>
    <p:sldId id="288" r:id="rId7"/>
    <p:sldId id="295" r:id="rId8"/>
    <p:sldId id="297" r:id="rId9"/>
    <p:sldId id="296" r:id="rId10"/>
    <p:sldId id="290" r:id="rId11"/>
    <p:sldId id="291" r:id="rId12"/>
    <p:sldId id="292" r:id="rId13"/>
    <p:sldId id="293" r:id="rId14"/>
    <p:sldId id="294" r:id="rId15"/>
    <p:sldId id="300" r:id="rId16"/>
    <p:sldId id="302" r:id="rId17"/>
    <p:sldId id="303" r:id="rId18"/>
    <p:sldId id="301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299" r:id="rId27"/>
  </p:sldIdLst>
  <p:sldSz cx="12192000" cy="6858000"/>
  <p:notesSz cx="6921500" cy="9423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68">
          <p15:clr>
            <a:srgbClr val="A4A3A4"/>
          </p15:clr>
        </p15:guide>
        <p15:guide id="2" pos="21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0047"/>
    <a:srgbClr val="000000"/>
    <a:srgbClr val="55286E"/>
    <a:srgbClr val="FFFFFF"/>
    <a:srgbClr val="0E3B6E"/>
    <a:srgbClr val="005187"/>
    <a:srgbClr val="00423C"/>
    <a:srgbClr val="0E61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00"/>
  </p:normalViewPr>
  <p:slideViewPr>
    <p:cSldViewPr>
      <p:cViewPr varScale="1">
        <p:scale>
          <a:sx n="111" d="100"/>
          <a:sy n="111" d="100"/>
        </p:scale>
        <p:origin x="540" y="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2118" y="-90"/>
      </p:cViewPr>
      <p:guideLst>
        <p:guide orient="horz" pos="2968"/>
        <p:guide pos="21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56B61C-4420-4D7C-8820-DE311DC147A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DDB0D390-F791-48A3-9AD0-2213B6FC4E80}" type="pres">
      <dgm:prSet presAssocID="{0956B61C-4420-4D7C-8820-DE311DC147AC}" presName="diagram" presStyleCnt="0">
        <dgm:presLayoutVars>
          <dgm:dir/>
          <dgm:resizeHandles val="exact"/>
        </dgm:presLayoutVars>
      </dgm:prSet>
      <dgm:spPr/>
    </dgm:pt>
  </dgm:ptLst>
  <dgm:cxnLst>
    <dgm:cxn modelId="{FB70C095-0EA1-4AB0-82C0-E3D6AD36D4EF}" type="presOf" srcId="{0956B61C-4420-4D7C-8820-DE311DC147AC}" destId="{DDB0D390-F791-48A3-9AD0-2213B6FC4E80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33400" y="446088"/>
            <a:ext cx="5867400" cy="4143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33400" y="114300"/>
            <a:ext cx="2998788" cy="146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800"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533400" y="8951913"/>
            <a:ext cx="6019800" cy="4714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pPr>
              <a:defRPr/>
            </a:pPr>
            <a:r>
              <a:rPr lang="nl-NL"/>
              <a:t>Eventuele voettekst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613525" y="8951913"/>
            <a:ext cx="228600" cy="4714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 defTabSz="933450" eaLnBrk="0" hangingPunct="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pPr>
              <a:defRPr/>
            </a:pPr>
            <a:fld id="{E1460D1F-5074-4EB0-BB4F-B8A7850CD942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  <p:sp>
        <p:nvSpPr>
          <p:cNvPr id="32788" name="RubriceringEnMerking2"/>
          <p:cNvSpPr txBox="1">
            <a:spLocks noChangeArrowheads="1"/>
          </p:cNvSpPr>
          <p:nvPr/>
        </p:nvSpPr>
        <p:spPr bwMode="auto">
          <a:xfrm rot="-5400000">
            <a:off x="4827587" y="2786063"/>
            <a:ext cx="3808413" cy="1222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/>
          <a:p>
            <a:pPr algn="r" eaLnBrk="0" hangingPunct="0">
              <a:defRPr/>
            </a:pPr>
            <a:endParaRPr lang="nl-NL" sz="800">
              <a:latin typeface="Arial" charset="0"/>
            </a:endParaRPr>
          </a:p>
        </p:txBody>
      </p:sp>
      <p:sp>
        <p:nvSpPr>
          <p:cNvPr id="32789" name="RubriceringEnMerking"/>
          <p:cNvSpPr txBox="1">
            <a:spLocks noChangeArrowheads="1"/>
          </p:cNvSpPr>
          <p:nvPr/>
        </p:nvSpPr>
        <p:spPr bwMode="auto">
          <a:xfrm rot="-5400000">
            <a:off x="4826001" y="6527800"/>
            <a:ext cx="3808412" cy="1222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endParaRPr lang="nl-NL" sz="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473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33400" y="447675"/>
            <a:ext cx="5867400" cy="4127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31813" y="114300"/>
            <a:ext cx="2998787" cy="1476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8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250825" y="933450"/>
            <a:ext cx="6280150" cy="3533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3400" y="4648200"/>
            <a:ext cx="4724400" cy="38449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Klik om het opmaakprofiel van de modeltekst te bewerken</a:t>
            </a:r>
          </a:p>
          <a:p>
            <a:pPr lvl="1"/>
            <a:r>
              <a:rPr lang="en-US" noProof="0" smtClean="0"/>
              <a:t>Tweede niveau</a:t>
            </a:r>
          </a:p>
          <a:p>
            <a:pPr lvl="2"/>
            <a:r>
              <a:rPr lang="en-US" noProof="0" smtClean="0"/>
              <a:t>Derde niveau</a:t>
            </a:r>
          </a:p>
          <a:p>
            <a:pPr lvl="3"/>
            <a:r>
              <a:rPr lang="en-US" noProof="0" smtClean="0"/>
              <a:t>Vierde niveau</a:t>
            </a:r>
          </a:p>
          <a:p>
            <a:pPr lvl="4"/>
            <a:r>
              <a:rPr lang="en-US" noProof="0" smtClean="0"/>
              <a:t>Vijfde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531813" y="8951913"/>
            <a:ext cx="6097587" cy="4714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Eventuele voettekst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615113" y="8951913"/>
            <a:ext cx="230187" cy="4714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 defTabSz="933450" eaLnBrk="0" hangingPunct="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pPr>
              <a:defRPr/>
            </a:pPr>
            <a:fld id="{9FC98DC9-4F28-4B39-8B6E-408133FC7853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5139" name="RubriceringEnMerking2"/>
          <p:cNvSpPr txBox="1">
            <a:spLocks noChangeArrowheads="1"/>
          </p:cNvSpPr>
          <p:nvPr/>
        </p:nvSpPr>
        <p:spPr bwMode="auto">
          <a:xfrm rot="-5400000">
            <a:off x="4827587" y="2786063"/>
            <a:ext cx="3808413" cy="1222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/>
          <a:p>
            <a:pPr algn="r" eaLnBrk="0" hangingPunct="0">
              <a:defRPr/>
            </a:pPr>
            <a:endParaRPr lang="nl-NL" sz="800">
              <a:latin typeface="Arial" charset="0"/>
            </a:endParaRPr>
          </a:p>
        </p:txBody>
      </p:sp>
      <p:sp>
        <p:nvSpPr>
          <p:cNvPr id="5140" name="RubriceringEnMerking"/>
          <p:cNvSpPr txBox="1">
            <a:spLocks noChangeArrowheads="1"/>
          </p:cNvSpPr>
          <p:nvPr/>
        </p:nvSpPr>
        <p:spPr bwMode="auto">
          <a:xfrm rot="-5400000">
            <a:off x="4826001" y="6527800"/>
            <a:ext cx="3808412" cy="1222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endParaRPr lang="nl-NL" sz="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56278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1905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3810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5715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7620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Voor</a:t>
            </a:r>
            <a:r>
              <a:rPr lang="en-US" dirty="0" smtClean="0"/>
              <a:t> het </a:t>
            </a:r>
            <a:r>
              <a:rPr lang="en-US" dirty="0" err="1" smtClean="0"/>
              <a:t>verschil</a:t>
            </a:r>
            <a:r>
              <a:rPr lang="en-US" dirty="0" smtClean="0"/>
              <a:t> van</a:t>
            </a:r>
            <a:r>
              <a:rPr lang="en-US" baseline="0" dirty="0" smtClean="0"/>
              <a:t> </a:t>
            </a:r>
            <a:r>
              <a:rPr lang="en-US" dirty="0" smtClean="0"/>
              <a:t>twee </a:t>
            </a:r>
            <a:r>
              <a:rPr lang="en-US" dirty="0" err="1" smtClean="0"/>
              <a:t>onafhankelijke</a:t>
            </a:r>
            <a:r>
              <a:rPr lang="en-US" dirty="0" smtClean="0"/>
              <a:t> </a:t>
            </a:r>
            <a:r>
              <a:rPr lang="en-US" dirty="0" err="1" smtClean="0"/>
              <a:t>kansvariabelen</a:t>
            </a:r>
            <a:r>
              <a:rPr lang="en-US" dirty="0" smtClean="0"/>
              <a:t> X, Y </a:t>
            </a:r>
            <a:r>
              <a:rPr lang="en-US" dirty="0" err="1" smtClean="0"/>
              <a:t>geldt</a:t>
            </a:r>
            <a:r>
              <a:rPr lang="en-US" dirty="0" smtClean="0"/>
              <a:t> </a:t>
            </a:r>
            <a:r>
              <a:rPr lang="en-US" dirty="0" err="1" smtClean="0"/>
              <a:t>dat</a:t>
            </a:r>
            <a:r>
              <a:rPr lang="en-US" dirty="0" smtClean="0"/>
              <a:t> E[V] = E[X-Y] =</a:t>
            </a:r>
            <a:r>
              <a:rPr lang="en-US" baseline="0" dirty="0" smtClean="0"/>
              <a:t> </a:t>
            </a:r>
            <a:r>
              <a:rPr lang="en-US" dirty="0" smtClean="0"/>
              <a:t>E[X] – E[Y] </a:t>
            </a:r>
            <a:r>
              <a:rPr lang="en-US" dirty="0" err="1" smtClean="0"/>
              <a:t>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Var</a:t>
            </a:r>
            <a:r>
              <a:rPr lang="en-US" baseline="0" dirty="0" smtClean="0"/>
              <a:t>(V) = </a:t>
            </a:r>
            <a:r>
              <a:rPr lang="en-US" baseline="0" dirty="0" err="1" smtClean="0"/>
              <a:t>Var</a:t>
            </a:r>
            <a:r>
              <a:rPr lang="en-US" baseline="0" dirty="0" smtClean="0"/>
              <a:t>(X-Y) = </a:t>
            </a:r>
            <a:r>
              <a:rPr lang="en-US" baseline="0" dirty="0" err="1" smtClean="0"/>
              <a:t>Var</a:t>
            </a:r>
            <a:r>
              <a:rPr lang="en-US" baseline="0" dirty="0" smtClean="0"/>
              <a:t>(X) + </a:t>
            </a:r>
            <a:r>
              <a:rPr lang="en-US" baseline="0" dirty="0" err="1" smtClean="0"/>
              <a:t>Var</a:t>
            </a:r>
            <a:r>
              <a:rPr lang="en-US" baseline="0" dirty="0" smtClean="0"/>
              <a:t>(Y)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Eventuele voettekst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FC98DC9-4F28-4B39-8B6E-408133FC785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74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Eventuele voettekst</a:t>
            </a:r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FC98DC9-4F28-4B39-8B6E-408133FC7853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20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Eventuele voettekst</a:t>
            </a:r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FC98DC9-4F28-4B39-8B6E-408133FC7853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85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Eventuele voettekst</a:t>
            </a:r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FC98DC9-4F28-4B39-8B6E-408133FC7853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85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Eventuele voettekst</a:t>
            </a:r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FC98DC9-4F28-4B39-8B6E-408133FC7853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40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9" descr="Bar_Right"/>
          <p:cNvSpPr>
            <a:spLocks noChangeArrowheads="1"/>
          </p:cNvSpPr>
          <p:nvPr/>
        </p:nvSpPr>
        <p:spPr bwMode="auto">
          <a:xfrm>
            <a:off x="6096000" y="0"/>
            <a:ext cx="6096000" cy="6858000"/>
          </a:xfrm>
          <a:prstGeom prst="rect">
            <a:avLst/>
          </a:prstGeom>
          <a:solidFill>
            <a:srgbClr val="E17000"/>
          </a:solidFill>
          <a:ln>
            <a:noFill/>
          </a:ln>
          <a:effectLst/>
          <a:extLst/>
        </p:spPr>
        <p:txBody>
          <a:bodyPr wrap="none" lIns="0" tIns="0" rIns="0" bIns="0"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lang="nl-NL" sz="2600">
              <a:solidFill>
                <a:schemeClr val="bg1"/>
              </a:solidFill>
            </a:endParaRPr>
          </a:p>
        </p:txBody>
      </p:sp>
      <p:sp>
        <p:nvSpPr>
          <p:cNvPr id="5" name="Rectangle 157"/>
          <p:cNvSpPr>
            <a:spLocks noChangeArrowheads="1"/>
          </p:cNvSpPr>
          <p:nvPr/>
        </p:nvSpPr>
        <p:spPr bwMode="auto">
          <a:xfrm>
            <a:off x="6578601" y="2474914"/>
            <a:ext cx="4798484" cy="9429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/>
          <a:p>
            <a:pPr eaLnBrk="0" hangingPunct="0">
              <a:defRPr/>
            </a:pPr>
            <a:endParaRPr lang="nl-NL" sz="2600">
              <a:solidFill>
                <a:schemeClr val="bg1"/>
              </a:solidFill>
            </a:endParaRPr>
          </a:p>
        </p:txBody>
      </p:sp>
      <p:pic>
        <p:nvPicPr>
          <p:cNvPr id="9" name="LogoLandmacht" descr="Placeholder_Departme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3991" y="0"/>
            <a:ext cx="9144019" cy="2002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veBenaming"/>
          <p:cNvSpPr txBox="1">
            <a:spLocks noChangeArrowheads="1"/>
          </p:cNvSpPr>
          <p:nvPr userDrawn="1"/>
        </p:nvSpPr>
        <p:spPr bwMode="auto">
          <a:xfrm>
            <a:off x="6576485" y="5386389"/>
            <a:ext cx="5183716" cy="2873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 anchor="b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400" dirty="0">
                <a:solidFill>
                  <a:schemeClr val="bg1"/>
                </a:solidFill>
                <a:latin typeface="RijksoverheidSansHeadingTT" panose="020B0503040202060203" pitchFamily="34" charset="0"/>
              </a:rPr>
              <a:t>DOSCO</a:t>
            </a:r>
          </a:p>
        </p:txBody>
      </p:sp>
      <p:sp>
        <p:nvSpPr>
          <p:cNvPr id="11" name="Afdeling"/>
          <p:cNvSpPr txBox="1">
            <a:spLocks noChangeArrowheads="1"/>
          </p:cNvSpPr>
          <p:nvPr userDrawn="1"/>
        </p:nvSpPr>
        <p:spPr bwMode="auto">
          <a:xfrm>
            <a:off x="6576484" y="5746751"/>
            <a:ext cx="5181600" cy="2016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200" dirty="0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Dr. ir. Danny Blom</a:t>
            </a:r>
            <a:endParaRPr lang="nl-NL" sz="1200" dirty="0">
              <a:solidFill>
                <a:schemeClr val="bg1"/>
              </a:solidFill>
              <a:latin typeface="RijksoverheidSansHeadingTT" panose="020B0503040202060203" pitchFamily="34" charset="0"/>
            </a:endParaRPr>
          </a:p>
        </p:txBody>
      </p:sp>
      <p:sp>
        <p:nvSpPr>
          <p:cNvPr id="12" name="Auteur"/>
          <p:cNvSpPr txBox="1">
            <a:spLocks noChangeArrowheads="1"/>
          </p:cNvSpPr>
          <p:nvPr userDrawn="1"/>
        </p:nvSpPr>
        <p:spPr bwMode="auto">
          <a:xfrm>
            <a:off x="6576484" y="5949951"/>
            <a:ext cx="5181600" cy="2016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200" dirty="0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Nederlandse Defensie Academie</a:t>
            </a:r>
            <a:endParaRPr lang="nl-NL" sz="1200" dirty="0">
              <a:solidFill>
                <a:schemeClr val="bg1"/>
              </a:solidFill>
              <a:latin typeface="RijksoverheidSansHeadingTT" panose="020B0503040202060203" pitchFamily="34" charset="0"/>
            </a:endParaRPr>
          </a:p>
        </p:txBody>
      </p:sp>
      <p:sp>
        <p:nvSpPr>
          <p:cNvPr id="13" name="Functie"/>
          <p:cNvSpPr txBox="1">
            <a:spLocks noChangeArrowheads="1"/>
          </p:cNvSpPr>
          <p:nvPr userDrawn="1"/>
        </p:nvSpPr>
        <p:spPr bwMode="auto">
          <a:xfrm>
            <a:off x="6576484" y="6164264"/>
            <a:ext cx="5181600" cy="142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200" dirty="0" err="1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Faculteit</a:t>
            </a:r>
            <a:r>
              <a:rPr lang="en-US" sz="1200" dirty="0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Militaire</a:t>
            </a:r>
            <a:r>
              <a:rPr lang="en-US" sz="1200" dirty="0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Wetenschappen</a:t>
            </a:r>
            <a:endParaRPr sz="1200" dirty="0">
              <a:solidFill>
                <a:schemeClr val="bg1"/>
              </a:solidFill>
              <a:latin typeface="RijksoverheidSansHeadingTT" panose="020B0503040202060203" pitchFamily="34" charset="0"/>
            </a:endParaRPr>
          </a:p>
        </p:txBody>
      </p:sp>
      <p:sp>
        <p:nvSpPr>
          <p:cNvPr id="7364" name="Rectangle 196"/>
          <p:cNvSpPr>
            <a:spLocks noGrp="1" noChangeArrowheads="1"/>
          </p:cNvSpPr>
          <p:nvPr>
            <p:ph type="ctrTitle"/>
          </p:nvPr>
        </p:nvSpPr>
        <p:spPr>
          <a:xfrm>
            <a:off x="6578601" y="2096771"/>
            <a:ext cx="4798484" cy="492443"/>
          </a:xfrm>
        </p:spPr>
        <p:txBody>
          <a:bodyPr lIns="90000" tIns="45720" rIns="90000" bIns="45720" anchor="b"/>
          <a:lstStyle>
            <a:lvl1pPr>
              <a:defRPr>
                <a:solidFill>
                  <a:schemeClr val="bg1"/>
                </a:solidFill>
                <a:latin typeface="RijksoverheidSansWebText Bold" panose="020B0803040202060203" pitchFamily="34" charset="0"/>
                <a:ea typeface="RijksoverheidSansWebText Bold" panose="020B0803040202060203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  <a:endParaRPr lang="nl-NL" noProof="0" dirty="0" smtClean="0"/>
          </a:p>
        </p:txBody>
      </p:sp>
      <p:sp>
        <p:nvSpPr>
          <p:cNvPr id="7374" name="Rectangle 206"/>
          <p:cNvSpPr>
            <a:spLocks noGrp="1" noChangeArrowheads="1"/>
          </p:cNvSpPr>
          <p:nvPr>
            <p:ph type="subTitle" idx="1"/>
          </p:nvPr>
        </p:nvSpPr>
        <p:spPr>
          <a:xfrm>
            <a:off x="6578601" y="2781301"/>
            <a:ext cx="4798484" cy="2447925"/>
          </a:xfrm>
        </p:spPr>
        <p:txBody>
          <a:bodyPr lIns="91440" tIns="45720" rIns="91440" bIns="45720"/>
          <a:lstStyle>
            <a:lvl1pPr>
              <a:defRPr sz="2400">
                <a:solidFill>
                  <a:schemeClr val="bg1"/>
                </a:solidFill>
                <a:latin typeface="RijksoverheidSansHeadingTT" panose="020B0503040202060203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  <a:endParaRPr lang="nl-NL" noProof="0" dirty="0" smtClean="0"/>
          </a:p>
        </p:txBody>
      </p:sp>
      <p:sp>
        <p:nvSpPr>
          <p:cNvPr id="14" name="Date Placeholder 1" descr="Date"/>
          <p:cNvSpPr>
            <a:spLocks noGrp="1"/>
          </p:cNvSpPr>
          <p:nvPr>
            <p:ph type="dt" sz="half" idx="10"/>
          </p:nvPr>
        </p:nvSpPr>
        <p:spPr>
          <a:xfrm>
            <a:off x="6580717" y="6469064"/>
            <a:ext cx="2218267" cy="365125"/>
          </a:xfr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RijksoverheidSansHeadingTT" panose="020B0503040202060203" pitchFamily="34" charset="0"/>
              </a:defRPr>
            </a:lvl1pPr>
          </a:lstStyle>
          <a:p>
            <a:pPr>
              <a:defRPr/>
            </a:pPr>
            <a:r>
              <a:rPr lang="nl-NL" dirty="0" smtClean="0"/>
              <a:t>27 januari 2025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78007" y="1265238"/>
            <a:ext cx="400110" cy="4754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265238"/>
            <a:ext cx="7571317" cy="4754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9" descr="Bar_Right"/>
          <p:cNvSpPr>
            <a:spLocks noChangeArrowheads="1"/>
          </p:cNvSpPr>
          <p:nvPr/>
        </p:nvSpPr>
        <p:spPr bwMode="auto">
          <a:xfrm>
            <a:off x="6096000" y="0"/>
            <a:ext cx="6096000" cy="6858000"/>
          </a:xfrm>
          <a:prstGeom prst="rect">
            <a:avLst/>
          </a:prstGeom>
          <a:solidFill>
            <a:srgbClr val="E17000"/>
          </a:solidFill>
          <a:ln>
            <a:noFill/>
          </a:ln>
          <a:effectLst/>
          <a:extLst/>
        </p:spPr>
        <p:txBody>
          <a:bodyPr wrap="none" lIns="0" tIns="0" rIns="0" bIns="0"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lang="nl-NL" sz="2600">
              <a:solidFill>
                <a:schemeClr val="bg1"/>
              </a:solidFill>
            </a:endParaRPr>
          </a:p>
        </p:txBody>
      </p:sp>
      <p:sp>
        <p:nvSpPr>
          <p:cNvPr id="5" name="Rectangle 157"/>
          <p:cNvSpPr>
            <a:spLocks noChangeArrowheads="1"/>
          </p:cNvSpPr>
          <p:nvPr/>
        </p:nvSpPr>
        <p:spPr bwMode="auto">
          <a:xfrm>
            <a:off x="6578602" y="2474916"/>
            <a:ext cx="4798484" cy="9429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/>
          <a:p>
            <a:pPr eaLnBrk="0" hangingPunct="0">
              <a:defRPr/>
            </a:pPr>
            <a:endParaRPr lang="nl-NL" sz="2600">
              <a:solidFill>
                <a:schemeClr val="bg1"/>
              </a:solidFill>
            </a:endParaRPr>
          </a:p>
        </p:txBody>
      </p:sp>
      <p:pic>
        <p:nvPicPr>
          <p:cNvPr id="9" name="LogoLandmacht" descr="Placeholder_Departme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3992" y="0"/>
            <a:ext cx="9144019" cy="2002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veBenaming"/>
          <p:cNvSpPr txBox="1">
            <a:spLocks noChangeArrowheads="1"/>
          </p:cNvSpPr>
          <p:nvPr userDrawn="1"/>
        </p:nvSpPr>
        <p:spPr bwMode="auto">
          <a:xfrm>
            <a:off x="6576486" y="5386391"/>
            <a:ext cx="5183716" cy="2873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 anchor="b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400" dirty="0">
                <a:solidFill>
                  <a:schemeClr val="bg1"/>
                </a:solidFill>
                <a:latin typeface="RijksoverheidSansHeadingTT" panose="020B0503040202060203" pitchFamily="34" charset="0"/>
              </a:rPr>
              <a:t>DOSCO</a:t>
            </a:r>
          </a:p>
        </p:txBody>
      </p:sp>
      <p:sp>
        <p:nvSpPr>
          <p:cNvPr id="11" name="Afdeling"/>
          <p:cNvSpPr txBox="1">
            <a:spLocks noChangeArrowheads="1"/>
          </p:cNvSpPr>
          <p:nvPr userDrawn="1"/>
        </p:nvSpPr>
        <p:spPr bwMode="auto">
          <a:xfrm>
            <a:off x="6576484" y="5746753"/>
            <a:ext cx="5181600" cy="2016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200" dirty="0" smtClean="0">
                <a:solidFill>
                  <a:schemeClr val="bg1"/>
                </a:solidFill>
                <a:latin typeface="+mn-lt"/>
              </a:rPr>
              <a:t>Dr. ir. Danny Blom</a:t>
            </a:r>
            <a:endParaRPr lang="nl-NL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Auteur"/>
          <p:cNvSpPr txBox="1">
            <a:spLocks noChangeArrowheads="1"/>
          </p:cNvSpPr>
          <p:nvPr userDrawn="1"/>
        </p:nvSpPr>
        <p:spPr bwMode="auto">
          <a:xfrm>
            <a:off x="6576484" y="5949953"/>
            <a:ext cx="5181600" cy="2016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200" dirty="0" smtClean="0">
                <a:solidFill>
                  <a:schemeClr val="bg1"/>
                </a:solidFill>
                <a:latin typeface="+mn-lt"/>
              </a:rPr>
              <a:t>Nederlandse</a:t>
            </a:r>
            <a:r>
              <a:rPr lang="nl-NL" sz="1200" baseline="0" dirty="0" smtClean="0">
                <a:solidFill>
                  <a:schemeClr val="bg1"/>
                </a:solidFill>
                <a:latin typeface="+mn-lt"/>
              </a:rPr>
              <a:t> Defensie Academie</a:t>
            </a:r>
            <a:endParaRPr lang="nl-NL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" name="Functie"/>
          <p:cNvSpPr txBox="1">
            <a:spLocks noChangeArrowheads="1"/>
          </p:cNvSpPr>
          <p:nvPr userDrawn="1"/>
        </p:nvSpPr>
        <p:spPr bwMode="auto">
          <a:xfrm>
            <a:off x="6576484" y="6164266"/>
            <a:ext cx="5181600" cy="142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200" b="0" dirty="0" err="1" smtClean="0">
                <a:solidFill>
                  <a:schemeClr val="bg1"/>
                </a:solidFill>
                <a:latin typeface="+mn-lt"/>
              </a:rPr>
              <a:t>Faculteit</a:t>
            </a:r>
            <a:r>
              <a:rPr lang="en-US" sz="1200" b="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200" b="0" dirty="0" err="1" smtClean="0">
                <a:solidFill>
                  <a:schemeClr val="bg1"/>
                </a:solidFill>
                <a:latin typeface="+mn-lt"/>
              </a:rPr>
              <a:t>Militaire</a:t>
            </a:r>
            <a:r>
              <a:rPr lang="en-US" sz="1200" b="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200" b="0" dirty="0" err="1" smtClean="0">
                <a:solidFill>
                  <a:schemeClr val="bg1"/>
                </a:solidFill>
                <a:latin typeface="+mn-lt"/>
              </a:rPr>
              <a:t>Wetenschappen</a:t>
            </a:r>
            <a:endParaRPr sz="12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364" name="Rectangle 196"/>
          <p:cNvSpPr>
            <a:spLocks noGrp="1" noChangeArrowheads="1"/>
          </p:cNvSpPr>
          <p:nvPr>
            <p:ph type="ctrTitle"/>
          </p:nvPr>
        </p:nvSpPr>
        <p:spPr>
          <a:xfrm>
            <a:off x="6578602" y="2096771"/>
            <a:ext cx="4798484" cy="492443"/>
          </a:xfrm>
        </p:spPr>
        <p:txBody>
          <a:bodyPr lIns="90000" tIns="45720" rIns="90000" bIns="4572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nl-NL" noProof="0" dirty="0" smtClean="0"/>
          </a:p>
        </p:txBody>
      </p:sp>
      <p:sp>
        <p:nvSpPr>
          <p:cNvPr id="7374" name="Rectangle 206"/>
          <p:cNvSpPr>
            <a:spLocks noGrp="1" noChangeArrowheads="1"/>
          </p:cNvSpPr>
          <p:nvPr>
            <p:ph type="subTitle" idx="1"/>
          </p:nvPr>
        </p:nvSpPr>
        <p:spPr>
          <a:xfrm>
            <a:off x="6578602" y="2781303"/>
            <a:ext cx="4798484" cy="2447925"/>
          </a:xfrm>
        </p:spPr>
        <p:txBody>
          <a:bodyPr lIns="91440" tIns="45720" rIns="91440" bIns="45720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nl-NL" noProof="0" smtClean="0"/>
          </a:p>
        </p:txBody>
      </p:sp>
      <p:sp>
        <p:nvSpPr>
          <p:cNvPr id="14" name="Date Placeholder 1" descr="Date"/>
          <p:cNvSpPr>
            <a:spLocks noGrp="1"/>
          </p:cNvSpPr>
          <p:nvPr>
            <p:ph type="dt" sz="half" idx="10"/>
          </p:nvPr>
        </p:nvSpPr>
        <p:spPr>
          <a:xfrm>
            <a:off x="6580717" y="6469066"/>
            <a:ext cx="2218267" cy="365125"/>
          </a:xfr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EFB72F70-86A0-4C14-B328-A142BCCD4395}" type="datetime4">
              <a:rPr lang="nl-NL" smtClean="0"/>
              <a:pPr>
                <a:defRPr/>
              </a:pPr>
              <a:t>27 juni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26229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5BA442-CF7C-446F-A5C6-9C80A1EA92B1}" type="datetime4">
              <a:rPr lang="nl-NL" smtClean="0"/>
              <a:t>27 juni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67674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615553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DACE4E-5F74-4A37-951C-E2AD8C0ABF31}" type="datetime4">
              <a:rPr lang="nl-NL" smtClean="0"/>
              <a:t>27 juni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21774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773238"/>
            <a:ext cx="5080000" cy="4246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773238"/>
            <a:ext cx="5080000" cy="4246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104096-2ED3-453C-8E78-E00AE5454056}" type="datetime4">
              <a:rPr lang="nl-NL" smtClean="0"/>
              <a:t>27 juni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507232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24744"/>
            <a:ext cx="10972800" cy="40011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09A98-FEF1-486E-836B-0182E6ED18CF}" type="datetime4">
              <a:rPr lang="nl-NL" smtClean="0"/>
              <a:t>27 juni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311475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5E3D14-5EDE-4B69-BCF9-7871170F920B}" type="datetime4">
              <a:rPr lang="nl-NL" smtClean="0"/>
              <a:t>27 juni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945927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3C7BC3-7CD1-41E9-B4B5-084A2D120935}" type="datetime4">
              <a:rPr lang="nl-NL" smtClean="0"/>
              <a:t>27 juni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804174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1127324"/>
            <a:ext cx="4011084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124747"/>
            <a:ext cx="6815667" cy="50014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AD4273-E583-4234-8A15-01E636C03DBC}" type="datetime4">
              <a:rPr lang="nl-NL" smtClean="0"/>
              <a:t>27 juni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67109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ijksoverheidSansWebText Bold" panose="020B0803040202060203" pitchFamily="34" charset="0"/>
                <a:ea typeface="RijksoverheidSansWebText Bold" panose="020B080304020206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RijksoverheidSansHeadingTT" panose="020B0503040202060203" pitchFamily="34" charset="0"/>
              </a:defRPr>
            </a:lvl1pPr>
            <a:lvl2pPr>
              <a:defRPr>
                <a:latin typeface="RijksoverheidSansHeadingTT" panose="020B0503040202060203" pitchFamily="34" charset="0"/>
              </a:defRPr>
            </a:lvl2pPr>
            <a:lvl3pPr>
              <a:defRPr>
                <a:latin typeface="RijksoverheidSansHeadingTT" panose="020B0503040202060203" pitchFamily="34" charset="0"/>
              </a:defRPr>
            </a:lvl3pPr>
            <a:lvl4pPr>
              <a:defRPr>
                <a:latin typeface="RijksoverheidSansHeadingTT" panose="020B0503040202060203" pitchFamily="34" charset="0"/>
              </a:defRPr>
            </a:lvl4pPr>
            <a:lvl5pPr>
              <a:defRPr>
                <a:latin typeface="RijksoverheidSansHeadingTT" panose="020B0503040202060203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sp>
        <p:nvSpPr>
          <p:cNvPr id="4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5059563"/>
            <a:ext cx="73152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24746"/>
            <a:ext cx="7315200" cy="360283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nl-NL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F2C121-03D7-4443-9B4B-D1ED7325FD6F}" type="datetime4">
              <a:rPr lang="nl-NL" smtClean="0"/>
              <a:t>27 juni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336507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790545-2047-4712-ADC2-09AB81876442}" type="datetime4">
              <a:rPr lang="nl-NL" smtClean="0"/>
              <a:t>27 juni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550611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78007" y="1265238"/>
            <a:ext cx="400110" cy="4754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265238"/>
            <a:ext cx="7571317" cy="4754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17926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9" descr="Bar_Right"/>
          <p:cNvSpPr>
            <a:spLocks noChangeArrowheads="1"/>
          </p:cNvSpPr>
          <p:nvPr/>
        </p:nvSpPr>
        <p:spPr bwMode="auto">
          <a:xfrm>
            <a:off x="6096000" y="0"/>
            <a:ext cx="6096000" cy="6858000"/>
          </a:xfrm>
          <a:prstGeom prst="rect">
            <a:avLst/>
          </a:prstGeom>
          <a:solidFill>
            <a:srgbClr val="E17000"/>
          </a:solidFill>
          <a:ln>
            <a:noFill/>
          </a:ln>
          <a:effectLst/>
          <a:extLst/>
        </p:spPr>
        <p:txBody>
          <a:bodyPr wrap="none" lIns="0" tIns="0" rIns="0" bIns="0"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lang="nl-NL" sz="2600">
              <a:solidFill>
                <a:schemeClr val="bg1"/>
              </a:solidFill>
            </a:endParaRPr>
          </a:p>
        </p:txBody>
      </p:sp>
      <p:sp>
        <p:nvSpPr>
          <p:cNvPr id="5" name="Rectangle 157"/>
          <p:cNvSpPr>
            <a:spLocks noChangeArrowheads="1"/>
          </p:cNvSpPr>
          <p:nvPr/>
        </p:nvSpPr>
        <p:spPr bwMode="auto">
          <a:xfrm>
            <a:off x="6578601" y="2474914"/>
            <a:ext cx="4798484" cy="9429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/>
          <a:p>
            <a:pPr eaLnBrk="0" hangingPunct="0">
              <a:defRPr/>
            </a:pPr>
            <a:endParaRPr lang="nl-NL" sz="2600">
              <a:solidFill>
                <a:schemeClr val="bg1"/>
              </a:solidFill>
            </a:endParaRPr>
          </a:p>
        </p:txBody>
      </p:sp>
      <p:pic>
        <p:nvPicPr>
          <p:cNvPr id="9" name="LogoLandmacht" descr="Placeholder_Departme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3991" y="0"/>
            <a:ext cx="9144019" cy="2002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veBenaming"/>
          <p:cNvSpPr txBox="1">
            <a:spLocks noChangeArrowheads="1"/>
          </p:cNvSpPr>
          <p:nvPr userDrawn="1"/>
        </p:nvSpPr>
        <p:spPr bwMode="auto">
          <a:xfrm>
            <a:off x="6576485" y="5386389"/>
            <a:ext cx="5183716" cy="2873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 anchor="b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400" dirty="0">
                <a:solidFill>
                  <a:schemeClr val="bg1"/>
                </a:solidFill>
                <a:latin typeface="RijksoverheidSansHeadingTT" panose="020B0503040202060203" pitchFamily="34" charset="0"/>
              </a:rPr>
              <a:t>DOSCO</a:t>
            </a:r>
          </a:p>
        </p:txBody>
      </p:sp>
      <p:sp>
        <p:nvSpPr>
          <p:cNvPr id="11" name="Afdeling"/>
          <p:cNvSpPr txBox="1">
            <a:spLocks noChangeArrowheads="1"/>
          </p:cNvSpPr>
          <p:nvPr userDrawn="1"/>
        </p:nvSpPr>
        <p:spPr bwMode="auto">
          <a:xfrm>
            <a:off x="6576484" y="5746751"/>
            <a:ext cx="5181600" cy="2016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200" dirty="0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Dr. ir. Danny Blom</a:t>
            </a:r>
            <a:endParaRPr lang="nl-NL" sz="1200" dirty="0">
              <a:solidFill>
                <a:schemeClr val="bg1"/>
              </a:solidFill>
              <a:latin typeface="RijksoverheidSansHeadingTT" panose="020B0503040202060203" pitchFamily="34" charset="0"/>
            </a:endParaRPr>
          </a:p>
        </p:txBody>
      </p:sp>
      <p:sp>
        <p:nvSpPr>
          <p:cNvPr id="12" name="Auteur"/>
          <p:cNvSpPr txBox="1">
            <a:spLocks noChangeArrowheads="1"/>
          </p:cNvSpPr>
          <p:nvPr userDrawn="1"/>
        </p:nvSpPr>
        <p:spPr bwMode="auto">
          <a:xfrm>
            <a:off x="6576484" y="5949951"/>
            <a:ext cx="5181600" cy="2016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200" dirty="0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Nederlandse Defensie Academie</a:t>
            </a:r>
            <a:endParaRPr lang="nl-NL" sz="1200" dirty="0">
              <a:solidFill>
                <a:schemeClr val="bg1"/>
              </a:solidFill>
              <a:latin typeface="RijksoverheidSansHeadingTT" panose="020B0503040202060203" pitchFamily="34" charset="0"/>
            </a:endParaRPr>
          </a:p>
        </p:txBody>
      </p:sp>
      <p:sp>
        <p:nvSpPr>
          <p:cNvPr id="13" name="Functie"/>
          <p:cNvSpPr txBox="1">
            <a:spLocks noChangeArrowheads="1"/>
          </p:cNvSpPr>
          <p:nvPr userDrawn="1"/>
        </p:nvSpPr>
        <p:spPr bwMode="auto">
          <a:xfrm>
            <a:off x="6576484" y="6164264"/>
            <a:ext cx="5181600" cy="142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200" dirty="0" err="1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Faculteit</a:t>
            </a:r>
            <a:r>
              <a:rPr lang="en-US" sz="1200" dirty="0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Militaire</a:t>
            </a:r>
            <a:r>
              <a:rPr lang="en-US" sz="1200" dirty="0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Wetenschappen</a:t>
            </a:r>
            <a:endParaRPr sz="1200" dirty="0">
              <a:solidFill>
                <a:schemeClr val="bg1"/>
              </a:solidFill>
              <a:latin typeface="RijksoverheidSansHeadingTT" panose="020B0503040202060203" pitchFamily="34" charset="0"/>
            </a:endParaRPr>
          </a:p>
        </p:txBody>
      </p:sp>
      <p:sp>
        <p:nvSpPr>
          <p:cNvPr id="7364" name="Rectangle 196"/>
          <p:cNvSpPr>
            <a:spLocks noGrp="1" noChangeArrowheads="1"/>
          </p:cNvSpPr>
          <p:nvPr>
            <p:ph type="ctrTitle"/>
          </p:nvPr>
        </p:nvSpPr>
        <p:spPr>
          <a:xfrm>
            <a:off x="6578601" y="2096771"/>
            <a:ext cx="4798484" cy="492443"/>
          </a:xfrm>
        </p:spPr>
        <p:txBody>
          <a:bodyPr lIns="90000" tIns="45720" rIns="90000" bIns="45720" anchor="b"/>
          <a:lstStyle>
            <a:lvl1pPr>
              <a:defRPr>
                <a:solidFill>
                  <a:schemeClr val="bg1"/>
                </a:solidFill>
                <a:latin typeface="RijksoverheidSansWebText Bold" panose="020B0803040202060203" pitchFamily="34" charset="0"/>
                <a:ea typeface="RijksoverheidSansWebText Bold" panose="020B0803040202060203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  <a:endParaRPr lang="nl-NL" noProof="0" dirty="0" smtClean="0"/>
          </a:p>
        </p:txBody>
      </p:sp>
      <p:sp>
        <p:nvSpPr>
          <p:cNvPr id="7374" name="Rectangle 206"/>
          <p:cNvSpPr>
            <a:spLocks noGrp="1" noChangeArrowheads="1"/>
          </p:cNvSpPr>
          <p:nvPr>
            <p:ph type="subTitle" idx="1"/>
          </p:nvPr>
        </p:nvSpPr>
        <p:spPr>
          <a:xfrm>
            <a:off x="6578601" y="2781301"/>
            <a:ext cx="4798484" cy="2447925"/>
          </a:xfrm>
        </p:spPr>
        <p:txBody>
          <a:bodyPr lIns="91440" tIns="45720" rIns="91440" bIns="45720"/>
          <a:lstStyle>
            <a:lvl1pPr>
              <a:defRPr sz="2400">
                <a:solidFill>
                  <a:schemeClr val="bg1"/>
                </a:solidFill>
                <a:latin typeface="RijksoverheidSansHeadingTT" panose="020B0503040202060203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  <a:endParaRPr lang="nl-NL" noProof="0" dirty="0" smtClean="0"/>
          </a:p>
        </p:txBody>
      </p:sp>
      <p:sp>
        <p:nvSpPr>
          <p:cNvPr id="14" name="Date Placeholder 1" descr="Date"/>
          <p:cNvSpPr>
            <a:spLocks noGrp="1"/>
          </p:cNvSpPr>
          <p:nvPr>
            <p:ph type="dt" sz="half" idx="10"/>
          </p:nvPr>
        </p:nvSpPr>
        <p:spPr>
          <a:xfrm>
            <a:off x="6580717" y="6469064"/>
            <a:ext cx="2218267" cy="365125"/>
          </a:xfr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RijksoverheidSansHeadingTT" panose="020B0503040202060203" pitchFamily="34" charset="0"/>
              </a:defRPr>
            </a:lvl1pPr>
          </a:lstStyle>
          <a:p>
            <a:pPr>
              <a:defRPr/>
            </a:pPr>
            <a:r>
              <a:rPr lang="en-US" smtClean="0"/>
              <a:t>juli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18940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ijksoverheidSansWebText Bold" panose="020B0803040202060203" pitchFamily="34" charset="0"/>
                <a:ea typeface="RijksoverheidSansWebText Bold" panose="020B080304020206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RijksoverheidSansHeadingTT" panose="020B0503040202060203" pitchFamily="34" charset="0"/>
              </a:defRPr>
            </a:lvl1pPr>
            <a:lvl2pPr>
              <a:defRPr>
                <a:latin typeface="RijksoverheidSansHeadingTT" panose="020B0503040202060203" pitchFamily="34" charset="0"/>
              </a:defRPr>
            </a:lvl2pPr>
            <a:lvl3pPr>
              <a:defRPr>
                <a:latin typeface="RijksoverheidSansHeadingTT" panose="020B0503040202060203" pitchFamily="34" charset="0"/>
              </a:defRPr>
            </a:lvl3pPr>
            <a:lvl4pPr>
              <a:defRPr>
                <a:latin typeface="RijksoverheidSansHeadingTT" panose="020B0503040202060203" pitchFamily="34" charset="0"/>
              </a:defRPr>
            </a:lvl4pPr>
            <a:lvl5pPr>
              <a:defRPr>
                <a:latin typeface="RijksoverheidSansHeadingTT" panose="020B0503040202060203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sp>
        <p:nvSpPr>
          <p:cNvPr id="4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juli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72209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615553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juli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63839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773238"/>
            <a:ext cx="5080000" cy="4246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773238"/>
            <a:ext cx="5080000" cy="4246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juli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942468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24744"/>
            <a:ext cx="10972800" cy="40011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juli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046379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juli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280157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juli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45245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615553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124744"/>
            <a:ext cx="4011084" cy="31035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124745"/>
            <a:ext cx="6815667" cy="50014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juli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272285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5059561"/>
            <a:ext cx="73152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24744"/>
            <a:ext cx="7315200" cy="360283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nl-NL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juli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514093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juli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5410233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78007" y="1265238"/>
            <a:ext cx="400110" cy="4754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265238"/>
            <a:ext cx="7571317" cy="4754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1919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773238"/>
            <a:ext cx="5080000" cy="4246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773238"/>
            <a:ext cx="5080000" cy="4246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24744"/>
            <a:ext cx="10972800" cy="40011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124744"/>
            <a:ext cx="4011084" cy="31035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124745"/>
            <a:ext cx="6815667" cy="50014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5059561"/>
            <a:ext cx="73152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24744"/>
            <a:ext cx="7315200" cy="360283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nl-NL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shpKleurvlakOnder" descr="Bar_Bottom"/>
          <p:cNvSpPr>
            <a:spLocks noChangeArrowheads="1"/>
          </p:cNvSpPr>
          <p:nvPr/>
        </p:nvSpPr>
        <p:spPr bwMode="auto">
          <a:xfrm>
            <a:off x="0" y="6318250"/>
            <a:ext cx="12192000" cy="539750"/>
          </a:xfrm>
          <a:prstGeom prst="rect">
            <a:avLst/>
          </a:prstGeom>
          <a:solidFill>
            <a:srgbClr val="E17000"/>
          </a:soli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endParaRPr lang="nl-NL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27" name="Rectangle 46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812800" y="1773238"/>
            <a:ext cx="10363200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het opmaakprofiel van de modeltekst te bewerken</a:t>
            </a:r>
          </a:p>
          <a:p>
            <a:pPr lvl="1"/>
            <a:r>
              <a:rPr lang="nl-NL" smtClean="0"/>
              <a:t> </a:t>
            </a:r>
          </a:p>
          <a:p>
            <a:pPr lvl="2"/>
            <a:r>
              <a:rPr lang="nl-NL" smtClean="0"/>
              <a:t> </a:t>
            </a:r>
          </a:p>
          <a:p>
            <a:pPr lvl="3"/>
            <a:r>
              <a:rPr lang="nl-NL" smtClean="0"/>
              <a:t> </a:t>
            </a:r>
          </a:p>
          <a:p>
            <a:pPr lvl="4"/>
            <a:r>
              <a:rPr lang="nl-NL" smtClean="0"/>
              <a:t> </a:t>
            </a:r>
          </a:p>
        </p:txBody>
      </p:sp>
      <p:sp>
        <p:nvSpPr>
          <p:cNvPr id="1095" name="shpTekst" descr="Bar_Top"/>
          <p:cNvSpPr>
            <a:spLocks noChangeArrowheads="1"/>
          </p:cNvSpPr>
          <p:nvPr/>
        </p:nvSpPr>
        <p:spPr bwMode="auto">
          <a:xfrm>
            <a:off x="0" y="1"/>
            <a:ext cx="12192000" cy="1071563"/>
          </a:xfrm>
          <a:prstGeom prst="rect">
            <a:avLst/>
          </a:prstGeom>
          <a:solidFill>
            <a:srgbClr val="E17000"/>
          </a:soli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endParaRPr lang="nl-NL" sz="18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29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814917" y="1265239"/>
            <a:ext cx="1036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nl-NL" smtClean="0"/>
          </a:p>
        </p:txBody>
      </p:sp>
      <p:sp>
        <p:nvSpPr>
          <p:cNvPr id="1099" name="shpKleurvlakBoven"/>
          <p:cNvSpPr>
            <a:spLocks noChangeArrowheads="1"/>
          </p:cNvSpPr>
          <p:nvPr/>
        </p:nvSpPr>
        <p:spPr bwMode="auto">
          <a:xfrm>
            <a:off x="6000751" y="6308725"/>
            <a:ext cx="5552016" cy="287338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eaLnBrk="0" hangingPunct="0">
              <a:defRPr/>
            </a:pPr>
            <a:r>
              <a:rPr lang="nl-NL" sz="1100" dirty="0">
                <a:solidFill>
                  <a:schemeClr val="bg1"/>
                </a:solidFill>
                <a:cs typeface="Arial" charset="0"/>
              </a:rPr>
              <a:t>DOSCO</a:t>
            </a:r>
          </a:p>
        </p:txBody>
      </p:sp>
      <p:sp>
        <p:nvSpPr>
          <p:cNvPr id="1100" name="shpBeeldmerk"/>
          <p:cNvSpPr>
            <a:spLocks noChangeArrowheads="1"/>
          </p:cNvSpPr>
          <p:nvPr/>
        </p:nvSpPr>
        <p:spPr bwMode="auto">
          <a:xfrm>
            <a:off x="516467" y="6362700"/>
            <a:ext cx="950384" cy="363538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eaLnBrk="0" hangingPunct="0">
              <a:defRPr/>
            </a:pPr>
            <a:fld id="{07382E3B-8403-45AB-A22D-980A32E9F913}" type="slidenum">
              <a:rPr lang="nl-NL" sz="1000">
                <a:solidFill>
                  <a:schemeClr val="bg1"/>
                </a:solidFill>
                <a:cs typeface="Arial" charset="0"/>
              </a:rPr>
              <a:pPr eaLnBrk="0" hangingPunct="0">
                <a:defRPr/>
              </a:pPr>
              <a:t>‹nr.›</a:t>
            </a:fld>
            <a:endParaRPr lang="nl-NL" sz="10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109" name="TitelSlide2"/>
          <p:cNvSpPr txBox="1">
            <a:spLocks noChangeArrowheads="1"/>
          </p:cNvSpPr>
          <p:nvPr/>
        </p:nvSpPr>
        <p:spPr bwMode="auto">
          <a:xfrm>
            <a:off x="6000751" y="6524625"/>
            <a:ext cx="3647016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100" dirty="0">
                <a:solidFill>
                  <a:schemeClr val="bg1"/>
                </a:solidFill>
              </a:rPr>
              <a:t>Statistiek</a:t>
            </a:r>
          </a:p>
        </p:txBody>
      </p:sp>
      <p:pic>
        <p:nvPicPr>
          <p:cNvPr id="1036" name="LogoLandmacht" descr="Placeholder_Logo"/>
          <p:cNvPicPr>
            <a:picLocks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875713" y="1"/>
            <a:ext cx="440575" cy="84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Date Placeholder 1" descr="Date"/>
          <p:cNvSpPr>
            <a:spLocks noGrp="1"/>
          </p:cNvSpPr>
          <p:nvPr>
            <p:ph type="dt" sz="half" idx="2"/>
          </p:nvPr>
        </p:nvSpPr>
        <p:spPr>
          <a:xfrm>
            <a:off x="9637185" y="6520259"/>
            <a:ext cx="2220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spcBef>
                <a:spcPct val="50000"/>
              </a:spcBef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5" r:id="rId11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9pPr>
    </p:titleStyle>
    <p:bodyStyle>
      <a:lvl1pPr algn="l" rtl="0" eaLnBrk="1" fontAlgn="base" hangingPunct="1">
        <a:spcBef>
          <a:spcPct val="5000"/>
        </a:spcBef>
        <a:spcAft>
          <a:spcPct val="0"/>
        </a:spcAft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374650" indent="-184150" algn="l" rtl="0" eaLnBrk="1" fontAlgn="base" hangingPunct="1">
        <a:spcBef>
          <a:spcPct val="5000"/>
        </a:spcBef>
        <a:spcAft>
          <a:spcPct val="0"/>
        </a:spcAft>
        <a:buChar char="•"/>
        <a:defRPr sz="2200">
          <a:solidFill>
            <a:srgbClr val="000000"/>
          </a:solidFill>
          <a:latin typeface="+mn-lt"/>
        </a:defRPr>
      </a:lvl2pPr>
      <a:lvl3pPr marL="6223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–"/>
        <a:defRPr sz="2200">
          <a:solidFill>
            <a:srgbClr val="000000"/>
          </a:solidFill>
          <a:latin typeface="+mn-lt"/>
        </a:defRPr>
      </a:lvl3pPr>
      <a:lvl4pPr marL="1166813" indent="-1778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›"/>
        <a:defRPr sz="2200">
          <a:solidFill>
            <a:srgbClr val="000000"/>
          </a:solidFill>
          <a:latin typeface="+mn-lt"/>
        </a:defRPr>
      </a:lvl4pPr>
      <a:lvl5pPr marL="13462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5pPr>
      <a:lvl6pPr marL="18034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6pPr>
      <a:lvl7pPr marL="22606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7pPr>
      <a:lvl8pPr marL="27178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8pPr>
      <a:lvl9pPr marL="31750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shpKleurvlakOnder" descr="Bar_Bottom"/>
          <p:cNvSpPr>
            <a:spLocks noChangeArrowheads="1"/>
          </p:cNvSpPr>
          <p:nvPr/>
        </p:nvSpPr>
        <p:spPr bwMode="auto">
          <a:xfrm>
            <a:off x="0" y="6318250"/>
            <a:ext cx="12192000" cy="539750"/>
          </a:xfrm>
          <a:prstGeom prst="rect">
            <a:avLst/>
          </a:prstGeom>
          <a:solidFill>
            <a:srgbClr val="E17000"/>
          </a:soli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endParaRPr lang="nl-NL" sz="18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27" name="Rectangle 46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812800" y="1773238"/>
            <a:ext cx="10363200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het opmaakprofiel van de modeltekst te bewerken</a:t>
            </a:r>
          </a:p>
          <a:p>
            <a:pPr lvl="1"/>
            <a:r>
              <a:rPr lang="nl-NL" smtClean="0"/>
              <a:t> </a:t>
            </a:r>
          </a:p>
          <a:p>
            <a:pPr lvl="2"/>
            <a:r>
              <a:rPr lang="nl-NL" smtClean="0"/>
              <a:t> </a:t>
            </a:r>
          </a:p>
          <a:p>
            <a:pPr lvl="3"/>
            <a:r>
              <a:rPr lang="nl-NL" smtClean="0"/>
              <a:t> </a:t>
            </a:r>
          </a:p>
          <a:p>
            <a:pPr lvl="4"/>
            <a:r>
              <a:rPr lang="nl-NL" smtClean="0"/>
              <a:t> </a:t>
            </a:r>
          </a:p>
        </p:txBody>
      </p:sp>
      <p:sp>
        <p:nvSpPr>
          <p:cNvPr id="1095" name="shpTekst" descr="Bar_Top"/>
          <p:cNvSpPr>
            <a:spLocks noChangeArrowheads="1"/>
          </p:cNvSpPr>
          <p:nvPr/>
        </p:nvSpPr>
        <p:spPr bwMode="auto">
          <a:xfrm>
            <a:off x="0" y="3"/>
            <a:ext cx="12192000" cy="1071563"/>
          </a:xfrm>
          <a:prstGeom prst="rect">
            <a:avLst/>
          </a:prstGeom>
          <a:solidFill>
            <a:srgbClr val="E17000"/>
          </a:soli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endParaRPr lang="nl-NL" sz="18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29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814917" y="1265241"/>
            <a:ext cx="1036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nl-NL" smtClean="0"/>
          </a:p>
        </p:txBody>
      </p:sp>
      <p:sp>
        <p:nvSpPr>
          <p:cNvPr id="1099" name="shpKleurvlakBoven"/>
          <p:cNvSpPr>
            <a:spLocks noChangeArrowheads="1"/>
          </p:cNvSpPr>
          <p:nvPr/>
        </p:nvSpPr>
        <p:spPr bwMode="auto">
          <a:xfrm>
            <a:off x="6000751" y="6308725"/>
            <a:ext cx="5552016" cy="287338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eaLnBrk="0" hangingPunct="0">
              <a:defRPr/>
            </a:pPr>
            <a:r>
              <a:rPr lang="nl-NL" sz="1100" dirty="0">
                <a:solidFill>
                  <a:schemeClr val="bg1"/>
                </a:solidFill>
                <a:cs typeface="Arial" charset="0"/>
              </a:rPr>
              <a:t>DOSCO</a:t>
            </a:r>
          </a:p>
        </p:txBody>
      </p:sp>
      <p:sp>
        <p:nvSpPr>
          <p:cNvPr id="1100" name="shpBeeldmerk"/>
          <p:cNvSpPr>
            <a:spLocks noChangeArrowheads="1"/>
          </p:cNvSpPr>
          <p:nvPr/>
        </p:nvSpPr>
        <p:spPr bwMode="auto">
          <a:xfrm>
            <a:off x="516467" y="6362700"/>
            <a:ext cx="950384" cy="363538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eaLnBrk="0" hangingPunct="0">
              <a:defRPr/>
            </a:pPr>
            <a:fld id="{07382E3B-8403-45AB-A22D-980A32E9F913}" type="slidenum">
              <a:rPr lang="nl-NL" sz="1000">
                <a:solidFill>
                  <a:schemeClr val="bg1"/>
                </a:solidFill>
                <a:cs typeface="Arial" charset="0"/>
              </a:rPr>
              <a:pPr eaLnBrk="0" hangingPunct="0">
                <a:defRPr/>
              </a:pPr>
              <a:t>‹nr.›</a:t>
            </a:fld>
            <a:endParaRPr lang="nl-NL" sz="10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109" name="TitelSlide2"/>
          <p:cNvSpPr txBox="1">
            <a:spLocks noChangeArrowheads="1"/>
          </p:cNvSpPr>
          <p:nvPr/>
        </p:nvSpPr>
        <p:spPr bwMode="auto">
          <a:xfrm>
            <a:off x="6000751" y="6524625"/>
            <a:ext cx="3647016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/>
          <a:lstStyle/>
          <a:p>
            <a:pPr eaLnBrk="0" hangingPunct="0">
              <a:spcBef>
                <a:spcPct val="50000"/>
              </a:spcBef>
              <a:defRPr/>
            </a:pPr>
            <a:endParaRPr sz="2200"/>
          </a:p>
        </p:txBody>
      </p:sp>
      <p:pic>
        <p:nvPicPr>
          <p:cNvPr id="1036" name="LogoLandmacht" descr="Placeholder_Logo"/>
          <p:cNvPicPr>
            <a:picLocks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875714" y="3"/>
            <a:ext cx="440575" cy="84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Date Placeholder 1" descr="Date"/>
          <p:cNvSpPr>
            <a:spLocks noGrp="1"/>
          </p:cNvSpPr>
          <p:nvPr>
            <p:ph type="dt" sz="half" idx="2"/>
          </p:nvPr>
        </p:nvSpPr>
        <p:spPr>
          <a:xfrm>
            <a:off x="9637186" y="6520261"/>
            <a:ext cx="2220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spcBef>
                <a:spcPct val="50000"/>
              </a:spcBef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578AD08-3C54-48F2-9382-C141D1496CCF}" type="datetime4">
              <a:rPr lang="nl-NL" smtClean="0"/>
              <a:t>27 juni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32228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9pPr>
    </p:titleStyle>
    <p:bodyStyle>
      <a:lvl1pPr algn="l" rtl="0" eaLnBrk="1" fontAlgn="base" hangingPunct="1">
        <a:spcBef>
          <a:spcPct val="5000"/>
        </a:spcBef>
        <a:spcAft>
          <a:spcPct val="0"/>
        </a:spcAft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374650" indent="-184150" algn="l" rtl="0" eaLnBrk="1" fontAlgn="base" hangingPunct="1">
        <a:spcBef>
          <a:spcPct val="5000"/>
        </a:spcBef>
        <a:spcAft>
          <a:spcPct val="0"/>
        </a:spcAft>
        <a:buChar char="•"/>
        <a:defRPr sz="2200">
          <a:solidFill>
            <a:srgbClr val="000000"/>
          </a:solidFill>
          <a:latin typeface="+mn-lt"/>
        </a:defRPr>
      </a:lvl2pPr>
      <a:lvl3pPr marL="6223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–"/>
        <a:defRPr sz="2200">
          <a:solidFill>
            <a:srgbClr val="000000"/>
          </a:solidFill>
          <a:latin typeface="+mn-lt"/>
        </a:defRPr>
      </a:lvl3pPr>
      <a:lvl4pPr marL="1166813" indent="-1778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›"/>
        <a:defRPr sz="2200">
          <a:solidFill>
            <a:srgbClr val="000000"/>
          </a:solidFill>
          <a:latin typeface="+mn-lt"/>
        </a:defRPr>
      </a:lvl4pPr>
      <a:lvl5pPr marL="13462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5pPr>
      <a:lvl6pPr marL="18034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6pPr>
      <a:lvl7pPr marL="22606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7pPr>
      <a:lvl8pPr marL="27178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8pPr>
      <a:lvl9pPr marL="31750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shpKleurvlakOnder" descr="Bar_Bottom"/>
          <p:cNvSpPr>
            <a:spLocks noChangeArrowheads="1"/>
          </p:cNvSpPr>
          <p:nvPr/>
        </p:nvSpPr>
        <p:spPr bwMode="auto">
          <a:xfrm>
            <a:off x="0" y="6318250"/>
            <a:ext cx="12192000" cy="539750"/>
          </a:xfrm>
          <a:prstGeom prst="rect">
            <a:avLst/>
          </a:prstGeom>
          <a:solidFill>
            <a:srgbClr val="E17000"/>
          </a:soli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endParaRPr lang="nl-NL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27" name="Rectangle 46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812800" y="1773238"/>
            <a:ext cx="10363200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het opmaakprofiel van de modeltekst te bewerken</a:t>
            </a:r>
          </a:p>
          <a:p>
            <a:pPr lvl="1"/>
            <a:r>
              <a:rPr lang="nl-NL" smtClean="0"/>
              <a:t> </a:t>
            </a:r>
          </a:p>
          <a:p>
            <a:pPr lvl="2"/>
            <a:r>
              <a:rPr lang="nl-NL" smtClean="0"/>
              <a:t> </a:t>
            </a:r>
          </a:p>
          <a:p>
            <a:pPr lvl="3"/>
            <a:r>
              <a:rPr lang="nl-NL" smtClean="0"/>
              <a:t> </a:t>
            </a:r>
          </a:p>
          <a:p>
            <a:pPr lvl="4"/>
            <a:r>
              <a:rPr lang="nl-NL" smtClean="0"/>
              <a:t> </a:t>
            </a:r>
          </a:p>
        </p:txBody>
      </p:sp>
      <p:sp>
        <p:nvSpPr>
          <p:cNvPr id="1095" name="shpTekst" descr="Bar_Top"/>
          <p:cNvSpPr>
            <a:spLocks noChangeArrowheads="1"/>
          </p:cNvSpPr>
          <p:nvPr/>
        </p:nvSpPr>
        <p:spPr bwMode="auto">
          <a:xfrm>
            <a:off x="0" y="1"/>
            <a:ext cx="12192000" cy="1071563"/>
          </a:xfrm>
          <a:prstGeom prst="rect">
            <a:avLst/>
          </a:prstGeom>
          <a:solidFill>
            <a:srgbClr val="E17000"/>
          </a:soli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endParaRPr lang="nl-NL" sz="18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29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814917" y="1265239"/>
            <a:ext cx="1036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nl-NL" smtClean="0"/>
          </a:p>
        </p:txBody>
      </p:sp>
      <p:sp>
        <p:nvSpPr>
          <p:cNvPr id="1099" name="shpKleurvlakBoven"/>
          <p:cNvSpPr>
            <a:spLocks noChangeArrowheads="1"/>
          </p:cNvSpPr>
          <p:nvPr/>
        </p:nvSpPr>
        <p:spPr bwMode="auto">
          <a:xfrm>
            <a:off x="6000751" y="6308725"/>
            <a:ext cx="5552016" cy="287338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eaLnBrk="0" hangingPunct="0">
              <a:defRPr/>
            </a:pPr>
            <a:r>
              <a:rPr lang="nl-NL" sz="1100" dirty="0">
                <a:solidFill>
                  <a:schemeClr val="bg1"/>
                </a:solidFill>
                <a:cs typeface="Arial" charset="0"/>
              </a:rPr>
              <a:t>DOSCO</a:t>
            </a:r>
          </a:p>
        </p:txBody>
      </p:sp>
      <p:sp>
        <p:nvSpPr>
          <p:cNvPr id="1100" name="shpBeeldmerk"/>
          <p:cNvSpPr>
            <a:spLocks noChangeArrowheads="1"/>
          </p:cNvSpPr>
          <p:nvPr/>
        </p:nvSpPr>
        <p:spPr bwMode="auto">
          <a:xfrm>
            <a:off x="516467" y="6362700"/>
            <a:ext cx="950384" cy="363538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eaLnBrk="0" hangingPunct="0">
              <a:defRPr/>
            </a:pPr>
            <a:fld id="{07382E3B-8403-45AB-A22D-980A32E9F913}" type="slidenum">
              <a:rPr lang="nl-NL" sz="1000">
                <a:solidFill>
                  <a:schemeClr val="bg1"/>
                </a:solidFill>
                <a:cs typeface="Arial" charset="0"/>
              </a:rPr>
              <a:pPr eaLnBrk="0" hangingPunct="0">
                <a:defRPr/>
              </a:pPr>
              <a:t>‹nr.›</a:t>
            </a:fld>
            <a:endParaRPr lang="nl-NL" sz="10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109" name="TitelSlide2"/>
          <p:cNvSpPr txBox="1">
            <a:spLocks noChangeArrowheads="1"/>
          </p:cNvSpPr>
          <p:nvPr/>
        </p:nvSpPr>
        <p:spPr bwMode="auto">
          <a:xfrm>
            <a:off x="6000751" y="6524625"/>
            <a:ext cx="3647016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100" dirty="0">
                <a:solidFill>
                  <a:schemeClr val="bg1"/>
                </a:solidFill>
              </a:rPr>
              <a:t>Statistiek</a:t>
            </a:r>
          </a:p>
        </p:txBody>
      </p:sp>
      <p:pic>
        <p:nvPicPr>
          <p:cNvPr id="1036" name="LogoLandmacht" descr="Placeholder_Logo"/>
          <p:cNvPicPr>
            <a:picLocks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875713" y="1"/>
            <a:ext cx="440575" cy="84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Date Placeholder 1" descr="Date"/>
          <p:cNvSpPr>
            <a:spLocks noGrp="1"/>
          </p:cNvSpPr>
          <p:nvPr>
            <p:ph type="dt" sz="half" idx="2"/>
          </p:nvPr>
        </p:nvSpPr>
        <p:spPr>
          <a:xfrm>
            <a:off x="9637185" y="6520259"/>
            <a:ext cx="2220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spcBef>
                <a:spcPct val="50000"/>
              </a:spcBef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mtClean="0"/>
              <a:t>juli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71988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9pPr>
    </p:titleStyle>
    <p:bodyStyle>
      <a:lvl1pPr algn="l" rtl="0" eaLnBrk="1" fontAlgn="base" hangingPunct="1">
        <a:spcBef>
          <a:spcPct val="5000"/>
        </a:spcBef>
        <a:spcAft>
          <a:spcPct val="0"/>
        </a:spcAft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374650" indent="-184150" algn="l" rtl="0" eaLnBrk="1" fontAlgn="base" hangingPunct="1">
        <a:spcBef>
          <a:spcPct val="5000"/>
        </a:spcBef>
        <a:spcAft>
          <a:spcPct val="0"/>
        </a:spcAft>
        <a:buChar char="•"/>
        <a:defRPr sz="2200">
          <a:solidFill>
            <a:srgbClr val="000000"/>
          </a:solidFill>
          <a:latin typeface="+mn-lt"/>
        </a:defRPr>
      </a:lvl2pPr>
      <a:lvl3pPr marL="6223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–"/>
        <a:defRPr sz="2200">
          <a:solidFill>
            <a:srgbClr val="000000"/>
          </a:solidFill>
          <a:latin typeface="+mn-lt"/>
        </a:defRPr>
      </a:lvl3pPr>
      <a:lvl4pPr marL="1166813" indent="-1778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›"/>
        <a:defRPr sz="2200">
          <a:solidFill>
            <a:srgbClr val="000000"/>
          </a:solidFill>
          <a:latin typeface="+mn-lt"/>
        </a:defRPr>
      </a:lvl4pPr>
      <a:lvl5pPr marL="13462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5pPr>
      <a:lvl6pPr marL="18034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6pPr>
      <a:lvl7pPr marL="22606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7pPr>
      <a:lvl8pPr marL="27178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8pPr>
      <a:lvl9pPr marL="31750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diagramColors" Target="../diagrams/colors1.xml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25.png"/><Relationship Id="rId5" Type="http://schemas.openxmlformats.org/officeDocument/2006/relationships/diagramLayout" Target="../diagrams/layout1.xml"/><Relationship Id="rId10" Type="http://schemas.openxmlformats.org/officeDocument/2006/relationships/image" Target="../media/image24.png"/><Relationship Id="rId4" Type="http://schemas.openxmlformats.org/officeDocument/2006/relationships/diagramData" Target="../diagrams/data1.xml"/><Relationship Id="rId9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hpTitel"/>
          <p:cNvSpPr>
            <a:spLocks noGrp="1" noChangeArrowheads="1"/>
          </p:cNvSpPr>
          <p:nvPr>
            <p:ph type="title"/>
          </p:nvPr>
        </p:nvSpPr>
        <p:spPr>
          <a:xfrm>
            <a:off x="6457951" y="2097087"/>
            <a:ext cx="5040000" cy="492443"/>
          </a:xfrm>
        </p:spPr>
        <p:txBody>
          <a:bodyPr anchor="t" anchorCtr="0"/>
          <a:lstStyle/>
          <a:p>
            <a:pPr eaLnBrk="1" hangingPunct="1"/>
            <a:r>
              <a:rPr lang="nl-NL" b="1" dirty="0" smtClean="0">
                <a:solidFill>
                  <a:srgbClr val="113652"/>
                </a:solidFill>
                <a:latin typeface="RijksoverheidSansHeadingTT" panose="020B0503040202060203" pitchFamily="34" charset="0"/>
              </a:rPr>
              <a:t>Statistiek: college 11</a:t>
            </a:r>
          </a:p>
        </p:txBody>
      </p:sp>
      <p:sp>
        <p:nvSpPr>
          <p:cNvPr id="4099" name="shpTekst"/>
          <p:cNvSpPr>
            <a:spLocks noGrp="1" noChangeArrowheads="1"/>
          </p:cNvSpPr>
          <p:nvPr>
            <p:ph type="body" idx="1"/>
          </p:nvPr>
        </p:nvSpPr>
        <p:spPr>
          <a:xfrm>
            <a:off x="6458400" y="3236400"/>
            <a:ext cx="5040000" cy="986400"/>
          </a:xfrm>
        </p:spPr>
        <p:txBody>
          <a:bodyPr/>
          <a:lstStyle/>
          <a:p>
            <a:pPr eaLnBrk="1" hangingPunct="1"/>
            <a:r>
              <a:rPr lang="nl-NL" dirty="0" smtClean="0">
                <a:solidFill>
                  <a:srgbClr val="113652"/>
                </a:solidFill>
                <a:latin typeface="RijksoverheidSansHeadingTT" panose="020B0503040202060203" pitchFamily="34" charset="0"/>
              </a:rPr>
              <a:t>Verschiltoetsen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6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14917" y="1265241"/>
                <a:ext cx="10363200" cy="400110"/>
              </a:xfrm>
            </p:spPr>
            <p:txBody>
              <a:bodyPr/>
              <a:lstStyle/>
              <a:p>
                <a:r>
                  <a:rPr lang="en-US" dirty="0" smtClean="0"/>
                  <a:t>Stap</a:t>
                </a:r>
                <a:r>
                  <a:rPr lang="en-US" dirty="0"/>
                  <a:t> </a:t>
                </a:r>
                <a:r>
                  <a:rPr lang="en-US" dirty="0" smtClean="0"/>
                  <a:t>2: </a:t>
                </a:r>
                <a:r>
                  <a:rPr lang="en-US" dirty="0" err="1" smtClean="0"/>
                  <a:t>bepaal</a:t>
                </a:r>
                <a:r>
                  <a:rPr lang="en-US" dirty="0" smtClean="0"/>
                  <a:t> het </a:t>
                </a:r>
                <a:r>
                  <a:rPr lang="en-US" dirty="0" err="1" smtClean="0"/>
                  <a:t>significantieniveau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nl-NL" dirty="0" smtClean="0"/>
              </a:p>
            </p:txBody>
          </p:sp>
        </mc:Choice>
        <mc:Fallback xmlns="">
          <p:sp>
            <p:nvSpPr>
              <p:cNvPr id="6146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14917" y="1265241"/>
                <a:ext cx="10363200" cy="400110"/>
              </a:xfrm>
              <a:blipFill>
                <a:blip r:embed="rId2"/>
                <a:stretch>
                  <a:fillRect l="-1941" t="-26154" b="-5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4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1187856" cy="4246562"/>
              </a:xfrm>
            </p:spPr>
            <p:txBody>
              <a:bodyPr/>
              <a:lstStyle/>
              <a:p>
                <a:r>
                  <a:rPr lang="en-US" sz="2400" dirty="0" smtClean="0"/>
                  <a:t>In </a:t>
                </a:r>
                <a:r>
                  <a:rPr lang="en-US" sz="2400" dirty="0" err="1" smtClean="0"/>
                  <a:t>deze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hypothesetoets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gaan</a:t>
                </a:r>
                <a:r>
                  <a:rPr lang="en-US" sz="2400" dirty="0" smtClean="0"/>
                  <a:t> we </a:t>
                </a:r>
                <a:r>
                  <a:rPr lang="en-US" sz="2400" dirty="0" err="1" smtClean="0"/>
                  <a:t>uit</a:t>
                </a:r>
                <a:r>
                  <a:rPr lang="en-US" sz="2400" dirty="0" smtClean="0"/>
                  <a:t> van </a:t>
                </a:r>
                <a:r>
                  <a:rPr lang="nl-NL" sz="2400" dirty="0" smtClean="0"/>
                  <a:t>een significantieniveau van </a:t>
                </a:r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=0,02:</m:t>
                    </m:r>
                  </m:oMath>
                </a14:m>
                <a:endParaRPr lang="nl-NL" sz="2400" b="0" dirty="0" smtClean="0"/>
              </a:p>
              <a:p>
                <a:endParaRPr lang="en-US" sz="2400" b="1" dirty="0" smtClean="0"/>
              </a:p>
              <a:p>
                <a:r>
                  <a:rPr lang="en-US" sz="2400" b="1" dirty="0" smtClean="0"/>
                  <a:t>Wat is de </a:t>
                </a:r>
                <a:r>
                  <a:rPr lang="en-US" sz="2400" b="1" dirty="0" err="1" smtClean="0"/>
                  <a:t>betekenis</a:t>
                </a:r>
                <a:r>
                  <a:rPr lang="en-US" sz="2400" b="1" dirty="0" smtClean="0"/>
                  <a:t> van </a:t>
                </a:r>
                <a:r>
                  <a:rPr lang="en-US" sz="2400" b="1" dirty="0" err="1" smtClean="0"/>
                  <a:t>een</a:t>
                </a:r>
                <a:r>
                  <a:rPr lang="en-US" sz="2400" b="1" dirty="0" smtClean="0"/>
                  <a:t> type-I </a:t>
                </a:r>
                <a:r>
                  <a:rPr lang="en-US" sz="2400" b="1" dirty="0" err="1" smtClean="0"/>
                  <a:t>en</a:t>
                </a:r>
                <a:r>
                  <a:rPr lang="en-US" sz="2400" b="1" dirty="0" smtClean="0"/>
                  <a:t> type-II </a:t>
                </a:r>
                <a:r>
                  <a:rPr lang="en-US" sz="2400" b="1" dirty="0" err="1" smtClean="0"/>
                  <a:t>fout</a:t>
                </a:r>
                <a:r>
                  <a:rPr lang="en-US" sz="2400" b="1" dirty="0" smtClean="0"/>
                  <a:t> in </a:t>
                </a:r>
                <a:r>
                  <a:rPr lang="en-US" sz="2400" b="1" dirty="0" err="1" smtClean="0"/>
                  <a:t>dit</a:t>
                </a:r>
                <a:r>
                  <a:rPr lang="en-US" sz="2400" b="1" dirty="0" smtClean="0"/>
                  <a:t> </a:t>
                </a:r>
                <a:r>
                  <a:rPr lang="en-US" sz="2400" b="1" dirty="0" err="1" smtClean="0"/>
                  <a:t>geval</a:t>
                </a:r>
                <a:r>
                  <a:rPr lang="en-US" sz="2400" b="1" dirty="0" smtClean="0"/>
                  <a:t>?</a:t>
                </a:r>
                <a:endParaRPr lang="en-US" sz="2400" b="1" dirty="0"/>
              </a:p>
              <a:p>
                <a:endParaRPr lang="en-US" sz="24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1" dirty="0" smtClean="0"/>
                  <a:t>Type-I </a:t>
                </a:r>
                <a:r>
                  <a:rPr lang="en-US" sz="2400" b="1" dirty="0" err="1" smtClean="0"/>
                  <a:t>fout</a:t>
                </a:r>
                <a:r>
                  <a:rPr lang="en-US" sz="2400" b="1" dirty="0" smtClean="0"/>
                  <a:t> (</a:t>
                </a:r>
                <a:r>
                  <a:rPr lang="en-US" sz="2400" b="1" dirty="0" err="1" smtClean="0"/>
                  <a:t>onterecht</a:t>
                </a:r>
                <a:r>
                  <a:rPr lang="en-US" sz="2400" b="1" dirty="0" smtClean="0"/>
                  <a:t> </a:t>
                </a:r>
                <a:r>
                  <a:rPr lang="en-US" sz="2400" b="1" dirty="0" err="1" smtClean="0"/>
                  <a:t>verwerpen</a:t>
                </a:r>
                <a:r>
                  <a:rPr lang="en-US" sz="2400" b="1" dirty="0" smtClean="0"/>
                  <a:t> van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400" b="1" dirty="0" smtClean="0"/>
                  <a:t>): </a:t>
                </a:r>
                <a:r>
                  <a:rPr lang="en-US" sz="2400" dirty="0" err="1" smtClean="0"/>
                  <a:t>er</a:t>
                </a:r>
                <a:r>
                  <a:rPr lang="en-US" sz="2400" dirty="0" smtClean="0"/>
                  <a:t> </a:t>
                </a:r>
                <a:r>
                  <a:rPr lang="en-US" sz="2400" dirty="0" err="1"/>
                  <a:t>wordt</a:t>
                </a:r>
                <a:r>
                  <a:rPr lang="en-US" sz="2400" dirty="0"/>
                  <a:t> </a:t>
                </a:r>
                <a:r>
                  <a:rPr lang="en-US" sz="2400" dirty="0" err="1"/>
                  <a:t>onterecht</a:t>
                </a:r>
                <a:r>
                  <a:rPr lang="en-US" sz="2400" dirty="0"/>
                  <a:t> </a:t>
                </a:r>
                <a:r>
                  <a:rPr lang="en-US" sz="2400" dirty="0" err="1"/>
                  <a:t>aangenomen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dat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het </a:t>
                </a:r>
                <a:r>
                  <a:rPr lang="en-US" sz="2400" dirty="0" err="1" smtClean="0"/>
                  <a:t>nieuwe</a:t>
                </a:r>
                <a:r>
                  <a:rPr lang="en-US" sz="2400" dirty="0" smtClean="0"/>
                  <a:t> CBRN-protocol de </a:t>
                </a:r>
                <a:r>
                  <a:rPr lang="en-US" sz="2400" dirty="0" err="1" smtClean="0"/>
                  <a:t>gemiddelde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responstijden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verlaagt</a:t>
                </a:r>
                <a:r>
                  <a:rPr lang="en-US" sz="2400" dirty="0" smtClean="0"/>
                  <a:t>, </a:t>
                </a:r>
                <a:r>
                  <a:rPr lang="en-US" sz="2400" dirty="0" err="1" smtClean="0"/>
                  <a:t>terwijl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dit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niet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zo is.</a:t>
                </a:r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1" dirty="0" smtClean="0"/>
                  <a:t>Type-II </a:t>
                </a:r>
                <a:r>
                  <a:rPr lang="en-US" sz="2400" b="1" dirty="0" err="1" smtClean="0"/>
                  <a:t>fout</a:t>
                </a:r>
                <a:r>
                  <a:rPr lang="en-US" sz="2400" b="1" dirty="0" smtClean="0"/>
                  <a:t> (</a:t>
                </a:r>
                <a:r>
                  <a:rPr lang="en-US" sz="2400" b="1" dirty="0" err="1" smtClean="0"/>
                  <a:t>onterecht</a:t>
                </a:r>
                <a:r>
                  <a:rPr lang="en-US" sz="2400" b="1" dirty="0" smtClean="0"/>
                  <a:t> </a:t>
                </a:r>
                <a:r>
                  <a:rPr lang="en-US" sz="2400" b="1" dirty="0" err="1" smtClean="0"/>
                  <a:t>accepteren</a:t>
                </a:r>
                <a:r>
                  <a:rPr lang="en-US" sz="2400" b="1" dirty="0" smtClean="0"/>
                  <a:t> van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400" b="1" dirty="0" smtClean="0"/>
                  <a:t>): </a:t>
                </a:r>
                <a:r>
                  <a:rPr lang="en-US" sz="2400" dirty="0" err="1" smtClean="0"/>
                  <a:t>er</a:t>
                </a:r>
                <a:r>
                  <a:rPr lang="en-US" sz="2400" dirty="0" smtClean="0"/>
                  <a:t> </a:t>
                </a:r>
                <a:r>
                  <a:rPr lang="en-US" sz="2400" dirty="0" err="1"/>
                  <a:t>wordt</a:t>
                </a:r>
                <a:r>
                  <a:rPr lang="en-US" sz="2400" dirty="0"/>
                  <a:t> </a:t>
                </a:r>
                <a:r>
                  <a:rPr lang="en-US" sz="2400" dirty="0" err="1"/>
                  <a:t>onterecht</a:t>
                </a:r>
                <a:r>
                  <a:rPr lang="en-US" sz="2400" dirty="0"/>
                  <a:t> </a:t>
                </a:r>
                <a:r>
                  <a:rPr lang="en-US" sz="2400" dirty="0" err="1"/>
                  <a:t>aangenomen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dat</a:t>
                </a:r>
                <a:r>
                  <a:rPr lang="en-US" sz="2400" dirty="0"/>
                  <a:t> het </a:t>
                </a:r>
                <a:r>
                  <a:rPr lang="en-US" sz="2400" dirty="0" err="1"/>
                  <a:t>nieuwe</a:t>
                </a:r>
                <a:r>
                  <a:rPr lang="en-US" sz="2400" dirty="0"/>
                  <a:t> CBRN-protocol de </a:t>
                </a:r>
                <a:r>
                  <a:rPr lang="en-US" sz="2400" dirty="0" err="1"/>
                  <a:t>gemiddelde</a:t>
                </a:r>
                <a:r>
                  <a:rPr lang="en-US" sz="2400" dirty="0"/>
                  <a:t> </a:t>
                </a:r>
                <a:r>
                  <a:rPr lang="en-US" sz="2400" dirty="0" err="1"/>
                  <a:t>responstijden</a:t>
                </a:r>
                <a:r>
                  <a:rPr lang="en-US" sz="2400" dirty="0"/>
                  <a:t> </a:t>
                </a:r>
                <a:r>
                  <a:rPr lang="en-US" sz="2400" b="1" dirty="0" err="1" smtClean="0"/>
                  <a:t>niet</a:t>
                </a:r>
                <a:r>
                  <a:rPr lang="en-US" sz="2400" b="1" dirty="0" smtClean="0"/>
                  <a:t> </a:t>
                </a:r>
                <a:r>
                  <a:rPr lang="en-US" sz="2400" dirty="0" err="1" smtClean="0"/>
                  <a:t>verlaagt</a:t>
                </a:r>
                <a:r>
                  <a:rPr lang="en-US" sz="2400" dirty="0" smtClean="0"/>
                  <a:t>, </a:t>
                </a:r>
                <a:r>
                  <a:rPr lang="en-US" sz="2400" dirty="0" err="1"/>
                  <a:t>terwijl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dit</a:t>
                </a:r>
                <a:r>
                  <a:rPr lang="en-US" sz="2400" dirty="0"/>
                  <a:t> </a:t>
                </a:r>
                <a:r>
                  <a:rPr lang="en-US" sz="2400" dirty="0" err="1" smtClean="0"/>
                  <a:t>wel</a:t>
                </a:r>
                <a:r>
                  <a:rPr lang="en-US" sz="2400" dirty="0" smtClean="0"/>
                  <a:t> zo </a:t>
                </a:r>
                <a:r>
                  <a:rPr lang="en-US" sz="2400" dirty="0"/>
                  <a:t>is.</a:t>
                </a:r>
              </a:p>
              <a:p>
                <a:pPr lvl="1" indent="0">
                  <a:buNone/>
                </a:pPr>
                <a:endParaRPr lang="en-US" sz="2400" dirty="0"/>
              </a:p>
              <a:p>
                <a:r>
                  <a:rPr lang="en-US" sz="2400" b="1" dirty="0" err="1" smtClean="0"/>
                  <a:t>Welke</a:t>
                </a:r>
                <a:r>
                  <a:rPr lang="en-US" sz="2400" b="1" dirty="0" smtClean="0"/>
                  <a:t> </a:t>
                </a:r>
                <a:r>
                  <a:rPr lang="en-US" sz="2400" b="1" dirty="0" err="1" smtClean="0"/>
                  <a:t>fout</a:t>
                </a:r>
                <a:r>
                  <a:rPr lang="en-US" sz="2400" b="1" dirty="0" smtClean="0"/>
                  <a:t> is </a:t>
                </a:r>
                <a:r>
                  <a:rPr lang="en-US" sz="2400" b="1" dirty="0" err="1" smtClean="0"/>
                  <a:t>erger</a:t>
                </a:r>
                <a:r>
                  <a:rPr lang="en-US" sz="2400" b="1" dirty="0" smtClean="0"/>
                  <a:t>?</a:t>
                </a:r>
                <a:endParaRPr lang="en-US" sz="2400" b="1" dirty="0"/>
              </a:p>
              <a:p>
                <a:endParaRPr lang="en-US" sz="1000" b="1" dirty="0"/>
              </a:p>
            </p:txBody>
          </p:sp>
        </mc:Choice>
        <mc:Fallback>
          <p:sp>
            <p:nvSpPr>
              <p:cNvPr id="614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1187856" cy="4246562"/>
              </a:xfrm>
              <a:blipFill>
                <a:blip r:embed="rId3"/>
                <a:stretch>
                  <a:fillRect l="-1634" t="-2296" r="-327" b="-2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54EBD1-29D6-4680-A43E-6930799C031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 juni 2025</a:t>
            </a:fld>
            <a:endParaRPr kumimoji="0" lang="nl-NL" sz="11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692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814917" y="1265241"/>
            <a:ext cx="10363200" cy="400110"/>
          </a:xfrm>
        </p:spPr>
        <p:txBody>
          <a:bodyPr/>
          <a:lstStyle/>
          <a:p>
            <a:r>
              <a:rPr lang="en-US" dirty="0" err="1" smtClean="0"/>
              <a:t>Stap</a:t>
            </a:r>
            <a:r>
              <a:rPr lang="en-US" dirty="0"/>
              <a:t> </a:t>
            </a:r>
            <a:r>
              <a:rPr lang="en-US" dirty="0" smtClean="0"/>
              <a:t>3: </a:t>
            </a:r>
            <a:r>
              <a:rPr lang="en-US" dirty="0" err="1" smtClean="0"/>
              <a:t>verzamelen</a:t>
            </a:r>
            <a:r>
              <a:rPr lang="en-US" dirty="0" smtClean="0"/>
              <a:t> van data</a:t>
            </a:r>
            <a:endParaRPr lang="nl-NL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812800" y="1773238"/>
            <a:ext cx="11187856" cy="4246562"/>
          </a:xfrm>
        </p:spPr>
        <p:txBody>
          <a:bodyPr/>
          <a:lstStyle/>
          <a:p>
            <a:r>
              <a:rPr lang="en-US" sz="2400" dirty="0" smtClean="0"/>
              <a:t>In </a:t>
            </a:r>
            <a:r>
              <a:rPr lang="en-US" sz="2400" dirty="0" err="1" smtClean="0"/>
              <a:t>deze</a:t>
            </a:r>
            <a:r>
              <a:rPr lang="en-US" sz="2400" dirty="0" smtClean="0"/>
              <a:t> </a:t>
            </a:r>
            <a:r>
              <a:rPr lang="en-US" sz="2400" dirty="0" err="1" smtClean="0"/>
              <a:t>hypothesetoets</a:t>
            </a:r>
            <a:r>
              <a:rPr lang="en-US" sz="2400" dirty="0" smtClean="0"/>
              <a:t> </a:t>
            </a:r>
            <a:r>
              <a:rPr lang="en-US" sz="2400" dirty="0" err="1" smtClean="0"/>
              <a:t>gaan</a:t>
            </a:r>
            <a:r>
              <a:rPr lang="en-US" sz="2400" dirty="0" smtClean="0"/>
              <a:t> we </a:t>
            </a:r>
            <a:r>
              <a:rPr lang="en-US" sz="2400" dirty="0" err="1" smtClean="0"/>
              <a:t>uit</a:t>
            </a:r>
            <a:r>
              <a:rPr lang="en-US" sz="2400" dirty="0" smtClean="0"/>
              <a:t> van </a:t>
            </a:r>
            <a:r>
              <a:rPr lang="nl-NL" sz="2400" dirty="0" smtClean="0"/>
              <a:t>de volgende gegevens: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b="1" dirty="0" smtClean="0"/>
              <a:t>NB: </a:t>
            </a:r>
            <a:r>
              <a:rPr lang="en-US" sz="2400" dirty="0" smtClean="0"/>
              <a:t>op het </a:t>
            </a:r>
            <a:r>
              <a:rPr lang="en-US" sz="2400" dirty="0" err="1" smtClean="0"/>
              <a:t>tentamen</a:t>
            </a:r>
            <a:r>
              <a:rPr lang="en-US" sz="2400" dirty="0" smtClean="0"/>
              <a:t> </a:t>
            </a:r>
            <a:r>
              <a:rPr lang="en-US" sz="2400" dirty="0" err="1" smtClean="0"/>
              <a:t>krijg</a:t>
            </a:r>
            <a:r>
              <a:rPr lang="en-US" sz="2400" dirty="0" smtClean="0"/>
              <a:t> je </a:t>
            </a:r>
            <a:r>
              <a:rPr lang="en-US" sz="2400" dirty="0" err="1" smtClean="0"/>
              <a:t>mogelijk</a:t>
            </a:r>
            <a:r>
              <a:rPr lang="en-US" sz="2400" dirty="0" smtClean="0"/>
              <a:t> twee datasets </a:t>
            </a:r>
            <a:r>
              <a:rPr lang="en-US" sz="2400" dirty="0" err="1" smtClean="0"/>
              <a:t>aangereikt</a:t>
            </a:r>
            <a:r>
              <a:rPr lang="en-US" sz="2400" dirty="0" smtClean="0"/>
              <a:t> </a:t>
            </a:r>
            <a:r>
              <a:rPr lang="en-US" sz="2400" dirty="0" err="1" smtClean="0"/>
              <a:t>en</a:t>
            </a:r>
            <a:r>
              <a:rPr lang="en-US" sz="2400" dirty="0" smtClean="0"/>
              <a:t> </a:t>
            </a:r>
            <a:r>
              <a:rPr lang="en-US" sz="2400" dirty="0" err="1" smtClean="0"/>
              <a:t>moet</a:t>
            </a:r>
            <a:r>
              <a:rPr lang="en-US" sz="2400" dirty="0" smtClean="0"/>
              <a:t> je </a:t>
            </a:r>
            <a:r>
              <a:rPr lang="en-US" sz="2400" dirty="0" err="1" smtClean="0"/>
              <a:t>zelf</a:t>
            </a:r>
            <a:r>
              <a:rPr lang="en-US" sz="2400" dirty="0" smtClean="0"/>
              <a:t> nog </a:t>
            </a:r>
            <a:r>
              <a:rPr lang="en-US" sz="2400" dirty="0" err="1" smtClean="0"/>
              <a:t>deze</a:t>
            </a:r>
            <a:r>
              <a:rPr lang="en-US" sz="2400" dirty="0"/>
              <a:t> </a:t>
            </a:r>
            <a:r>
              <a:rPr lang="en-US" sz="2400" dirty="0" err="1" smtClean="0"/>
              <a:t>statistieken</a:t>
            </a:r>
            <a:r>
              <a:rPr lang="en-US" sz="2400" dirty="0" smtClean="0"/>
              <a:t> </a:t>
            </a:r>
            <a:r>
              <a:rPr lang="en-US" sz="2400" dirty="0" err="1" smtClean="0"/>
              <a:t>bepalen</a:t>
            </a:r>
            <a:r>
              <a:rPr lang="en-US" sz="2400" dirty="0" smtClean="0"/>
              <a:t>.</a:t>
            </a:r>
            <a:endParaRPr lang="nl-NL" sz="2400" dirty="0" smtClean="0"/>
          </a:p>
          <a:p>
            <a:endParaRPr lang="nl-NL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endParaRPr lang="nl-NL" sz="2400" dirty="0"/>
          </a:p>
          <a:p>
            <a:endParaRPr lang="en-US" sz="1050" b="1" dirty="0"/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54EBD1-29D6-4680-A43E-6930799C031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 juni 2025</a:t>
            </a:fld>
            <a:endParaRPr kumimoji="0" lang="nl-NL" sz="11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9177274"/>
                  </p:ext>
                </p:extLst>
              </p:nvPr>
            </p:nvGraphicFramePr>
            <p:xfrm>
              <a:off x="1282806" y="2708920"/>
              <a:ext cx="9427421" cy="18288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008755">
                      <a:extLst>
                        <a:ext uri="{9D8B030D-6E8A-4147-A177-3AD203B41FA5}">
                          <a16:colId xmlns:a16="http://schemas.microsoft.com/office/drawing/2014/main" val="2764001453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230012367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19681999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endParaRPr lang="nl-NL" sz="2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Oude protocol</a:t>
                          </a:r>
                          <a:endParaRPr lang="nl-NL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err="1" smtClean="0"/>
                            <a:t>Nieuwe</a:t>
                          </a:r>
                          <a:r>
                            <a:rPr lang="en-US" sz="2400" b="1" dirty="0" smtClean="0"/>
                            <a:t> protocol</a:t>
                          </a:r>
                          <a:endParaRPr lang="nl-NL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06975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i="0" dirty="0" err="1" smtClean="0"/>
                            <a:t>Steekproefgemiddelde</a:t>
                          </a:r>
                          <a:endParaRPr lang="nl-NL" sz="24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bar>
                              <m:r>
                                <a:rPr lang="nl-NL" sz="2400" i="1">
                                  <a:latin typeface="Cambria Math" panose="02040503050406030204" pitchFamily="18" charset="0"/>
                                </a:rPr>
                                <m:t>=18,2</m:t>
                              </m:r>
                            </m:oMath>
                          </a14:m>
                          <a:r>
                            <a:rPr lang="nl-NL" sz="2400" dirty="0"/>
                            <a:t> </a:t>
                          </a:r>
                          <a:r>
                            <a:rPr lang="nl-NL" sz="2400" dirty="0" smtClean="0"/>
                            <a:t>minuten</a:t>
                          </a:r>
                          <a:endParaRPr lang="nl-N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bar>
                              <m:r>
                                <a:rPr lang="nl-NL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15,7</m:t>
                              </m:r>
                            </m:oMath>
                          </a14:m>
                          <a:r>
                            <a:rPr lang="nl-NL" sz="2400" dirty="0"/>
                            <a:t> </a:t>
                          </a:r>
                          <a:r>
                            <a:rPr lang="nl-NL" sz="2400" dirty="0" smtClean="0"/>
                            <a:t>min</a:t>
                          </a:r>
                          <a:endParaRPr lang="nl-NL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272445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i="0" dirty="0" err="1" smtClean="0"/>
                            <a:t>Steekproefstandaardafwijking</a:t>
                          </a:r>
                          <a:endParaRPr lang="nl-NL" sz="24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nl-NL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=2,5</m:t>
                              </m:r>
                            </m:oMath>
                          </a14:m>
                          <a:r>
                            <a:rPr lang="nl-NL" sz="2400" dirty="0" smtClean="0"/>
                            <a:t> minuten</a:t>
                          </a:r>
                          <a:endParaRPr lang="nl-N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nl-NL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=2,2</m:t>
                              </m:r>
                            </m:oMath>
                          </a14:m>
                          <a:r>
                            <a:rPr lang="nl-NL" sz="2400" dirty="0" smtClean="0"/>
                            <a:t> minuten</a:t>
                          </a:r>
                          <a:endParaRPr lang="nl-NL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31991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i="0" dirty="0" err="1" smtClean="0"/>
                            <a:t>Steekproefgrootte</a:t>
                          </a:r>
                          <a:endParaRPr lang="nl-NL" sz="24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=15</m:t>
                                </m:r>
                              </m:oMath>
                            </m:oMathPara>
                          </a14:m>
                          <a:endParaRPr lang="nl-NL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=10</m:t>
                                </m:r>
                              </m:oMath>
                            </m:oMathPara>
                          </a14:m>
                          <a:endParaRPr lang="nl-NL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535616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9177274"/>
                  </p:ext>
                </p:extLst>
              </p:nvPr>
            </p:nvGraphicFramePr>
            <p:xfrm>
              <a:off x="1282806" y="2708920"/>
              <a:ext cx="9427421" cy="18288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4008755">
                      <a:extLst>
                        <a:ext uri="{9D8B030D-6E8A-4147-A177-3AD203B41FA5}">
                          <a16:colId xmlns:a16="http://schemas.microsoft.com/office/drawing/2014/main" val="2764001453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230012367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1968199989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l"/>
                          <a:endParaRPr lang="nl-NL" sz="24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Oude protocol</a:t>
                          </a:r>
                          <a:endParaRPr lang="nl-NL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err="1" smtClean="0"/>
                            <a:t>Nieuwe</a:t>
                          </a:r>
                          <a:r>
                            <a:rPr lang="en-US" sz="2400" b="1" dirty="0" smtClean="0"/>
                            <a:t> protocol</a:t>
                          </a:r>
                          <a:endParaRPr lang="nl-NL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069752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i="0" dirty="0" err="1" smtClean="0"/>
                            <a:t>Steekproefgemiddelde</a:t>
                          </a:r>
                          <a:endParaRPr lang="nl-NL" sz="24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8423" t="-110526" r="-100901" b="-2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7865" t="-110526" r="-674" b="-226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724456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i="0" dirty="0" err="1" smtClean="0"/>
                            <a:t>Steekproefstandaardafwijking</a:t>
                          </a:r>
                          <a:endParaRPr lang="nl-NL" sz="24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8423" t="-213333" r="-100901" b="-1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7865" t="-213333" r="-674" b="-1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1319915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i="0" dirty="0" err="1" smtClean="0"/>
                            <a:t>Steekproefgrootte</a:t>
                          </a:r>
                          <a:endParaRPr lang="nl-NL" sz="24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8423" t="-313333" r="-100901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7865" t="-313333" r="-674" b="-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535616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8806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814917" y="1265241"/>
            <a:ext cx="10363200" cy="400110"/>
          </a:xfrm>
        </p:spPr>
        <p:txBody>
          <a:bodyPr/>
          <a:lstStyle/>
          <a:p>
            <a:r>
              <a:rPr lang="en-US" dirty="0" smtClean="0"/>
              <a:t>Stap</a:t>
            </a:r>
            <a:r>
              <a:rPr lang="en-US" dirty="0"/>
              <a:t> 4</a:t>
            </a:r>
            <a:r>
              <a:rPr lang="en-US" dirty="0" smtClean="0"/>
              <a:t>: </a:t>
            </a:r>
            <a:r>
              <a:rPr lang="en-US" dirty="0" err="1" smtClean="0"/>
              <a:t>bepaal</a:t>
            </a:r>
            <a:r>
              <a:rPr lang="en-US" dirty="0" smtClean="0"/>
              <a:t> de </a:t>
            </a:r>
            <a:r>
              <a:rPr lang="en-US" dirty="0" err="1" smtClean="0"/>
              <a:t>toetsingsgrootheid</a:t>
            </a:r>
            <a:endParaRPr lang="nl-NL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1187856" cy="4246562"/>
              </a:xfrm>
            </p:spPr>
            <p:txBody>
              <a:bodyPr/>
              <a:lstStyle/>
              <a:p>
                <a:r>
                  <a:rPr lang="en-US" sz="2400" dirty="0" smtClean="0"/>
                  <a:t>Opnieuw </a:t>
                </a:r>
                <a:r>
                  <a:rPr lang="en-US" sz="2400" dirty="0" err="1" smtClean="0"/>
                  <a:t>kunnen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we </a:t>
                </a:r>
                <a:r>
                  <a:rPr lang="en-US" sz="2400" dirty="0" err="1"/>
                  <a:t>kijken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naar</a:t>
                </a:r>
                <a:r>
                  <a:rPr lang="en-US" sz="2400" dirty="0"/>
                  <a:t> de </a:t>
                </a:r>
                <a:r>
                  <a:rPr lang="en-US" sz="2400" b="1" dirty="0" err="1">
                    <a:solidFill>
                      <a:schemeClr val="accent1"/>
                    </a:solidFill>
                  </a:rPr>
                  <a:t>verschilvariabele</a:t>
                </a:r>
                <a:r>
                  <a:rPr lang="en-US" sz="2400" dirty="0"/>
                  <a:t> </a:t>
                </a:r>
                <a:endParaRPr lang="en-US" sz="2400" i="1" dirty="0">
                  <a:latin typeface="Cambria Math" panose="02040503050406030204" pitchFamily="18" charset="0"/>
                </a:endParaRPr>
              </a:p>
              <a:p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ba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bar>
                        <m:barPr>
                          <m:pos m:val="top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bar>
                      <m:r>
                        <a:rPr lang="en-US" sz="2400" i="1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rad>
                        </m:e>
                      </m:d>
                    </m:oMath>
                  </m:oMathPara>
                </a14:m>
                <a:endParaRPr lang="en-US" sz="2400" dirty="0"/>
              </a:p>
              <a:p>
                <a:endParaRPr lang="en-US" sz="2400" b="1" dirty="0" smtClean="0"/>
              </a:p>
              <a:p>
                <a:r>
                  <a:rPr lang="en-US" sz="2400" dirty="0" smtClean="0"/>
                  <a:t>De </a:t>
                </a:r>
                <a:r>
                  <a:rPr lang="en-US" sz="2400" dirty="0" err="1" smtClean="0"/>
                  <a:t>geobserveerde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toetsingsgrootheid</a:t>
                </a:r>
                <a:r>
                  <a:rPr lang="en-US" sz="2400" dirty="0" smtClean="0"/>
                  <a:t>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bar>
                      <m:barPr>
                        <m:pos m:val="top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ba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=18,2−15,7=2,5</m:t>
                    </m:r>
                  </m:oMath>
                </a14:m>
                <a:r>
                  <a:rPr lang="en-US" sz="2400" dirty="0" smtClean="0"/>
                  <a:t> minuten.</a:t>
                </a:r>
              </a:p>
              <a:p>
                <a:r>
                  <a:rPr lang="en-US" sz="2400" dirty="0" smtClean="0"/>
                  <a:t>Het </a:t>
                </a:r>
                <a:r>
                  <a:rPr lang="en-US" sz="2400" dirty="0" err="1" smtClean="0"/>
                  <a:t>probleem</a:t>
                </a:r>
                <a:r>
                  <a:rPr lang="en-US" sz="2400" dirty="0" smtClean="0"/>
                  <a:t> is </a:t>
                </a:r>
                <a:r>
                  <a:rPr lang="en-US" sz="2400" dirty="0" err="1" smtClean="0"/>
                  <a:t>echter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dat</a:t>
                </a:r>
                <a:r>
                  <a:rPr lang="en-US" sz="2400" dirty="0" smtClean="0"/>
                  <a:t> we </a:t>
                </a:r>
                <a:r>
                  <a:rPr lang="en-US" sz="2400" dirty="0" smtClean="0"/>
                  <a:t>nu </a:t>
                </a:r>
                <a:r>
                  <a:rPr lang="en-US" sz="2400" dirty="0" err="1" smtClean="0"/>
                  <a:t>zowel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 err="1" smtClean="0"/>
                  <a:t>als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 err="1" smtClean="0"/>
                  <a:t>niet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weten</a:t>
                </a:r>
                <a:r>
                  <a:rPr lang="en-US" sz="2400" dirty="0" smtClean="0"/>
                  <a:t>.</a:t>
                </a:r>
              </a:p>
              <a:p>
                <a:endParaRPr lang="nl-NL" sz="2400" dirty="0"/>
              </a:p>
              <a:p>
                <a:endParaRPr lang="en-US" sz="2400" dirty="0"/>
              </a:p>
              <a:p>
                <a:r>
                  <a:rPr lang="en-US" sz="2400" b="1" dirty="0" smtClean="0"/>
                  <a:t>Wat </a:t>
                </a:r>
                <a:r>
                  <a:rPr lang="en-US" sz="2400" b="1" dirty="0" err="1" smtClean="0"/>
                  <a:t>zouden</a:t>
                </a:r>
                <a:r>
                  <a:rPr lang="en-US" sz="2400" b="1" dirty="0" smtClean="0"/>
                  <a:t> we </a:t>
                </a:r>
                <a:r>
                  <a:rPr lang="en-US" sz="2400" b="1" dirty="0" err="1" smtClean="0"/>
                  <a:t>kunnen</a:t>
                </a:r>
                <a:r>
                  <a:rPr lang="en-US" sz="2400" b="1" dirty="0" smtClean="0"/>
                  <a:t> </a:t>
                </a:r>
                <a:r>
                  <a:rPr lang="en-US" sz="2400" b="1" dirty="0" err="1" smtClean="0"/>
                  <a:t>doen</a:t>
                </a:r>
                <a:r>
                  <a:rPr lang="en-US" sz="2400" b="1" dirty="0" smtClean="0"/>
                  <a:t>?</a:t>
                </a:r>
                <a:endParaRPr lang="en-US" sz="2400" b="1" dirty="0"/>
              </a:p>
            </p:txBody>
          </p:sp>
        </mc:Choice>
        <mc:Fallback>
          <p:sp>
            <p:nvSpPr>
              <p:cNvPr id="614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1187856" cy="4246562"/>
              </a:xfrm>
              <a:blipFill>
                <a:blip r:embed="rId2"/>
                <a:stretch>
                  <a:fillRect l="-1634" t="-2582" b="-38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54EBD1-29D6-4680-A43E-6930799C031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 juni 2025</a:t>
            </a:fld>
            <a:endParaRPr kumimoji="0" lang="nl-NL" sz="11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264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814917" y="1265241"/>
            <a:ext cx="10363200" cy="400110"/>
          </a:xfrm>
        </p:spPr>
        <p:txBody>
          <a:bodyPr/>
          <a:lstStyle/>
          <a:p>
            <a:r>
              <a:rPr lang="en-US" dirty="0" smtClean="0"/>
              <a:t>Stap</a:t>
            </a:r>
            <a:r>
              <a:rPr lang="en-US" dirty="0"/>
              <a:t> 4</a:t>
            </a:r>
            <a:r>
              <a:rPr lang="en-US" dirty="0" smtClean="0"/>
              <a:t>: </a:t>
            </a:r>
            <a:r>
              <a:rPr lang="en-US" dirty="0" err="1" smtClean="0"/>
              <a:t>bepaal</a:t>
            </a:r>
            <a:r>
              <a:rPr lang="en-US" dirty="0" smtClean="0"/>
              <a:t> de </a:t>
            </a:r>
            <a:r>
              <a:rPr lang="en-US" dirty="0" err="1" smtClean="0"/>
              <a:t>toetsingsgrootheid</a:t>
            </a:r>
            <a:endParaRPr lang="nl-NL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1187856" cy="4246562"/>
              </a:xfrm>
            </p:spPr>
            <p:txBody>
              <a:bodyPr/>
              <a:lstStyle/>
              <a:p>
                <a:r>
                  <a:rPr lang="en-US" sz="2400" dirty="0" smtClean="0"/>
                  <a:t>Het </a:t>
                </a:r>
                <a:r>
                  <a:rPr lang="en-US" sz="2400" dirty="0" err="1" smtClean="0"/>
                  <a:t>meeste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intuïtieve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idee</a:t>
                </a:r>
                <a:r>
                  <a:rPr lang="en-US" sz="2400" dirty="0" smtClean="0"/>
                  <a:t> is </a:t>
                </a:r>
                <a:r>
                  <a:rPr lang="en-US" sz="2400" dirty="0" err="1" smtClean="0"/>
                  <a:t>zowel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 err="1" smtClean="0"/>
                  <a:t>als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 err="1" smtClean="0"/>
                  <a:t>schatten</a:t>
                </a:r>
                <a:r>
                  <a:rPr lang="en-US" sz="2400" dirty="0" smtClean="0"/>
                  <a:t> met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nl-NL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 err="1" smtClean="0"/>
                  <a:t>en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nl-NL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 err="1" smtClean="0"/>
                  <a:t>en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daarna</a:t>
                </a:r>
                <a:r>
                  <a:rPr lang="en-US" sz="2400" dirty="0" smtClean="0"/>
                  <a:t> met </a:t>
                </a:r>
                <a:r>
                  <a:rPr lang="en-US" sz="2400" dirty="0" err="1" smtClean="0"/>
                  <a:t>een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 smtClean="0"/>
                  <a:t>-</a:t>
                </a:r>
                <a:r>
                  <a:rPr lang="en-US" sz="2400" dirty="0" err="1" smtClean="0"/>
                  <a:t>verdeling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werken</a:t>
                </a:r>
                <a:r>
                  <a:rPr lang="en-US" sz="2400" dirty="0" smtClean="0"/>
                  <a:t>. </a:t>
                </a:r>
                <a:r>
                  <a:rPr lang="en-US" sz="2400" dirty="0" err="1" smtClean="0"/>
                  <a:t>Dit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geeft</a:t>
                </a:r>
                <a:r>
                  <a:rPr lang="en-US" sz="2400" dirty="0" smtClean="0"/>
                  <a:t> de </a:t>
                </a:r>
                <a:r>
                  <a:rPr lang="en-US" sz="2400" dirty="0" err="1" smtClean="0"/>
                  <a:t>schatting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nl-NL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sz="2400" dirty="0" smtClean="0"/>
                  <a:t> van de </a:t>
                </a:r>
                <a:r>
                  <a:rPr lang="en-US" sz="2400" dirty="0" err="1" smtClean="0"/>
                  <a:t>standaardafwijking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nl-NL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sz="2400" dirty="0" smtClean="0"/>
                  <a:t>:</a:t>
                </a:r>
                <a:endParaRPr lang="en-US" sz="240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nl-NL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nl-NL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nl-NL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nl-NL" sz="2400" dirty="0" smtClean="0"/>
              </a:p>
              <a:p>
                <a:r>
                  <a:rPr lang="en-US" sz="2400" dirty="0" err="1" smtClean="0"/>
                  <a:t>Onder</a:t>
                </a:r>
                <a:r>
                  <a:rPr lang="en-US" sz="2400" dirty="0" smtClean="0"/>
                  <a:t> </a:t>
                </a:r>
                <a:r>
                  <a:rPr lang="en-US" sz="2400" dirty="0" smtClean="0"/>
                  <a:t>de </a:t>
                </a:r>
                <a:r>
                  <a:rPr lang="en-US" sz="2400" dirty="0" err="1" smtClean="0"/>
                  <a:t>nulhypothese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 smtClean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US" sz="2400" dirty="0" smtClean="0"/>
                  <a:t>) </a:t>
                </a:r>
                <a:r>
                  <a:rPr lang="en-US" sz="2400" dirty="0" err="1" smtClean="0"/>
                  <a:t>levert</a:t>
                </a:r>
                <a:r>
                  <a:rPr lang="en-US" sz="2400" dirty="0"/>
                  <a:t> </a:t>
                </a:r>
                <a:r>
                  <a:rPr lang="en-US" sz="2400" dirty="0" err="1" smtClean="0"/>
                  <a:t>dit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een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 smtClean="0"/>
                  <a:t>-score </a:t>
                </a:r>
                <a:r>
                  <a:rPr lang="en-US" sz="2400" dirty="0" smtClean="0"/>
                  <a:t>op van:</a:t>
                </a:r>
              </a:p>
              <a:p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−(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nl-NL" sz="24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nl-NL" sz="24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</m:e>
                        </m:rad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2,5 −0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2,5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den>
                            </m:f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den>
                            </m:f>
                          </m:e>
                        </m:rad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≈2,6343</m:t>
                    </m:r>
                  </m:oMath>
                </a14:m>
                <a:r>
                  <a:rPr lang="en-US" sz="2400" dirty="0" smtClean="0"/>
                  <a:t> </a:t>
                </a:r>
              </a:p>
              <a:p>
                <a:endParaRPr lang="en-US" sz="2400" b="1" dirty="0" smtClean="0"/>
              </a:p>
              <a:p>
                <a:r>
                  <a:rPr lang="en-US" sz="2400" b="1" dirty="0" err="1" smtClean="0"/>
                  <a:t>Dit</a:t>
                </a:r>
                <a:r>
                  <a:rPr lang="en-US" sz="2400" b="1" dirty="0" smtClean="0"/>
                  <a:t> </a:t>
                </a:r>
                <a:r>
                  <a:rPr lang="en-US" sz="2400" b="1" dirty="0" err="1" smtClean="0"/>
                  <a:t>werkt</a:t>
                </a:r>
                <a:r>
                  <a:rPr lang="en-US" sz="2400" b="1" dirty="0" smtClean="0"/>
                  <a:t> </a:t>
                </a:r>
                <a:r>
                  <a:rPr lang="en-US" sz="2400" b="1" dirty="0" err="1" smtClean="0"/>
                  <a:t>ook</a:t>
                </a:r>
                <a:r>
                  <a:rPr lang="en-US" sz="2400" b="1" dirty="0" smtClean="0"/>
                  <a:t> in </a:t>
                </a:r>
                <a:r>
                  <a:rPr lang="en-US" sz="2400" b="1" dirty="0" err="1" smtClean="0"/>
                  <a:t>principe</a:t>
                </a:r>
                <a:r>
                  <a:rPr lang="en-US" sz="2400" b="1" dirty="0" smtClean="0"/>
                  <a:t>, maar we </a:t>
                </a:r>
                <a:r>
                  <a:rPr lang="en-US" sz="2400" b="1" dirty="0" err="1" smtClean="0"/>
                  <a:t>kunnen</a:t>
                </a:r>
                <a:r>
                  <a:rPr lang="en-US" sz="2400" b="1" dirty="0" smtClean="0"/>
                  <a:t> wat </a:t>
                </a:r>
                <a:r>
                  <a:rPr lang="en-US" sz="2400" b="1" dirty="0" err="1" smtClean="0"/>
                  <a:t>beters</a:t>
                </a:r>
                <a:r>
                  <a:rPr lang="en-US" sz="2400" b="1" dirty="0" smtClean="0"/>
                  <a:t> </a:t>
                </a:r>
                <a:r>
                  <a:rPr lang="en-US" sz="2400" b="1" dirty="0" err="1" smtClean="0"/>
                  <a:t>doen</a:t>
                </a:r>
                <a:r>
                  <a:rPr lang="en-US" sz="2400" b="1" dirty="0" smtClean="0"/>
                  <a:t> </a:t>
                </a:r>
                <a:r>
                  <a:rPr lang="en-US" sz="2400" b="1" dirty="0" err="1" smtClean="0"/>
                  <a:t>als</a:t>
                </a:r>
                <a:r>
                  <a:rPr lang="en-US" sz="2400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sz="2400" b="1" dirty="0" smtClean="0"/>
                  <a:t> </a:t>
                </a:r>
              </a:p>
              <a:p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614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1187856" cy="4246562"/>
              </a:xfrm>
              <a:blipFill>
                <a:blip r:embed="rId2"/>
                <a:stretch>
                  <a:fillRect l="-1634" t="-2296" b="-3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54EBD1-29D6-4680-A43E-6930799C031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 juni 2025</a:t>
            </a:fld>
            <a:endParaRPr kumimoji="0" lang="nl-NL" sz="11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572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814917" y="1265241"/>
            <a:ext cx="10363200" cy="400110"/>
          </a:xfrm>
        </p:spPr>
        <p:txBody>
          <a:bodyPr/>
          <a:lstStyle/>
          <a:p>
            <a:r>
              <a:rPr lang="en-US" dirty="0" smtClean="0"/>
              <a:t>Stap</a:t>
            </a:r>
            <a:r>
              <a:rPr lang="en-US" dirty="0"/>
              <a:t> 4</a:t>
            </a:r>
            <a:r>
              <a:rPr lang="en-US" dirty="0" smtClean="0"/>
              <a:t>: </a:t>
            </a:r>
            <a:r>
              <a:rPr lang="en-US" dirty="0" err="1" smtClean="0"/>
              <a:t>bepaal</a:t>
            </a:r>
            <a:r>
              <a:rPr lang="en-US" dirty="0" smtClean="0"/>
              <a:t> de </a:t>
            </a:r>
            <a:r>
              <a:rPr lang="en-US" dirty="0" err="1" smtClean="0"/>
              <a:t>toetsingsgrootheid</a:t>
            </a:r>
            <a:endParaRPr lang="nl-NL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1187856" cy="4246562"/>
              </a:xfrm>
            </p:spPr>
            <p:txBody>
              <a:bodyPr/>
              <a:lstStyle/>
              <a:p>
                <a:r>
                  <a:rPr lang="en-US" sz="2400" dirty="0" smtClean="0"/>
                  <a:t>Als </a:t>
                </a:r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nl-NL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US" sz="2400" dirty="0" smtClean="0"/>
                  <a:t>, </a:t>
                </a:r>
                <a:r>
                  <a:rPr lang="en-US" sz="2400" dirty="0" err="1" smtClean="0"/>
                  <a:t>dan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zijn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nl-NL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 err="1" smtClean="0"/>
                  <a:t>en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nl-NL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 err="1" smtClean="0"/>
                  <a:t>beide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een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schatter</a:t>
                </a:r>
                <a:r>
                  <a:rPr lang="en-US" sz="2400" dirty="0" smtClean="0"/>
                  <a:t> van </a:t>
                </a:r>
                <a:r>
                  <a:rPr lang="en-US" sz="2400" dirty="0" err="1" smtClean="0"/>
                  <a:t>dezelfde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onbekende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nl-NL" sz="2400" b="0" i="0" dirty="0" smtClean="0">
                    <a:latin typeface="Cambria Math" panose="02040503050406030204" pitchFamily="18" charset="0"/>
                  </a:rPr>
                  <a:t>.</a:t>
                </a:r>
              </a:p>
              <a:p>
                <a:r>
                  <a:rPr lang="nl-NL" sz="2400" dirty="0" smtClean="0"/>
                  <a:t>Om een betere schatting te krijgen, mogen we in dat geval werken met een </a:t>
                </a:r>
                <a:r>
                  <a:rPr lang="nl-NL" sz="2400" dirty="0" smtClean="0"/>
                  <a:t>gewogen gemiddelde hiervan (</a:t>
                </a:r>
                <a:r>
                  <a:rPr lang="nl-NL" sz="2400" b="1" dirty="0" err="1" smtClean="0">
                    <a:solidFill>
                      <a:schemeClr val="accent1"/>
                    </a:solidFill>
                  </a:rPr>
                  <a:t>pooled</a:t>
                </a:r>
                <a:r>
                  <a:rPr lang="nl-NL" sz="2400" b="1" dirty="0" smtClean="0">
                    <a:solidFill>
                      <a:schemeClr val="accent1"/>
                    </a:solidFill>
                  </a:rPr>
                  <a:t> </a:t>
                </a:r>
                <a:r>
                  <a:rPr lang="nl-NL" sz="2400" b="1" dirty="0" err="1" smtClean="0">
                    <a:solidFill>
                      <a:schemeClr val="accent1"/>
                    </a:solidFill>
                  </a:rPr>
                  <a:t>variance</a:t>
                </a:r>
                <a:r>
                  <a:rPr lang="nl-NL" sz="2400" dirty="0" smtClean="0"/>
                  <a:t>):</a:t>
                </a:r>
              </a:p>
              <a:p>
                <a:endParaRPr lang="nl-NL" sz="2400" i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nl-NL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  <m:sup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nl-NL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NL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nl-N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NL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nl-NL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lang="nl-N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nl-NL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nl-NL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  <m:sup>
                              <m:r>
                                <a:rPr lang="nl-NL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nl-N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NL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nl-NL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lang="nl-N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nl-NL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nl-NL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  <m:sup>
                              <m:r>
                                <a:rPr lang="nl-NL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−1+</m:t>
                          </m:r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nl-NL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NL" sz="2400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nl-N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NL" sz="2400" b="0" i="1" smtClean="0">
                                  <a:latin typeface="Cambria Math" panose="02040503050406030204" pitchFamily="18" charset="0"/>
                                </a:rPr>
                                <m:t>15−1</m:t>
                              </m:r>
                            </m:e>
                          </m:d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nl-N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l-NL" sz="2400" b="0" i="1" smtClean="0">
                                  <a:latin typeface="Cambria Math" panose="02040503050406030204" pitchFamily="18" charset="0"/>
                                </a:rPr>
                                <m:t>2,5</m:t>
                              </m:r>
                            </m:e>
                            <m:sup>
                              <m:r>
                                <a:rPr lang="nl-NL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nl-NL" sz="24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nl-NL" sz="2400" b="0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NL" sz="2400" b="0" i="0" smtClean="0">
                                  <a:latin typeface="Cambria Math" panose="02040503050406030204" pitchFamily="18" charset="0"/>
                                </a:rPr>
                                <m:t>10−1</m:t>
                              </m:r>
                            </m:e>
                          </m:d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nl-NL" sz="2400" b="0" i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l-NL" sz="2400" b="0" i="0" smtClean="0">
                                  <a:latin typeface="Cambria Math" panose="02040503050406030204" pitchFamily="18" charset="0"/>
                                </a:rPr>
                                <m:t>2,2</m:t>
                              </m:r>
                            </m:e>
                            <m:sup>
                              <m:r>
                                <a:rPr lang="nl-NL" sz="24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nl-NL" sz="2400" b="0" i="0" smtClean="0">
                              <a:latin typeface="Cambria Math" panose="02040503050406030204" pitchFamily="18" charset="0"/>
                            </a:rPr>
                            <m:t>15−1+10−1)</m:t>
                          </m:r>
                        </m:den>
                      </m:f>
                      <m:r>
                        <a:rPr lang="nl-NL" sz="2400" b="0" i="1" smtClean="0">
                          <a:latin typeface="Cambria Math" panose="02040503050406030204" pitchFamily="18" charset="0"/>
                        </a:rPr>
                        <m:t>≈5,6983</m:t>
                      </m:r>
                    </m:oMath>
                  </m:oMathPara>
                </a14:m>
                <a:endParaRPr lang="nl-NL" sz="2400" i="0" dirty="0" smtClean="0"/>
              </a:p>
              <a:p>
                <a:endParaRPr lang="nl-NL" sz="2400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400" dirty="0" err="1" smtClean="0"/>
                  <a:t>Onder</a:t>
                </a:r>
                <a:r>
                  <a:rPr lang="en-US" sz="2400" dirty="0" smtClean="0"/>
                  <a:t> </a:t>
                </a:r>
                <a:r>
                  <a:rPr lang="en-US" sz="2400" dirty="0" smtClean="0"/>
                  <a:t>de </a:t>
                </a:r>
                <a:r>
                  <a:rPr lang="en-US" sz="2400" dirty="0" err="1" smtClean="0"/>
                  <a:t>nulhypothese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 smtClean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US" sz="2400" dirty="0" smtClean="0"/>
                  <a:t>) </a:t>
                </a:r>
                <a:r>
                  <a:rPr lang="en-US" sz="2400" dirty="0" err="1" smtClean="0"/>
                  <a:t>levert</a:t>
                </a:r>
                <a:r>
                  <a:rPr lang="en-US" sz="2400" dirty="0"/>
                  <a:t> </a:t>
                </a:r>
                <a:r>
                  <a:rPr lang="en-US" sz="2400" dirty="0" err="1" smtClean="0"/>
                  <a:t>dit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een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 smtClean="0"/>
                  <a:t>-score </a:t>
                </a:r>
                <a:r>
                  <a:rPr lang="en-US" sz="2400" dirty="0" smtClean="0"/>
                  <a:t>op van:</a:t>
                </a:r>
              </a:p>
              <a:p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−(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nl-NL" sz="2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nl-NL" sz="2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</m:e>
                        </m:rad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2,5 −0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nl-NL" sz="2400" i="1">
                                    <a:latin typeface="Cambria Math" panose="02040503050406030204" pitchFamily="18" charset="0"/>
                                  </a:rPr>
                                  <m:t>5,6983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den>
                            </m:f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nl-NL" sz="2400" i="1">
                                    <a:latin typeface="Cambria Math" panose="02040503050406030204" pitchFamily="18" charset="0"/>
                                  </a:rPr>
                                  <m:t>5,6983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den>
                            </m:f>
                          </m:e>
                        </m:rad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≈2,</m:t>
                    </m:r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5653</m:t>
                    </m:r>
                  </m:oMath>
                </a14:m>
                <a:r>
                  <a:rPr lang="en-US" sz="2400" dirty="0" smtClean="0"/>
                  <a:t> </a:t>
                </a:r>
              </a:p>
              <a:p>
                <a:endParaRPr lang="en-US" sz="2400" b="1" dirty="0" smtClean="0"/>
              </a:p>
              <a:p>
                <a:r>
                  <a:rPr lang="nl-NL" sz="2400" i="1" dirty="0" smtClean="0">
                    <a:latin typeface="Cambria Math" panose="02040503050406030204" pitchFamily="18" charset="0"/>
                  </a:rPr>
                  <a:t>=</a:t>
                </a:r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614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1187856" cy="4246562"/>
              </a:xfrm>
              <a:blipFill>
                <a:blip r:embed="rId2"/>
                <a:stretch>
                  <a:fillRect l="-1634" t="-2296" b="-24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54EBD1-29D6-4680-A43E-6930799C031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 juni 2025</a:t>
            </a:fld>
            <a:endParaRPr kumimoji="0" lang="nl-NL" sz="11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70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814917" y="1265241"/>
            <a:ext cx="10363200" cy="400110"/>
          </a:xfrm>
        </p:spPr>
        <p:txBody>
          <a:bodyPr/>
          <a:lstStyle/>
          <a:p>
            <a:r>
              <a:rPr lang="en-US" dirty="0" err="1" smtClean="0"/>
              <a:t>Stap</a:t>
            </a:r>
            <a:r>
              <a:rPr lang="en-US" dirty="0"/>
              <a:t> </a:t>
            </a:r>
            <a:r>
              <a:rPr lang="en-US" dirty="0" smtClean="0"/>
              <a:t>5: </a:t>
            </a:r>
            <a:r>
              <a:rPr lang="en-US" dirty="0" err="1" smtClean="0"/>
              <a:t>geef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conclusie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formuleer</a:t>
            </a:r>
            <a:r>
              <a:rPr lang="en-US" dirty="0" smtClean="0"/>
              <a:t> </a:t>
            </a:r>
            <a:r>
              <a:rPr lang="en-US" dirty="0" err="1" smtClean="0"/>
              <a:t>deze</a:t>
            </a:r>
            <a:r>
              <a:rPr lang="en-US" dirty="0" smtClean="0"/>
              <a:t> in de </a:t>
            </a:r>
            <a:r>
              <a:rPr lang="en-US" dirty="0" err="1" smtClean="0"/>
              <a:t>originele</a:t>
            </a:r>
            <a:r>
              <a:rPr lang="en-US" dirty="0" smtClean="0"/>
              <a:t> context</a:t>
            </a:r>
            <a:endParaRPr lang="nl-NL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1187856" cy="4246562"/>
              </a:xfrm>
            </p:spPr>
            <p:txBody>
              <a:bodyPr/>
              <a:lstStyle/>
              <a:p>
                <a:r>
                  <a:rPr lang="en-US" sz="2400" dirty="0" smtClean="0"/>
                  <a:t>We </a:t>
                </a:r>
                <a:r>
                  <a:rPr lang="en-US" sz="2400" dirty="0" err="1" smtClean="0"/>
                  <a:t>vergelijken</a:t>
                </a:r>
                <a:r>
                  <a:rPr lang="en-US" sz="2400" dirty="0" smtClean="0"/>
                  <a:t> de </a:t>
                </a:r>
                <a:r>
                  <a:rPr lang="en-US" sz="2400" dirty="0" err="1" smtClean="0"/>
                  <a:t>berekende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 smtClean="0"/>
                  <a:t>-score met de </a:t>
                </a:r>
                <a:r>
                  <a:rPr lang="en-US" sz="2400" dirty="0" err="1" smtClean="0"/>
                  <a:t>kritieke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 smtClean="0"/>
                  <a:t>-</a:t>
                </a:r>
                <a:r>
                  <a:rPr lang="en-US" sz="2400" dirty="0" err="1" smtClean="0"/>
                  <a:t>waarde</a:t>
                </a:r>
                <a:r>
                  <a:rPr lang="en-US" sz="2400" dirty="0" smtClean="0"/>
                  <a:t>:</a:t>
                </a:r>
                <a:endParaRPr lang="en-US" sz="2400" dirty="0"/>
              </a:p>
              <a:p>
                <a:pPr/>
                <a:endParaRPr lang="nl-NL" sz="2400" b="1" dirty="0" smtClean="0"/>
              </a:p>
              <a:p>
                <a:pPr/>
                <a:r>
                  <a:rPr lang="nl-NL" sz="2400" b="1" dirty="0" smtClean="0"/>
                  <a:t>Geval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400" b="1" i="1" smtClean="0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nl-NL" sz="24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sub>
                    </m:sSub>
                    <m:r>
                      <a:rPr lang="nl-NL" sz="2400" b="1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nl-NL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400" b="1" i="1" smtClean="0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nl-NL" sz="2400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sub>
                    </m:sSub>
                  </m:oMath>
                </a14:m>
                <a:endParaRPr lang="nl-NL" sz="2400" b="1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nl-NL" sz="2400" b="1" dirty="0" smtClean="0"/>
                  <a:t>Berekende </a:t>
                </a:r>
                <a14:m>
                  <m:oMath xmlns:m="http://schemas.openxmlformats.org/officeDocument/2006/math">
                    <m:r>
                      <a:rPr lang="nl-NL" sz="2400" b="1" i="1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sz="2400" b="1" dirty="0" smtClean="0"/>
                  <a:t>-score: </a:t>
                </a:r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≈2,6343</m:t>
                    </m:r>
                  </m:oMath>
                </a14:m>
                <a:endParaRPr lang="en-US" sz="2400" b="1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nl-NL" sz="2400" b="1" dirty="0" smtClean="0"/>
                  <a:t>Kritieke </a:t>
                </a:r>
                <a14:m>
                  <m:oMath xmlns:m="http://schemas.openxmlformats.org/officeDocument/2006/math">
                    <m:r>
                      <a:rPr lang="nl-NL" sz="2400" b="1" i="1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sz="2400" b="1" dirty="0" smtClean="0"/>
                  <a:t>-score (</a:t>
                </a:r>
                <a:r>
                  <a:rPr lang="en-US" sz="2400" b="1" dirty="0" err="1" smtClean="0"/>
                  <a:t>rechtszijdige</a:t>
                </a:r>
                <a:r>
                  <a:rPr lang="en-US" sz="2400" b="1" dirty="0" smtClean="0"/>
                  <a:t> </a:t>
                </a:r>
                <a:r>
                  <a:rPr lang="en-US" sz="2400" b="1" dirty="0" err="1" smtClean="0"/>
                  <a:t>toets</a:t>
                </a:r>
                <a:r>
                  <a:rPr lang="en-US" sz="2400" b="1" dirty="0" smtClean="0"/>
                  <a:t>!): </a:t>
                </a:r>
                <a:endParaRPr lang="nl-NL" sz="2400" b="1" i="0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l-NL" sz="2400" i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nl-NL" sz="2400" b="0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latin typeface="Cambria Math" panose="02040503050406030204" pitchFamily="18" charset="0"/>
                        </a:rPr>
                        <m:t>InvT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>
                              <a:latin typeface="Cambria Math" panose="02040503050406030204" pitchFamily="18" charset="0"/>
                            </a:rPr>
                            <m:t>opp</m:t>
                          </m:r>
                          <m:r>
                            <a:rPr lang="en-US" sz="2400" b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m:rPr>
                              <m:sty m:val="p"/>
                            </m:rPr>
                            <a:rPr lang="en-US" sz="2400" b="0" i="0">
                              <a:latin typeface="Cambria Math" panose="02040503050406030204" pitchFamily="18" charset="0"/>
                            </a:rPr>
                            <m:t>df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nl-NL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nl-NL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nl-NL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nl-NL" sz="2400" b="0" i="0" smtClean="0">
                          <a:latin typeface="Cambria Math" panose="02040503050406030204" pitchFamily="18" charset="0"/>
                        </a:rPr>
                        <m:t>InvT</m:t>
                      </m:r>
                      <m:r>
                        <a:rPr lang="nl-NL" sz="24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l-NL" sz="2400" b="0" i="1" smtClean="0">
                          <a:latin typeface="Cambria Math" panose="02040503050406030204" pitchFamily="18" charset="0"/>
                        </a:rPr>
                        <m:t>0,98;</m:t>
                      </m:r>
                      <m:r>
                        <a:rPr lang="nl-NL" sz="2400" b="0" i="0" smtClean="0">
                          <a:latin typeface="Cambria Math" panose="02040503050406030204" pitchFamily="18" charset="0"/>
                        </a:rPr>
                        <m:t>9)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≈2,3984</m:t>
                      </m:r>
                    </m:oMath>
                  </m:oMathPara>
                </a14:m>
                <a:endParaRPr lang="en-US" sz="2400" dirty="0"/>
              </a:p>
              <a:p>
                <a:endParaRPr lang="nl-NL" sz="2400" dirty="0" smtClean="0"/>
              </a:p>
              <a:p>
                <a:r>
                  <a:rPr lang="nl-NL" sz="2400" dirty="0" smtClean="0"/>
                  <a:t>Omdat </a:t>
                </a:r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nl-NL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nl-NL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 smtClean="0"/>
                  <a:t>, </a:t>
                </a:r>
                <a:r>
                  <a:rPr lang="en-US" sz="2400" dirty="0" err="1" smtClean="0"/>
                  <a:t>ligt</a:t>
                </a:r>
                <a:r>
                  <a:rPr lang="en-US" sz="2400" dirty="0" smtClean="0"/>
                  <a:t> de </a:t>
                </a:r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 smtClean="0"/>
                  <a:t>-score in het </a:t>
                </a:r>
                <a:r>
                  <a:rPr lang="en-US" sz="2400" dirty="0" err="1" smtClean="0">
                    <a:solidFill>
                      <a:srgbClr val="FF0000"/>
                    </a:solidFill>
                  </a:rPr>
                  <a:t>kritieke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rgbClr val="FF0000"/>
                    </a:solidFill>
                  </a:rPr>
                  <a:t>gebied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 err="1" smtClean="0"/>
                  <a:t>verwerpen</a:t>
                </a:r>
                <a:r>
                  <a:rPr lang="en-US" sz="2400" dirty="0" smtClean="0"/>
                  <a:t> van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nl-NL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400" dirty="0" smtClean="0"/>
              </a:p>
              <a:p>
                <a:endParaRPr lang="nl-NL" sz="2400" b="1" dirty="0" smtClean="0"/>
              </a:p>
              <a:p>
                <a:r>
                  <a:rPr lang="nl-NL" sz="2400" b="1" dirty="0" smtClean="0"/>
                  <a:t>Er is voldoende bewijs om aan te nemen dat het nieuwe protocol inderdaad tot gemiddelde kortere responstijden leidt dan het oude protocol!</a:t>
                </a:r>
                <a:endParaRPr lang="en-US" sz="2400" b="1" dirty="0" smtClean="0"/>
              </a:p>
              <a:p>
                <a:endParaRPr lang="nl-NL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nl-NL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nl-NL" dirty="0"/>
              </a:p>
              <a:p>
                <a:endParaRPr lang="en-US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614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1187856" cy="4246562"/>
              </a:xfrm>
              <a:blipFill>
                <a:blip r:embed="rId2"/>
                <a:stretch>
                  <a:fillRect l="-1634" t="-2296" b="-2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54EBD1-29D6-4680-A43E-6930799C031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 juni 2025</a:t>
            </a:fld>
            <a:endParaRPr kumimoji="0" lang="nl-NL" sz="11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240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814917" y="1265241"/>
            <a:ext cx="10363200" cy="400110"/>
          </a:xfrm>
        </p:spPr>
        <p:txBody>
          <a:bodyPr/>
          <a:lstStyle/>
          <a:p>
            <a:r>
              <a:rPr lang="en-US" dirty="0" err="1" smtClean="0"/>
              <a:t>Stap</a:t>
            </a:r>
            <a:r>
              <a:rPr lang="en-US" dirty="0"/>
              <a:t> </a:t>
            </a:r>
            <a:r>
              <a:rPr lang="en-US" dirty="0" smtClean="0"/>
              <a:t>5: </a:t>
            </a:r>
            <a:r>
              <a:rPr lang="en-US" dirty="0" err="1" smtClean="0"/>
              <a:t>geef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conclusie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formuleer</a:t>
            </a:r>
            <a:r>
              <a:rPr lang="en-US" dirty="0" smtClean="0"/>
              <a:t> </a:t>
            </a:r>
            <a:r>
              <a:rPr lang="en-US" dirty="0" err="1" smtClean="0"/>
              <a:t>deze</a:t>
            </a:r>
            <a:r>
              <a:rPr lang="en-US" dirty="0" smtClean="0"/>
              <a:t> in de </a:t>
            </a:r>
            <a:r>
              <a:rPr lang="en-US" dirty="0" err="1" smtClean="0"/>
              <a:t>originele</a:t>
            </a:r>
            <a:r>
              <a:rPr lang="en-US" dirty="0" smtClean="0"/>
              <a:t> context</a:t>
            </a:r>
            <a:endParaRPr lang="nl-NL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1187856" cy="4246562"/>
              </a:xfrm>
            </p:spPr>
            <p:txBody>
              <a:bodyPr/>
              <a:lstStyle/>
              <a:p>
                <a:r>
                  <a:rPr lang="en-US" sz="2400" dirty="0" smtClean="0"/>
                  <a:t>We </a:t>
                </a:r>
                <a:r>
                  <a:rPr lang="en-US" sz="2400" dirty="0" err="1" smtClean="0"/>
                  <a:t>vergelijken</a:t>
                </a:r>
                <a:r>
                  <a:rPr lang="en-US" sz="2400" dirty="0" smtClean="0"/>
                  <a:t> de </a:t>
                </a:r>
                <a:r>
                  <a:rPr lang="en-US" sz="2400" dirty="0" err="1" smtClean="0"/>
                  <a:t>berekende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 smtClean="0"/>
                  <a:t>-score met de </a:t>
                </a:r>
                <a:r>
                  <a:rPr lang="en-US" sz="2400" dirty="0" err="1" smtClean="0"/>
                  <a:t>kritieke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 smtClean="0"/>
                  <a:t>-</a:t>
                </a:r>
                <a:r>
                  <a:rPr lang="en-US" sz="2400" dirty="0" err="1" smtClean="0"/>
                  <a:t>waarde</a:t>
                </a:r>
                <a:r>
                  <a:rPr lang="en-US" sz="2400" dirty="0" smtClean="0"/>
                  <a:t>:</a:t>
                </a:r>
                <a:endParaRPr lang="en-US" sz="2400" dirty="0"/>
              </a:p>
              <a:p>
                <a:endParaRPr lang="nl-NL" sz="2400" b="1" dirty="0" smtClean="0"/>
              </a:p>
              <a:p>
                <a:r>
                  <a:rPr lang="nl-NL" sz="2400" b="1" dirty="0" smtClean="0"/>
                  <a:t>Geval 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400" b="1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nl-NL" sz="2400" b="1" i="1">
                            <a:latin typeface="Cambria Math" panose="02040503050406030204" pitchFamily="18" charset="0"/>
                          </a:rPr>
                          <m:t>𝑿</m:t>
                        </m:r>
                      </m:sub>
                    </m:sSub>
                    <m:r>
                      <a:rPr lang="nl-NL" sz="24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400" b="1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nl-NL" sz="2400" b="1" i="1">
                            <a:latin typeface="Cambria Math" panose="02040503050406030204" pitchFamily="18" charset="0"/>
                          </a:rPr>
                          <m:t>𝒀</m:t>
                        </m:r>
                      </m:sub>
                    </m:sSub>
                  </m:oMath>
                </a14:m>
                <a:endParaRPr lang="nl-NL" sz="24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nl-NL" sz="2400" b="1" dirty="0"/>
                  <a:t>Berekende </a:t>
                </a:r>
                <a14:m>
                  <m:oMath xmlns:m="http://schemas.openxmlformats.org/officeDocument/2006/math">
                    <m:r>
                      <a:rPr lang="nl-NL" sz="2400" b="1" i="1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sz="2400" b="1" dirty="0"/>
                  <a:t>-score: </a:t>
                </a:r>
                <a14:m>
                  <m:oMath xmlns:m="http://schemas.openxmlformats.org/officeDocument/2006/math">
                    <m:r>
                      <a:rPr lang="nl-NL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2,</m:t>
                    </m:r>
                    <m:r>
                      <a:rPr lang="nl-NL" sz="2400" i="1">
                        <a:latin typeface="Cambria Math" panose="02040503050406030204" pitchFamily="18" charset="0"/>
                      </a:rPr>
                      <m:t>5653</m:t>
                    </m:r>
                  </m:oMath>
                </a14:m>
                <a:endParaRPr lang="nl-NL" sz="24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nl-NL" sz="2400" b="1" dirty="0"/>
                  <a:t>Kritieke </a:t>
                </a:r>
                <a14:m>
                  <m:oMath xmlns:m="http://schemas.openxmlformats.org/officeDocument/2006/math">
                    <m:r>
                      <a:rPr lang="nl-NL" sz="2400" b="1" i="1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sz="2400" b="1" dirty="0"/>
                  <a:t>-score (</a:t>
                </a:r>
                <a:r>
                  <a:rPr lang="en-US" sz="2400" b="1" dirty="0" err="1"/>
                  <a:t>rechtszijdige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toets</a:t>
                </a:r>
                <a:r>
                  <a:rPr lang="en-US" sz="2400" b="1" dirty="0"/>
                  <a:t>!)</a:t>
                </a:r>
                <a:r>
                  <a:rPr lang="en-US" sz="2400" dirty="0"/>
                  <a:t>: </a:t>
                </a:r>
                <a:endParaRPr lang="nl-NL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l-NL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nl-NL" sz="240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InvT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opp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=1−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df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nl-NL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nl-NL" sz="2400" b="0" i="0" smtClean="0">
                          <a:latin typeface="Cambria Math" panose="02040503050406030204" pitchFamily="18" charset="0"/>
                        </a:rPr>
                        <m:t>InvT</m:t>
                      </m:r>
                      <m:r>
                        <a:rPr lang="nl-NL" sz="24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l-NL" sz="2400" b="0" i="1" smtClean="0">
                          <a:latin typeface="Cambria Math" panose="02040503050406030204" pitchFamily="18" charset="0"/>
                        </a:rPr>
                        <m:t>0,98;</m:t>
                      </m:r>
                      <m:r>
                        <a:rPr lang="nl-NL" sz="2400" b="0" i="0" smtClean="0">
                          <a:latin typeface="Cambria Math" panose="02040503050406030204" pitchFamily="18" charset="0"/>
                        </a:rPr>
                        <m:t>23)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nl-NL" sz="2400" b="0" i="1" smtClean="0">
                          <a:latin typeface="Cambria Math" panose="02040503050406030204" pitchFamily="18" charset="0"/>
                        </a:rPr>
                        <m:t>2,1770</m:t>
                      </m:r>
                    </m:oMath>
                  </m:oMathPara>
                </a14:m>
                <a:endParaRPr lang="en-US" sz="2400" dirty="0"/>
              </a:p>
              <a:p>
                <a:endParaRPr lang="nl-NL" sz="2400" dirty="0" smtClean="0"/>
              </a:p>
              <a:p>
                <a:r>
                  <a:rPr lang="nl-NL" sz="2400" dirty="0" smtClean="0"/>
                  <a:t>Omdat </a:t>
                </a:r>
                <a14:m>
                  <m:oMath xmlns:m="http://schemas.openxmlformats.org/officeDocument/2006/math">
                    <m:r>
                      <a:rPr lang="nl-NL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nl-NL" sz="2400" i="1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nl-NL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nl-NL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/>
                  <a:t>, </a:t>
                </a:r>
                <a:r>
                  <a:rPr lang="en-US" sz="2400" dirty="0" err="1"/>
                  <a:t>ligt</a:t>
                </a:r>
                <a:r>
                  <a:rPr lang="en-US" sz="2400" dirty="0"/>
                  <a:t> de </a:t>
                </a:r>
                <a14:m>
                  <m:oMath xmlns:m="http://schemas.openxmlformats.org/officeDocument/2006/math">
                    <m:r>
                      <a:rPr lang="nl-NL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-score in het </a:t>
                </a:r>
                <a:r>
                  <a:rPr lang="en-US" sz="2400" b="1" dirty="0" err="1">
                    <a:solidFill>
                      <a:srgbClr val="FF0000"/>
                    </a:solidFill>
                  </a:rPr>
                  <a:t>kritieke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b="1" dirty="0" err="1">
                    <a:solidFill>
                      <a:srgbClr val="FF0000"/>
                    </a:solidFill>
                  </a:rPr>
                  <a:t>gebied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nl-NL" sz="24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verwerpen</a:t>
                </a:r>
                <a:r>
                  <a:rPr lang="en-US" sz="2400" dirty="0"/>
                  <a:t> van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nl-NL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400" dirty="0"/>
              </a:p>
              <a:p>
                <a:endParaRPr lang="nl-NL" sz="2400" b="1" dirty="0"/>
              </a:p>
              <a:p>
                <a:r>
                  <a:rPr lang="nl-NL" sz="2400" b="1" dirty="0"/>
                  <a:t>Er is voldoende bewijs om aan te nemen dat het nieuwe protocol inderdaad tot gemiddelde kortere responstijden leidt dan het oude protocol</a:t>
                </a:r>
                <a:r>
                  <a:rPr lang="nl-NL" sz="2400" b="1" dirty="0" smtClean="0"/>
                  <a:t>!</a:t>
                </a:r>
                <a:endParaRPr lang="en-US" sz="2400" b="1" dirty="0"/>
              </a:p>
            </p:txBody>
          </p:sp>
        </mc:Choice>
        <mc:Fallback>
          <p:sp>
            <p:nvSpPr>
              <p:cNvPr id="614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1187856" cy="4246562"/>
              </a:xfrm>
              <a:blipFill>
                <a:blip r:embed="rId2"/>
                <a:stretch>
                  <a:fillRect l="-1634" t="-2296" b="-2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54EBD1-29D6-4680-A43E-6930799C031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 juni 2025</a:t>
            </a:fld>
            <a:endParaRPr kumimoji="0" lang="nl-NL" sz="11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882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814917" y="1265241"/>
            <a:ext cx="10363200" cy="400110"/>
          </a:xfrm>
        </p:spPr>
        <p:txBody>
          <a:bodyPr/>
          <a:lstStyle/>
          <a:p>
            <a:r>
              <a:rPr lang="en-US" dirty="0" err="1" smtClean="0"/>
              <a:t>Stap</a:t>
            </a:r>
            <a:r>
              <a:rPr lang="en-US" dirty="0"/>
              <a:t> </a:t>
            </a:r>
            <a:r>
              <a:rPr lang="en-US" dirty="0" smtClean="0"/>
              <a:t>5: </a:t>
            </a:r>
            <a:r>
              <a:rPr lang="en-US" dirty="0" err="1" smtClean="0"/>
              <a:t>geef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conclusie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formuleer</a:t>
            </a:r>
            <a:r>
              <a:rPr lang="en-US" dirty="0" smtClean="0"/>
              <a:t> </a:t>
            </a:r>
            <a:r>
              <a:rPr lang="en-US" dirty="0" err="1" smtClean="0"/>
              <a:t>deze</a:t>
            </a:r>
            <a:r>
              <a:rPr lang="en-US" dirty="0" smtClean="0"/>
              <a:t> in de </a:t>
            </a:r>
            <a:r>
              <a:rPr lang="en-US" dirty="0" err="1" smtClean="0"/>
              <a:t>originele</a:t>
            </a:r>
            <a:r>
              <a:rPr lang="en-US" dirty="0" smtClean="0"/>
              <a:t> context</a:t>
            </a:r>
            <a:endParaRPr lang="nl-NL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1187856" cy="4246562"/>
              </a:xfrm>
            </p:spPr>
            <p:txBody>
              <a:bodyPr/>
              <a:lstStyle/>
              <a:p>
                <a:r>
                  <a:rPr lang="en-US" sz="2400" dirty="0" smtClean="0"/>
                  <a:t>We </a:t>
                </a:r>
                <a:r>
                  <a:rPr lang="en-US" sz="2400" dirty="0" err="1" smtClean="0"/>
                  <a:t>vergelijken</a:t>
                </a:r>
                <a:r>
                  <a:rPr lang="en-US" sz="2400" dirty="0" smtClean="0"/>
                  <a:t> de </a:t>
                </a:r>
                <a:r>
                  <a:rPr lang="en-US" sz="2400" dirty="0" err="1" smtClean="0"/>
                  <a:t>berekende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 smtClean="0"/>
                  <a:t>-score met de </a:t>
                </a:r>
                <a:r>
                  <a:rPr lang="en-US" sz="2400" dirty="0" err="1" smtClean="0"/>
                  <a:t>kritieke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 smtClean="0"/>
                  <a:t>-</a:t>
                </a:r>
                <a:r>
                  <a:rPr lang="en-US" sz="2400" dirty="0" err="1" smtClean="0"/>
                  <a:t>waarde</a:t>
                </a:r>
                <a:r>
                  <a:rPr lang="en-US" sz="2400" dirty="0" smtClean="0"/>
                  <a:t>:</a:t>
                </a:r>
                <a:endParaRPr lang="en-US" sz="2400" dirty="0"/>
              </a:p>
              <a:p>
                <a:endParaRPr lang="nl-NL" sz="2400" b="1" dirty="0" smtClean="0"/>
              </a:p>
              <a:p>
                <a:r>
                  <a:rPr lang="nl-NL" sz="2400" b="1" dirty="0" smtClean="0"/>
                  <a:t>Geval 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400" b="1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nl-NL" sz="2400" b="1" i="1">
                            <a:latin typeface="Cambria Math" panose="02040503050406030204" pitchFamily="18" charset="0"/>
                          </a:rPr>
                          <m:t>𝑿</m:t>
                        </m:r>
                      </m:sub>
                    </m:sSub>
                    <m:r>
                      <a:rPr lang="nl-NL" sz="24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400" b="1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nl-NL" sz="2400" b="1" i="1">
                            <a:latin typeface="Cambria Math" panose="02040503050406030204" pitchFamily="18" charset="0"/>
                          </a:rPr>
                          <m:t>𝒀</m:t>
                        </m:r>
                      </m:sub>
                    </m:sSub>
                  </m:oMath>
                </a14:m>
                <a:endParaRPr lang="nl-NL" sz="24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nl-NL" sz="2400" b="1" dirty="0"/>
                  <a:t>Berekende </a:t>
                </a:r>
                <a14:m>
                  <m:oMath xmlns:m="http://schemas.openxmlformats.org/officeDocument/2006/math">
                    <m:r>
                      <a:rPr lang="nl-NL" sz="2400" b="1" i="1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sz="2400" b="1" dirty="0"/>
                  <a:t>-score: </a:t>
                </a:r>
                <a14:m>
                  <m:oMath xmlns:m="http://schemas.openxmlformats.org/officeDocument/2006/math">
                    <m:r>
                      <a:rPr lang="nl-NL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2,</m:t>
                    </m:r>
                    <m:r>
                      <a:rPr lang="nl-NL" sz="2400" i="1">
                        <a:latin typeface="Cambria Math" panose="02040503050406030204" pitchFamily="18" charset="0"/>
                      </a:rPr>
                      <m:t>5653</m:t>
                    </m:r>
                  </m:oMath>
                </a14:m>
                <a:endParaRPr lang="nl-NL" sz="24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nl-NL" sz="2400" b="1" dirty="0"/>
                  <a:t>Kritieke </a:t>
                </a:r>
                <a14:m>
                  <m:oMath xmlns:m="http://schemas.openxmlformats.org/officeDocument/2006/math">
                    <m:r>
                      <a:rPr lang="nl-NL" sz="2400" b="1" i="1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sz="2400" b="1" dirty="0"/>
                  <a:t>-score (</a:t>
                </a:r>
                <a:r>
                  <a:rPr lang="en-US" sz="2400" b="1" dirty="0" err="1"/>
                  <a:t>rechtszijdige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toets</a:t>
                </a:r>
                <a:r>
                  <a:rPr lang="en-US" sz="2400" b="1" dirty="0"/>
                  <a:t>!)</a:t>
                </a:r>
                <a:r>
                  <a:rPr lang="en-US" sz="2400" dirty="0"/>
                  <a:t>: </a:t>
                </a:r>
                <a:endParaRPr lang="nl-NL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l-NL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nl-NL" sz="240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InvT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opp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=1−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df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nl-NL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nl-NL" sz="2400" b="0" i="0" smtClean="0">
                          <a:latin typeface="Cambria Math" panose="02040503050406030204" pitchFamily="18" charset="0"/>
                        </a:rPr>
                        <m:t>InvT</m:t>
                      </m:r>
                      <m:r>
                        <a:rPr lang="nl-NL" sz="24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l-NL" sz="2400" b="0" i="1" smtClean="0">
                          <a:latin typeface="Cambria Math" panose="02040503050406030204" pitchFamily="18" charset="0"/>
                        </a:rPr>
                        <m:t>0,98;</m:t>
                      </m:r>
                      <m:r>
                        <a:rPr lang="nl-NL" sz="2400" b="0" i="0" smtClean="0">
                          <a:latin typeface="Cambria Math" panose="02040503050406030204" pitchFamily="18" charset="0"/>
                        </a:rPr>
                        <m:t>23)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nl-NL" sz="2400" b="0" i="1" smtClean="0">
                          <a:latin typeface="Cambria Math" panose="02040503050406030204" pitchFamily="18" charset="0"/>
                        </a:rPr>
                        <m:t>2,1770</m:t>
                      </m:r>
                    </m:oMath>
                  </m:oMathPara>
                </a14:m>
                <a:endParaRPr lang="en-US" sz="2400" dirty="0"/>
              </a:p>
              <a:p>
                <a:endParaRPr lang="nl-NL" sz="2400" dirty="0" smtClean="0"/>
              </a:p>
              <a:p>
                <a:r>
                  <a:rPr lang="nl-NL" sz="2400" dirty="0" smtClean="0"/>
                  <a:t>Omdat </a:t>
                </a:r>
                <a14:m>
                  <m:oMath xmlns:m="http://schemas.openxmlformats.org/officeDocument/2006/math">
                    <m:r>
                      <a:rPr lang="nl-NL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nl-NL" sz="2400" i="1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nl-NL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nl-NL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/>
                  <a:t>, </a:t>
                </a:r>
                <a:r>
                  <a:rPr lang="en-US" sz="2400" dirty="0" err="1"/>
                  <a:t>ligt</a:t>
                </a:r>
                <a:r>
                  <a:rPr lang="en-US" sz="2400" dirty="0"/>
                  <a:t> de </a:t>
                </a:r>
                <a14:m>
                  <m:oMath xmlns:m="http://schemas.openxmlformats.org/officeDocument/2006/math">
                    <m:r>
                      <a:rPr lang="nl-NL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-score in het </a:t>
                </a:r>
                <a:r>
                  <a:rPr lang="en-US" sz="2400" b="1" dirty="0" err="1">
                    <a:solidFill>
                      <a:srgbClr val="FF0000"/>
                    </a:solidFill>
                  </a:rPr>
                  <a:t>kritieke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b="1" dirty="0" err="1">
                    <a:solidFill>
                      <a:srgbClr val="FF0000"/>
                    </a:solidFill>
                  </a:rPr>
                  <a:t>gebied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nl-NL" sz="24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verwerpen</a:t>
                </a:r>
                <a:r>
                  <a:rPr lang="en-US" sz="2400" dirty="0"/>
                  <a:t> van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nl-NL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400" dirty="0"/>
              </a:p>
              <a:p>
                <a:endParaRPr lang="nl-NL" sz="2400" b="1" dirty="0"/>
              </a:p>
              <a:p>
                <a:r>
                  <a:rPr lang="nl-NL" sz="2400" b="1" dirty="0"/>
                  <a:t>Er is voldoende bewijs om aan te nemen dat het nieuwe protocol inderdaad tot gemiddelde kortere responstijden leidt dan het oude protocol</a:t>
                </a:r>
                <a:r>
                  <a:rPr lang="nl-NL" sz="2400" b="1" dirty="0" smtClean="0"/>
                  <a:t>!</a:t>
                </a:r>
                <a:endParaRPr lang="en-US" sz="2400" b="1" dirty="0"/>
              </a:p>
            </p:txBody>
          </p:sp>
        </mc:Choice>
        <mc:Fallback>
          <p:sp>
            <p:nvSpPr>
              <p:cNvPr id="614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1187856" cy="4246562"/>
              </a:xfrm>
              <a:blipFill>
                <a:blip r:embed="rId2"/>
                <a:stretch>
                  <a:fillRect l="-1634" t="-2296" b="-2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54EBD1-29D6-4680-A43E-6930799C031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 juni 2025</a:t>
            </a:fld>
            <a:endParaRPr kumimoji="0" lang="nl-NL" sz="11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477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46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14917" y="1265241"/>
                <a:ext cx="10363200" cy="40011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nl-NL" dirty="0" smtClean="0"/>
                  <a:t>-toets voor gelijke varianties</a:t>
                </a:r>
                <a:endParaRPr lang="nl-NL" dirty="0" smtClean="0"/>
              </a:p>
            </p:txBody>
          </p:sp>
        </mc:Choice>
        <mc:Fallback>
          <p:sp>
            <p:nvSpPr>
              <p:cNvPr id="6146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14917" y="1265241"/>
                <a:ext cx="10363200" cy="400110"/>
              </a:xfrm>
              <a:blipFill>
                <a:blip r:embed="rId2"/>
                <a:stretch>
                  <a:fillRect t="-26154" b="-5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4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1187856" cy="4246562"/>
              </a:xfrm>
            </p:spPr>
            <p:txBody>
              <a:bodyPr/>
              <a:lstStyle/>
              <a:p>
                <a:r>
                  <a:rPr lang="nl-NL" sz="2400" dirty="0" smtClean="0"/>
                  <a:t>Hoe weten we nu precies in welk van de twee gevallen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nl-NL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nl-NL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US" sz="2400" dirty="0" smtClean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nl-NL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nl-NL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nl-NL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US" sz="2400" dirty="0" smtClean="0"/>
                  <a:t> we </a:t>
                </a:r>
                <a:r>
                  <a:rPr lang="en-US" sz="2400" dirty="0" err="1" smtClean="0"/>
                  <a:t>zitten</a:t>
                </a:r>
                <a:r>
                  <a:rPr lang="en-US" sz="2400" dirty="0" smtClean="0"/>
                  <a:t>?</a:t>
                </a:r>
              </a:p>
              <a:p>
                <a:endParaRPr lang="nl-NL" sz="2400" b="1" dirty="0" smtClean="0"/>
              </a:p>
              <a:p>
                <a:r>
                  <a:rPr lang="nl-NL" sz="2400" b="1" dirty="0" smtClean="0"/>
                  <a:t>Ook dit moeten we toetsen!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nl-NL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nl-NL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nl-NL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nl-NL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nl-NL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US" sz="2400" dirty="0" smtClean="0"/>
                  <a:t> versus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nl-NL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nl-NL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nl-NL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nl-NL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nl-NL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US" sz="2400" dirty="0" smtClean="0"/>
                  <a:t> (</a:t>
                </a:r>
                <a:r>
                  <a:rPr lang="en-US" sz="2400" b="1" dirty="0" err="1" smtClean="0">
                    <a:solidFill>
                      <a:schemeClr val="accent1"/>
                    </a:solidFill>
                  </a:rPr>
                  <a:t>tweezijdig</a:t>
                </a:r>
                <a:r>
                  <a:rPr lang="en-US" sz="2400" b="1" dirty="0" smtClean="0">
                    <a:solidFill>
                      <a:schemeClr val="accent1"/>
                    </a:solidFill>
                  </a:rPr>
                  <a:t>!</a:t>
                </a:r>
                <a:r>
                  <a:rPr lang="en-US" sz="2400" dirty="0" smtClean="0"/>
                  <a:t>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nl-NL" sz="2400" dirty="0" smtClean="0"/>
                  <a:t>Het significantieniveau </a:t>
                </a:r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=0,02</m:t>
                    </m:r>
                  </m:oMath>
                </a14:m>
                <a:r>
                  <a:rPr lang="en-US" sz="2400" dirty="0" smtClean="0"/>
                  <a:t> was </a:t>
                </a:r>
                <a:r>
                  <a:rPr lang="en-US" sz="2400" dirty="0" err="1" smtClean="0"/>
                  <a:t>gegeven</a:t>
                </a:r>
                <a:r>
                  <a:rPr lang="en-US" sz="2400" dirty="0" smtClean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nl-NL" sz="2400" dirty="0" smtClean="0"/>
                  <a:t>De steekproefdata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nl-NL" sz="24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=2,5</m:t>
                    </m:r>
                  </m:oMath>
                </a14:m>
                <a:r>
                  <a:rPr lang="nl-NL" sz="2400" dirty="0"/>
                  <a:t> </a:t>
                </a:r>
                <a:r>
                  <a:rPr lang="nl-NL" sz="2400" dirty="0" smtClean="0"/>
                  <a:t>minuten 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nl-NL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=2,2</m:t>
                    </m:r>
                  </m:oMath>
                </a14:m>
                <a:r>
                  <a:rPr lang="nl-NL" sz="2400" dirty="0" smtClean="0"/>
                  <a:t> minuten zijn gegeven.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nl-NL" sz="2400" dirty="0" smtClean="0"/>
                  <a:t>De </a:t>
                </a:r>
                <a:r>
                  <a:rPr lang="nl-NL" sz="2400" b="1" dirty="0" smtClean="0"/>
                  <a:t>toetsingsgrootheid </a:t>
                </a:r>
                <a:r>
                  <a:rPr lang="nl-NL" sz="2400" dirty="0" smtClean="0"/>
                  <a:t>is gegeven door</a:t>
                </a:r>
                <a:r>
                  <a:rPr lang="nl-NL" sz="2400" b="1" dirty="0" smtClean="0"/>
                  <a:t> </a:t>
                </a:r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l-NL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nl-NL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nl-NL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nl-NL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  <m:sup>
                            <m:r>
                              <a:rPr lang="nl-NL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nl-NL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nl-NL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nl-NL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  <m:sup>
                            <m:r>
                              <a:rPr lang="nl-NL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sz="2400" dirty="0" smtClean="0"/>
                  <a:t>, </a:t>
                </a:r>
                <a:r>
                  <a:rPr lang="en-US" sz="2400" dirty="0" err="1" smtClean="0"/>
                  <a:t>dus</a:t>
                </a:r>
                <a:r>
                  <a:rPr lang="en-US" sz="2400" dirty="0" smtClean="0"/>
                  <a:t> de </a:t>
                </a:r>
                <a:r>
                  <a:rPr lang="en-US" sz="2400" dirty="0" err="1" smtClean="0"/>
                  <a:t>geobserveerde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toetsingsgrootheid</a:t>
                </a:r>
                <a:r>
                  <a:rPr lang="en-US" sz="2400" dirty="0" smtClean="0"/>
                  <a:t> is </a:t>
                </a:r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l-NL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nl-NL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l-NL" sz="2400" b="0" i="1" smtClean="0">
                                <a:latin typeface="Cambria Math" panose="02040503050406030204" pitchFamily="18" charset="0"/>
                              </a:rPr>
                              <m:t>2,5</m:t>
                            </m:r>
                          </m:e>
                          <m:sup>
                            <m:r>
                              <a:rPr lang="nl-NL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nl-NL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l-NL" sz="2400" b="0" i="1" smtClean="0">
                                <a:latin typeface="Cambria Math" panose="02040503050406030204" pitchFamily="18" charset="0"/>
                              </a:rPr>
                              <m:t>2,2</m:t>
                            </m:r>
                          </m:e>
                          <m:sup>
                            <m:r>
                              <a:rPr lang="nl-NL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=1,2913</m:t>
                    </m:r>
                  </m:oMath>
                </a14:m>
                <a:endParaRPr lang="en-US" sz="2400" dirty="0" smtClean="0"/>
              </a:p>
              <a:p>
                <a:endParaRPr lang="nl-NL" sz="2400" dirty="0" smtClean="0"/>
              </a:p>
              <a:p>
                <a:pPr algn="ctr"/>
                <a:endParaRPr lang="nl-NL" sz="2400" dirty="0"/>
              </a:p>
            </p:txBody>
          </p:sp>
        </mc:Choice>
        <mc:Fallback>
          <p:sp>
            <p:nvSpPr>
              <p:cNvPr id="614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1187856" cy="4246562"/>
              </a:xfrm>
              <a:blipFill>
                <a:blip r:embed="rId3"/>
                <a:stretch>
                  <a:fillRect l="-1634" t="-2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54EBD1-29D6-4680-A43E-6930799C031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 juni 2025</a:t>
            </a:fld>
            <a:endParaRPr kumimoji="0" lang="nl-NL" sz="11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435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46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14917" y="1265241"/>
                <a:ext cx="10363200" cy="40011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nl-NL" dirty="0" smtClean="0"/>
                  <a:t>-toets voor gelijke varianties</a:t>
                </a:r>
                <a:endParaRPr lang="nl-NL" dirty="0" smtClean="0"/>
              </a:p>
            </p:txBody>
          </p:sp>
        </mc:Choice>
        <mc:Fallback>
          <p:sp>
            <p:nvSpPr>
              <p:cNvPr id="6146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14917" y="1265241"/>
                <a:ext cx="10363200" cy="400110"/>
              </a:xfrm>
              <a:blipFill>
                <a:blip r:embed="rId2"/>
                <a:stretch>
                  <a:fillRect t="-26154" b="-5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4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1187856" cy="4246562"/>
              </a:xfrm>
            </p:spPr>
            <p:txBody>
              <a:bodyPr/>
              <a:lstStyle/>
              <a:p>
                <a:r>
                  <a:rPr lang="nl-NL" sz="2400" dirty="0" smtClean="0"/>
                  <a:t>De toetsingsgrootheid </a:t>
                </a:r>
                <a14:m>
                  <m:oMath xmlns:m="http://schemas.openxmlformats.org/officeDocument/2006/math">
                    <m:r>
                      <a:rPr lang="nl-NL" sz="24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nl-NL" sz="2400" dirty="0"/>
                  <a:t> volgt de zogenaamde </a:t>
                </a:r>
                <a14:m>
                  <m:oMath xmlns:m="http://schemas.openxmlformats.org/officeDocument/2006/math">
                    <m:r>
                      <a:rPr lang="nl-NL" sz="24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nl-NL" sz="2400" dirty="0"/>
                  <a:t>-verdeling met respectievelijk </a:t>
                </a:r>
                <a14:m>
                  <m:oMath xmlns:m="http://schemas.openxmlformats.org/officeDocument/2006/math">
                    <m:r>
                      <a:rPr lang="nl-NL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nl-NL" sz="24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nl-NL" sz="2400" dirty="0"/>
                  <a:t> en </a:t>
                </a:r>
                <a14:m>
                  <m:oMath xmlns:m="http://schemas.openxmlformats.org/officeDocument/2006/math">
                    <m:r>
                      <a:rPr lang="nl-NL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nl-NL" sz="24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nl-NL" sz="2400" dirty="0"/>
                  <a:t> vrijheidsgraden.</a:t>
                </a:r>
              </a:p>
              <a:p>
                <a:endParaRPr lang="nl-NL" sz="2400" b="1" dirty="0"/>
              </a:p>
              <a:p>
                <a:r>
                  <a:rPr lang="nl-NL" sz="2400" dirty="0" smtClean="0"/>
                  <a:t>Het </a:t>
                </a:r>
                <a:r>
                  <a:rPr lang="nl-NL" sz="2400" b="1" dirty="0" smtClean="0">
                    <a:solidFill>
                      <a:srgbClr val="FF0000"/>
                    </a:solidFill>
                  </a:rPr>
                  <a:t>kritieke gebied </a:t>
                </a:r>
                <a:r>
                  <a:rPr lang="nl-NL" sz="2400" dirty="0" smtClean="0"/>
                  <a:t>is van de vorm </a:t>
                </a:r>
                <a14:m>
                  <m:oMath xmlns:m="http://schemas.openxmlformats.org/officeDocument/2006/math">
                    <m:r>
                      <a:rPr lang="nl-NL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(−∞;</m:t>
                    </m:r>
                    <m:sSub>
                      <m:sSubPr>
                        <m:ctrlPr>
                          <a:rPr lang="nl-NL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nl-NL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l-NL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nl-NL" sz="2400" dirty="0" smtClean="0">
                    <a:solidFill>
                      <a:srgbClr val="FF0000"/>
                    </a:solidFill>
                  </a:rPr>
                  <a:t> en </a:t>
                </a:r>
                <a14:m>
                  <m:oMath xmlns:m="http://schemas.openxmlformats.org/officeDocument/2006/math">
                    <m:r>
                      <a:rPr lang="nl-NL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nl-NL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nl-NL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l-NL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,∞)</m:t>
                    </m:r>
                  </m:oMath>
                </a14:m>
                <a:r>
                  <a:rPr lang="nl-NL" sz="2400" dirty="0" smtClean="0">
                    <a:solidFill>
                      <a:schemeClr val="tx1"/>
                    </a:solidFill>
                  </a:rPr>
                  <a:t>,</a:t>
                </a:r>
                <a:r>
                  <a:rPr lang="nl-NL" sz="2400" dirty="0" smtClean="0">
                    <a:solidFill>
                      <a:srgbClr val="FF0000"/>
                    </a:solidFill>
                  </a:rPr>
                  <a:t> </a:t>
                </a:r>
                <a:r>
                  <a:rPr lang="nl-NL" sz="2400" dirty="0" smtClean="0"/>
                  <a:t>waarbij: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NL" sz="2400" b="0" i="0" smtClean="0">
                        <a:latin typeface="Cambria Math" panose="02040503050406030204" pitchFamily="18" charset="0"/>
                      </a:rPr>
                      <m:t>Fcdf</m:t>
                    </m:r>
                    <m:d>
                      <m:dPr>
                        <m:ctrlPr>
                          <a:rPr lang="nl-NL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nl-NL" sz="2400" b="0" i="0" smtClean="0">
                            <a:latin typeface="Cambria Math" panose="02040503050406030204" pitchFamily="18" charset="0"/>
                          </a:rPr>
                          <m:t>lower</m:t>
                        </m:r>
                        <m:r>
                          <a:rPr lang="nl-NL" sz="2400" b="0" i="1" smtClean="0">
                            <a:latin typeface="Cambria Math" panose="02040503050406030204" pitchFamily="18" charset="0"/>
                          </a:rPr>
                          <m:t>=0;</m:t>
                        </m:r>
                        <m:r>
                          <m:rPr>
                            <m:sty m:val="p"/>
                          </m:rPr>
                          <a:rPr lang="nl-NL" sz="2400" b="0" i="0" smtClean="0">
                            <a:latin typeface="Cambria Math" panose="02040503050406030204" pitchFamily="18" charset="0"/>
                          </a:rPr>
                          <m:t>upper</m:t>
                        </m:r>
                        <m:r>
                          <a:rPr lang="nl-NL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nl-NL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nl-NL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nl-NL" sz="24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nl-NL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nl-NL" sz="2400" b="0" i="0" smtClean="0">
                                <a:latin typeface="Cambria Math" panose="02040503050406030204" pitchFamily="18" charset="0"/>
                              </a:rPr>
                              <m:t>df</m:t>
                            </m:r>
                          </m:e>
                          <m:sub>
                            <m:r>
                              <a:rPr lang="nl-NL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nl-NL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nl-NL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nl-NL" sz="2400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sSub>
                          <m:sSubPr>
                            <m:ctrlPr>
                              <a:rPr lang="nl-NL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nl-NL" sz="2400">
                                <a:latin typeface="Cambria Math" panose="02040503050406030204" pitchFamily="18" charset="0"/>
                              </a:rPr>
                              <m:t>df</m:t>
                            </m:r>
                          </m:e>
                          <m:sub>
                            <m:r>
                              <a:rPr lang="nl-NL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nl-NL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nl-NL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nl-NL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l-NL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nl-NL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nl-NL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nl-NL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l-NL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=0,2482</m:t>
                    </m:r>
                  </m:oMath>
                </a14:m>
                <a:r>
                  <a:rPr lang="nl-NL" sz="2400" i="1" dirty="0" smtClean="0">
                    <a:solidFill>
                      <a:srgbClr val="FF0000"/>
                    </a:solidFill>
                  </a:rPr>
                  <a:t> </a:t>
                </a:r>
                <a:endParaRPr lang="nl-NL" sz="2400" i="1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l-NL" sz="2400">
                        <a:latin typeface="Cambria Math" panose="02040503050406030204" pitchFamily="18" charset="0"/>
                      </a:rPr>
                      <m:t>Fcdf</m:t>
                    </m:r>
                    <m:d>
                      <m:dPr>
                        <m:ctrlPr>
                          <a:rPr lang="nl-NL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nl-NL" sz="2400">
                            <a:latin typeface="Cambria Math" panose="02040503050406030204" pitchFamily="18" charset="0"/>
                          </a:rPr>
                          <m:t>lower</m:t>
                        </m:r>
                        <m:r>
                          <a:rPr lang="nl-NL" sz="24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nl-NL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nl-NL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nl-NL" sz="24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m:rPr>
                            <m:sty m:val="p"/>
                          </m:rPr>
                          <a:rPr lang="nl-NL" sz="2400">
                            <a:latin typeface="Cambria Math" panose="02040503050406030204" pitchFamily="18" charset="0"/>
                          </a:rPr>
                          <m:t>upper</m:t>
                        </m:r>
                        <m:r>
                          <a:rPr lang="nl-NL" sz="2400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nl-NL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l-NL" sz="24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nl-NL" sz="2400" b="0" i="1" smtClean="0">
                                <a:latin typeface="Cambria Math" panose="02040503050406030204" pitchFamily="18" charset="0"/>
                              </a:rPr>
                              <m:t>99</m:t>
                            </m:r>
                          </m:sup>
                        </m:sSup>
                        <m:r>
                          <a:rPr lang="nl-NL" sz="2400" i="1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nl-NL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nl-NL" sz="2400">
                                <a:latin typeface="Cambria Math" panose="02040503050406030204" pitchFamily="18" charset="0"/>
                              </a:rPr>
                              <m:t>df</m:t>
                            </m:r>
                          </m:e>
                          <m:sub>
                            <m:r>
                              <a:rPr lang="nl-NL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nl-NL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nl-NL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nl-NL" sz="2400" i="1">
                            <a:latin typeface="Cambria Math" panose="02040503050406030204" pitchFamily="18" charset="0"/>
                          </a:rPr>
                          <m:t>−1,</m:t>
                        </m:r>
                        <m:sSub>
                          <m:sSubPr>
                            <m:ctrlPr>
                              <a:rPr lang="nl-NL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nl-NL" sz="2400">
                                <a:latin typeface="Cambria Math" panose="02040503050406030204" pitchFamily="18" charset="0"/>
                              </a:rPr>
                              <m:t>df</m:t>
                            </m:r>
                          </m:e>
                          <m:sub>
                            <m:r>
                              <a:rPr lang="nl-NL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nl-NL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nl-NL" sz="2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nl-NL" sz="24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nl-NL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l-NL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sz="2400" i="1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nl-NL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nl-NL" sz="2400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nl-NL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nl-NL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l-NL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5,0052</m:t>
                    </m:r>
                  </m:oMath>
                </a14:m>
                <a:r>
                  <a:rPr lang="nl-NL" sz="2400" i="1" dirty="0">
                    <a:solidFill>
                      <a:srgbClr val="FF0000"/>
                    </a:solidFill>
                  </a:rPr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nl-NL" sz="2400" i="1" dirty="0" smtClean="0"/>
              </a:p>
              <a:p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nl-NL" sz="2400" dirty="0" smtClean="0"/>
                  <a:t> de geobserveerde toetsingsgrootheid </a:t>
                </a:r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=1,2913</m:t>
                    </m:r>
                  </m:oMath>
                </a14:m>
                <a:r>
                  <a:rPr lang="nl-NL" sz="2400" dirty="0" smtClean="0"/>
                  <a:t> ligt niet in het kritieke gebied, dus de nulhypothese wordt niet verworpen.</a:t>
                </a:r>
              </a:p>
              <a:p>
                <a:endParaRPr lang="nl-NL" sz="2400" dirty="0"/>
              </a:p>
              <a:p>
                <a:r>
                  <a:rPr lang="nl-NL" sz="2400" b="1" dirty="0" smtClean="0"/>
                  <a:t>Er is onvoldoende reden om niet aan te nemen dat de standaardafwijkingen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400" b="1" i="1" smtClean="0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nl-NL" sz="24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sub>
                    </m:sSub>
                    <m:r>
                      <a:rPr lang="nl-NL" sz="24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400" b="1" i="1" smtClean="0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nl-NL" sz="2400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sub>
                    </m:sSub>
                  </m:oMath>
                </a14:m>
                <a:r>
                  <a:rPr lang="nl-NL" sz="2400" b="1" dirty="0" smtClean="0"/>
                  <a:t>!</a:t>
                </a:r>
                <a:endParaRPr lang="nl-NL" sz="2400" b="1" dirty="0"/>
              </a:p>
            </p:txBody>
          </p:sp>
        </mc:Choice>
        <mc:Fallback>
          <p:sp>
            <p:nvSpPr>
              <p:cNvPr id="614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1187856" cy="4246562"/>
              </a:xfrm>
              <a:blipFill>
                <a:blip r:embed="rId3"/>
                <a:stretch>
                  <a:fillRect l="-1634" t="-2296" r="-2015" b="-8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54EBD1-29D6-4680-A43E-6930799C031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 juni 2025</a:t>
            </a:fld>
            <a:endParaRPr kumimoji="0" lang="nl-NL" sz="11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923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Recap</a:t>
            </a:r>
            <a:endParaRPr lang="nl-NL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23" name="Rectangle 1027"/>
              <p:cNvSpPr>
                <a:spLocks noGrp="1" noChangeAspect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nl-NL" dirty="0" smtClean="0"/>
                  <a:t>Punt- en intervalschatters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nl-NL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Betrouwbaarheids</a:t>
                </a:r>
                <a:r>
                  <a:rPr lang="en-US" dirty="0" smtClean="0"/>
                  <a:t>- </a:t>
                </a:r>
                <a:r>
                  <a:rPr lang="en-US" dirty="0" err="1" smtClean="0"/>
                  <a:t>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voorspellingsintervallen</a:t>
                </a:r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De </a:t>
                </a:r>
                <a:r>
                  <a:rPr lang="en-US" dirty="0" err="1" smtClean="0"/>
                  <a:t>methode</a:t>
                </a:r>
                <a:r>
                  <a:rPr lang="en-US" dirty="0" smtClean="0"/>
                  <a:t> van </a:t>
                </a:r>
                <a:r>
                  <a:rPr lang="en-US" dirty="0" err="1" smtClean="0"/>
                  <a:t>hypothesetoetsen</a:t>
                </a:r>
                <a:endParaRPr lang="en-US" dirty="0" smtClean="0"/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Conclusies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trekken</a:t>
                </a:r>
                <a:r>
                  <a:rPr lang="en-US" dirty="0" smtClean="0"/>
                  <a:t> op basis van het </a:t>
                </a:r>
                <a:r>
                  <a:rPr lang="en-US" dirty="0" err="1" smtClean="0"/>
                  <a:t>kritieke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gebied</a:t>
                </a:r>
                <a:r>
                  <a:rPr lang="en-US" dirty="0" smtClean="0"/>
                  <a:t> of de 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en-US" dirty="0" err="1" smtClean="0"/>
                  <a:t>waarde</a:t>
                </a:r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Toetsen</a:t>
                </a:r>
                <a:r>
                  <a:rPr lang="en-US" dirty="0" smtClean="0"/>
                  <a:t> op </a:t>
                </a:r>
                <a:r>
                  <a:rPr lang="en-US" dirty="0" err="1" smtClean="0"/>
                  <a:t>verbanden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tussen</a:t>
                </a:r>
                <a:r>
                  <a:rPr lang="en-US" dirty="0" smtClean="0"/>
                  <a:t> twee </a:t>
                </a:r>
                <a:r>
                  <a:rPr lang="en-US" dirty="0" err="1" smtClean="0"/>
                  <a:t>variabelen</a:t>
                </a:r>
                <a:r>
                  <a:rPr lang="en-US" dirty="0" smtClean="0"/>
                  <a:t>: </a:t>
                </a:r>
                <a:r>
                  <a:rPr lang="en-US" dirty="0" err="1" smtClean="0"/>
                  <a:t>c</a:t>
                </a:r>
                <a:r>
                  <a:rPr lang="en-US" dirty="0" err="1" smtClean="0"/>
                  <a:t>hikwadraat</a:t>
                </a:r>
                <a:endParaRPr lang="nl-NL" dirty="0"/>
              </a:p>
              <a:p>
                <a:endParaRPr lang="nl-NL" dirty="0"/>
              </a:p>
            </p:txBody>
          </p:sp>
        </mc:Choice>
        <mc:Fallback>
          <p:sp>
            <p:nvSpPr>
              <p:cNvPr id="5123" name="Rectangle 102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529" t="-2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46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14917" y="1265241"/>
                <a:ext cx="10363200" cy="40011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nl-NL" dirty="0" smtClean="0"/>
                  <a:t>-toets voor gelijke varianties</a:t>
                </a:r>
                <a:endParaRPr lang="nl-NL" dirty="0" smtClean="0"/>
              </a:p>
            </p:txBody>
          </p:sp>
        </mc:Choice>
        <mc:Fallback>
          <p:sp>
            <p:nvSpPr>
              <p:cNvPr id="6146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14917" y="1265241"/>
                <a:ext cx="10363200" cy="400110"/>
              </a:xfrm>
              <a:blipFill>
                <a:blip r:embed="rId3"/>
                <a:stretch>
                  <a:fillRect t="-26154" b="-5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54EBD1-29D6-4680-A43E-6930799C031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 juni 2025</a:t>
            </a:fld>
            <a:endParaRPr kumimoji="0" lang="nl-NL" sz="11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1844824"/>
            <a:ext cx="6794499" cy="4246562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kstvak 6"/>
              <p:cNvSpPr txBox="1"/>
              <p:nvPr/>
            </p:nvSpPr>
            <p:spPr>
              <a:xfrm>
                <a:off x="7655496" y="1821519"/>
                <a:ext cx="4489176" cy="38891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b="1" dirty="0" smtClean="0">
                    <a:latin typeface="+mj-lt"/>
                  </a:rPr>
                  <a:t>Merk op:</a:t>
                </a:r>
              </a:p>
              <a:p>
                <a:endParaRPr lang="nl-NL" b="1" dirty="0">
                  <a:latin typeface="+mj-lt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nl-NL" dirty="0" smtClean="0">
                    <a:latin typeface="+mn-lt"/>
                  </a:rPr>
                  <a:t>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 smtClean="0">
                            <a:latin typeface="+mn-lt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+mn-lt"/>
                          </a:rPr>
                          <m:t>𝜎</m:t>
                        </m:r>
                      </m:e>
                      <m:sub>
                        <m:r>
                          <a:rPr lang="nl-NL" b="0" i="1" smtClean="0">
                            <a:latin typeface="+mn-lt"/>
                          </a:rPr>
                          <m:t>𝑋</m:t>
                        </m:r>
                      </m:sub>
                    </m:sSub>
                    <m:r>
                      <a:rPr lang="nl-NL" b="0" i="1" smtClean="0">
                        <a:latin typeface="+mn-lt"/>
                      </a:rPr>
                      <m:t>=</m:t>
                    </m:r>
                    <m:sSub>
                      <m:sSubPr>
                        <m:ctrlPr>
                          <a:rPr lang="nl-NL" i="1" smtClean="0">
                            <a:latin typeface="+mn-lt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+mn-lt"/>
                          </a:rPr>
                          <m:t>𝜎</m:t>
                        </m:r>
                      </m:e>
                      <m:sub>
                        <m:r>
                          <a:rPr lang="nl-NL" b="0" i="1" smtClean="0">
                            <a:latin typeface="+mn-lt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US" dirty="0" smtClean="0">
                    <a:latin typeface="+mn-lt"/>
                  </a:rPr>
                  <a:t>, </a:t>
                </a:r>
                <a:r>
                  <a:rPr lang="en-US" dirty="0" err="1" smtClean="0">
                    <a:latin typeface="+mn-lt"/>
                  </a:rPr>
                  <a:t>dan</a:t>
                </a:r>
                <a:r>
                  <a:rPr lang="en-US" dirty="0" smtClean="0">
                    <a:latin typeface="+mn-lt"/>
                  </a:rPr>
                  <a:t> is het </a:t>
                </a:r>
                <a:r>
                  <a:rPr lang="en-US" dirty="0" err="1" smtClean="0">
                    <a:latin typeface="+mn-lt"/>
                  </a:rPr>
                  <a:t>te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verwachten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dat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schattingen</a:t>
                </a:r>
                <a:r>
                  <a:rPr lang="en-US" dirty="0" smtClean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 smtClean="0">
                            <a:latin typeface="+mn-lt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+mn-lt"/>
                          </a:rPr>
                          <m:t>𝑠</m:t>
                        </m:r>
                      </m:e>
                      <m:sub>
                        <m:r>
                          <a:rPr lang="nl-NL" b="0" i="1" smtClean="0">
                            <a:latin typeface="+mn-lt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en</a:t>
                </a:r>
                <a:r>
                  <a:rPr lang="en-US" dirty="0" smtClean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i="1" smtClean="0">
                            <a:latin typeface="+mn-lt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+mn-lt"/>
                          </a:rPr>
                          <m:t>𝑠</m:t>
                        </m:r>
                      </m:e>
                      <m:sub>
                        <m:r>
                          <a:rPr lang="nl-NL" b="0" i="1" smtClean="0">
                            <a:latin typeface="+mn-lt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dichtbij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elkaar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liggen</a:t>
                </a:r>
                <a:endParaRPr lang="en-US" dirty="0" smtClean="0">
                  <a:latin typeface="+mn-lt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nl-NL" dirty="0">
                  <a:latin typeface="+mn-lt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nl-NL" dirty="0" smtClean="0">
                    <a:latin typeface="+mn-lt"/>
                  </a:rPr>
                  <a:t>Oftewel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  <m:sup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  <m:sup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ligt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dichtbij</a:t>
                </a:r>
                <a:r>
                  <a:rPr lang="en-US" dirty="0" smtClean="0">
                    <a:latin typeface="+mn-lt"/>
                  </a:rPr>
                  <a:t> 1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>
                  <a:latin typeface="+mn-lt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err="1" smtClean="0">
                    <a:latin typeface="+mn-lt"/>
                  </a:rPr>
                  <a:t>Fracties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zijn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asymmetrisch</a:t>
                </a:r>
                <a:endParaRPr lang="en-US" dirty="0" smtClean="0">
                  <a:latin typeface="+mn-lt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+mn-lt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kan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verder</a:t>
                </a:r>
                <a:r>
                  <a:rPr lang="en-US" dirty="0" smtClean="0">
                    <a:latin typeface="+mn-lt"/>
                  </a:rPr>
                  <a:t> van 1 </a:t>
                </a:r>
                <a:r>
                  <a:rPr lang="en-US" dirty="0" err="1" smtClean="0">
                    <a:latin typeface="+mn-lt"/>
                  </a:rPr>
                  <a:t>te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liggen</a:t>
                </a:r>
                <a:r>
                  <a:rPr lang="en-US" dirty="0" smtClean="0">
                    <a:latin typeface="+mn-lt"/>
                  </a:rPr>
                  <a:t> </a:t>
                </a:r>
                <a:r>
                  <a:rPr lang="en-US" dirty="0" err="1" smtClean="0">
                    <a:latin typeface="+mn-lt"/>
                  </a:rPr>
                  <a:t>dan</a:t>
                </a:r>
                <a:r>
                  <a:rPr lang="en-US" dirty="0" smtClean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dirty="0" smtClean="0">
                    <a:latin typeface="+mn-lt"/>
                  </a:rPr>
                  <a:t>).</a:t>
                </a:r>
              </a:p>
            </p:txBody>
          </p:sp>
        </mc:Choice>
        <mc:Fallback>
          <p:sp>
            <p:nvSpPr>
              <p:cNvPr id="7" name="Tekstvak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5496" y="1821519"/>
                <a:ext cx="4489176" cy="3889142"/>
              </a:xfrm>
              <a:prstGeom prst="rect">
                <a:avLst/>
              </a:prstGeom>
              <a:blipFill>
                <a:blip r:embed="rId5"/>
                <a:stretch>
                  <a:fillRect l="-1766" t="-1097" r="-1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726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46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14917" y="1265241"/>
                <a:ext cx="10363200" cy="800219"/>
              </a:xfrm>
            </p:spPr>
            <p:txBody>
              <a:bodyPr/>
              <a:lstStyle/>
              <a:p>
                <a:r>
                  <a:rPr lang="nl-NL" dirty="0" smtClean="0"/>
                  <a:t>Schema: toetsen voor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nl-NL" dirty="0" smtClean="0"/>
                  <a:t> bij twee onafhankelijke populaties</a:t>
                </a:r>
                <a:br>
                  <a:rPr lang="nl-NL" dirty="0" smtClean="0"/>
                </a:br>
                <a:endParaRPr lang="nl-NL" dirty="0" smtClean="0"/>
              </a:p>
            </p:txBody>
          </p:sp>
        </mc:Choice>
        <mc:Fallback>
          <p:sp>
            <p:nvSpPr>
              <p:cNvPr id="6146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14917" y="1265241"/>
                <a:ext cx="10363200" cy="800219"/>
              </a:xfrm>
              <a:blipFill>
                <a:blip r:embed="rId3"/>
                <a:stretch>
                  <a:fillRect l="-1941" t="-12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54EBD1-29D6-4680-A43E-6930799C031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 juni 2025</a:t>
            </a:fld>
            <a:endParaRPr kumimoji="0" lang="nl-NL" sz="11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graphicFrame>
        <p:nvGraphicFramePr>
          <p:cNvPr id="5" name="Tijdelijke aanduiding voor inhoud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8190979"/>
              </p:ext>
            </p:extLst>
          </p:nvPr>
        </p:nvGraphicFramePr>
        <p:xfrm>
          <a:off x="812800" y="1773238"/>
          <a:ext cx="10363200" cy="4246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hthoek 7"/>
              <p:cNvSpPr/>
              <p:nvPr/>
            </p:nvSpPr>
            <p:spPr bwMode="auto">
              <a:xfrm>
                <a:off x="4437699" y="1846382"/>
                <a:ext cx="2306373" cy="430490"/>
              </a:xfrm>
              <a:prstGeom prst="rect">
                <a:avLst/>
              </a:prstGeom>
              <a:ln/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nl-NL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Zijn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nl-NL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</a:rPr>
                        </m:ctrlPr>
                      </m:sSubPr>
                      <m:e>
                        <m:r>
                          <a:rPr kumimoji="0" lang="nl-NL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</a:rPr>
                          <m:t>𝜎</m:t>
                        </m:r>
                      </m:e>
                      <m:sub>
                        <m:r>
                          <a:rPr kumimoji="0" lang="nl-NL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</a:rPr>
                          <m:t>𝑋</m:t>
                        </m:r>
                      </m:sub>
                    </m:sSub>
                  </m:oMath>
                </a14:m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kumimoji="0" lang="en-US" sz="18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en</a:t>
                </a: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nl-NL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</a:rPr>
                        </m:ctrlPr>
                      </m:sSubPr>
                      <m:e>
                        <m:r>
                          <a:rPr kumimoji="0" lang="nl-NL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</a:rPr>
                          <m:t>𝜎</m:t>
                        </m:r>
                      </m:e>
                      <m:sub>
                        <m:r>
                          <a:rPr kumimoji="0" lang="nl-NL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</a:rPr>
                          <m:t>𝑌</m:t>
                        </m:r>
                      </m:sub>
                    </m:sSub>
                  </m:oMath>
                </a14:m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bekend?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>
          <p:sp>
            <p:nvSpPr>
              <p:cNvPr id="8" name="Rechthoek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37699" y="1846382"/>
                <a:ext cx="2306373" cy="430490"/>
              </a:xfrm>
              <a:prstGeom prst="rect">
                <a:avLst/>
              </a:prstGeom>
              <a:blipFill>
                <a:blip r:embed="rId9"/>
                <a:stretch>
                  <a:fillRect r="-262" b="-12000"/>
                </a:stretch>
              </a:blipFill>
              <a:ln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Gebogen verbindingslijn 9"/>
          <p:cNvCxnSpPr>
            <a:stCxn id="8" idx="2"/>
          </p:cNvCxnSpPr>
          <p:nvPr/>
        </p:nvCxnSpPr>
        <p:spPr bwMode="auto">
          <a:xfrm rot="5400000">
            <a:off x="4077410" y="1917082"/>
            <a:ext cx="1153687" cy="1873266"/>
          </a:xfrm>
          <a:prstGeom prst="bentConnector2">
            <a:avLst/>
          </a:prstGeom>
          <a:noFill/>
          <a:ln>
            <a:noFill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Rechte verbindingslijn met pijl 11"/>
          <p:cNvCxnSpPr>
            <a:stCxn id="8" idx="1"/>
            <a:endCxn id="15" idx="0"/>
          </p:cNvCxnSpPr>
          <p:nvPr/>
        </p:nvCxnSpPr>
        <p:spPr bwMode="auto">
          <a:xfrm flipH="1">
            <a:off x="2783632" y="2061627"/>
            <a:ext cx="1654067" cy="395739"/>
          </a:xfrm>
          <a:prstGeom prst="straightConnector1">
            <a:avLst/>
          </a:prstGeom>
          <a:ln>
            <a:tailEnd type="triangle"/>
          </a:ln>
          <a:ex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hthoek 14"/>
              <p:cNvSpPr/>
              <p:nvPr/>
            </p:nvSpPr>
            <p:spPr bwMode="auto">
              <a:xfrm>
                <a:off x="695400" y="2457366"/>
                <a:ext cx="4176464" cy="1331674"/>
              </a:xfrm>
              <a:prstGeom prst="rect">
                <a:avLst/>
              </a:prstGeom>
              <a:ln/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nl-NL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Voer een </a:t>
                </a:r>
                <a14:m>
                  <m:oMath xmlns:m="http://schemas.openxmlformats.org/officeDocument/2006/math">
                    <m:r>
                      <a:rPr kumimoji="0" lang="nl-NL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kumimoji="0" lang="nl-NL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-toets uit op de </a:t>
                </a:r>
                <a:r>
                  <a:rPr kumimoji="0" lang="nl-NL" sz="1800" b="1" i="0" u="none" strike="noStrike" cap="none" normalizeH="0" baseline="0" dirty="0" smtClean="0">
                    <a:ln>
                      <a:noFill/>
                    </a:ln>
                    <a:solidFill>
                      <a:schemeClr val="accent1"/>
                    </a:solidFill>
                    <a:effectLst/>
                  </a:rPr>
                  <a:t>verschilvariabele</a:t>
                </a: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nl-NL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kumimoji="0" lang="nl-NL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kumimoji="0" lang="nl-NL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kumimoji="0" lang="nl-NL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bar>
                      <m:r>
                        <a:rPr kumimoji="0" lang="nl-NL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bar>
                        <m:barPr>
                          <m:pos m:val="top"/>
                          <m:ctrlPr>
                            <a:rPr kumimoji="0" lang="nl-NL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kumimoji="0" lang="nl-NL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bar>
                      <m:r>
                        <a:rPr kumimoji="0" lang="nl-NL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 ∼</m:t>
                      </m:r>
                      <m:r>
                        <a:rPr kumimoji="0" lang="nl-NL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kumimoji="0" lang="nl-NL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0" lang="nl-NL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nl-NL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kumimoji="0" lang="nl-NL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kumimoji="0" lang="nl-NL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0" lang="nl-NL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nl-NL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kumimoji="0" lang="nl-NL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kumimoji="0" lang="nl-NL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;</m:t>
                      </m:r>
                      <m:rad>
                        <m:radPr>
                          <m:degHide m:val="on"/>
                          <m:ctrlPr>
                            <a:rPr kumimoji="0" lang="nl-NL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kumimoji="0" lang="nl-NL" sz="18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kumimoji="0" lang="nl-NL" sz="18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nl-NL" sz="18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0" lang="nl-NL" sz="18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  <m:sup>
                                  <m:r>
                                    <a:rPr kumimoji="0" lang="nl-NL" sz="18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kumimoji="0" lang="nl-NL" sz="18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kumimoji="0" lang="nl-NL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kumimoji="0" lang="nl-NL" sz="18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kumimoji="0" lang="nl-NL" sz="18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nl-NL" sz="18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0" lang="nl-NL" sz="18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  <m:sup>
                                  <m:r>
                                    <a:rPr kumimoji="0" lang="nl-NL" sz="18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kumimoji="0" lang="nl-NL" sz="18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rad>
                      <m:r>
                        <a:rPr kumimoji="0" lang="nl-NL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nl-NL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>
          <p:sp>
            <p:nvSpPr>
              <p:cNvPr id="15" name="Rechthoek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400" y="2457366"/>
                <a:ext cx="4176464" cy="1331674"/>
              </a:xfrm>
              <a:prstGeom prst="rect">
                <a:avLst/>
              </a:prstGeom>
              <a:blipFill>
                <a:blip r:embed="rId10"/>
                <a:stretch>
                  <a:fillRect l="-2612" r="-2758"/>
                </a:stretch>
              </a:blipFill>
              <a:ln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Rechte verbindingslijn met pijl 15"/>
          <p:cNvCxnSpPr>
            <a:stCxn id="8" idx="3"/>
            <a:endCxn id="18" idx="0"/>
          </p:cNvCxnSpPr>
          <p:nvPr/>
        </p:nvCxnSpPr>
        <p:spPr bwMode="auto">
          <a:xfrm>
            <a:off x="6744072" y="2061627"/>
            <a:ext cx="832057" cy="331603"/>
          </a:xfrm>
          <a:prstGeom prst="straightConnector1">
            <a:avLst/>
          </a:prstGeom>
          <a:ln>
            <a:tailEnd type="triangle"/>
          </a:ln>
          <a:ex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hthoek 17"/>
              <p:cNvSpPr/>
              <p:nvPr/>
            </p:nvSpPr>
            <p:spPr bwMode="auto">
              <a:xfrm>
                <a:off x="5487897" y="2393230"/>
                <a:ext cx="4176464" cy="1293828"/>
              </a:xfrm>
              <a:prstGeom prst="rect">
                <a:avLst/>
              </a:prstGeom>
              <a:ln/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nl-NL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Voer een </a:t>
                </a:r>
                <a14:m>
                  <m:oMath xmlns:m="http://schemas.openxmlformats.org/officeDocument/2006/math">
                    <m:r>
                      <a:rPr kumimoji="0" lang="nl-NL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kumimoji="0" lang="nl-NL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-toets voor</a:t>
                </a:r>
                <a:r>
                  <a:rPr kumimoji="0" lang="nl-NL" sz="18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gelijke varianties uit:</a:t>
                </a: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nl-NL" sz="1800" b="0" i="1" u="none" strike="noStrike" cap="none" normalizeH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nl-NL" sz="1800" b="0" i="1" u="none" strike="noStrike" cap="none" normalizeH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kumimoji="0" lang="nl-NL" sz="1800" b="0" i="1" u="none" strike="noStrike" cap="none" normalizeH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0" lang="nl-NL" sz="1800" b="0" i="1" u="none" strike="noStrike" cap="none" normalizeH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kumimoji="0" lang="nl-NL" sz="1800" b="0" i="1" u="none" strike="noStrike" cap="none" normalizeH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nl-NL" sz="1800" b="0" i="1" u="none" strike="noStrike" cap="none" normalizeH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kumimoji="0" lang="nl-NL" sz="1800" b="0" i="1" u="none" strike="noStrike" cap="none" normalizeH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kumimoji="0" lang="nl-NL" sz="1800" b="0" i="1" u="none" strike="noStrike" cap="none" normalizeH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0" lang="nl-NL" sz="1800" b="0" i="1" u="none" strike="noStrike" cap="none" normalizeH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nl-NL" sz="1800" b="0" i="1" u="none" strike="noStrike" cap="none" normalizeH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kumimoji="0" lang="nl-NL" sz="1800" b="0" i="1" u="none" strike="noStrike" cap="none" normalizeH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kumimoji="0" lang="nl-NL" sz="18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versus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nl-NL" sz="1800" b="0" i="1" u="none" strike="noStrike" cap="none" normalizeH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nl-NL" sz="1800" b="0" i="1" u="none" strike="noStrike" cap="none" normalizeH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kumimoji="0" lang="nl-NL" sz="1800" b="0" i="1" u="none" strike="noStrike" cap="none" normalizeH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0" lang="nl-NL" sz="1800" b="0" i="1" u="none" strike="noStrike" cap="none" normalizeH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kumimoji="0" lang="nl-NL" sz="1800" b="0" i="1" u="none" strike="noStrike" cap="none" normalizeH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nl-NL" sz="1800" b="0" i="1" u="none" strike="noStrike" cap="none" normalizeH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kumimoji="0" lang="nl-NL" sz="1800" b="0" i="1" u="none" strike="noStrike" cap="none" normalizeH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kumimoji="0" lang="nl-NL" sz="1800" b="0" i="1" u="none" strike="noStrike" cap="none" normalizeH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kumimoji="0" lang="nl-NL" sz="1800" b="0" i="1" u="none" strike="noStrike" cap="none" normalizeH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nl-NL" sz="1800" b="0" i="1" u="none" strike="noStrike" cap="none" normalizeH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kumimoji="0" lang="nl-NL" sz="1800" b="0" i="1" u="none" strike="noStrike" cap="none" normalizeH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endParaRPr kumimoji="0" lang="nl-NL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nl-NL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nl-NL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nl-NL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kumimoji="0" lang="nl-NL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0" lang="nl-NL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verworpen?</a:t>
                </a:r>
              </a:p>
            </p:txBody>
          </p:sp>
        </mc:Choice>
        <mc:Fallback>
          <p:sp>
            <p:nvSpPr>
              <p:cNvPr id="18" name="Rechthoek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87897" y="2393230"/>
                <a:ext cx="4176464" cy="1293828"/>
              </a:xfrm>
              <a:prstGeom prst="rect">
                <a:avLst/>
              </a:prstGeom>
              <a:blipFill>
                <a:blip r:embed="rId11"/>
                <a:stretch>
                  <a:fillRect l="-1597" r="-1597" b="-2778"/>
                </a:stretch>
              </a:blipFill>
              <a:ln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hthoek 36"/>
              <p:cNvSpPr/>
              <p:nvPr/>
            </p:nvSpPr>
            <p:spPr bwMode="auto">
              <a:xfrm>
                <a:off x="7896200" y="4313201"/>
                <a:ext cx="4104456" cy="1843396"/>
              </a:xfrm>
              <a:prstGeom prst="rect">
                <a:avLst/>
              </a:prstGeom>
              <a:ln/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nl-NL" sz="1800" dirty="0" smtClean="0">
                    <a:solidFill>
                      <a:schemeClr val="tx1"/>
                    </a:solidFill>
                  </a:rPr>
                  <a:t>Voer een </a:t>
                </a:r>
                <a14:m>
                  <m:oMath xmlns:m="http://schemas.openxmlformats.org/officeDocument/2006/math">
                    <m:r>
                      <a:rPr lang="nl-NL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0" lang="nl-NL" sz="18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-toets uit met toetsingsgrootheid</a:t>
                </a: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nl-NL" sz="800" b="0" i="1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mbria Math" panose="02040503050406030204" pitchFamily="18" charset="0"/>
                </a:endParaRP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nl-NL" sz="1800" b="0" i="1" u="none" strike="noStrike" cap="none" normalizeH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nl-NL" sz="1800" b="0" i="0" u="none" strike="noStrike" cap="none" normalizeH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0" lang="nl-NL" sz="1800" b="0" i="1" u="none" strike="noStrike" cap="none" normalizeH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kumimoji="0" lang="nl-NL" sz="1800" b="0" i="0" u="none" strike="noStrike" cap="none" normalizeH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bar>
                                <m:barPr>
                                  <m:pos m:val="top"/>
                                  <m:ctrlPr>
                                    <a:rPr kumimoji="0" lang="nl-NL" sz="1800" b="0" i="1" u="none" strike="noStrike" cap="none" normalizeH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kumimoji="0" lang="nl-NL" sz="1800" b="0" i="1" u="none" strike="noStrike" cap="none" normalizeH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bar>
                              <m:r>
                                <a:rPr kumimoji="0" lang="nl-NL" sz="1800" b="0" i="1" u="none" strike="noStrike" cap="none" normalizeH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kumimoji="0" lang="nl-NL" sz="1800" b="0" i="1" u="none" strike="noStrike" cap="none" normalizeH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kumimoji="0" lang="nl-NL" sz="1800" b="0" i="1" u="none" strike="noStrike" cap="none" normalizeH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bar>
                            </m:e>
                          </m:d>
                          <m:r>
                            <a:rPr kumimoji="0" lang="nl-NL" sz="1800" b="0" i="1" u="none" strike="noStrike" cap="none" normalizeH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kumimoji="0" lang="nl-NL" sz="1800" b="0" i="1" u="none" strike="noStrike" cap="none" normalizeH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nl-NL" sz="1800" b="0" i="1" u="none" strike="noStrike" cap="none" normalizeH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nl-NL" sz="1800" b="0" i="1" u="none" strike="noStrike" cap="none" normalizeH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kumimoji="0" lang="nl-NL" sz="1800" b="0" i="1" u="none" strike="noStrike" cap="none" normalizeH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  <m:r>
                                <a:rPr kumimoji="0" lang="nl-NL" sz="1800" b="0" i="1" u="none" strike="noStrike" cap="none" normalizeH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0" lang="nl-NL" sz="1800" b="0" i="1" u="none" strike="noStrike" cap="none" normalizeH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nl-NL" sz="1800" b="0" i="1" u="none" strike="noStrike" cap="none" normalizeH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kumimoji="0" lang="nl-NL" sz="1800" b="0" i="1" u="none" strike="noStrike" cap="none" normalizeH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0" lang="nl-NL" sz="1800" b="0" i="1" u="none" strike="noStrike" cap="none" normalizeH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kumimoji="0" lang="nl-NL" sz="1800" b="0" i="1" u="none" strike="noStrike" cap="none" normalizeH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kumimoji="0" lang="nl-NL" sz="1800" b="0" i="1" u="none" strike="noStrike" cap="none" normalizeH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nl-NL" sz="1800" b="0" i="1" u="none" strike="noStrike" cap="none" normalizeH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0" lang="nl-NL" sz="1800" b="0" i="1" u="none" strike="noStrike" cap="none" normalizeH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sub>
                                    <m:sup>
                                      <m:r>
                                        <a:rPr kumimoji="0" lang="nl-NL" sz="1800" b="0" i="1" u="none" strike="noStrike" cap="none" normalizeH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kumimoji="0" lang="nl-NL" sz="1800" b="0" i="1" u="none" strike="noStrike" cap="none" normalizeH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kumimoji="0" lang="nl-NL" sz="1800" b="0" i="1" u="none" strike="noStrike" cap="none" normalizeH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kumimoji="0" lang="nl-NL" sz="1800" b="0" i="1" u="none" strike="noStrike" cap="none" normalizeH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kumimoji="0" lang="nl-NL" sz="1800" b="0" i="1" u="none" strike="noStrike" cap="none" normalizeH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nl-NL" sz="1800" b="0" i="1" u="none" strike="noStrike" cap="none" normalizeH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0" lang="nl-NL" sz="1800" b="0" i="1" u="none" strike="noStrike" cap="none" normalizeH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sub>
                                    <m:sup>
                                      <m:r>
                                        <a:rPr kumimoji="0" lang="nl-NL" sz="1800" b="0" i="1" u="none" strike="noStrike" cap="none" normalizeH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kumimoji="0" lang="nl-NL" sz="1800" b="0" i="1" u="none" strike="noStrike" cap="none" normalizeH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kumimoji="0" lang="nl-NL" sz="18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nl-NL" sz="80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l-NL" sz="1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𝑑𝑓</m:t>
                      </m:r>
                      <m:r>
                        <a:rPr lang="nl-NL" sz="1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sz="1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l-NL" sz="1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NL" sz="1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nl-NL" sz="1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kumimoji="0" lang="nl-NL" sz="1800" b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>
          <p:sp>
            <p:nvSpPr>
              <p:cNvPr id="37" name="Rechthoek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96200" y="4313201"/>
                <a:ext cx="4104456" cy="1843396"/>
              </a:xfrm>
              <a:prstGeom prst="rect">
                <a:avLst/>
              </a:prstGeom>
              <a:blipFill>
                <a:blip r:embed="rId12"/>
                <a:stretch>
                  <a:fillRect l="-3097" t="-3268" r="-3097" b="-4902"/>
                </a:stretch>
              </a:blipFill>
              <a:ln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Rechte verbindingslijn met pijl 40"/>
          <p:cNvCxnSpPr>
            <a:endCxn id="37" idx="0"/>
          </p:cNvCxnSpPr>
          <p:nvPr/>
        </p:nvCxnSpPr>
        <p:spPr bwMode="auto">
          <a:xfrm>
            <a:off x="8760296" y="3687058"/>
            <a:ext cx="1188132" cy="626143"/>
          </a:xfrm>
          <a:prstGeom prst="straightConnector1">
            <a:avLst/>
          </a:prstGeom>
          <a:ln>
            <a:tailEnd type="triangle"/>
          </a:ln>
          <a:ex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7" name="Rechte verbindingslijn met pijl 46"/>
          <p:cNvCxnSpPr>
            <a:endCxn id="50" idx="0"/>
          </p:cNvCxnSpPr>
          <p:nvPr/>
        </p:nvCxnSpPr>
        <p:spPr bwMode="auto">
          <a:xfrm flipH="1">
            <a:off x="5122790" y="3706106"/>
            <a:ext cx="1398768" cy="607094"/>
          </a:xfrm>
          <a:prstGeom prst="straightConnector1">
            <a:avLst/>
          </a:prstGeom>
          <a:ln>
            <a:tailEnd type="triangle"/>
          </a:ln>
          <a:extLst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hthoek 49"/>
              <p:cNvSpPr/>
              <p:nvPr/>
            </p:nvSpPr>
            <p:spPr bwMode="auto">
              <a:xfrm>
                <a:off x="3071664" y="4313200"/>
                <a:ext cx="4102251" cy="1843396"/>
              </a:xfrm>
              <a:prstGeom prst="rect">
                <a:avLst/>
              </a:prstGeom>
              <a:ln/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nl-NL" sz="1800" dirty="0" smtClean="0">
                    <a:solidFill>
                      <a:schemeClr val="tx1"/>
                    </a:solidFill>
                  </a:rPr>
                  <a:t>Voer een </a:t>
                </a:r>
                <a14:m>
                  <m:oMath xmlns:m="http://schemas.openxmlformats.org/officeDocument/2006/math">
                    <m:r>
                      <a:rPr lang="nl-NL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0" lang="nl-NL" sz="18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-toets uit met toetsingsgrootheid</a:t>
                </a: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nl-NL" sz="800" b="0" i="1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mbria Math" panose="02040503050406030204" pitchFamily="18" charset="0"/>
                </a:endParaRP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nl-NL" sz="1800" b="0" i="1" u="none" strike="noStrike" cap="none" normalizeH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0" lang="nl-NL" sz="1800" b="0" i="0" u="none" strike="noStrike" cap="none" normalizeH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0" lang="nl-NL" sz="1800" b="0" i="1" u="none" strike="noStrike" cap="none" normalizeH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kumimoji="0" lang="nl-NL" sz="1800" b="0" i="0" u="none" strike="noStrike" cap="none" normalizeH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bar>
                                <m:barPr>
                                  <m:pos m:val="top"/>
                                  <m:ctrlPr>
                                    <a:rPr kumimoji="0" lang="nl-NL" sz="1800" b="0" i="1" u="none" strike="noStrike" cap="none" normalizeH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kumimoji="0" lang="nl-NL" sz="1800" b="0" i="1" u="none" strike="noStrike" cap="none" normalizeH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bar>
                              <m:r>
                                <a:rPr kumimoji="0" lang="nl-NL" sz="1800" b="0" i="1" u="none" strike="noStrike" cap="none" normalizeH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kumimoji="0" lang="nl-NL" sz="1800" b="0" i="1" u="none" strike="noStrike" cap="none" normalizeH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kumimoji="0" lang="nl-NL" sz="1800" b="0" i="1" u="none" strike="noStrike" cap="none" normalizeH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bar>
                            </m:e>
                          </m:d>
                          <m:r>
                            <a:rPr kumimoji="0" lang="nl-NL" sz="1800" b="0" i="1" u="none" strike="noStrike" cap="none" normalizeH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kumimoji="0" lang="nl-NL" sz="1800" b="0" i="1" u="none" strike="noStrike" cap="none" normalizeH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nl-NL" sz="1800" b="0" i="1" u="none" strike="noStrike" cap="none" normalizeH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nl-NL" sz="1800" b="0" i="1" u="none" strike="noStrike" cap="none" normalizeH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kumimoji="0" lang="nl-NL" sz="1800" b="0" i="1" u="none" strike="noStrike" cap="none" normalizeH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  <m:r>
                                <a:rPr kumimoji="0" lang="nl-NL" sz="1800" b="0" i="1" u="none" strike="noStrike" cap="none" normalizeH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0" lang="nl-NL" sz="1800" b="0" i="1" u="none" strike="noStrike" cap="none" normalizeH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nl-NL" sz="1800" b="0" i="1" u="none" strike="noStrike" cap="none" normalizeH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kumimoji="0" lang="nl-NL" sz="1800" b="0" i="1" u="none" strike="noStrike" cap="none" normalizeH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0" lang="nl-NL" sz="1800" b="0" i="1" u="none" strike="noStrike" cap="none" normalizeH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kumimoji="0" lang="nl-NL" sz="1800" b="0" i="1" u="none" strike="noStrike" cap="none" normalizeH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kumimoji="0" lang="nl-NL" sz="1800" b="0" i="1" u="none" strike="noStrike" cap="none" normalizeH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nl-NL" sz="1800" b="0" i="1" u="none" strike="noStrike" cap="none" normalizeH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0" lang="nl-NL" sz="1800" b="0" i="1" u="none" strike="noStrike" cap="none" normalizeH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sub>
                                    <m:sup>
                                      <m:r>
                                        <a:rPr kumimoji="0" lang="nl-NL" sz="1800" b="0" i="1" u="none" strike="noStrike" cap="none" normalizeH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kumimoji="0" lang="nl-NL" sz="1800" b="0" i="1" u="none" strike="noStrike" cap="none" normalizeH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kumimoji="0" lang="nl-NL" sz="1800" b="0" i="1" u="none" strike="noStrike" cap="none" normalizeH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kumimoji="0" lang="nl-NL" sz="1800" b="0" i="1" u="none" strike="noStrike" cap="none" normalizeH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kumimoji="0" lang="nl-NL" sz="1800" b="0" i="1" u="none" strike="noStrike" cap="none" normalizeH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nl-NL" sz="1800" b="0" i="1" u="none" strike="noStrike" cap="none" normalizeH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0" lang="nl-NL" sz="1800" b="0" i="1" u="none" strike="noStrike" cap="none" normalizeH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sub>
                                    <m:sup>
                                      <m:r>
                                        <a:rPr kumimoji="0" lang="nl-NL" sz="1800" b="0" i="1" u="none" strike="noStrike" cap="none" normalizeH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kumimoji="0" lang="nl-NL" sz="1800" b="0" i="1" u="none" strike="noStrike" cap="none" normalizeH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kumimoji="0" lang="nl-NL" sz="18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nl-NL" sz="80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l-NL" sz="1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𝑑𝑓</m:t>
                      </m:r>
                      <m:r>
                        <a:rPr lang="nl-NL" sz="1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nl-NL" sz="18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nl-NL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l-NL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l-NL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−1,</m:t>
                      </m:r>
                      <m:r>
                        <a:rPr lang="nl-NL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nl-NL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−1))</m:t>
                      </m:r>
                    </m:oMath>
                  </m:oMathPara>
                </a14:m>
                <a:endParaRPr kumimoji="0" lang="nl-NL" sz="1800" b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>
          <p:sp>
            <p:nvSpPr>
              <p:cNvPr id="50" name="Rechthoek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71664" y="4313200"/>
                <a:ext cx="4102251" cy="1843396"/>
              </a:xfrm>
              <a:prstGeom prst="rect">
                <a:avLst/>
              </a:prstGeom>
              <a:blipFill>
                <a:blip r:embed="rId13"/>
                <a:stretch>
                  <a:fillRect l="-3250" t="-3268" r="-3102" b="-4902"/>
                </a:stretch>
              </a:blipFill>
              <a:ln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65" name="Tekstvak 6164"/>
          <p:cNvSpPr txBox="1"/>
          <p:nvPr/>
        </p:nvSpPr>
        <p:spPr>
          <a:xfrm rot="20176581">
            <a:off x="5535504" y="3615955"/>
            <a:ext cx="995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>
                <a:latin typeface="+mn-lt"/>
              </a:rPr>
              <a:t>ja</a:t>
            </a:r>
            <a:endParaRPr lang="en-US" sz="1400" dirty="0">
              <a:latin typeface="+mn-lt"/>
            </a:endParaRPr>
          </a:p>
        </p:txBody>
      </p:sp>
      <p:sp>
        <p:nvSpPr>
          <p:cNvPr id="59" name="Tekstvak 58"/>
          <p:cNvSpPr txBox="1"/>
          <p:nvPr/>
        </p:nvSpPr>
        <p:spPr>
          <a:xfrm rot="1180003">
            <a:off x="7016317" y="2073539"/>
            <a:ext cx="995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>
                <a:latin typeface="+mn-lt"/>
              </a:rPr>
              <a:t>nee</a:t>
            </a:r>
            <a:endParaRPr lang="en-US" sz="1400" dirty="0">
              <a:latin typeface="+mn-lt"/>
            </a:endParaRPr>
          </a:p>
        </p:txBody>
      </p:sp>
      <p:sp>
        <p:nvSpPr>
          <p:cNvPr id="69" name="Tekstvak 68"/>
          <p:cNvSpPr txBox="1"/>
          <p:nvPr/>
        </p:nvSpPr>
        <p:spPr>
          <a:xfrm rot="20855398">
            <a:off x="3475193" y="1837145"/>
            <a:ext cx="995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>
                <a:latin typeface="+mn-lt"/>
              </a:rPr>
              <a:t>ja</a:t>
            </a:r>
            <a:endParaRPr lang="en-US" sz="1400" dirty="0">
              <a:latin typeface="+mn-lt"/>
            </a:endParaRPr>
          </a:p>
        </p:txBody>
      </p:sp>
      <p:sp>
        <p:nvSpPr>
          <p:cNvPr id="70" name="Tekstvak 69"/>
          <p:cNvSpPr txBox="1"/>
          <p:nvPr/>
        </p:nvSpPr>
        <p:spPr>
          <a:xfrm rot="2243818">
            <a:off x="9258521" y="4077870"/>
            <a:ext cx="995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smtClean="0">
                <a:latin typeface="+mn-lt"/>
              </a:rPr>
              <a:t>nee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8121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814917" y="1265241"/>
            <a:ext cx="10363200" cy="800219"/>
          </a:xfrm>
        </p:spPr>
        <p:txBody>
          <a:bodyPr/>
          <a:lstStyle/>
          <a:p>
            <a:r>
              <a:rPr lang="nl-NL" dirty="0" smtClean="0"/>
              <a:t>Opdracht 11.8 </a:t>
            </a:r>
            <a:br>
              <a:rPr lang="nl-NL" dirty="0" smtClean="0"/>
            </a:br>
            <a:endParaRPr lang="nl-NL" dirty="0" smtClean="0"/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54EBD1-29D6-4680-A43E-6930799C031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 juni 2025</a:t>
            </a:fld>
            <a:endParaRPr kumimoji="0" lang="nl-NL" sz="11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jdelijke aanduiding voor inhoud 1"/>
              <p:cNvSpPr>
                <a:spLocks noGrp="1"/>
              </p:cNvSpPr>
              <p:nvPr>
                <p:ph idx="1"/>
              </p:nvPr>
            </p:nvSpPr>
            <p:spPr>
              <a:xfrm>
                <a:off x="814917" y="1772816"/>
                <a:ext cx="10363200" cy="4246562"/>
              </a:xfrm>
            </p:spPr>
            <p:txBody>
              <a:bodyPr/>
              <a:lstStyle/>
              <a:p>
                <a:r>
                  <a:rPr lang="nl-NL" sz="2000" b="1" dirty="0" smtClean="0"/>
                  <a:t>Een verffabrikant vergelijkt twee soorten verf, aan te duiden als </a:t>
                </a:r>
                <a14:m>
                  <m:oMath xmlns:m="http://schemas.openxmlformats.org/officeDocument/2006/math">
                    <m:r>
                      <a:rPr lang="nl-NL" sz="20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en</a:t>
                </a: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nl-NL" sz="2000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sz="2000" b="1" dirty="0" smtClean="0"/>
                  <a:t>, </a:t>
                </a:r>
                <a:r>
                  <a:rPr lang="en-US" sz="2000" b="1" dirty="0" err="1" smtClean="0"/>
                  <a:t>voor</a:t>
                </a:r>
                <a:r>
                  <a:rPr lang="en-US" sz="2000" b="1" dirty="0" smtClean="0"/>
                  <a:t> wat de </a:t>
                </a:r>
                <a:r>
                  <a:rPr lang="en-US" sz="2000" b="1" dirty="0" err="1" smtClean="0"/>
                  <a:t>droogtijd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betreft</a:t>
                </a:r>
                <a:r>
                  <a:rPr lang="en-US" sz="2000" b="1" dirty="0" smtClean="0"/>
                  <a:t>. Op </a:t>
                </a:r>
                <a:r>
                  <a:rPr lang="en-US" sz="2000" b="1" dirty="0" err="1" smtClean="0"/>
                  <a:t>acht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verschillende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typen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ondergrond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werd</a:t>
                </a:r>
                <a:r>
                  <a:rPr lang="en-US" sz="2000" b="1" dirty="0" smtClean="0"/>
                  <a:t> met </a:t>
                </a:r>
                <a:r>
                  <a:rPr lang="en-US" sz="2000" b="1" dirty="0" err="1" smtClean="0"/>
                  <a:t>beide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verfsoorten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een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vlak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geschilderd</a:t>
                </a:r>
                <a:r>
                  <a:rPr lang="en-US" sz="2000" b="1" dirty="0" smtClean="0"/>
                  <a:t>. De </a:t>
                </a:r>
                <a:r>
                  <a:rPr lang="en-US" sz="2000" b="1" dirty="0" err="1" smtClean="0"/>
                  <a:t>droogtijden</a:t>
                </a:r>
                <a:r>
                  <a:rPr lang="en-US" sz="2000" b="1" dirty="0" smtClean="0"/>
                  <a:t> in </a:t>
                </a:r>
                <a:r>
                  <a:rPr lang="en-US" sz="2000" b="1" dirty="0" err="1" smtClean="0"/>
                  <a:t>uren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bedroegen</a:t>
                </a:r>
                <a:r>
                  <a:rPr lang="en-US" sz="2000" b="1" dirty="0" smtClean="0"/>
                  <a:t>:</a:t>
                </a:r>
              </a:p>
              <a:p>
                <a:endParaRPr lang="nl-NL" sz="2000" b="1" dirty="0"/>
              </a:p>
              <a:p>
                <a:endParaRPr lang="nl-NL" sz="2000" b="1" dirty="0" smtClean="0"/>
              </a:p>
              <a:p>
                <a:endParaRPr lang="nl-NL" sz="2000" b="1" dirty="0"/>
              </a:p>
              <a:p>
                <a:endParaRPr lang="nl-NL" sz="2000" b="1" dirty="0" smtClean="0"/>
              </a:p>
              <a:p>
                <a:pPr marL="457200" indent="-457200">
                  <a:buFont typeface="+mj-lt"/>
                  <a:buAutoNum type="alphaLcParenR"/>
                </a:pPr>
                <a:endParaRPr lang="nl-NL" sz="2000" b="1" dirty="0" smtClean="0"/>
              </a:p>
              <a:p>
                <a:pPr marL="457200" indent="-457200">
                  <a:buFont typeface="+mj-lt"/>
                  <a:buAutoNum type="alphaLcParenR"/>
                </a:pPr>
                <a:r>
                  <a:rPr lang="nl-NL" sz="2000" b="1" dirty="0" smtClean="0"/>
                  <a:t>Toets of het verschil in droogtijd van de twee verftypen significant van nul afwijkt, als voor deze verschillen geen specifieke kansverdeling wordt verondersteld (kies </a:t>
                </a:r>
                <a14:m>
                  <m:oMath xmlns:m="http://schemas.openxmlformats.org/officeDocument/2006/math">
                    <m:r>
                      <a:rPr lang="nl-NL" sz="2000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nl-NL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sz="20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nl-NL" sz="20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nl-NL" sz="2000" b="1" i="1" smtClean="0">
                        <a:latin typeface="Cambria Math" panose="02040503050406030204" pitchFamily="18" charset="0"/>
                      </a:rPr>
                      <m:t>𝟎𝟓</m:t>
                    </m:r>
                  </m:oMath>
                </a14:m>
                <a:r>
                  <a:rPr lang="en-US" sz="2000" b="1" dirty="0" smtClean="0"/>
                  <a:t>).</a:t>
                </a:r>
              </a:p>
              <a:p>
                <a:pPr marL="457200" indent="-457200">
                  <a:buFont typeface="+mj-lt"/>
                  <a:buAutoNum type="alphaLcParenR"/>
                </a:pPr>
                <a:endParaRPr lang="nl-NL" sz="2000" b="1" dirty="0" smtClean="0"/>
              </a:p>
              <a:p>
                <a:pPr marL="457200" indent="-457200">
                  <a:buFont typeface="+mj-lt"/>
                  <a:buAutoNum type="alphaLcParenR"/>
                </a:pPr>
                <a:r>
                  <a:rPr lang="nl-NL" sz="2000" b="1" dirty="0" smtClean="0"/>
                  <a:t>Ga ervan uit dat de verschillen kunnen worden beschreven door een (onbekende) normale verdeling. Voer, hiermee rekening houdend, nogmaals een toetsing uit zoals bij vraag a is geformuleerd.</a:t>
                </a:r>
                <a:endParaRPr lang="en-US" sz="2000" b="1" dirty="0" smtClean="0"/>
              </a:p>
              <a:p>
                <a:endParaRPr lang="nl-NL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Tijdelijke aanduiding voor inhoud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4917" y="1772816"/>
                <a:ext cx="10363200" cy="4246562"/>
              </a:xfrm>
              <a:blipFill>
                <a:blip r:embed="rId3"/>
                <a:stretch>
                  <a:fillRect l="-1529" t="-1868" r="-235" b="-7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el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2229689"/>
                  </p:ext>
                </p:extLst>
              </p:nvPr>
            </p:nvGraphicFramePr>
            <p:xfrm>
              <a:off x="1703512" y="2929899"/>
              <a:ext cx="7925118" cy="1112520"/>
            </p:xfrm>
            <a:graphic>
              <a:graphicData uri="http://schemas.openxmlformats.org/drawingml/2006/table">
                <a:tbl>
                  <a:tblPr firstCol="1" bandRow="1">
                    <a:tableStyleId>{5C22544A-7EE6-4342-B048-85BDC9FD1C3A}</a:tableStyleId>
                  </a:tblPr>
                  <a:tblGrid>
                    <a:gridCol w="1422718">
                      <a:extLst>
                        <a:ext uri="{9D8B030D-6E8A-4147-A177-3AD203B41FA5}">
                          <a16:colId xmlns:a16="http://schemas.microsoft.com/office/drawing/2014/main" val="2968151852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795399434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68757093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25760298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998564220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826621019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45379232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482670404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48729331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nl-NL" dirty="0" smtClean="0"/>
                            <a:t>Ondergrond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8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56291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nl-NL" dirty="0" smtClean="0"/>
                            <a:t>Droogtijd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nl-N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l-NL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nl-NL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4,6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6,2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5,5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5,0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4,2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5,4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4,7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6,0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83752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nl-NL" dirty="0" smtClean="0"/>
                            <a:t>Droogtijd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nl-N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l-NL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nl-NL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5,2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6,5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5,2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5,8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4,7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5,9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5,0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6,5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17318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el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2229689"/>
                  </p:ext>
                </p:extLst>
              </p:nvPr>
            </p:nvGraphicFramePr>
            <p:xfrm>
              <a:off x="1703512" y="2929899"/>
              <a:ext cx="7925118" cy="1112520"/>
            </p:xfrm>
            <a:graphic>
              <a:graphicData uri="http://schemas.openxmlformats.org/drawingml/2006/table">
                <a:tbl>
                  <a:tblPr firstCol="1" bandRow="1">
                    <a:tableStyleId>{5C22544A-7EE6-4342-B048-85BDC9FD1C3A}</a:tableStyleId>
                  </a:tblPr>
                  <a:tblGrid>
                    <a:gridCol w="1422718">
                      <a:extLst>
                        <a:ext uri="{9D8B030D-6E8A-4147-A177-3AD203B41FA5}">
                          <a16:colId xmlns:a16="http://schemas.microsoft.com/office/drawing/2014/main" val="2968151852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795399434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68757093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25760298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998564220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826621019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45379232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482670404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48729331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nl-NL" dirty="0" smtClean="0"/>
                            <a:t>Ondergrond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8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56291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27" t="-106452" r="-456838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4,6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6,2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5,5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5,0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4,2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5,4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4,7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6,0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83752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27" t="-209836" r="-45683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5,2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6,5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5,2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5,8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4,7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5,9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5,0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6,5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17318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4859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814917" y="1265241"/>
            <a:ext cx="10363200" cy="800219"/>
          </a:xfrm>
        </p:spPr>
        <p:txBody>
          <a:bodyPr/>
          <a:lstStyle/>
          <a:p>
            <a:r>
              <a:rPr lang="nl-NL" dirty="0" smtClean="0"/>
              <a:t>Opdracht 11.8 </a:t>
            </a:r>
            <a:br>
              <a:rPr lang="nl-NL" dirty="0" smtClean="0"/>
            </a:br>
            <a:endParaRPr lang="nl-NL" dirty="0" smtClean="0"/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54EBD1-29D6-4680-A43E-6930799C031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 juni 2025</a:t>
            </a:fld>
            <a:endParaRPr kumimoji="0" lang="nl-NL" sz="11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jdelijke aanduiding voor inhoud 1"/>
              <p:cNvSpPr>
                <a:spLocks noGrp="1"/>
              </p:cNvSpPr>
              <p:nvPr>
                <p:ph idx="1"/>
              </p:nvPr>
            </p:nvSpPr>
            <p:spPr>
              <a:xfrm>
                <a:off x="814917" y="1772816"/>
                <a:ext cx="10363200" cy="4246562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lphaLcParenR"/>
                </a:pPr>
                <a:r>
                  <a:rPr lang="nl-NL" sz="2000" b="1" dirty="0" smtClean="0"/>
                  <a:t> Toets of het verschil in droogtijd van de twee verftypen significant van nul afwijkt, als voor deze verschillen geen specifieke kansverdeling wordt verondersteld (kies </a:t>
                </a:r>
                <a14:m>
                  <m:oMath xmlns:m="http://schemas.openxmlformats.org/officeDocument/2006/math">
                    <m:r>
                      <a:rPr lang="nl-NL" sz="2000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nl-NL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sz="20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nl-NL" sz="20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nl-NL" sz="2000" b="1" i="1" smtClean="0">
                        <a:latin typeface="Cambria Math" panose="02040503050406030204" pitchFamily="18" charset="0"/>
                      </a:rPr>
                      <m:t>𝟎𝟓</m:t>
                    </m:r>
                  </m:oMath>
                </a14:m>
                <a:r>
                  <a:rPr lang="en-US" sz="2000" b="1" dirty="0" smtClean="0"/>
                  <a:t>).</a:t>
                </a:r>
              </a:p>
              <a:p>
                <a:pPr marL="457200" indent="-457200">
                  <a:buFont typeface="+mj-lt"/>
                  <a:buAutoNum type="alphaLcParenR"/>
                </a:pPr>
                <a:endParaRPr lang="nl-NL" sz="2000" b="1" dirty="0"/>
              </a:p>
              <a:p>
                <a:pPr marL="457200" indent="-457200">
                  <a:buFont typeface="+mj-lt"/>
                  <a:buAutoNum type="alphaLcParenR"/>
                </a:pPr>
                <a:endParaRPr lang="nl-NL" sz="2000" b="1" dirty="0" smtClean="0"/>
              </a:p>
              <a:p>
                <a:pPr marL="457200" indent="-457200">
                  <a:buFont typeface="+mj-lt"/>
                  <a:buAutoNum type="alphaLcParenR"/>
                </a:pPr>
                <a:endParaRPr lang="nl-NL" sz="2000" b="1" dirty="0"/>
              </a:p>
              <a:p>
                <a:pPr marL="457200" indent="-457200">
                  <a:buFont typeface="+mj-lt"/>
                  <a:buAutoNum type="alphaLcParenR"/>
                </a:pPr>
                <a:endParaRPr lang="nl-NL" sz="2000" b="1" dirty="0" smtClean="0"/>
              </a:p>
              <a:p>
                <a:pPr marL="457200" indent="-457200">
                  <a:buFont typeface="+mj-lt"/>
                  <a:buAutoNum type="alphaLcParenR"/>
                </a:pPr>
                <a:endParaRPr lang="nl-NL" sz="20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nl-NL" sz="2000" b="1" dirty="0" smtClean="0"/>
                  <a:t>Bereken allereerst het steekproefgemiddelde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nl-NL" sz="2000" b="1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nl-NL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20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nl-NL" sz="2000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sub>
                        </m:sSub>
                      </m:e>
                    </m:ba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en</a:t>
                </a: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nl-NL" sz="2000" b="1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nl-NL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20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nl-NL" sz="2000" b="1" i="1" smtClean="0">
                                <a:latin typeface="Cambria Math" panose="02040503050406030204" pitchFamily="18" charset="0"/>
                              </a:rPr>
                              <m:t>𝑩</m:t>
                            </m:r>
                          </m:sub>
                        </m:sSub>
                      </m:e>
                    </m:bar>
                    <m:r>
                      <a:rPr lang="nl-NL" sz="2000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en</a:t>
                </a:r>
                <a:r>
                  <a:rPr lang="en-US" sz="2000" b="1" dirty="0" smtClean="0"/>
                  <a:t> de </a:t>
                </a:r>
                <a:r>
                  <a:rPr lang="en-US" sz="2000" b="1" dirty="0" err="1" smtClean="0"/>
                  <a:t>standaardafwijkingen</a:t>
                </a: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0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nl-NL" sz="20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en</a:t>
                </a: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0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nl-NL" sz="20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</m:oMath>
                </a14:m>
                <a:r>
                  <a:rPr lang="en-US" sz="2000" b="1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b="1" dirty="0" smtClean="0"/>
              </a:p>
              <a:p>
                <a:pPr marL="457200" indent="-457200">
                  <a:buFont typeface="+mj-lt"/>
                  <a:buAutoNum type="alphaLcParenR"/>
                </a:pPr>
                <a:endParaRPr lang="nl-NL" sz="2000" b="1" dirty="0" smtClean="0"/>
              </a:p>
              <a:p>
                <a:endParaRPr lang="nl-NL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Tijdelijke aanduiding voor inhoud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4917" y="1772816"/>
                <a:ext cx="10363200" cy="4246562"/>
              </a:xfrm>
              <a:blipFill>
                <a:blip r:embed="rId3"/>
                <a:stretch>
                  <a:fillRect l="-1471" t="-1868" r="-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el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2040620"/>
                  </p:ext>
                </p:extLst>
              </p:nvPr>
            </p:nvGraphicFramePr>
            <p:xfrm>
              <a:off x="1631504" y="2559247"/>
              <a:ext cx="7925118" cy="1112520"/>
            </p:xfrm>
            <a:graphic>
              <a:graphicData uri="http://schemas.openxmlformats.org/drawingml/2006/table">
                <a:tbl>
                  <a:tblPr firstCol="1" bandRow="1">
                    <a:tableStyleId>{5C22544A-7EE6-4342-B048-85BDC9FD1C3A}</a:tableStyleId>
                  </a:tblPr>
                  <a:tblGrid>
                    <a:gridCol w="1422718">
                      <a:extLst>
                        <a:ext uri="{9D8B030D-6E8A-4147-A177-3AD203B41FA5}">
                          <a16:colId xmlns:a16="http://schemas.microsoft.com/office/drawing/2014/main" val="2968151852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795399434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68757093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25760298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998564220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826621019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45379232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482670404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48729331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nl-NL" dirty="0" smtClean="0"/>
                            <a:t>Ondergrond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8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56291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nl-NL" dirty="0" smtClean="0"/>
                            <a:t>Droogtijd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nl-N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l-NL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nl-NL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4,6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6,2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5,5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5,0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4,2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5,4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4,7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6,0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83752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nl-NL" dirty="0" smtClean="0"/>
                            <a:t>Droogtijd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nl-N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l-NL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nl-NL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5,2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6,5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5,2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5,8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4,7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5,9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5,0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6,5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17318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el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2040620"/>
                  </p:ext>
                </p:extLst>
              </p:nvPr>
            </p:nvGraphicFramePr>
            <p:xfrm>
              <a:off x="1631504" y="2559247"/>
              <a:ext cx="7925118" cy="1112520"/>
            </p:xfrm>
            <a:graphic>
              <a:graphicData uri="http://schemas.openxmlformats.org/drawingml/2006/table">
                <a:tbl>
                  <a:tblPr firstCol="1" bandRow="1">
                    <a:tableStyleId>{5C22544A-7EE6-4342-B048-85BDC9FD1C3A}</a:tableStyleId>
                  </a:tblPr>
                  <a:tblGrid>
                    <a:gridCol w="1422718">
                      <a:extLst>
                        <a:ext uri="{9D8B030D-6E8A-4147-A177-3AD203B41FA5}">
                          <a16:colId xmlns:a16="http://schemas.microsoft.com/office/drawing/2014/main" val="2968151852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795399434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687570935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25760298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998564220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826621019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45379232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482670404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48729331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nl-NL" dirty="0" smtClean="0"/>
                            <a:t>Ondergrond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8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56291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27" t="-106452" r="-456838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4,6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6,2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5,5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5,0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4,2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5,4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4,7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6,0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83752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27" t="-209836" r="-45683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5,2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6,5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5,2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5,8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4,7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5,9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5,0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6,5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817318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4238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Samenvatting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1187856" cy="4246562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nl-NL" sz="2400" dirty="0" smtClean="0">
                    <a:latin typeface="RijksoverheidSansText" panose="020B0503040202060203" pitchFamily="34" charset="0"/>
                  </a:rPr>
                  <a:t>Verschiltoetsen</a:t>
                </a:r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 err="1" smtClean="0">
                    <a:latin typeface="RijksoverheidSansText" panose="020B0503040202060203" pitchFamily="34" charset="0"/>
                  </a:rPr>
                  <a:t>Gemiddeldes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van twee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onafhankelijke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populaties</a:t>
                </a:r>
                <a:endParaRPr lang="en-US" sz="2400" dirty="0" smtClean="0">
                  <a:latin typeface="RijksoverheidSansText" panose="020B0503040202060203" pitchFamily="34" charset="0"/>
                </a:endParaRPr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nl-NL" sz="2400" dirty="0" smtClean="0">
                    <a:latin typeface="RijksoverheidSansText" panose="020B0503040202060203" pitchFamily="34" charset="0"/>
                  </a:rPr>
                  <a:t>-verdeling</a:t>
                </a:r>
                <a:endParaRPr lang="nl-NL" sz="2400" dirty="0">
                  <a:latin typeface="RijksoverheidSansText" panose="020B0503040202060203" pitchFamily="34" charset="0"/>
                </a:endParaRPr>
              </a:p>
              <a:p>
                <a:endParaRPr lang="nl-NL" sz="2400" dirty="0" smtClean="0">
                  <a:latin typeface="RijksoverheidSansText" panose="020B0503040202060203" pitchFamily="34" charset="0"/>
                </a:endParaRPr>
              </a:p>
              <a:p>
                <a:r>
                  <a:rPr lang="en-US" sz="2400" b="1" dirty="0" err="1">
                    <a:latin typeface="RijksoverheidSansText" panose="020B0503040202060203" pitchFamily="34" charset="0"/>
                  </a:rPr>
                  <a:t>Huiswerk</a:t>
                </a:r>
                <a:r>
                  <a:rPr lang="en-US" sz="2400" b="1" dirty="0">
                    <a:latin typeface="RijksoverheidSansText" panose="020B0503040202060203" pitchFamily="34" charset="0"/>
                  </a:rPr>
                  <a:t>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err="1">
                    <a:latin typeface="RijksoverheidSansText" panose="020B0503040202060203" pitchFamily="34" charset="0"/>
                  </a:rPr>
                  <a:t>Lezen</a:t>
                </a:r>
                <a:r>
                  <a:rPr lang="en-US" sz="2400" dirty="0">
                    <a:latin typeface="RijksoverheidSansText" panose="020B0503040202060203" pitchFamily="34" charset="0"/>
                  </a:rPr>
                  <a:t> van A. Buijs: </a:t>
                </a:r>
                <a:r>
                  <a:rPr lang="en-US" sz="2400" dirty="0" err="1">
                    <a:latin typeface="RijksoverheidSansText" panose="020B0503040202060203" pitchFamily="34" charset="0"/>
                  </a:rPr>
                  <a:t>hoofdstuk</a:t>
                </a:r>
                <a:r>
                  <a:rPr lang="en-US" sz="2400" dirty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11.1 </a:t>
                </a:r>
                <a:r>
                  <a:rPr lang="en-US" sz="2400" dirty="0">
                    <a:latin typeface="RijksoverheidSansText" panose="020B0503040202060203" pitchFamily="34" charset="0"/>
                  </a:rPr>
                  <a:t>(</a:t>
                </a:r>
                <a:r>
                  <a:rPr lang="en-US" sz="2400" dirty="0" err="1">
                    <a:latin typeface="RijksoverheidSansText" panose="020B0503040202060203" pitchFamily="34" charset="0"/>
                  </a:rPr>
                  <a:t>blz</a:t>
                </a:r>
                <a:r>
                  <a:rPr lang="en-US" sz="2400" dirty="0">
                    <a:latin typeface="RijksoverheidSansText" panose="020B0503040202060203" pitchFamily="34" charset="0"/>
                  </a:rPr>
                  <a:t>. 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339), 11.2 (</a:t>
                </a:r>
                <a:r>
                  <a:rPr lang="en-US" sz="2400" dirty="0" err="1">
                    <a:latin typeface="RijksoverheidSansText" panose="020B0503040202060203" pitchFamily="34" charset="0"/>
                  </a:rPr>
                  <a:t>blz</a:t>
                </a:r>
                <a:r>
                  <a:rPr lang="en-US" sz="2400" dirty="0">
                    <a:latin typeface="RijksoverheidSansText" panose="020B0503040202060203" pitchFamily="34" charset="0"/>
                  </a:rPr>
                  <a:t>. 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339-348), 11.5 </a:t>
                </a:r>
                <a:r>
                  <a:rPr lang="en-US" sz="2400" dirty="0">
                    <a:latin typeface="RijksoverheidSansText" panose="020B0503040202060203" pitchFamily="34" charset="0"/>
                  </a:rPr>
                  <a:t>(</a:t>
                </a:r>
                <a:r>
                  <a:rPr lang="en-US" sz="2400" dirty="0" err="1">
                    <a:latin typeface="RijksoverheidSansText" panose="020B0503040202060203" pitchFamily="34" charset="0"/>
                  </a:rPr>
                  <a:t>blz</a:t>
                </a:r>
                <a:r>
                  <a:rPr lang="en-US" sz="2400" dirty="0">
                    <a:latin typeface="RijksoverheidSansText" panose="020B0503040202060203" pitchFamily="34" charset="0"/>
                  </a:rPr>
                  <a:t>. 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354-357)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 smtClean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err="1" smtClean="0">
                    <a:latin typeface="RijksoverheidSansText" panose="020B0503040202060203" pitchFamily="34" charset="0"/>
                  </a:rPr>
                  <a:t>Opdrachten</a:t>
                </a:r>
                <a:r>
                  <a:rPr lang="en-US" sz="2400" dirty="0">
                    <a:latin typeface="RijksoverheidSansText" panose="020B0503040202060203" pitchFamily="34" charset="0"/>
                  </a:rPr>
                  <a:t>: </a:t>
                </a:r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 err="1">
                    <a:latin typeface="RijksoverheidSansText" panose="020B0503040202060203" pitchFamily="34" charset="0"/>
                  </a:rPr>
                  <a:t>Hoofdstuk</a:t>
                </a:r>
                <a:r>
                  <a:rPr lang="en-US" sz="2400" dirty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11: m1, m3, m6, 11.1, 11.3, 11.5, 11.7, 11.12, 11.13, 11.14</a:t>
                </a:r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:endParaRPr lang="en-US" sz="2400" b="1" dirty="0">
                  <a:latin typeface="RijksoverheidSansText" panose="020B0503040202060203" pitchFamily="34" charset="0"/>
                </a:endParaRPr>
              </a:p>
              <a:p>
                <a:r>
                  <a:rPr lang="en-US" sz="2400" b="1" dirty="0" err="1">
                    <a:latin typeface="RijksoverheidSansText" panose="020B0503040202060203" pitchFamily="34" charset="0"/>
                  </a:rPr>
                  <a:t>Volgende</a:t>
                </a:r>
                <a:r>
                  <a:rPr lang="en-US" sz="2400" b="1" dirty="0">
                    <a:latin typeface="RijksoverheidSansText" panose="020B0503040202060203" pitchFamily="34" charset="0"/>
                  </a:rPr>
                  <a:t> les: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correlatie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en</a:t>
                </a:r>
                <a:r>
                  <a:rPr lang="en-US" sz="2400" dirty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regressie</a:t>
                </a:r>
                <a:endParaRPr lang="en-US" sz="2400" dirty="0">
                  <a:latin typeface="RijksoverheidSansText" panose="020B050304020206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1187856" cy="4246562"/>
              </a:xfrm>
              <a:blipFill>
                <a:blip r:embed="rId2"/>
                <a:stretch>
                  <a:fillRect l="-1634" t="-2296" b="-330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juli 2025</a:t>
            </a:r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555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814917" y="1265239"/>
            <a:ext cx="10363200" cy="800219"/>
          </a:xfrm>
        </p:spPr>
        <p:txBody>
          <a:bodyPr/>
          <a:lstStyle/>
          <a:p>
            <a:pPr eaLnBrk="1" hangingPunct="1"/>
            <a:r>
              <a:rPr lang="en-US" dirty="0" err="1" smtClean="0"/>
              <a:t>Leerdoelen</a:t>
            </a:r>
            <a:r>
              <a:rPr lang="en-US" dirty="0" smtClean="0"/>
              <a:t/>
            </a:r>
            <a:br>
              <a:rPr lang="en-US" dirty="0" smtClean="0"/>
            </a:br>
            <a:endParaRPr lang="nl-NL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smtClean="0"/>
              <a:t>Aan het eind van dit college kunnen studenten:</a:t>
            </a:r>
          </a:p>
          <a:p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Uitleggen waarom en wanneer verschiltoetsen worden toegepast in kwantitatief onderzoek</a:t>
            </a:r>
          </a:p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De </a:t>
            </a:r>
            <a:r>
              <a:rPr lang="en-US" dirty="0" err="1"/>
              <a:t>verschillende</a:t>
            </a:r>
            <a:r>
              <a:rPr lang="en-US" dirty="0"/>
              <a:t> </a:t>
            </a:r>
            <a:r>
              <a:rPr lang="en-US" dirty="0" err="1"/>
              <a:t>situaties</a:t>
            </a:r>
            <a:r>
              <a:rPr lang="en-US" dirty="0"/>
              <a:t> </a:t>
            </a:r>
            <a:r>
              <a:rPr lang="en-US" dirty="0" err="1"/>
              <a:t>kunnen</a:t>
            </a:r>
            <a:r>
              <a:rPr lang="en-US" dirty="0"/>
              <a:t> </a:t>
            </a:r>
            <a:r>
              <a:rPr lang="en-US" dirty="0" err="1"/>
              <a:t>benoemen</a:t>
            </a:r>
            <a:r>
              <a:rPr lang="en-US" dirty="0"/>
              <a:t> </a:t>
            </a:r>
            <a:r>
              <a:rPr lang="en-US" dirty="0" err="1"/>
              <a:t>waarin</a:t>
            </a:r>
            <a:r>
              <a:rPr lang="en-US" dirty="0"/>
              <a:t> </a:t>
            </a:r>
            <a:r>
              <a:rPr lang="en-US" dirty="0" err="1" smtClean="0"/>
              <a:t>verschiltoetsen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rol</a:t>
            </a:r>
            <a:r>
              <a:rPr lang="en-US" dirty="0" smtClean="0"/>
              <a:t> </a:t>
            </a:r>
            <a:r>
              <a:rPr lang="en-US" dirty="0" err="1" smtClean="0"/>
              <a:t>spelen</a:t>
            </a:r>
            <a:r>
              <a:rPr lang="en-US" dirty="0" smtClean="0"/>
              <a:t>.</a:t>
            </a:r>
          </a:p>
          <a:p>
            <a:endParaRPr lang="nl-NL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De juiste verschiltoets kiezen op basis van de onderzoeksvraag die ze voor zich hebben</a:t>
            </a:r>
            <a:endParaRPr lang="nl-NL" dirty="0"/>
          </a:p>
          <a:p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De uitkomsten van een verschiltoets interpreteren en duiden in de context van een onderzoeksvraag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Recap: </a:t>
            </a:r>
            <a:r>
              <a:rPr lang="en-US" dirty="0" err="1" smtClean="0"/>
              <a:t>verschil</a:t>
            </a:r>
            <a:r>
              <a:rPr lang="en-US" dirty="0" smtClean="0"/>
              <a:t> </a:t>
            </a:r>
            <a:r>
              <a:rPr lang="en-US" dirty="0" err="1" smtClean="0"/>
              <a:t>tussen</a:t>
            </a:r>
            <a:r>
              <a:rPr lang="en-US" dirty="0" smtClean="0"/>
              <a:t> twee </a:t>
            </a:r>
            <a:r>
              <a:rPr lang="en-US" dirty="0" err="1" smtClean="0"/>
              <a:t>kansvariabelen</a:t>
            </a:r>
            <a:endParaRPr lang="nl-NL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1187856" cy="4246562"/>
              </a:xfrm>
            </p:spPr>
            <p:txBody>
              <a:bodyPr/>
              <a:lstStyle/>
              <a:p>
                <a:r>
                  <a:rPr lang="en-US" dirty="0" smtClean="0"/>
                  <a:t>Binnen DCBRNC (</a:t>
                </a:r>
                <a:r>
                  <a:rPr lang="en-US" dirty="0" err="1" smtClean="0"/>
                  <a:t>Defensie</a:t>
                </a:r>
                <a:r>
                  <a:rPr lang="en-US" dirty="0" smtClean="0"/>
                  <a:t> CBRN Centrum) </a:t>
                </a:r>
                <a:r>
                  <a:rPr lang="en-US" dirty="0" err="1" smtClean="0"/>
                  <a:t>wordt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gekeken</a:t>
                </a:r>
                <a:r>
                  <a:rPr lang="en-US" dirty="0" smtClean="0"/>
                  <a:t> of de </a:t>
                </a:r>
                <a:r>
                  <a:rPr lang="en-US" dirty="0" err="1" smtClean="0"/>
                  <a:t>operationele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inzet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versnellen</a:t>
                </a:r>
                <a:r>
                  <a:rPr lang="en-US" dirty="0" smtClean="0"/>
                  <a:t> is met </a:t>
                </a:r>
                <a:r>
                  <a:rPr lang="en-US" dirty="0" err="1" smtClean="0"/>
                  <a:t>een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nieuw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decontaminatieprotocol</a:t>
                </a:r>
                <a:r>
                  <a:rPr lang="en-US" dirty="0" smtClean="0"/>
                  <a:t> in </a:t>
                </a:r>
                <a:r>
                  <a:rPr lang="en-US" dirty="0" err="1" smtClean="0"/>
                  <a:t>een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biologisch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verontreinigd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inzetgebied</a:t>
                </a:r>
                <a:r>
                  <a:rPr lang="en-US" dirty="0" smtClean="0"/>
                  <a:t>.  Om de </a:t>
                </a:r>
                <a:r>
                  <a:rPr lang="en-US" dirty="0" err="1" smtClean="0"/>
                  <a:t>effectiviteit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hiervan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beoordelen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worden</a:t>
                </a:r>
                <a:r>
                  <a:rPr lang="en-US" dirty="0" smtClean="0"/>
                  <a:t> twee </a:t>
                </a:r>
                <a:r>
                  <a:rPr lang="en-US" dirty="0" err="1" smtClean="0"/>
                  <a:t>groepen</a:t>
                </a:r>
                <a:r>
                  <a:rPr lang="en-US" dirty="0" smtClean="0"/>
                  <a:t> CBRN-teams </a:t>
                </a:r>
                <a:r>
                  <a:rPr lang="en-US" dirty="0" err="1" smtClean="0"/>
                  <a:t>vergeleken</a:t>
                </a:r>
                <a:r>
                  <a:rPr lang="en-US" dirty="0" smtClean="0"/>
                  <a:t>: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De </a:t>
                </a:r>
                <a:r>
                  <a:rPr lang="en-US" dirty="0" err="1" smtClean="0"/>
                  <a:t>eerste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groep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werkt</a:t>
                </a:r>
                <a:r>
                  <a:rPr lang="en-US" dirty="0" smtClean="0"/>
                  <a:t> met het </a:t>
                </a:r>
                <a:r>
                  <a:rPr lang="en-US" dirty="0" err="1" smtClean="0"/>
                  <a:t>oude</a:t>
                </a:r>
                <a:r>
                  <a:rPr lang="en-US" dirty="0" smtClean="0"/>
                  <a:t> protocol (</a:t>
                </a:r>
                <a:r>
                  <a:rPr lang="en-US" b="1" dirty="0" err="1" smtClean="0"/>
                  <a:t>controlegroep</a:t>
                </a:r>
                <a:r>
                  <a:rPr lang="en-US" dirty="0" smtClean="0"/>
                  <a:t>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De </a:t>
                </a:r>
                <a:r>
                  <a:rPr lang="en-US" dirty="0" err="1" smtClean="0"/>
                  <a:t>tweede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groep</a:t>
                </a:r>
                <a:r>
                  <a:rPr lang="en-US" dirty="0" smtClean="0"/>
                  <a:t> </a:t>
                </a:r>
                <a:r>
                  <a:rPr lang="en-US" dirty="0" err="1"/>
                  <a:t>werkt</a:t>
                </a:r>
                <a:r>
                  <a:rPr lang="en-US" dirty="0"/>
                  <a:t> met het </a:t>
                </a:r>
                <a:r>
                  <a:rPr lang="en-US" dirty="0" err="1" smtClean="0"/>
                  <a:t>nieuwe</a:t>
                </a:r>
                <a:r>
                  <a:rPr lang="en-US" dirty="0" smtClean="0"/>
                  <a:t> </a:t>
                </a:r>
                <a:r>
                  <a:rPr lang="en-US" dirty="0"/>
                  <a:t>protocol </a:t>
                </a:r>
                <a:r>
                  <a:rPr lang="en-US" dirty="0" smtClean="0"/>
                  <a:t>(</a:t>
                </a:r>
                <a:r>
                  <a:rPr lang="en-US" b="1" dirty="0" err="1" smtClean="0"/>
                  <a:t>experimentele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groep</a:t>
                </a:r>
                <a:r>
                  <a:rPr lang="en-US" dirty="0" smtClean="0"/>
                  <a:t>) </a:t>
                </a:r>
              </a:p>
              <a:p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342900" indent="-34290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: </a:t>
                </a:r>
                <a:r>
                  <a:rPr lang="en-US" dirty="0" err="1" smtClean="0"/>
                  <a:t>responstijd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onder</a:t>
                </a:r>
                <a:r>
                  <a:rPr lang="en-US" dirty="0" smtClean="0"/>
                  <a:t> het </a:t>
                </a:r>
                <a:r>
                  <a:rPr lang="en-US" dirty="0" err="1" smtClean="0"/>
                  <a:t>oude</a:t>
                </a:r>
                <a:r>
                  <a:rPr lang="en-US" dirty="0" smtClean="0"/>
                  <a:t> protocol (in min) van “</a:t>
                </a:r>
                <a:r>
                  <a:rPr lang="en-US" dirty="0" err="1" smtClean="0"/>
                  <a:t>alarmering</a:t>
                </a:r>
                <a:r>
                  <a:rPr lang="en-US" dirty="0" smtClean="0"/>
                  <a:t>” tot “</a:t>
                </a:r>
                <a:r>
                  <a:rPr lang="en-US" dirty="0" err="1" smtClean="0"/>
                  <a:t>operationeel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gereed</a:t>
                </a:r>
                <a:r>
                  <a:rPr lang="en-US" dirty="0" smtClean="0"/>
                  <a:t>”</a:t>
                </a:r>
                <a:endParaRPr lang="nl-NL" b="0" i="1" dirty="0" smtClean="0">
                  <a:latin typeface="Cambria Math" panose="02040503050406030204" pitchFamily="18" charset="0"/>
                </a:endParaRPr>
              </a:p>
              <a:p>
                <a:pPr marL="342900" indent="-34290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responstijd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onder</a:t>
                </a:r>
                <a:r>
                  <a:rPr lang="en-US" dirty="0" smtClean="0"/>
                  <a:t> het </a:t>
                </a:r>
                <a:r>
                  <a:rPr lang="en-US" dirty="0" err="1" smtClean="0"/>
                  <a:t>nieuwe</a:t>
                </a:r>
                <a:r>
                  <a:rPr lang="en-US" dirty="0" smtClean="0"/>
                  <a:t> protocol</a:t>
                </a:r>
                <a:r>
                  <a:rPr lang="en-US" dirty="0"/>
                  <a:t> (in </a:t>
                </a:r>
                <a:r>
                  <a:rPr lang="en-US" dirty="0" smtClean="0"/>
                  <a:t>min) </a:t>
                </a:r>
                <a:r>
                  <a:rPr lang="en-US" dirty="0"/>
                  <a:t>van “</a:t>
                </a:r>
                <a:r>
                  <a:rPr lang="en-US" dirty="0" err="1"/>
                  <a:t>alarmering</a:t>
                </a:r>
                <a:r>
                  <a:rPr lang="en-US" dirty="0"/>
                  <a:t>” tot “</a:t>
                </a:r>
                <a:r>
                  <a:rPr lang="en-US" dirty="0" err="1"/>
                  <a:t>operationeel</a:t>
                </a:r>
                <a:r>
                  <a:rPr lang="en-US" dirty="0"/>
                  <a:t> </a:t>
                </a:r>
                <a:r>
                  <a:rPr lang="en-US" dirty="0" err="1"/>
                  <a:t>gereed</a:t>
                </a:r>
                <a:r>
                  <a:rPr lang="en-US" dirty="0"/>
                  <a:t>”</a:t>
                </a:r>
                <a:endParaRPr lang="nl-NL" i="1" dirty="0">
                  <a:latin typeface="Cambria Math" panose="02040503050406030204" pitchFamily="18" charset="0"/>
                </a:endParaRPr>
              </a:p>
              <a:p>
                <a:pPr marL="342900" indent="-342900"/>
                <a:endParaRPr lang="en-US" dirty="0"/>
              </a:p>
              <a:p>
                <a:pPr marL="342900" indent="-342900"/>
                <a:r>
                  <a:rPr lang="en-US" dirty="0" err="1" smtClean="0"/>
                  <a:t>Stel</a:t>
                </a:r>
                <a:r>
                  <a:rPr lang="en-US" dirty="0" smtClean="0"/>
                  <a:t> </a:t>
                </a:r>
                <a:r>
                  <a:rPr lang="en-US" dirty="0"/>
                  <a:t>nu </a:t>
                </a:r>
                <a:r>
                  <a:rPr lang="en-US" dirty="0" err="1"/>
                  <a:t>dat</a:t>
                </a:r>
                <a:r>
                  <a:rPr lang="en-US" dirty="0"/>
                  <a:t> we </a:t>
                </a:r>
                <a:r>
                  <a:rPr lang="en-US" dirty="0" err="1"/>
                  <a:t>weten</a:t>
                </a:r>
                <a:r>
                  <a:rPr lang="en-US" dirty="0"/>
                  <a:t> </a:t>
                </a:r>
                <a:r>
                  <a:rPr lang="en-US" dirty="0" err="1"/>
                  <a:t>dat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?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en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r>
                          <a:rPr lang="nl-NL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?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nl-NL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nl-NL" dirty="0" smtClean="0"/>
                  <a:t>. </a:t>
                </a:r>
              </a:p>
              <a:p>
                <a:pPr marL="342900" indent="-342900"/>
                <a:endParaRPr lang="nl-NL" b="1" dirty="0" smtClean="0"/>
              </a:p>
              <a:p>
                <a:pPr marL="342900" indent="-342900"/>
                <a:r>
                  <a:rPr lang="nl-NL" b="1" dirty="0" smtClean="0"/>
                  <a:t>Hoe kunnen we toetsen of het nieuwe protocol gemiddeld tot kortere responstijden leidt </a:t>
                </a:r>
              </a:p>
              <a:p>
                <a:pPr marL="342900" indent="-342900"/>
                <a:r>
                  <a:rPr lang="nl-NL" b="1" dirty="0" smtClean="0"/>
                  <a:t>(in andere woorden: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sub>
                    </m:sSub>
                  </m:oMath>
                </a14:m>
                <a:r>
                  <a:rPr lang="nl-NL" b="1" dirty="0" smtClean="0"/>
                  <a:t>)?</a:t>
                </a:r>
              </a:p>
            </p:txBody>
          </p:sp>
        </mc:Choice>
        <mc:Fallback xmlns="">
          <p:sp>
            <p:nvSpPr>
              <p:cNvPr id="614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1187856" cy="4246562"/>
              </a:xfrm>
              <a:blipFill>
                <a:blip r:embed="rId2"/>
                <a:stretch>
                  <a:fillRect l="-1525" t="-2009" r="-980" b="-1047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54EBD1-29D6-4680-A43E-6930799C031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 juni 2025</a:t>
            </a:fld>
            <a:endParaRPr kumimoji="0" lang="nl-NL" sz="11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488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Recap: </a:t>
            </a:r>
            <a:r>
              <a:rPr lang="en-US" dirty="0" err="1" smtClean="0"/>
              <a:t>verschil</a:t>
            </a:r>
            <a:r>
              <a:rPr lang="en-US" dirty="0" smtClean="0"/>
              <a:t> </a:t>
            </a:r>
            <a:r>
              <a:rPr lang="en-US" dirty="0" err="1" smtClean="0"/>
              <a:t>tussen</a:t>
            </a:r>
            <a:r>
              <a:rPr lang="en-US" dirty="0" smtClean="0"/>
              <a:t> twee </a:t>
            </a:r>
            <a:r>
              <a:rPr lang="en-US" dirty="0" err="1" smtClean="0"/>
              <a:t>kansvariabelen</a:t>
            </a:r>
            <a:endParaRPr lang="nl-NL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1187856" cy="4246562"/>
              </a:xfrm>
            </p:spPr>
            <p:txBody>
              <a:bodyPr/>
              <a:lstStyle/>
              <a:p>
                <a:pPr marL="342900" indent="-342900"/>
                <a:r>
                  <a:rPr lang="en-US" sz="2400" dirty="0" smtClean="0"/>
                  <a:t>Stel </a:t>
                </a:r>
                <a:r>
                  <a:rPr lang="en-US" sz="2400" dirty="0"/>
                  <a:t>nu </a:t>
                </a:r>
                <a:r>
                  <a:rPr lang="en-US" sz="2400" dirty="0" err="1"/>
                  <a:t>dat</a:t>
                </a:r>
                <a:r>
                  <a:rPr lang="en-US" sz="2400" dirty="0"/>
                  <a:t> we </a:t>
                </a:r>
                <a:r>
                  <a:rPr lang="en-US" sz="2400" dirty="0" err="1"/>
                  <a:t>weten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dat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?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en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r>
                          <a:rPr lang="nl-NL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?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nl-NL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2400" b="1" dirty="0" smtClean="0"/>
              </a:p>
              <a:p>
                <a:r>
                  <a:rPr lang="en-US" sz="2400" dirty="0" err="1" smtClean="0"/>
                  <a:t>Verder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nemen</a:t>
                </a:r>
                <a:r>
                  <a:rPr lang="en-US" sz="2400" dirty="0" smtClean="0"/>
                  <a:t> we </a:t>
                </a:r>
                <a:r>
                  <a:rPr lang="en-US" sz="2400" dirty="0" err="1" smtClean="0"/>
                  <a:t>steekproeven</a:t>
                </a:r>
                <a:r>
                  <a:rPr lang="en-US" sz="2400" dirty="0" smtClean="0"/>
                  <a:t> van </a:t>
                </a:r>
                <a:r>
                  <a:rPr lang="en-US" sz="2400" dirty="0" err="1" smtClean="0"/>
                  <a:t>respectievelijk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 err="1" smtClean="0"/>
                  <a:t>en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sz="2400" dirty="0" smtClean="0"/>
                  <a:t> CBRN-teams.</a:t>
                </a:r>
                <a:endParaRPr lang="en-US" sz="2400" dirty="0"/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In </a:t>
                </a:r>
                <a:r>
                  <a:rPr lang="en-US" sz="2400" dirty="0" err="1" smtClean="0"/>
                  <a:t>dit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geval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kunnen</a:t>
                </a:r>
                <a:r>
                  <a:rPr lang="en-US" sz="2400" dirty="0" smtClean="0"/>
                  <a:t> we </a:t>
                </a:r>
                <a:r>
                  <a:rPr lang="en-US" sz="2400" dirty="0" err="1" smtClean="0"/>
                  <a:t>kijken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naar</a:t>
                </a:r>
                <a:r>
                  <a:rPr lang="en-US" sz="2400" dirty="0" smtClean="0"/>
                  <a:t> de </a:t>
                </a:r>
                <a:r>
                  <a:rPr lang="en-US" sz="2400" b="1" dirty="0" err="1" smtClean="0">
                    <a:solidFill>
                      <a:schemeClr val="accent1"/>
                    </a:solidFill>
                  </a:rPr>
                  <a:t>verschilvariabele</a:t>
                </a:r>
                <a:r>
                  <a:rPr lang="en-US" sz="2400" dirty="0" smtClean="0"/>
                  <a:t> </a:t>
                </a:r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ba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bar>
                        <m:barPr>
                          <m:pos m:val="top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ba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sub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sub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rad>
                        </m:e>
                      </m:d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&lt;0:</m:t>
                    </m:r>
                  </m:oMath>
                </a14:m>
                <a:r>
                  <a:rPr lang="nl-NL" sz="2400" dirty="0" smtClean="0"/>
                  <a:t> het nieuwe protocol leidt tot gemiddeld </a:t>
                </a:r>
                <a:r>
                  <a:rPr lang="nl-NL" sz="2400" b="1" dirty="0" smtClean="0"/>
                  <a:t>langere</a:t>
                </a:r>
                <a:r>
                  <a:rPr lang="nl-NL" sz="2400" dirty="0" smtClean="0"/>
                  <a:t> responstijden.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0:</m:t>
                    </m:r>
                  </m:oMath>
                </a14:m>
                <a:r>
                  <a:rPr lang="nl-NL" sz="2400" dirty="0"/>
                  <a:t> </a:t>
                </a:r>
                <a:r>
                  <a:rPr lang="nl-NL" sz="2400" dirty="0" smtClean="0"/>
                  <a:t>de responstijden zijn gemiddeld </a:t>
                </a:r>
                <a:r>
                  <a:rPr lang="nl-NL" sz="2400" b="1" dirty="0" smtClean="0"/>
                  <a:t>even lang </a:t>
                </a:r>
                <a:r>
                  <a:rPr lang="nl-NL" sz="2400" dirty="0" smtClean="0"/>
                  <a:t>voor beide protocollen.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0:</m:t>
                    </m:r>
                  </m:oMath>
                </a14:m>
                <a:r>
                  <a:rPr lang="nl-NL" sz="2400" dirty="0"/>
                  <a:t> het nieuwe protocol leidt tot </a:t>
                </a:r>
                <a:r>
                  <a:rPr lang="nl-NL" sz="2400" dirty="0" smtClean="0"/>
                  <a:t>gemiddeld </a:t>
                </a:r>
                <a:r>
                  <a:rPr lang="nl-NL" sz="2400" b="1" dirty="0" smtClean="0"/>
                  <a:t>kortere</a:t>
                </a:r>
                <a:r>
                  <a:rPr lang="nl-NL" sz="2400" dirty="0" smtClean="0"/>
                  <a:t> responstijden</a:t>
                </a:r>
                <a:endParaRPr lang="nl-NL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nl-NL" dirty="0" smtClean="0"/>
              </a:p>
            </p:txBody>
          </p:sp>
        </mc:Choice>
        <mc:Fallback xmlns="">
          <p:sp>
            <p:nvSpPr>
              <p:cNvPr id="614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1187856" cy="4246562"/>
              </a:xfrm>
              <a:blipFill>
                <a:blip r:embed="rId3"/>
                <a:stretch>
                  <a:fillRect l="-1634" t="-2582" b="-473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54EBD1-29D6-4680-A43E-6930799C031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 juni 2025</a:t>
            </a:fld>
            <a:endParaRPr kumimoji="0" lang="nl-NL" sz="11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844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Recap: </a:t>
            </a:r>
            <a:r>
              <a:rPr lang="en-US" dirty="0" err="1" smtClean="0"/>
              <a:t>verschil</a:t>
            </a:r>
            <a:r>
              <a:rPr lang="en-US" dirty="0" smtClean="0"/>
              <a:t> </a:t>
            </a:r>
            <a:r>
              <a:rPr lang="en-US" dirty="0" err="1" smtClean="0"/>
              <a:t>tussen</a:t>
            </a:r>
            <a:r>
              <a:rPr lang="en-US" dirty="0" smtClean="0"/>
              <a:t> twee </a:t>
            </a:r>
            <a:r>
              <a:rPr lang="en-US" dirty="0" err="1" smtClean="0"/>
              <a:t>kansvariabelen</a:t>
            </a:r>
            <a:endParaRPr lang="nl-NL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1187856" cy="4246562"/>
              </a:xfrm>
            </p:spPr>
            <p:txBody>
              <a:bodyPr/>
              <a:lstStyle/>
              <a:p>
                <a:r>
                  <a:rPr lang="en-US" sz="2400" dirty="0" smtClean="0"/>
                  <a:t>In </a:t>
                </a:r>
                <a:r>
                  <a:rPr lang="en-US" sz="2400" dirty="0" err="1" smtClean="0"/>
                  <a:t>dit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geval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kunnen</a:t>
                </a:r>
                <a:r>
                  <a:rPr lang="en-US" sz="2400" dirty="0" smtClean="0"/>
                  <a:t> we </a:t>
                </a:r>
                <a:r>
                  <a:rPr lang="en-US" sz="2400" dirty="0" err="1" smtClean="0"/>
                  <a:t>kijken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naar</a:t>
                </a:r>
                <a:r>
                  <a:rPr lang="en-US" sz="2400" dirty="0" smtClean="0"/>
                  <a:t> de </a:t>
                </a:r>
                <a:r>
                  <a:rPr lang="en-US" sz="2400" b="1" dirty="0" err="1" smtClean="0">
                    <a:solidFill>
                      <a:schemeClr val="accent1"/>
                    </a:solidFill>
                  </a:rPr>
                  <a:t>verschilvariabele</a:t>
                </a:r>
                <a:r>
                  <a:rPr lang="en-US" sz="2400" dirty="0" smtClean="0"/>
                  <a:t> </a:t>
                </a:r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ba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bar>
                        <m:barPr>
                          <m:pos m:val="top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bar>
                      <m:r>
                        <a:rPr lang="en-US" sz="2400" i="1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rad>
                        </m:e>
                      </m:d>
                    </m:oMath>
                  </m:oMathPara>
                </a14:m>
                <a:endParaRPr lang="en-US" sz="2400" dirty="0" smtClean="0"/>
              </a:p>
              <a:p>
                <a:endParaRPr lang="en-US" dirty="0" smtClean="0"/>
              </a:p>
              <a:p>
                <a:r>
                  <a:rPr lang="en-US" sz="2400" dirty="0" err="1" smtClean="0"/>
                  <a:t>Merk</a:t>
                </a:r>
                <a:r>
                  <a:rPr lang="en-US" sz="2400" dirty="0" smtClean="0"/>
                  <a:t> op </a:t>
                </a:r>
                <a:r>
                  <a:rPr lang="en-US" sz="2400" dirty="0" err="1" smtClean="0"/>
                  <a:t>dat</a:t>
                </a:r>
                <a:r>
                  <a:rPr lang="en-US" sz="2400" dirty="0" smtClean="0"/>
                  <a:t> we in </a:t>
                </a:r>
                <a:r>
                  <a:rPr lang="en-US" sz="2400" dirty="0" err="1" smtClean="0"/>
                  <a:t>dit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geval</a:t>
                </a:r>
                <a:r>
                  <a:rPr lang="en-US" sz="2400" dirty="0" smtClean="0"/>
                  <a:t> twee </a:t>
                </a:r>
                <a:r>
                  <a:rPr lang="en-US" sz="2400" dirty="0" err="1" smtClean="0"/>
                  <a:t>steekproeven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kunnen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combineren</a:t>
                </a:r>
                <a:r>
                  <a:rPr lang="en-US" sz="2400" dirty="0" smtClean="0"/>
                  <a:t> tot </a:t>
                </a:r>
                <a:r>
                  <a:rPr lang="en-US" sz="2400" dirty="0" err="1" smtClean="0"/>
                  <a:t>één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variabele</a:t>
                </a:r>
                <a:r>
                  <a:rPr lang="en-US" sz="2400" dirty="0" smtClean="0"/>
                  <a:t>.</a:t>
                </a:r>
              </a:p>
              <a:p>
                <a:r>
                  <a:rPr lang="en-US" sz="2400" dirty="0" smtClean="0"/>
                  <a:t>Om </a:t>
                </a:r>
                <a:r>
                  <a:rPr lang="en-US" sz="2400" dirty="0" err="1" smtClean="0"/>
                  <a:t>te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toetsen</a:t>
                </a:r>
                <a:r>
                  <a:rPr lang="en-US" sz="2400" dirty="0" smtClean="0"/>
                  <a:t> of </a:t>
                </a:r>
                <a:r>
                  <a:rPr lang="en-US" sz="2400" dirty="0" smtClean="0"/>
                  <a:t>de </a:t>
                </a:r>
                <a:r>
                  <a:rPr lang="en-US" sz="2400" dirty="0" err="1" smtClean="0"/>
                  <a:t>gemiddelde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responstijd</a:t>
                </a:r>
                <a:r>
                  <a:rPr lang="en-US" sz="2400" dirty="0" smtClean="0"/>
                  <a:t> lager is </a:t>
                </a:r>
                <a:r>
                  <a:rPr lang="en-US" sz="2400" dirty="0" err="1" smtClean="0"/>
                  <a:t>bij</a:t>
                </a:r>
                <a:r>
                  <a:rPr lang="en-US" sz="2400" dirty="0" smtClean="0"/>
                  <a:t> het </a:t>
                </a:r>
                <a:r>
                  <a:rPr lang="en-US" sz="2400" dirty="0" err="1" smtClean="0"/>
                  <a:t>nieuw</a:t>
                </a:r>
                <a:r>
                  <a:rPr lang="en-US" sz="2400" dirty="0" err="1" smtClean="0"/>
                  <a:t>e</a:t>
                </a:r>
                <a:r>
                  <a:rPr lang="en-US" sz="2400" dirty="0" smtClean="0"/>
                  <a:t> protocol</a:t>
                </a:r>
                <a:r>
                  <a:rPr lang="en-US" sz="2400" dirty="0" smtClean="0"/>
                  <a:t>, </a:t>
                </a:r>
                <a:r>
                  <a:rPr lang="en-US" sz="2400" dirty="0" err="1" smtClean="0"/>
                  <a:t>gebruiken</a:t>
                </a:r>
                <a:r>
                  <a:rPr lang="en-US" sz="2400" dirty="0" smtClean="0"/>
                  <a:t> </a:t>
                </a:r>
                <a:r>
                  <a:rPr lang="en-US" sz="2400" dirty="0" smtClean="0"/>
                  <a:t>we </a:t>
                </a:r>
              </a:p>
              <a:p>
                <a:endParaRPr lang="en-US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nl-NL" sz="2400" dirty="0" smtClean="0"/>
                  <a:t> versus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nl-NL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nl-NL" sz="2400" dirty="0" smtClean="0"/>
              </a:p>
              <a:p>
                <a:endParaRPr lang="en-US" dirty="0" smtClean="0"/>
              </a:p>
              <a:p>
                <a:r>
                  <a:rPr lang="en-US" b="1" dirty="0" smtClean="0"/>
                  <a:t>De </a:t>
                </a:r>
                <a:r>
                  <a:rPr lang="en-US" b="1" dirty="0" err="1" smtClean="0"/>
                  <a:t>toetsingsmethode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hiervoor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hebben</a:t>
                </a:r>
                <a:r>
                  <a:rPr lang="en-US" b="1" dirty="0" smtClean="0"/>
                  <a:t> we in </a:t>
                </a:r>
                <a:r>
                  <a:rPr lang="en-US" b="1" dirty="0" smtClean="0"/>
                  <a:t>het college over </a:t>
                </a:r>
                <a:r>
                  <a:rPr lang="en-US" b="1" dirty="0" err="1" smtClean="0"/>
                  <a:t>hypothesetoetsen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behandeld</a:t>
                </a:r>
                <a:r>
                  <a:rPr lang="en-US" b="1" dirty="0"/>
                  <a:t>!</a:t>
                </a:r>
                <a:endParaRPr lang="nl-NL" b="1" dirty="0" smtClean="0"/>
              </a:p>
            </p:txBody>
          </p:sp>
        </mc:Choice>
        <mc:Fallback>
          <p:sp>
            <p:nvSpPr>
              <p:cNvPr id="614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1187856" cy="4246562"/>
              </a:xfrm>
              <a:blipFill>
                <a:blip r:embed="rId2"/>
                <a:stretch>
                  <a:fillRect l="-1634" t="-2582" r="-2124" b="-5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54EBD1-29D6-4680-A43E-6930799C031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 juni 2025</a:t>
            </a:fld>
            <a:endParaRPr kumimoji="0" lang="nl-NL" sz="11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711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Verschiltoetsen</a:t>
            </a:r>
            <a:endParaRPr lang="nl-NL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1187856" cy="4246562"/>
              </a:xfrm>
            </p:spPr>
            <p:txBody>
              <a:bodyPr/>
              <a:lstStyle/>
              <a:p>
                <a:pPr marL="342900" indent="-342900"/>
                <a:r>
                  <a:rPr lang="nl-NL" dirty="0" smtClean="0"/>
                  <a:t>In </a:t>
                </a:r>
                <a:r>
                  <a:rPr lang="nl-NL" dirty="0"/>
                  <a:t>de praktijk weten we echter vaak helemaal niet de precieze waardes van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en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342900" indent="-342900"/>
                <a:endParaRPr lang="en-US" dirty="0" smtClean="0"/>
              </a:p>
              <a:p>
                <a:pPr marL="342900" indent="-342900"/>
                <a:endParaRPr lang="en-US" dirty="0"/>
              </a:p>
              <a:p>
                <a:pPr marL="342900" indent="-342900"/>
                <a:endParaRPr lang="en-US" dirty="0" smtClean="0"/>
              </a:p>
              <a:p>
                <a:pPr marL="342900" indent="-342900"/>
                <a:endParaRPr lang="en-US" dirty="0"/>
              </a:p>
              <a:p>
                <a:pPr marL="342900" indent="-342900"/>
                <a:endParaRPr lang="en-US" dirty="0" smtClean="0"/>
              </a:p>
              <a:p>
                <a:pPr marL="342900" indent="-342900"/>
                <a:endParaRPr lang="en-US" dirty="0"/>
              </a:p>
              <a:p>
                <a:pPr marL="342900" indent="-342900"/>
                <a:endParaRPr lang="en-US" dirty="0" smtClean="0"/>
              </a:p>
              <a:p>
                <a:pPr marL="342900" indent="-342900"/>
                <a:endParaRPr lang="en-US" dirty="0"/>
              </a:p>
              <a:p>
                <a:pPr marL="342900" indent="-342900"/>
                <a:r>
                  <a:rPr lang="en-US" dirty="0" err="1" smtClean="0"/>
                  <a:t>Stel</a:t>
                </a:r>
                <a:r>
                  <a:rPr lang="en-US" dirty="0" smtClean="0"/>
                  <a:t> </a:t>
                </a:r>
                <a:r>
                  <a:rPr lang="en-US" dirty="0"/>
                  <a:t>nu </a:t>
                </a:r>
                <a:r>
                  <a:rPr lang="en-US" dirty="0" err="1"/>
                  <a:t>dat</a:t>
                </a:r>
                <a:r>
                  <a:rPr lang="en-US" dirty="0"/>
                  <a:t> we </a:t>
                </a:r>
                <a:r>
                  <a:rPr lang="en-US" dirty="0" err="1"/>
                  <a:t>weten</a:t>
                </a:r>
                <a:r>
                  <a:rPr lang="en-US" dirty="0"/>
                  <a:t> </a:t>
                </a:r>
                <a:r>
                  <a:rPr lang="en-US" dirty="0" err="1"/>
                  <a:t>dat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?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?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en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r>
                          <a:rPr lang="nl-NL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?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?</m:t>
                        </m:r>
                      </m:e>
                    </m:d>
                  </m:oMath>
                </a14:m>
                <a:endParaRPr lang="en-US" b="1" dirty="0"/>
              </a:p>
              <a:p>
                <a:pPr marL="342900" indent="-342900"/>
                <a:r>
                  <a:rPr lang="nl-NL" b="1" dirty="0" smtClean="0"/>
                  <a:t>Hoe </a:t>
                </a:r>
                <a:r>
                  <a:rPr lang="nl-NL" b="1" dirty="0"/>
                  <a:t>kunnen we toetsen of het nieuwe protocol gemiddeld tot kortere responstijden leidt </a:t>
                </a:r>
              </a:p>
              <a:p>
                <a:pPr marL="342900" indent="-342900"/>
                <a:r>
                  <a:rPr lang="nl-NL" b="1" dirty="0"/>
                  <a:t>(in andere woorden: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𝑿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𝒀</m:t>
                        </m:r>
                      </m:sub>
                    </m:sSub>
                  </m:oMath>
                </a14:m>
                <a:r>
                  <a:rPr lang="nl-NL" b="1" dirty="0"/>
                  <a:t>)?</a:t>
                </a:r>
              </a:p>
            </p:txBody>
          </p:sp>
        </mc:Choice>
        <mc:Fallback xmlns="">
          <p:sp>
            <p:nvSpPr>
              <p:cNvPr id="614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1187856" cy="4246562"/>
              </a:xfrm>
              <a:blipFill>
                <a:blip r:embed="rId2"/>
                <a:stretch>
                  <a:fillRect l="-1525" t="-2009" b="-301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54EBD1-29D6-4680-A43E-6930799C031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 juni 2025</a:t>
            </a:fld>
            <a:endParaRPr kumimoji="0" lang="nl-NL" sz="11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087" y="2143560"/>
            <a:ext cx="4107113" cy="27304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112224" y="3356992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latin typeface="+mn-lt"/>
              </a:rPr>
              <a:t>https://www.defensie.nl/onderwerpen/cbrn-centrum/nationaal-trainingscentrum-cbrn</a:t>
            </a:r>
          </a:p>
        </p:txBody>
      </p:sp>
    </p:spTree>
    <p:extLst>
      <p:ext uri="{BB962C8B-B14F-4D97-AF65-F5344CB8AC3E}">
        <p14:creationId xmlns:p14="http://schemas.microsoft.com/office/powerpoint/2010/main" val="32860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Rekenvoorbeeld</a:t>
            </a:r>
            <a:r>
              <a:rPr lang="en-US" dirty="0" smtClean="0"/>
              <a:t>: </a:t>
            </a:r>
            <a:endParaRPr lang="nl-NL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4916" y="1772816"/>
                <a:ext cx="10681683" cy="4246562"/>
              </a:xfrm>
            </p:spPr>
            <p:txBody>
              <a:bodyPr/>
              <a:lstStyle/>
              <a:p>
                <a:pPr marL="342900" indent="-342900"/>
                <a:r>
                  <a:rPr lang="en-US" b="0" dirty="0" smtClean="0"/>
                  <a:t>Stel </a:t>
                </a:r>
                <a:r>
                  <a:rPr lang="en-US" b="0" dirty="0" err="1" smtClean="0"/>
                  <a:t>dat</a:t>
                </a:r>
                <a:r>
                  <a:rPr lang="en-US" b="0" dirty="0" smtClean="0"/>
                  <a:t> we </a:t>
                </a:r>
                <a:r>
                  <a:rPr lang="en-US" b="0" dirty="0" err="1" smtClean="0"/>
                  <a:t>een</a:t>
                </a:r>
                <a:r>
                  <a:rPr lang="en-US" b="0" dirty="0" smtClean="0"/>
                  <a:t> </a:t>
                </a:r>
                <a:r>
                  <a:rPr lang="en-US" b="0" dirty="0" err="1" smtClean="0"/>
                  <a:t>hypothesetoets</a:t>
                </a:r>
                <a:r>
                  <a:rPr lang="en-US" b="0" dirty="0" smtClean="0"/>
                  <a:t> </a:t>
                </a:r>
                <a:r>
                  <a:rPr lang="en-US" b="0" dirty="0" err="1" smtClean="0"/>
                  <a:t>willen</a:t>
                </a:r>
                <a:r>
                  <a:rPr lang="en-US" b="0" dirty="0" smtClean="0"/>
                  <a:t> </a:t>
                </a:r>
                <a:r>
                  <a:rPr lang="en-US" b="0" dirty="0" err="1" smtClean="0"/>
                  <a:t>uitvoeren</a:t>
                </a:r>
                <a:r>
                  <a:rPr lang="en-US" b="0" dirty="0" smtClean="0"/>
                  <a:t> met de </a:t>
                </a:r>
                <a:r>
                  <a:rPr lang="en-US" b="0" dirty="0" err="1" smtClean="0"/>
                  <a:t>volgende</a:t>
                </a:r>
                <a:r>
                  <a:rPr lang="en-US" b="0" dirty="0" smtClean="0"/>
                  <a:t> data:</a:t>
                </a:r>
              </a:p>
              <a:p>
                <a:pPr marL="342900" indent="-342900"/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342900" indent="-34290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: </a:t>
                </a:r>
                <a:r>
                  <a:rPr lang="en-US" dirty="0" err="1"/>
                  <a:t>responstijd</a:t>
                </a:r>
                <a:r>
                  <a:rPr lang="en-US" dirty="0"/>
                  <a:t> </a:t>
                </a:r>
                <a:r>
                  <a:rPr lang="en-US" dirty="0" err="1"/>
                  <a:t>onder</a:t>
                </a:r>
                <a:r>
                  <a:rPr lang="en-US" dirty="0"/>
                  <a:t> </a:t>
                </a:r>
                <a:r>
                  <a:rPr lang="en-US" dirty="0" err="1" smtClean="0"/>
                  <a:t>oude</a:t>
                </a:r>
                <a:r>
                  <a:rPr lang="en-US" dirty="0" smtClean="0"/>
                  <a:t> </a:t>
                </a:r>
                <a:r>
                  <a:rPr lang="en-US" dirty="0"/>
                  <a:t>protocol (in min) van “</a:t>
                </a:r>
                <a:r>
                  <a:rPr lang="en-US" dirty="0" err="1"/>
                  <a:t>alarmering</a:t>
                </a:r>
                <a:r>
                  <a:rPr lang="en-US" dirty="0"/>
                  <a:t>” tot “</a:t>
                </a:r>
                <a:r>
                  <a:rPr lang="en-US" dirty="0" err="1"/>
                  <a:t>operationeel</a:t>
                </a:r>
                <a:r>
                  <a:rPr lang="en-US" dirty="0"/>
                  <a:t> </a:t>
                </a:r>
                <a:r>
                  <a:rPr lang="en-US" dirty="0" err="1"/>
                  <a:t>gereed</a:t>
                </a:r>
                <a:r>
                  <a:rPr lang="en-US" dirty="0"/>
                  <a:t>”</a:t>
                </a:r>
                <a:endParaRPr lang="nl-NL" i="1" dirty="0">
                  <a:latin typeface="Cambria Math" panose="02040503050406030204" pitchFamily="18" charset="0"/>
                </a:endParaRPr>
              </a:p>
              <a:p>
                <a:pPr marL="342900" indent="-34290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responstijd</a:t>
                </a:r>
                <a:r>
                  <a:rPr lang="en-US" dirty="0"/>
                  <a:t> </a:t>
                </a:r>
                <a:r>
                  <a:rPr lang="en-US" dirty="0" err="1"/>
                  <a:t>onder</a:t>
                </a:r>
                <a:r>
                  <a:rPr lang="en-US" dirty="0"/>
                  <a:t> </a:t>
                </a:r>
                <a:r>
                  <a:rPr lang="en-US" dirty="0" err="1" smtClean="0"/>
                  <a:t>nieuwe</a:t>
                </a:r>
                <a:r>
                  <a:rPr lang="en-US" dirty="0" smtClean="0"/>
                  <a:t> </a:t>
                </a:r>
                <a:r>
                  <a:rPr lang="en-US" dirty="0"/>
                  <a:t>protocol (in min) van “</a:t>
                </a:r>
                <a:r>
                  <a:rPr lang="en-US" dirty="0" err="1"/>
                  <a:t>alarmering</a:t>
                </a:r>
                <a:r>
                  <a:rPr lang="en-US" dirty="0"/>
                  <a:t>” tot “</a:t>
                </a:r>
                <a:r>
                  <a:rPr lang="en-US" dirty="0" err="1"/>
                  <a:t>operationeel</a:t>
                </a:r>
                <a:r>
                  <a:rPr lang="en-US" dirty="0"/>
                  <a:t> </a:t>
                </a:r>
                <a:r>
                  <a:rPr lang="en-US" dirty="0" err="1"/>
                  <a:t>gereed</a:t>
                </a:r>
                <a:r>
                  <a:rPr lang="en-US" dirty="0"/>
                  <a:t>”</a:t>
                </a:r>
                <a:endParaRPr lang="nl-NL" i="1" dirty="0">
                  <a:latin typeface="Cambria Math" panose="02040503050406030204" pitchFamily="18" charset="0"/>
                </a:endParaRPr>
              </a:p>
              <a:p>
                <a:endParaRPr lang="nl-NL" dirty="0" smtClean="0"/>
              </a:p>
              <a:p>
                <a:r>
                  <a:rPr lang="en-US" dirty="0"/>
                  <a:t>Verder </a:t>
                </a:r>
                <a:r>
                  <a:rPr lang="en-US" dirty="0" err="1"/>
                  <a:t>nemen</a:t>
                </a:r>
                <a:r>
                  <a:rPr lang="en-US" dirty="0"/>
                  <a:t> we </a:t>
                </a:r>
                <a:r>
                  <a:rPr lang="en-US" dirty="0" err="1" smtClean="0"/>
                  <a:t>steekproeven</a:t>
                </a:r>
                <a:r>
                  <a:rPr lang="en-US" dirty="0" smtClean="0"/>
                  <a:t> met de </a:t>
                </a:r>
                <a:r>
                  <a:rPr lang="en-US" dirty="0" err="1" smtClean="0"/>
                  <a:t>volgende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steekproefresultaten</a:t>
                </a:r>
                <a:r>
                  <a:rPr lang="en-US" dirty="0" smtClean="0"/>
                  <a:t>:</a:t>
                </a:r>
                <a:endParaRPr lang="nl-NL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nl-NL" b="0" dirty="0" smtClean="0"/>
                  <a:t>Gemiddelde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nl-NL" b="0" i="1" smtClean="0">
                        <a:latin typeface="Cambria Math" panose="02040503050406030204" pitchFamily="18" charset="0"/>
                      </a:rPr>
                      <m:t>=18,2</m:t>
                    </m:r>
                  </m:oMath>
                </a14:m>
                <a:r>
                  <a:rPr lang="nl-NL" dirty="0"/>
                  <a:t> mm, </a:t>
                </a:r>
                <a:r>
                  <a:rPr lang="nl-NL" dirty="0" smtClean="0"/>
                  <a:t>standaardafwijking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=2,5</m:t>
                    </m:r>
                  </m:oMath>
                </a14:m>
                <a:r>
                  <a:rPr lang="en-US" dirty="0" smtClean="0"/>
                  <a:t> mm </a:t>
                </a:r>
                <a:r>
                  <a:rPr lang="en-US" dirty="0" err="1" smtClean="0"/>
                  <a:t>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steekproefgrootte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nl-NL" dirty="0"/>
                  <a:t>Gemiddelde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bar>
                    <m:r>
                      <a:rPr lang="nl-NL" b="0" i="1" smtClean="0">
                        <a:latin typeface="Cambria Math" panose="02040503050406030204" pitchFamily="18" charset="0"/>
                      </a:rPr>
                      <m:t>=15,7</m:t>
                    </m:r>
                  </m:oMath>
                </a14:m>
                <a:r>
                  <a:rPr lang="nl-NL" dirty="0" smtClean="0"/>
                  <a:t> mm</a:t>
                </a:r>
                <a:r>
                  <a:rPr lang="nl-NL" dirty="0"/>
                  <a:t>, standaardafwijking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=2,2</m:t>
                    </m:r>
                  </m:oMath>
                </a14:m>
                <a:r>
                  <a:rPr lang="nl-NL" dirty="0" smtClean="0"/>
                  <a:t> mm en steekproefgrootte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nl-NL" dirty="0" smtClean="0"/>
              </a:p>
              <a:p>
                <a:endParaRPr lang="en-US" dirty="0" smtClean="0"/>
              </a:p>
              <a:p>
                <a:r>
                  <a:rPr lang="en-US" dirty="0" err="1" smtClean="0"/>
                  <a:t>Verder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kiezen</a:t>
                </a:r>
                <a:r>
                  <a:rPr lang="en-US" dirty="0" smtClean="0"/>
                  <a:t> we </a:t>
                </a:r>
                <a:r>
                  <a:rPr lang="en-US" dirty="0" err="1" smtClean="0"/>
                  <a:t>een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significantieniveau</a:t>
                </a:r>
                <a:r>
                  <a:rPr lang="en-US" dirty="0" smtClean="0"/>
                  <a:t> van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=0,02</m:t>
                    </m:r>
                  </m:oMath>
                </a14:m>
                <a:r>
                  <a:rPr lang="nl-NL" b="1" dirty="0" smtClean="0"/>
                  <a:t>.</a:t>
                </a:r>
              </a:p>
              <a:p>
                <a:pPr algn="ctr"/>
                <a:endParaRPr lang="nl-NL" b="1" dirty="0"/>
              </a:p>
              <a:p>
                <a:pPr algn="ctr"/>
                <a:r>
                  <a:rPr lang="nl-NL" b="1" dirty="0" smtClean="0"/>
                  <a:t>Hoe kunnen we nu toetsen of de gemiddelde responstijd gelijk is voor beide protocollen?</a:t>
                </a:r>
                <a:endParaRPr lang="en-US" b="1" dirty="0" smtClean="0"/>
              </a:p>
            </p:txBody>
          </p:sp>
        </mc:Choice>
        <mc:Fallback xmlns="">
          <p:sp>
            <p:nvSpPr>
              <p:cNvPr id="614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4916" y="1772816"/>
                <a:ext cx="10681683" cy="4246562"/>
              </a:xfrm>
              <a:blipFill>
                <a:blip r:embed="rId2"/>
                <a:stretch>
                  <a:fillRect l="-1598" t="-2011" r="-1199" b="-316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54EBD1-29D6-4680-A43E-6930799C031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 juni 2025</a:t>
            </a:fld>
            <a:endParaRPr kumimoji="0" lang="nl-NL" sz="11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358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Stap</a:t>
            </a:r>
            <a:r>
              <a:rPr lang="en-US" dirty="0"/>
              <a:t> 1: </a:t>
            </a:r>
            <a:r>
              <a:rPr lang="en-US" dirty="0" err="1"/>
              <a:t>definieer</a:t>
            </a:r>
            <a:r>
              <a:rPr lang="en-US" dirty="0"/>
              <a:t> de </a:t>
            </a:r>
            <a:r>
              <a:rPr lang="en-US" dirty="0" err="1"/>
              <a:t>nul</a:t>
            </a:r>
            <a:r>
              <a:rPr lang="en-US" dirty="0"/>
              <a:t>-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alternatieve</a:t>
            </a:r>
            <a:r>
              <a:rPr lang="en-US" dirty="0"/>
              <a:t> </a:t>
            </a:r>
            <a:r>
              <a:rPr lang="en-US" dirty="0" err="1"/>
              <a:t>hypothese</a:t>
            </a:r>
            <a:endParaRPr lang="nl-NL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1187856" cy="4246562"/>
              </a:xfrm>
            </p:spPr>
            <p:txBody>
              <a:bodyPr/>
              <a:lstStyle/>
              <a:p>
                <a:r>
                  <a:rPr lang="en-US" sz="2400" dirty="0" smtClean="0"/>
                  <a:t>In </a:t>
                </a:r>
                <a:r>
                  <a:rPr lang="en-US" sz="2400" dirty="0" err="1" smtClean="0"/>
                  <a:t>deze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hypothesetoets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gaan</a:t>
                </a:r>
                <a:r>
                  <a:rPr lang="en-US" sz="2400" dirty="0" smtClean="0"/>
                  <a:t> we </a:t>
                </a:r>
                <a:r>
                  <a:rPr lang="en-US" sz="2400" dirty="0" err="1" smtClean="0"/>
                  <a:t>voor</a:t>
                </a:r>
                <a:r>
                  <a:rPr lang="en-US" sz="2400" dirty="0" smtClean="0"/>
                  <a:t> de </a:t>
                </a:r>
                <a:r>
                  <a:rPr lang="en-US" sz="2400" b="1" dirty="0" err="1" smtClean="0">
                    <a:solidFill>
                      <a:schemeClr val="accent1"/>
                    </a:solidFill>
                  </a:rPr>
                  <a:t>nulhypothese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er</a:t>
                </a:r>
                <a:r>
                  <a:rPr lang="en-US" sz="2400" dirty="0" smtClean="0"/>
                  <a:t> van uit </a:t>
                </a:r>
                <a:r>
                  <a:rPr lang="en-US" sz="2400" dirty="0" err="1" smtClean="0"/>
                  <a:t>dat</a:t>
                </a:r>
                <a:r>
                  <a:rPr lang="en-US" sz="2400" dirty="0" smtClean="0"/>
                  <a:t> het </a:t>
                </a:r>
                <a:r>
                  <a:rPr lang="en-US" sz="2400" dirty="0" err="1" smtClean="0"/>
                  <a:t>nieuwe</a:t>
                </a:r>
                <a:r>
                  <a:rPr lang="en-US" sz="2400" dirty="0" smtClean="0"/>
                  <a:t> protocol </a:t>
                </a:r>
                <a:r>
                  <a:rPr lang="en-US" sz="2400" b="1" u="sng" dirty="0" err="1" smtClean="0"/>
                  <a:t>niet</a:t>
                </a:r>
                <a:r>
                  <a:rPr lang="en-US" sz="2400" dirty="0" smtClean="0"/>
                  <a:t> tot </a:t>
                </a:r>
                <a:r>
                  <a:rPr lang="en-US" sz="2400" dirty="0" err="1" smtClean="0"/>
                  <a:t>gemiddeld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kortere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responstijden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leidt</a:t>
                </a:r>
                <a:r>
                  <a:rPr lang="en-US" sz="2400" dirty="0" smtClean="0"/>
                  <a:t>, </a:t>
                </a:r>
                <a:r>
                  <a:rPr lang="en-US" sz="2400" dirty="0" err="1" smtClean="0"/>
                  <a:t>oftewel</a:t>
                </a:r>
                <a:endParaRPr lang="en-US" sz="2400" dirty="0" smtClean="0"/>
              </a:p>
              <a:p>
                <a:endParaRPr lang="nl-NL" sz="240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nl-NL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400" b="0" i="1" dirty="0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algn="ctr"/>
                <a:endParaRPr lang="en-US" sz="2400" dirty="0"/>
              </a:p>
              <a:p>
                <a:endParaRPr lang="en-US" sz="1000" b="1" dirty="0"/>
              </a:p>
              <a:p>
                <a:r>
                  <a:rPr lang="en-US" sz="2400" dirty="0" err="1"/>
                  <a:t>Daartegenover</a:t>
                </a:r>
                <a:r>
                  <a:rPr lang="en-US" sz="2400" dirty="0"/>
                  <a:t> </a:t>
                </a:r>
                <a:r>
                  <a:rPr lang="en-US" sz="2400" dirty="0" err="1"/>
                  <a:t>staat</a:t>
                </a:r>
                <a:r>
                  <a:rPr lang="en-US" sz="2400" dirty="0"/>
                  <a:t> de </a:t>
                </a:r>
                <a:r>
                  <a:rPr lang="en-US" sz="2400" b="1" dirty="0" err="1">
                    <a:solidFill>
                      <a:schemeClr val="accent1"/>
                    </a:solidFill>
                  </a:rPr>
                  <a:t>alternatieve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2400" b="1" dirty="0" err="1" smtClean="0">
                    <a:solidFill>
                      <a:schemeClr val="accent1"/>
                    </a:solidFill>
                  </a:rPr>
                  <a:t>hypothese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 smtClean="0"/>
                  <a:t>dat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het </a:t>
                </a:r>
                <a:r>
                  <a:rPr lang="en-US" sz="2400" dirty="0" err="1"/>
                  <a:t>nieuwe</a:t>
                </a:r>
                <a:r>
                  <a:rPr lang="en-US" sz="2400" dirty="0"/>
                  <a:t> protocol </a:t>
                </a:r>
                <a:r>
                  <a:rPr lang="en-US" sz="2400" b="1" u="sng" dirty="0" err="1" smtClean="0"/>
                  <a:t>wel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tot </a:t>
                </a:r>
                <a:r>
                  <a:rPr lang="en-US" sz="2400" dirty="0" err="1"/>
                  <a:t>gemiddeld</a:t>
                </a:r>
                <a:r>
                  <a:rPr lang="en-US" sz="2400" dirty="0"/>
                  <a:t> </a:t>
                </a:r>
                <a:r>
                  <a:rPr lang="en-US" sz="2400" dirty="0" err="1"/>
                  <a:t>kortere</a:t>
                </a:r>
                <a:r>
                  <a:rPr lang="en-US" sz="2400" dirty="0"/>
                  <a:t> </a:t>
                </a:r>
                <a:r>
                  <a:rPr lang="en-US" sz="2400" dirty="0" err="1"/>
                  <a:t>responstijden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leidt</a:t>
                </a:r>
                <a:r>
                  <a:rPr lang="en-US" sz="2400" dirty="0"/>
                  <a:t>, </a:t>
                </a:r>
                <a:r>
                  <a:rPr lang="en-US" sz="2400" dirty="0" err="1" smtClean="0"/>
                  <a:t>oftewel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nl-NL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400" i="1" dirty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nl-NL" sz="24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nl-NL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400" i="1" dirty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nl-NL" sz="2400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endParaRPr lang="en-US" sz="1000" b="1" dirty="0"/>
              </a:p>
            </p:txBody>
          </p:sp>
        </mc:Choice>
        <mc:Fallback>
          <p:sp>
            <p:nvSpPr>
              <p:cNvPr id="614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1187856" cy="4246562"/>
              </a:xfrm>
              <a:blipFill>
                <a:blip r:embed="rId2"/>
                <a:stretch>
                  <a:fillRect l="-1634" t="-2582" r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54EBD1-29D6-4680-A43E-6930799C031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 juni 2025</a:t>
            </a:fld>
            <a:endParaRPr kumimoji="0" lang="nl-NL" sz="11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829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e">
  <a:themeElements>
    <a:clrScheme name="landmachtNL1 1">
      <a:dk1>
        <a:srgbClr val="000000"/>
      </a:dk1>
      <a:lt1>
        <a:srgbClr val="FFFFFF"/>
      </a:lt1>
      <a:dk2>
        <a:srgbClr val="E17000"/>
      </a:dk2>
      <a:lt2>
        <a:srgbClr val="9ACCD4"/>
      </a:lt2>
      <a:accent1>
        <a:srgbClr val="2494C5"/>
      </a:accent1>
      <a:accent2>
        <a:srgbClr val="9ACCD4"/>
      </a:accent2>
      <a:accent3>
        <a:srgbClr val="FFFFFF"/>
      </a:accent3>
      <a:accent4>
        <a:srgbClr val="000000"/>
      </a:accent4>
      <a:accent5>
        <a:srgbClr val="ACC8DF"/>
      </a:accent5>
      <a:accent6>
        <a:srgbClr val="8BB9C0"/>
      </a:accent6>
      <a:hlink>
        <a:srgbClr val="004228"/>
      </a:hlink>
      <a:folHlink>
        <a:srgbClr val="E17000"/>
      </a:folHlink>
    </a:clrScheme>
    <a:fontScheme name="landmachtNL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landmachtNL1 1">
        <a:dk1>
          <a:srgbClr val="000000"/>
        </a:dk1>
        <a:lt1>
          <a:srgbClr val="FFFFFF"/>
        </a:lt1>
        <a:dk2>
          <a:srgbClr val="E17000"/>
        </a:dk2>
        <a:lt2>
          <a:srgbClr val="9ACCD4"/>
        </a:lt2>
        <a:accent1>
          <a:srgbClr val="2494C5"/>
        </a:accent1>
        <a:accent2>
          <a:srgbClr val="9ACCD4"/>
        </a:accent2>
        <a:accent3>
          <a:srgbClr val="FFFFFF"/>
        </a:accent3>
        <a:accent4>
          <a:srgbClr val="000000"/>
        </a:accent4>
        <a:accent5>
          <a:srgbClr val="ACC8DF"/>
        </a:accent5>
        <a:accent6>
          <a:srgbClr val="8BB9C0"/>
        </a:accent6>
        <a:hlink>
          <a:srgbClr val="004228"/>
        </a:hlink>
        <a:folHlink>
          <a:srgbClr val="E17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e_COMMIT_16-9.potx" id="{1445475F-C680-4984-B289-2F11A48A3D2F}" vid="{C2C83AC2-C8C5-4794-9F5F-E1F5002BF5A0}"/>
    </a:ext>
  </a:extLst>
</a:theme>
</file>

<file path=ppt/theme/theme2.xml><?xml version="1.0" encoding="utf-8"?>
<a:theme xmlns:a="http://schemas.openxmlformats.org/drawingml/2006/main" name="1_Presentatie">
  <a:themeElements>
    <a:clrScheme name="landmachtNL1 1">
      <a:dk1>
        <a:srgbClr val="000000"/>
      </a:dk1>
      <a:lt1>
        <a:srgbClr val="FFFFFF"/>
      </a:lt1>
      <a:dk2>
        <a:srgbClr val="E17000"/>
      </a:dk2>
      <a:lt2>
        <a:srgbClr val="9ACCD4"/>
      </a:lt2>
      <a:accent1>
        <a:srgbClr val="2494C5"/>
      </a:accent1>
      <a:accent2>
        <a:srgbClr val="9ACCD4"/>
      </a:accent2>
      <a:accent3>
        <a:srgbClr val="FFFFFF"/>
      </a:accent3>
      <a:accent4>
        <a:srgbClr val="000000"/>
      </a:accent4>
      <a:accent5>
        <a:srgbClr val="ACC8DF"/>
      </a:accent5>
      <a:accent6>
        <a:srgbClr val="8BB9C0"/>
      </a:accent6>
      <a:hlink>
        <a:srgbClr val="004228"/>
      </a:hlink>
      <a:folHlink>
        <a:srgbClr val="E17000"/>
      </a:folHlink>
    </a:clrScheme>
    <a:fontScheme name="Custom 1">
      <a:majorFont>
        <a:latin typeface="RijksoverheidSansWebText Bold"/>
        <a:ea typeface=""/>
        <a:cs typeface=""/>
      </a:majorFont>
      <a:minorFont>
        <a:latin typeface="RijksoverheidSans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landmachtNL1 1">
        <a:dk1>
          <a:srgbClr val="000000"/>
        </a:dk1>
        <a:lt1>
          <a:srgbClr val="FFFFFF"/>
        </a:lt1>
        <a:dk2>
          <a:srgbClr val="E17000"/>
        </a:dk2>
        <a:lt2>
          <a:srgbClr val="9ACCD4"/>
        </a:lt2>
        <a:accent1>
          <a:srgbClr val="2494C5"/>
        </a:accent1>
        <a:accent2>
          <a:srgbClr val="9ACCD4"/>
        </a:accent2>
        <a:accent3>
          <a:srgbClr val="FFFFFF"/>
        </a:accent3>
        <a:accent4>
          <a:srgbClr val="000000"/>
        </a:accent4>
        <a:accent5>
          <a:srgbClr val="ACC8DF"/>
        </a:accent5>
        <a:accent6>
          <a:srgbClr val="8BB9C0"/>
        </a:accent6>
        <a:hlink>
          <a:srgbClr val="004228"/>
        </a:hlink>
        <a:folHlink>
          <a:srgbClr val="E17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e_COMMIT_16-9.potx" id="{1445475F-C680-4984-B289-2F11A48A3D2F}" vid="{C2C83AC2-C8C5-4794-9F5F-E1F5002BF5A0}"/>
    </a:ext>
  </a:extLst>
</a:theme>
</file>

<file path=ppt/theme/theme3.xml><?xml version="1.0" encoding="utf-8"?>
<a:theme xmlns:a="http://schemas.openxmlformats.org/drawingml/2006/main" name="2_Presentatie">
  <a:themeElements>
    <a:clrScheme name="landmachtNL1 1">
      <a:dk1>
        <a:srgbClr val="000000"/>
      </a:dk1>
      <a:lt1>
        <a:srgbClr val="FFFFFF"/>
      </a:lt1>
      <a:dk2>
        <a:srgbClr val="E17000"/>
      </a:dk2>
      <a:lt2>
        <a:srgbClr val="9ACCD4"/>
      </a:lt2>
      <a:accent1>
        <a:srgbClr val="2494C5"/>
      </a:accent1>
      <a:accent2>
        <a:srgbClr val="9ACCD4"/>
      </a:accent2>
      <a:accent3>
        <a:srgbClr val="FFFFFF"/>
      </a:accent3>
      <a:accent4>
        <a:srgbClr val="000000"/>
      </a:accent4>
      <a:accent5>
        <a:srgbClr val="ACC8DF"/>
      </a:accent5>
      <a:accent6>
        <a:srgbClr val="8BB9C0"/>
      </a:accent6>
      <a:hlink>
        <a:srgbClr val="004228"/>
      </a:hlink>
      <a:folHlink>
        <a:srgbClr val="E17000"/>
      </a:folHlink>
    </a:clrScheme>
    <a:fontScheme name="landmachtNL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landmachtNL1 1">
        <a:dk1>
          <a:srgbClr val="000000"/>
        </a:dk1>
        <a:lt1>
          <a:srgbClr val="FFFFFF"/>
        </a:lt1>
        <a:dk2>
          <a:srgbClr val="E17000"/>
        </a:dk2>
        <a:lt2>
          <a:srgbClr val="9ACCD4"/>
        </a:lt2>
        <a:accent1>
          <a:srgbClr val="2494C5"/>
        </a:accent1>
        <a:accent2>
          <a:srgbClr val="9ACCD4"/>
        </a:accent2>
        <a:accent3>
          <a:srgbClr val="FFFFFF"/>
        </a:accent3>
        <a:accent4>
          <a:srgbClr val="000000"/>
        </a:accent4>
        <a:accent5>
          <a:srgbClr val="ACC8DF"/>
        </a:accent5>
        <a:accent6>
          <a:srgbClr val="8BB9C0"/>
        </a:accent6>
        <a:hlink>
          <a:srgbClr val="004228"/>
        </a:hlink>
        <a:folHlink>
          <a:srgbClr val="E17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e_COMMIT_16-9.potx" id="{1445475F-C680-4984-B289-2F11A48A3D2F}" vid="{C2C83AC2-C8C5-4794-9F5F-E1F5002BF5A0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Tijdelijk_bestand_Presentatie_DOSCO_16-9 (1)</Template>
  <TotalTime>0</TotalTime>
  <Words>3269</Words>
  <Application>Microsoft Office PowerPoint</Application>
  <PresentationFormat>Breedbeeld</PresentationFormat>
  <Paragraphs>362</Paragraphs>
  <Slides>24</Slides>
  <Notes>5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3</vt:i4>
      </vt:variant>
      <vt:variant>
        <vt:lpstr>Diatitels</vt:lpstr>
      </vt:variant>
      <vt:variant>
        <vt:i4>24</vt:i4>
      </vt:variant>
    </vt:vector>
  </HeadingPairs>
  <TitlesOfParts>
    <vt:vector size="33" baseType="lpstr">
      <vt:lpstr>Arial</vt:lpstr>
      <vt:lpstr>Cambria Math</vt:lpstr>
      <vt:lpstr>RijksoverheidSansHeadingTT</vt:lpstr>
      <vt:lpstr>RijksoverheidSansText</vt:lpstr>
      <vt:lpstr>RijksoverheidSansWebText Bold</vt:lpstr>
      <vt:lpstr>Verdana</vt:lpstr>
      <vt:lpstr>Presentatie</vt:lpstr>
      <vt:lpstr>1_Presentatie</vt:lpstr>
      <vt:lpstr>2_Presentatie</vt:lpstr>
      <vt:lpstr>Statistiek: college 11</vt:lpstr>
      <vt:lpstr>Recap</vt:lpstr>
      <vt:lpstr>Leerdoelen </vt:lpstr>
      <vt:lpstr>Recap: verschil tussen twee kansvariabelen</vt:lpstr>
      <vt:lpstr>Recap: verschil tussen twee kansvariabelen</vt:lpstr>
      <vt:lpstr>Recap: verschil tussen twee kansvariabelen</vt:lpstr>
      <vt:lpstr>Verschiltoetsen</vt:lpstr>
      <vt:lpstr>Rekenvoorbeeld: </vt:lpstr>
      <vt:lpstr>Stap 1: definieer de nul- en alternatieve hypothese</vt:lpstr>
      <vt:lpstr>Stap 2: bepaal het significantieniveau α</vt:lpstr>
      <vt:lpstr>Stap 3: verzamelen van data</vt:lpstr>
      <vt:lpstr>Stap 4: bepaal de toetsingsgrootheid</vt:lpstr>
      <vt:lpstr>Stap 4: bepaal de toetsingsgrootheid</vt:lpstr>
      <vt:lpstr>Stap 4: bepaal de toetsingsgrootheid</vt:lpstr>
      <vt:lpstr>Stap 5: geef een conclusie en formuleer deze in de originele context</vt:lpstr>
      <vt:lpstr>Stap 5: geef een conclusie en formuleer deze in de originele context</vt:lpstr>
      <vt:lpstr>Stap 5: geef een conclusie en formuleer deze in de originele context</vt:lpstr>
      <vt:lpstr>F-toets voor gelijke varianties</vt:lpstr>
      <vt:lpstr>F-toets voor gelijke varianties</vt:lpstr>
      <vt:lpstr>F-toets voor gelijke varianties</vt:lpstr>
      <vt:lpstr>Schema: toetsen voor μ_X=μ_Y bij twee onafhankelijke populaties </vt:lpstr>
      <vt:lpstr>Opdracht 11.8  </vt:lpstr>
      <vt:lpstr>Opdracht 11.8  </vt:lpstr>
      <vt:lpstr>Samenvatting</vt:lpstr>
    </vt:vector>
  </TitlesOfParts>
  <Company>Ministerie van Defensie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Statistiek</dc:title>
  <dc:creator>Blom, DAMP, Dr. ir., DOSCO/NLDA/FMW/CG MTW</dc:creator>
  <cp:lastModifiedBy>Gebruiker</cp:lastModifiedBy>
  <cp:revision>119</cp:revision>
  <cp:lastPrinted>2011-09-21T07:52:24Z</cp:lastPrinted>
  <dcterms:created xsi:type="dcterms:W3CDTF">2024-11-25T09:45:08Z</dcterms:created>
  <dcterms:modified xsi:type="dcterms:W3CDTF">2025-06-27T14:47:22Z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eur">
    <vt:lpwstr>Auteur</vt:lpwstr>
  </property>
  <property fmtid="{D5CDD505-2E9C-101B-9397-08002B2CF9AE}" pid="3" name="Functie">
    <vt:lpwstr>Functie</vt:lpwstr>
  </property>
  <property fmtid="{D5CDD505-2E9C-101B-9397-08002B2CF9AE}" pid="4" name="Titel">
    <vt:lpwstr>Titel</vt:lpwstr>
  </property>
  <property fmtid="{D5CDD505-2E9C-101B-9397-08002B2CF9AE}" pid="5" name="Subtitel">
    <vt:lpwstr>Subtitel</vt:lpwstr>
  </property>
  <property fmtid="{D5CDD505-2E9C-101B-9397-08002B2CF9AE}" pid="6" name="Afdeling">
    <vt:lpwstr>Afdeling</vt:lpwstr>
  </property>
  <property fmtid="{D5CDD505-2E9C-101B-9397-08002B2CF9AE}" pid="7" name="Merking">
    <vt:lpwstr>Merking</vt:lpwstr>
  </property>
  <property fmtid="{D5CDD505-2E9C-101B-9397-08002B2CF9AE}" pid="8" name="Rubricering">
    <vt:lpwstr>Rubricering</vt:lpwstr>
  </property>
  <property fmtid="{D5CDD505-2E9C-101B-9397-08002B2CF9AE}" pid="9" name="Datum">
    <vt:filetime>1999-12-31T22:00:00Z</vt:filetime>
  </property>
</Properties>
</file>