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6" r:id="rId2"/>
    <p:sldMasterId id="2147483698" r:id="rId3"/>
  </p:sldMasterIdLst>
  <p:notesMasterIdLst>
    <p:notesMasterId r:id="rId36"/>
  </p:notesMasterIdLst>
  <p:handoutMasterIdLst>
    <p:handoutMasterId r:id="rId37"/>
  </p:handoutMasterIdLst>
  <p:sldIdLst>
    <p:sldId id="256" r:id="rId4"/>
    <p:sldId id="257" r:id="rId5"/>
    <p:sldId id="258" r:id="rId6"/>
    <p:sldId id="288" r:id="rId7"/>
    <p:sldId id="295" r:id="rId8"/>
    <p:sldId id="297" r:id="rId9"/>
    <p:sldId id="296" r:id="rId10"/>
    <p:sldId id="290" r:id="rId11"/>
    <p:sldId id="291" r:id="rId12"/>
    <p:sldId id="292" r:id="rId13"/>
    <p:sldId id="293" r:id="rId14"/>
    <p:sldId id="294" r:id="rId15"/>
    <p:sldId id="300" r:id="rId16"/>
    <p:sldId id="302" r:id="rId17"/>
    <p:sldId id="303" r:id="rId18"/>
    <p:sldId id="301" r:id="rId19"/>
    <p:sldId id="305" r:id="rId20"/>
    <p:sldId id="321" r:id="rId21"/>
    <p:sldId id="306" r:id="rId22"/>
    <p:sldId id="307" r:id="rId23"/>
    <p:sldId id="308" r:id="rId24"/>
    <p:sldId id="309" r:id="rId25"/>
    <p:sldId id="313" r:id="rId26"/>
    <p:sldId id="311" r:id="rId27"/>
    <p:sldId id="312" r:id="rId28"/>
    <p:sldId id="314" r:id="rId29"/>
    <p:sldId id="315" r:id="rId30"/>
    <p:sldId id="317" r:id="rId31"/>
    <p:sldId id="318" r:id="rId32"/>
    <p:sldId id="319" r:id="rId33"/>
    <p:sldId id="320" r:id="rId34"/>
    <p:sldId id="299" r:id="rId35"/>
  </p:sldIdLst>
  <p:sldSz cx="12192000" cy="6858000"/>
  <p:notesSz cx="6921500" cy="9423400"/>
  <p:defaultTextStyle>
    <a:defPPr>
      <a:defRPr lang="en-US"/>
    </a:defPPr>
    <a:lvl1pPr algn="l" rtl="0" fontAlgn="base">
      <a:spcBef>
        <a:spcPct val="0"/>
      </a:spcBef>
      <a:spcAft>
        <a:spcPct val="0"/>
      </a:spcAft>
      <a:defRPr sz="2200" kern="1200">
        <a:solidFill>
          <a:schemeClr val="tx1"/>
        </a:solidFill>
        <a:latin typeface="Verdana" pitchFamily="34" charset="0"/>
        <a:ea typeface="+mn-ea"/>
        <a:cs typeface="+mn-cs"/>
      </a:defRPr>
    </a:lvl1pPr>
    <a:lvl2pPr marL="457200" algn="l" rtl="0" fontAlgn="base">
      <a:spcBef>
        <a:spcPct val="0"/>
      </a:spcBef>
      <a:spcAft>
        <a:spcPct val="0"/>
      </a:spcAft>
      <a:defRPr sz="2200" kern="1200">
        <a:solidFill>
          <a:schemeClr val="tx1"/>
        </a:solidFill>
        <a:latin typeface="Verdana" pitchFamily="34" charset="0"/>
        <a:ea typeface="+mn-ea"/>
        <a:cs typeface="+mn-cs"/>
      </a:defRPr>
    </a:lvl2pPr>
    <a:lvl3pPr marL="914400" algn="l" rtl="0" fontAlgn="base">
      <a:spcBef>
        <a:spcPct val="0"/>
      </a:spcBef>
      <a:spcAft>
        <a:spcPct val="0"/>
      </a:spcAft>
      <a:defRPr sz="2200" kern="1200">
        <a:solidFill>
          <a:schemeClr val="tx1"/>
        </a:solidFill>
        <a:latin typeface="Verdana" pitchFamily="34" charset="0"/>
        <a:ea typeface="+mn-ea"/>
        <a:cs typeface="+mn-cs"/>
      </a:defRPr>
    </a:lvl3pPr>
    <a:lvl4pPr marL="1371600" algn="l" rtl="0" fontAlgn="base">
      <a:spcBef>
        <a:spcPct val="0"/>
      </a:spcBef>
      <a:spcAft>
        <a:spcPct val="0"/>
      </a:spcAft>
      <a:defRPr sz="2200" kern="1200">
        <a:solidFill>
          <a:schemeClr val="tx1"/>
        </a:solidFill>
        <a:latin typeface="Verdana" pitchFamily="34" charset="0"/>
        <a:ea typeface="+mn-ea"/>
        <a:cs typeface="+mn-cs"/>
      </a:defRPr>
    </a:lvl4pPr>
    <a:lvl5pPr marL="1828800" algn="l" rtl="0" fontAlgn="base">
      <a:spcBef>
        <a:spcPct val="0"/>
      </a:spcBef>
      <a:spcAft>
        <a:spcPct val="0"/>
      </a:spcAft>
      <a:defRPr sz="2200" kern="1200">
        <a:solidFill>
          <a:schemeClr val="tx1"/>
        </a:solidFill>
        <a:latin typeface="Verdana" pitchFamily="34" charset="0"/>
        <a:ea typeface="+mn-ea"/>
        <a:cs typeface="+mn-cs"/>
      </a:defRPr>
    </a:lvl5pPr>
    <a:lvl6pPr marL="2286000" algn="l" defTabSz="914400" rtl="0" eaLnBrk="1" latinLnBrk="0" hangingPunct="1">
      <a:defRPr sz="2200" kern="1200">
        <a:solidFill>
          <a:schemeClr val="tx1"/>
        </a:solidFill>
        <a:latin typeface="Verdana" pitchFamily="34" charset="0"/>
        <a:ea typeface="+mn-ea"/>
        <a:cs typeface="+mn-cs"/>
      </a:defRPr>
    </a:lvl6pPr>
    <a:lvl7pPr marL="2743200" algn="l" defTabSz="914400" rtl="0" eaLnBrk="1" latinLnBrk="0" hangingPunct="1">
      <a:defRPr sz="2200" kern="1200">
        <a:solidFill>
          <a:schemeClr val="tx1"/>
        </a:solidFill>
        <a:latin typeface="Verdana" pitchFamily="34" charset="0"/>
        <a:ea typeface="+mn-ea"/>
        <a:cs typeface="+mn-cs"/>
      </a:defRPr>
    </a:lvl7pPr>
    <a:lvl8pPr marL="3200400" algn="l" defTabSz="914400" rtl="0" eaLnBrk="1" latinLnBrk="0" hangingPunct="1">
      <a:defRPr sz="2200" kern="1200">
        <a:solidFill>
          <a:schemeClr val="tx1"/>
        </a:solidFill>
        <a:latin typeface="Verdana" pitchFamily="34" charset="0"/>
        <a:ea typeface="+mn-ea"/>
        <a:cs typeface="+mn-cs"/>
      </a:defRPr>
    </a:lvl8pPr>
    <a:lvl9pPr marL="3657600" algn="l" defTabSz="914400" rtl="0" eaLnBrk="1" latinLnBrk="0" hangingPunct="1">
      <a:defRPr sz="2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68">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47"/>
    <a:srgbClr val="000000"/>
    <a:srgbClr val="55286E"/>
    <a:srgbClr val="FFFFFF"/>
    <a:srgbClr val="0E3B6E"/>
    <a:srgbClr val="005187"/>
    <a:srgbClr val="00423C"/>
    <a:srgbClr val="0E61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00"/>
  </p:normalViewPr>
  <p:slideViewPr>
    <p:cSldViewPr>
      <p:cViewPr varScale="1">
        <p:scale>
          <a:sx n="65" d="100"/>
          <a:sy n="65" d="100"/>
        </p:scale>
        <p:origin x="684" y="40"/>
      </p:cViewPr>
      <p:guideLst>
        <p:guide orient="horz" pos="2160"/>
        <p:guide pos="3840"/>
      </p:guideLst>
    </p:cSldViewPr>
  </p:slideViewPr>
  <p:notesTextViewPr>
    <p:cViewPr>
      <p:scale>
        <a:sx n="100" d="100"/>
        <a:sy n="100" d="100"/>
      </p:scale>
      <p:origin x="0" y="0"/>
    </p:cViewPr>
  </p:notesTextViewPr>
  <p:notesViewPr>
    <p:cSldViewPr>
      <p:cViewPr varScale="1">
        <p:scale>
          <a:sx n="75" d="100"/>
          <a:sy n="75" d="100"/>
        </p:scale>
        <p:origin x="-2118" y="-90"/>
      </p:cViewPr>
      <p:guideLst>
        <p:guide orient="horz" pos="2968"/>
        <p:guide pos="21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56B61C-4420-4D7C-8820-DE311DC147A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NL"/>
        </a:p>
      </dgm:t>
    </dgm:pt>
    <dgm:pt modelId="{DDB0D390-F791-48A3-9AD0-2213B6FC4E80}" type="pres">
      <dgm:prSet presAssocID="{0956B61C-4420-4D7C-8820-DE311DC147AC}" presName="diagram" presStyleCnt="0">
        <dgm:presLayoutVars>
          <dgm:dir/>
          <dgm:resizeHandles val="exact"/>
        </dgm:presLayoutVars>
      </dgm:prSet>
      <dgm:spPr/>
      <dgm:t>
        <a:bodyPr/>
        <a:lstStyle/>
        <a:p>
          <a:endParaRPr lang="nl-NL"/>
        </a:p>
      </dgm:t>
    </dgm:pt>
  </dgm:ptLst>
  <dgm:cxnLst>
    <dgm:cxn modelId="{FB70C095-0EA1-4AB0-82C0-E3D6AD36D4EF}" type="presOf" srcId="{0956B61C-4420-4D7C-8820-DE311DC147AC}" destId="{DDB0D390-F791-48A3-9AD0-2213B6FC4E80}"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533400" y="446088"/>
            <a:ext cx="5867400" cy="414337"/>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1000">
                <a:latin typeface="Arial" charset="0"/>
              </a:defRPr>
            </a:lvl1pPr>
          </a:lstStyle>
          <a:p>
            <a:pPr>
              <a:defRPr/>
            </a:pPr>
            <a:endParaRPr lang="nl-NL"/>
          </a:p>
        </p:txBody>
      </p:sp>
      <p:sp>
        <p:nvSpPr>
          <p:cNvPr id="32771" name="Rectangle 3"/>
          <p:cNvSpPr>
            <a:spLocks noGrp="1" noChangeArrowheads="1"/>
          </p:cNvSpPr>
          <p:nvPr>
            <p:ph type="dt" sz="quarter" idx="1"/>
          </p:nvPr>
        </p:nvSpPr>
        <p:spPr bwMode="auto">
          <a:xfrm>
            <a:off x="533400" y="114300"/>
            <a:ext cx="2998788" cy="146050"/>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800">
                <a:latin typeface="Arial" charset="0"/>
              </a:defRPr>
            </a:lvl1pPr>
          </a:lstStyle>
          <a:p>
            <a:pPr>
              <a:defRPr/>
            </a:pPr>
            <a:endParaRPr lang="nl-NL"/>
          </a:p>
        </p:txBody>
      </p:sp>
      <p:sp>
        <p:nvSpPr>
          <p:cNvPr id="32772" name="Rectangle 4"/>
          <p:cNvSpPr>
            <a:spLocks noGrp="1" noChangeArrowheads="1"/>
          </p:cNvSpPr>
          <p:nvPr>
            <p:ph type="ftr" sz="quarter" idx="2"/>
          </p:nvPr>
        </p:nvSpPr>
        <p:spPr bwMode="auto">
          <a:xfrm>
            <a:off x="533400" y="8951913"/>
            <a:ext cx="6019800" cy="471487"/>
          </a:xfrm>
          <a:prstGeom prst="rect">
            <a:avLst/>
          </a:prstGeom>
          <a:noFill/>
          <a:ln>
            <a:noFill/>
          </a:ln>
          <a:effectLst/>
          <a:extLst/>
        </p:spPr>
        <p:txBody>
          <a:bodyPr vert="horz" wrap="square" lIns="0" tIns="0" rIns="0" bIns="0" numCol="1" anchor="b" anchorCtr="0" compatLnSpc="1">
            <a:prstTxWarp prst="textNoShape">
              <a:avLst/>
            </a:prstTxWarp>
          </a:bodyPr>
          <a:lstStyle>
            <a:lvl1pPr defTabSz="933450" eaLnBrk="0" hangingPunct="0">
              <a:spcBef>
                <a:spcPct val="0"/>
              </a:spcBef>
              <a:defRPr sz="1000">
                <a:latin typeface="Arial" charset="0"/>
              </a:defRPr>
            </a:lvl1pPr>
          </a:lstStyle>
          <a:p>
            <a:pPr>
              <a:defRPr/>
            </a:pPr>
            <a:r>
              <a:rPr lang="nl-NL"/>
              <a:t>Eventuele voettekst</a:t>
            </a:r>
          </a:p>
        </p:txBody>
      </p:sp>
      <p:sp>
        <p:nvSpPr>
          <p:cNvPr id="32773" name="Rectangle 5"/>
          <p:cNvSpPr>
            <a:spLocks noGrp="1" noChangeArrowheads="1"/>
          </p:cNvSpPr>
          <p:nvPr>
            <p:ph type="sldNum" sz="quarter" idx="3"/>
          </p:nvPr>
        </p:nvSpPr>
        <p:spPr bwMode="auto">
          <a:xfrm>
            <a:off x="6613525" y="8951913"/>
            <a:ext cx="228600" cy="471487"/>
          </a:xfrm>
          <a:prstGeom prst="rect">
            <a:avLst/>
          </a:prstGeom>
          <a:noFill/>
          <a:ln>
            <a:noFill/>
          </a:ln>
          <a:effectLst/>
          <a:extLst/>
        </p:spPr>
        <p:txBody>
          <a:bodyPr vert="horz" wrap="square" lIns="0" tIns="0" rIns="0" bIns="0" numCol="1" anchor="b" anchorCtr="0" compatLnSpc="1">
            <a:prstTxWarp prst="textNoShape">
              <a:avLst/>
            </a:prstTxWarp>
          </a:bodyPr>
          <a:lstStyle>
            <a:lvl1pPr algn="ctr" defTabSz="933450" eaLnBrk="0" hangingPunct="0">
              <a:spcBef>
                <a:spcPct val="0"/>
              </a:spcBef>
              <a:defRPr sz="1000">
                <a:latin typeface="Arial" charset="0"/>
              </a:defRPr>
            </a:lvl1pPr>
          </a:lstStyle>
          <a:p>
            <a:pPr>
              <a:defRPr/>
            </a:pPr>
            <a:fld id="{E1460D1F-5074-4EB0-BB4F-B8A7850CD942}" type="slidenum">
              <a:rPr lang="nl-NL"/>
              <a:pPr>
                <a:defRPr/>
              </a:pPr>
              <a:t>‹nr.›</a:t>
            </a:fld>
            <a:endParaRPr lang="nl-NL"/>
          </a:p>
        </p:txBody>
      </p:sp>
      <p:sp>
        <p:nvSpPr>
          <p:cNvPr id="32788" name="RubriceringEnMerking2"/>
          <p:cNvSpPr txBox="1">
            <a:spLocks noChangeArrowheads="1"/>
          </p:cNvSpPr>
          <p:nvPr/>
        </p:nvSpPr>
        <p:spPr bwMode="auto">
          <a:xfrm rot="-5400000">
            <a:off x="4827587" y="2786063"/>
            <a:ext cx="3808413" cy="122238"/>
          </a:xfrm>
          <a:prstGeom prst="rect">
            <a:avLst/>
          </a:prstGeom>
          <a:noFill/>
          <a:ln>
            <a:noFill/>
          </a:ln>
          <a:effectLst/>
          <a:extLst/>
        </p:spPr>
        <p:txBody>
          <a:bodyPr lIns="0" tIns="0" rIns="0" bIns="0">
            <a:spAutoFit/>
          </a:bodyPr>
          <a:lstStyle/>
          <a:p>
            <a:pPr algn="r" eaLnBrk="0" hangingPunct="0">
              <a:defRPr/>
            </a:pPr>
            <a:endParaRPr lang="nl-NL" sz="800">
              <a:latin typeface="Arial" charset="0"/>
            </a:endParaRPr>
          </a:p>
        </p:txBody>
      </p:sp>
      <p:sp>
        <p:nvSpPr>
          <p:cNvPr id="32789" name="RubriceringEnMerking"/>
          <p:cNvSpPr txBox="1">
            <a:spLocks noChangeArrowheads="1"/>
          </p:cNvSpPr>
          <p:nvPr/>
        </p:nvSpPr>
        <p:spPr bwMode="auto">
          <a:xfrm rot="-5400000">
            <a:off x="4826001" y="6527800"/>
            <a:ext cx="3808412" cy="122237"/>
          </a:xfrm>
          <a:prstGeom prst="rect">
            <a:avLst/>
          </a:prstGeom>
          <a:noFill/>
          <a:ln>
            <a:noFill/>
          </a:ln>
          <a:effectLst/>
          <a:extLst/>
        </p:spPr>
        <p:txBody>
          <a:bodyPr lIns="0" tIns="0" rIns="0" bIns="0">
            <a:spAutoFit/>
          </a:bodyPr>
          <a:lstStyle/>
          <a:p>
            <a:pPr eaLnBrk="0" hangingPunct="0">
              <a:defRPr/>
            </a:pPr>
            <a:endParaRPr lang="nl-NL" sz="800">
              <a:latin typeface="Arial" charset="0"/>
            </a:endParaRPr>
          </a:p>
        </p:txBody>
      </p:sp>
    </p:spTree>
    <p:extLst>
      <p:ext uri="{BB962C8B-B14F-4D97-AF65-F5344CB8AC3E}">
        <p14:creationId xmlns:p14="http://schemas.microsoft.com/office/powerpoint/2010/main" val="67247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533400" y="447675"/>
            <a:ext cx="5867400" cy="412750"/>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1000">
                <a:latin typeface="Arial" charset="0"/>
              </a:defRPr>
            </a:lvl1pPr>
          </a:lstStyle>
          <a:p>
            <a:pPr>
              <a:defRPr/>
            </a:pPr>
            <a:endParaRPr lang="en-US"/>
          </a:p>
        </p:txBody>
      </p:sp>
      <p:sp>
        <p:nvSpPr>
          <p:cNvPr id="5123" name="Rectangle 3"/>
          <p:cNvSpPr>
            <a:spLocks noGrp="1" noChangeArrowheads="1"/>
          </p:cNvSpPr>
          <p:nvPr>
            <p:ph type="dt" idx="1"/>
          </p:nvPr>
        </p:nvSpPr>
        <p:spPr bwMode="auto">
          <a:xfrm>
            <a:off x="531813" y="114300"/>
            <a:ext cx="2998787" cy="147638"/>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8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250825" y="933450"/>
            <a:ext cx="6280150" cy="35337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533400" y="4648200"/>
            <a:ext cx="4724400" cy="3844925"/>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en-US" noProof="0" smtClean="0"/>
              <a:t>Klik om het opmaakprofiel van de modeltekst te bewerken</a:t>
            </a:r>
          </a:p>
          <a:p>
            <a:pPr lvl="1"/>
            <a:r>
              <a:rPr lang="en-US" noProof="0" smtClean="0"/>
              <a:t>Tweede niveau</a:t>
            </a:r>
          </a:p>
          <a:p>
            <a:pPr lvl="2"/>
            <a:r>
              <a:rPr lang="en-US" noProof="0" smtClean="0"/>
              <a:t>Derde niveau</a:t>
            </a:r>
          </a:p>
          <a:p>
            <a:pPr lvl="3"/>
            <a:r>
              <a:rPr lang="en-US" noProof="0" smtClean="0"/>
              <a:t>Vierde niveau</a:t>
            </a:r>
          </a:p>
          <a:p>
            <a:pPr lvl="4"/>
            <a:r>
              <a:rPr lang="en-US" noProof="0" smtClean="0"/>
              <a:t>Vijfde niveau</a:t>
            </a:r>
          </a:p>
        </p:txBody>
      </p:sp>
      <p:sp>
        <p:nvSpPr>
          <p:cNvPr id="5126" name="Rectangle 6"/>
          <p:cNvSpPr>
            <a:spLocks noGrp="1" noChangeArrowheads="1"/>
          </p:cNvSpPr>
          <p:nvPr>
            <p:ph type="ftr" sz="quarter" idx="4"/>
          </p:nvPr>
        </p:nvSpPr>
        <p:spPr bwMode="auto">
          <a:xfrm>
            <a:off x="531813" y="8951913"/>
            <a:ext cx="6097587" cy="471487"/>
          </a:xfrm>
          <a:prstGeom prst="rect">
            <a:avLst/>
          </a:prstGeom>
          <a:noFill/>
          <a:ln>
            <a:noFill/>
          </a:ln>
          <a:effectLst/>
          <a:extLst/>
        </p:spPr>
        <p:txBody>
          <a:bodyPr vert="horz" wrap="square" lIns="0" tIns="0" rIns="0" bIns="0" numCol="1" anchor="b" anchorCtr="0" compatLnSpc="1">
            <a:prstTxWarp prst="textNoShape">
              <a:avLst/>
            </a:prstTxWarp>
          </a:bodyPr>
          <a:lstStyle>
            <a:lvl1pPr defTabSz="933450" eaLnBrk="0" hangingPunct="0">
              <a:spcBef>
                <a:spcPct val="0"/>
              </a:spcBef>
              <a:defRPr sz="1000">
                <a:latin typeface="Arial" charset="0"/>
              </a:defRPr>
            </a:lvl1pPr>
          </a:lstStyle>
          <a:p>
            <a:pPr>
              <a:defRPr/>
            </a:pPr>
            <a:r>
              <a:rPr lang="en-US"/>
              <a:t>Eventuele voettekst</a:t>
            </a:r>
          </a:p>
        </p:txBody>
      </p:sp>
      <p:sp>
        <p:nvSpPr>
          <p:cNvPr id="5127" name="Rectangle 7"/>
          <p:cNvSpPr>
            <a:spLocks noGrp="1" noChangeArrowheads="1"/>
          </p:cNvSpPr>
          <p:nvPr>
            <p:ph type="sldNum" sz="quarter" idx="5"/>
          </p:nvPr>
        </p:nvSpPr>
        <p:spPr bwMode="auto">
          <a:xfrm>
            <a:off x="6615113" y="8951913"/>
            <a:ext cx="230187" cy="471487"/>
          </a:xfrm>
          <a:prstGeom prst="rect">
            <a:avLst/>
          </a:prstGeom>
          <a:noFill/>
          <a:ln>
            <a:noFill/>
          </a:ln>
          <a:effectLst/>
          <a:extLst/>
        </p:spPr>
        <p:txBody>
          <a:bodyPr vert="horz" wrap="square" lIns="0" tIns="0" rIns="0" bIns="0" numCol="1" anchor="b" anchorCtr="0" compatLnSpc="1">
            <a:prstTxWarp prst="textNoShape">
              <a:avLst/>
            </a:prstTxWarp>
          </a:bodyPr>
          <a:lstStyle>
            <a:lvl1pPr algn="ctr" defTabSz="933450" eaLnBrk="0" hangingPunct="0">
              <a:spcBef>
                <a:spcPct val="0"/>
              </a:spcBef>
              <a:defRPr sz="1000">
                <a:latin typeface="Arial" charset="0"/>
              </a:defRPr>
            </a:lvl1pPr>
          </a:lstStyle>
          <a:p>
            <a:pPr>
              <a:defRPr/>
            </a:pPr>
            <a:fld id="{9FC98DC9-4F28-4B39-8B6E-408133FC7853}" type="slidenum">
              <a:rPr lang="en-US"/>
              <a:pPr>
                <a:defRPr/>
              </a:pPr>
              <a:t>‹nr.›</a:t>
            </a:fld>
            <a:endParaRPr lang="en-US"/>
          </a:p>
        </p:txBody>
      </p:sp>
      <p:sp>
        <p:nvSpPr>
          <p:cNvPr id="5139" name="RubriceringEnMerking2"/>
          <p:cNvSpPr txBox="1">
            <a:spLocks noChangeArrowheads="1"/>
          </p:cNvSpPr>
          <p:nvPr/>
        </p:nvSpPr>
        <p:spPr bwMode="auto">
          <a:xfrm rot="-5400000">
            <a:off x="4827587" y="2786063"/>
            <a:ext cx="3808413" cy="122238"/>
          </a:xfrm>
          <a:prstGeom prst="rect">
            <a:avLst/>
          </a:prstGeom>
          <a:noFill/>
          <a:ln>
            <a:noFill/>
          </a:ln>
          <a:effectLst/>
          <a:extLst/>
        </p:spPr>
        <p:txBody>
          <a:bodyPr lIns="0" tIns="0" rIns="0" bIns="0">
            <a:spAutoFit/>
          </a:bodyPr>
          <a:lstStyle/>
          <a:p>
            <a:pPr algn="r" eaLnBrk="0" hangingPunct="0">
              <a:defRPr/>
            </a:pPr>
            <a:endParaRPr lang="nl-NL" sz="800">
              <a:latin typeface="Arial" charset="0"/>
            </a:endParaRPr>
          </a:p>
        </p:txBody>
      </p:sp>
      <p:sp>
        <p:nvSpPr>
          <p:cNvPr id="5140" name="RubriceringEnMerking"/>
          <p:cNvSpPr txBox="1">
            <a:spLocks noChangeArrowheads="1"/>
          </p:cNvSpPr>
          <p:nvPr/>
        </p:nvSpPr>
        <p:spPr bwMode="auto">
          <a:xfrm rot="-5400000">
            <a:off x="4826001" y="6527800"/>
            <a:ext cx="3808412" cy="122237"/>
          </a:xfrm>
          <a:prstGeom prst="rect">
            <a:avLst/>
          </a:prstGeom>
          <a:noFill/>
          <a:ln>
            <a:noFill/>
          </a:ln>
          <a:effectLst/>
          <a:extLst/>
        </p:spPr>
        <p:txBody>
          <a:bodyPr lIns="0" tIns="0" rIns="0" bIns="0">
            <a:spAutoFit/>
          </a:bodyPr>
          <a:lstStyle/>
          <a:p>
            <a:pPr eaLnBrk="0" hangingPunct="0">
              <a:defRPr/>
            </a:pPr>
            <a:endParaRPr lang="nl-NL" sz="800">
              <a:latin typeface="Arial" charset="0"/>
            </a:endParaRPr>
          </a:p>
        </p:txBody>
      </p:sp>
    </p:spTree>
    <p:extLst>
      <p:ext uri="{BB962C8B-B14F-4D97-AF65-F5344CB8AC3E}">
        <p14:creationId xmlns:p14="http://schemas.microsoft.com/office/powerpoint/2010/main" val="2502562784"/>
      </p:ext>
    </p:extLst>
  </p:cSld>
  <p:clrMap bg1="lt1" tx1="dk1" bg2="lt2" tx2="dk2" accent1="accent1" accent2="accent2" accent3="accent3" accent4="accent4" accent5="accent5" accent6="accent6" hlink="hlink" folHlink="folHlink"/>
  <p:hf hdr="0" dt="0"/>
  <p:notesStyle>
    <a:lvl1pPr algn="l" rtl="0" eaLnBrk="0" fontAlgn="base" hangingPunct="0">
      <a:lnSpc>
        <a:spcPct val="110000"/>
      </a:lnSpc>
      <a:spcBef>
        <a:spcPct val="0"/>
      </a:spcBef>
      <a:spcAft>
        <a:spcPct val="0"/>
      </a:spcAft>
      <a:defRPr sz="1000" kern="1200">
        <a:solidFill>
          <a:schemeClr val="tx1"/>
        </a:solidFill>
        <a:latin typeface="Arial" charset="0"/>
        <a:ea typeface="+mn-ea"/>
        <a:cs typeface="+mn-cs"/>
      </a:defRPr>
    </a:lvl1pPr>
    <a:lvl2pPr marL="190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2pPr>
    <a:lvl3pPr marL="381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3pPr>
    <a:lvl4pPr marL="571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4pPr>
    <a:lvl5pPr marL="762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Voor</a:t>
            </a:r>
            <a:r>
              <a:rPr lang="en-US" dirty="0" smtClean="0"/>
              <a:t> het </a:t>
            </a:r>
            <a:r>
              <a:rPr lang="en-US" dirty="0" err="1" smtClean="0"/>
              <a:t>verschil</a:t>
            </a:r>
            <a:r>
              <a:rPr lang="en-US" dirty="0" smtClean="0"/>
              <a:t> van</a:t>
            </a:r>
            <a:r>
              <a:rPr lang="en-US" baseline="0" dirty="0" smtClean="0"/>
              <a:t> </a:t>
            </a:r>
            <a:r>
              <a:rPr lang="en-US" dirty="0" smtClean="0"/>
              <a:t>twee </a:t>
            </a:r>
            <a:r>
              <a:rPr lang="en-US" dirty="0" err="1" smtClean="0"/>
              <a:t>onafhankelijke</a:t>
            </a:r>
            <a:r>
              <a:rPr lang="en-US" dirty="0" smtClean="0"/>
              <a:t> </a:t>
            </a:r>
            <a:r>
              <a:rPr lang="en-US" dirty="0" err="1" smtClean="0"/>
              <a:t>kansvariabelen</a:t>
            </a:r>
            <a:r>
              <a:rPr lang="en-US" dirty="0" smtClean="0"/>
              <a:t> X, Y </a:t>
            </a:r>
            <a:r>
              <a:rPr lang="en-US" dirty="0" err="1" smtClean="0"/>
              <a:t>geldt</a:t>
            </a:r>
            <a:r>
              <a:rPr lang="en-US" dirty="0" smtClean="0"/>
              <a:t> </a:t>
            </a:r>
            <a:r>
              <a:rPr lang="en-US" dirty="0" err="1" smtClean="0"/>
              <a:t>dat</a:t>
            </a:r>
            <a:r>
              <a:rPr lang="en-US" dirty="0" smtClean="0"/>
              <a:t> E[V] = E[X-Y] =</a:t>
            </a:r>
            <a:r>
              <a:rPr lang="en-US" baseline="0" dirty="0" smtClean="0"/>
              <a:t> </a:t>
            </a:r>
            <a:r>
              <a:rPr lang="en-US" dirty="0" smtClean="0"/>
              <a:t>E[X] – E[Y] </a:t>
            </a:r>
            <a:r>
              <a:rPr lang="en-US" dirty="0" err="1" smtClean="0"/>
              <a:t>en</a:t>
            </a:r>
            <a:r>
              <a:rPr lang="en-US" baseline="0" dirty="0" smtClean="0"/>
              <a:t> </a:t>
            </a:r>
            <a:r>
              <a:rPr lang="en-US" baseline="0" dirty="0" err="1" smtClean="0"/>
              <a:t>Var</a:t>
            </a:r>
            <a:r>
              <a:rPr lang="en-US" baseline="0" dirty="0" smtClean="0"/>
              <a:t>(V) = </a:t>
            </a:r>
            <a:r>
              <a:rPr lang="en-US" baseline="0" dirty="0" err="1" smtClean="0"/>
              <a:t>Var</a:t>
            </a:r>
            <a:r>
              <a:rPr lang="en-US" baseline="0" dirty="0" smtClean="0"/>
              <a:t>(X-Y) = </a:t>
            </a:r>
            <a:r>
              <a:rPr lang="en-US" baseline="0" dirty="0" err="1" smtClean="0"/>
              <a:t>Var</a:t>
            </a:r>
            <a:r>
              <a:rPr lang="en-US" baseline="0" dirty="0" smtClean="0"/>
              <a:t>(X) + </a:t>
            </a:r>
            <a:r>
              <a:rPr lang="en-US" baseline="0" dirty="0" err="1" smtClean="0"/>
              <a:t>Var</a:t>
            </a:r>
            <a:r>
              <a:rPr lang="en-US" baseline="0" dirty="0" smtClean="0"/>
              <a:t>(Y)</a:t>
            </a:r>
            <a:endParaRPr lang="nl-NL" dirty="0"/>
          </a:p>
        </p:txBody>
      </p:sp>
      <p:sp>
        <p:nvSpPr>
          <p:cNvPr id="4" name="Footer Placeholder 3"/>
          <p:cNvSpPr>
            <a:spLocks noGrp="1"/>
          </p:cNvSpPr>
          <p:nvPr>
            <p:ph type="ftr" sz="quarter" idx="10"/>
          </p:nvPr>
        </p:nvSpPr>
        <p:spPr/>
        <p:txBody>
          <a:bodyPr/>
          <a:lstStyle/>
          <a:p>
            <a:pPr>
              <a:defRPr/>
            </a:pPr>
            <a:r>
              <a:rPr lang="en-US" smtClean="0"/>
              <a:t>Eventuele voettekst</a:t>
            </a:r>
            <a:endParaRPr lang="en-US"/>
          </a:p>
        </p:txBody>
      </p:sp>
      <p:sp>
        <p:nvSpPr>
          <p:cNvPr id="5" name="Slide Number Placeholder 4"/>
          <p:cNvSpPr>
            <a:spLocks noGrp="1"/>
          </p:cNvSpPr>
          <p:nvPr>
            <p:ph type="sldNum" sz="quarter" idx="11"/>
          </p:nvPr>
        </p:nvSpPr>
        <p:spPr/>
        <p:txBody>
          <a:bodyPr/>
          <a:lstStyle/>
          <a:p>
            <a:pPr>
              <a:defRPr/>
            </a:pPr>
            <a:fld id="{9FC98DC9-4F28-4B39-8B6E-408133FC7853}" type="slidenum">
              <a:rPr lang="en-US" smtClean="0"/>
              <a:pPr>
                <a:defRPr/>
              </a:pPr>
              <a:t>5</a:t>
            </a:fld>
            <a:endParaRPr lang="en-US"/>
          </a:p>
        </p:txBody>
      </p:sp>
    </p:spTree>
    <p:extLst>
      <p:ext uri="{BB962C8B-B14F-4D97-AF65-F5344CB8AC3E}">
        <p14:creationId xmlns:p14="http://schemas.microsoft.com/office/powerpoint/2010/main" val="170697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28</a:t>
            </a:fld>
            <a:endParaRPr lang="en-US"/>
          </a:p>
        </p:txBody>
      </p:sp>
    </p:spTree>
    <p:extLst>
      <p:ext uri="{BB962C8B-B14F-4D97-AF65-F5344CB8AC3E}">
        <p14:creationId xmlns:p14="http://schemas.microsoft.com/office/powerpoint/2010/main" val="3466573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29</a:t>
            </a:fld>
            <a:endParaRPr lang="en-US"/>
          </a:p>
        </p:txBody>
      </p:sp>
    </p:spTree>
    <p:extLst>
      <p:ext uri="{BB962C8B-B14F-4D97-AF65-F5344CB8AC3E}">
        <p14:creationId xmlns:p14="http://schemas.microsoft.com/office/powerpoint/2010/main" val="15723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30</a:t>
            </a:fld>
            <a:endParaRPr lang="en-US"/>
          </a:p>
        </p:txBody>
      </p:sp>
    </p:spTree>
    <p:extLst>
      <p:ext uri="{BB962C8B-B14F-4D97-AF65-F5344CB8AC3E}">
        <p14:creationId xmlns:p14="http://schemas.microsoft.com/office/powerpoint/2010/main" val="22796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31</a:t>
            </a:fld>
            <a:endParaRPr lang="en-US"/>
          </a:p>
        </p:txBody>
      </p:sp>
    </p:spTree>
    <p:extLst>
      <p:ext uri="{BB962C8B-B14F-4D97-AF65-F5344CB8AC3E}">
        <p14:creationId xmlns:p14="http://schemas.microsoft.com/office/powerpoint/2010/main" val="150005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20</a:t>
            </a:fld>
            <a:endParaRPr lang="en-US"/>
          </a:p>
        </p:txBody>
      </p:sp>
    </p:spTree>
    <p:extLst>
      <p:ext uri="{BB962C8B-B14F-4D97-AF65-F5344CB8AC3E}">
        <p14:creationId xmlns:p14="http://schemas.microsoft.com/office/powerpoint/2010/main" val="396572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21</a:t>
            </a:fld>
            <a:endParaRPr lang="en-US"/>
          </a:p>
        </p:txBody>
      </p:sp>
    </p:spTree>
    <p:extLst>
      <p:ext uri="{BB962C8B-B14F-4D97-AF65-F5344CB8AC3E}">
        <p14:creationId xmlns:p14="http://schemas.microsoft.com/office/powerpoint/2010/main" val="106728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22</a:t>
            </a:fld>
            <a:endParaRPr lang="en-US"/>
          </a:p>
        </p:txBody>
      </p:sp>
    </p:spTree>
    <p:extLst>
      <p:ext uri="{BB962C8B-B14F-4D97-AF65-F5344CB8AC3E}">
        <p14:creationId xmlns:p14="http://schemas.microsoft.com/office/powerpoint/2010/main" val="32208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23</a:t>
            </a:fld>
            <a:endParaRPr lang="en-US"/>
          </a:p>
        </p:txBody>
      </p:sp>
    </p:spTree>
    <p:extLst>
      <p:ext uri="{BB962C8B-B14F-4D97-AF65-F5344CB8AC3E}">
        <p14:creationId xmlns:p14="http://schemas.microsoft.com/office/powerpoint/2010/main" val="9229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24</a:t>
            </a:fld>
            <a:endParaRPr lang="en-US"/>
          </a:p>
        </p:txBody>
      </p:sp>
    </p:spTree>
    <p:extLst>
      <p:ext uri="{BB962C8B-B14F-4D97-AF65-F5344CB8AC3E}">
        <p14:creationId xmlns:p14="http://schemas.microsoft.com/office/powerpoint/2010/main" val="262640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25</a:t>
            </a:fld>
            <a:endParaRPr lang="en-US"/>
          </a:p>
        </p:txBody>
      </p:sp>
    </p:spTree>
    <p:extLst>
      <p:ext uri="{BB962C8B-B14F-4D97-AF65-F5344CB8AC3E}">
        <p14:creationId xmlns:p14="http://schemas.microsoft.com/office/powerpoint/2010/main" val="163298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26</a:t>
            </a:fld>
            <a:endParaRPr lang="en-US"/>
          </a:p>
        </p:txBody>
      </p:sp>
    </p:spTree>
    <p:extLst>
      <p:ext uri="{BB962C8B-B14F-4D97-AF65-F5344CB8AC3E}">
        <p14:creationId xmlns:p14="http://schemas.microsoft.com/office/powerpoint/2010/main" val="387242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27</a:t>
            </a:fld>
            <a:endParaRPr lang="en-US"/>
          </a:p>
        </p:txBody>
      </p:sp>
    </p:spTree>
    <p:extLst>
      <p:ext uri="{BB962C8B-B14F-4D97-AF65-F5344CB8AC3E}">
        <p14:creationId xmlns:p14="http://schemas.microsoft.com/office/powerpoint/2010/main" val="1431544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1" y="2474914"/>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1"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5" y="5386389"/>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Dr. ir. Danny Blom</a:t>
            </a:r>
            <a:endParaRPr lang="nl-NL" sz="1200" dirty="0">
              <a:solidFill>
                <a:schemeClr val="bg1"/>
              </a:solidFill>
              <a:latin typeface="RijksoverheidSansHeadingTT" panose="020B0503040202060203" pitchFamily="34" charset="0"/>
            </a:endParaRPr>
          </a:p>
        </p:txBody>
      </p:sp>
      <p:sp>
        <p:nvSpPr>
          <p:cNvPr id="12" name="Auteur"/>
          <p:cNvSpPr txBox="1">
            <a:spLocks noChangeArrowheads="1"/>
          </p:cNvSpPr>
          <p:nvPr userDrawn="1"/>
        </p:nvSpPr>
        <p:spPr bwMode="auto">
          <a:xfrm>
            <a:off x="6576484" y="59499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Nederlandse Defensie Academie</a:t>
            </a:r>
            <a:endParaRPr lang="nl-NL" sz="1200" dirty="0">
              <a:solidFill>
                <a:schemeClr val="bg1"/>
              </a:solidFill>
              <a:latin typeface="RijksoverheidSansHeadingTT" panose="020B0503040202060203" pitchFamily="34" charset="0"/>
            </a:endParaRPr>
          </a:p>
        </p:txBody>
      </p:sp>
      <p:sp>
        <p:nvSpPr>
          <p:cNvPr id="13" name="Functie"/>
          <p:cNvSpPr txBox="1">
            <a:spLocks noChangeArrowheads="1"/>
          </p:cNvSpPr>
          <p:nvPr userDrawn="1"/>
        </p:nvSpPr>
        <p:spPr bwMode="auto">
          <a:xfrm>
            <a:off x="6576484" y="6164264"/>
            <a:ext cx="5181600" cy="142875"/>
          </a:xfrm>
          <a:prstGeom prst="rect">
            <a:avLst/>
          </a:prstGeom>
          <a:noFill/>
          <a:ln>
            <a:noFill/>
          </a:ln>
          <a:effectLst/>
          <a:extLst/>
        </p:spPr>
        <p:txBody>
          <a:bodyPr lIns="90000" tIns="0" rIns="0" bIns="0"/>
          <a:lstStyle/>
          <a:p>
            <a:pPr eaLnBrk="0" hangingPunct="0">
              <a:spcBef>
                <a:spcPct val="50000"/>
              </a:spcBef>
              <a:defRPr/>
            </a:pPr>
            <a:r>
              <a:rPr lang="en-US" sz="1200" dirty="0" err="1" smtClean="0">
                <a:solidFill>
                  <a:schemeClr val="bg1"/>
                </a:solidFill>
                <a:latin typeface="RijksoverheidSansHeadingTT" panose="020B0503040202060203" pitchFamily="34" charset="0"/>
              </a:rPr>
              <a:t>Faculteit</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Militaire</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Wetenschappen</a:t>
            </a:r>
            <a:endParaRPr sz="1200" dirty="0">
              <a:solidFill>
                <a:schemeClr val="bg1"/>
              </a:solidFill>
              <a:latin typeface="RijksoverheidSansHeadingTT" panose="020B0503040202060203" pitchFamily="34" charset="0"/>
            </a:endParaRPr>
          </a:p>
        </p:txBody>
      </p:sp>
      <p:sp>
        <p:nvSpPr>
          <p:cNvPr id="7364" name="Rectangle 196"/>
          <p:cNvSpPr>
            <a:spLocks noGrp="1" noChangeArrowheads="1"/>
          </p:cNvSpPr>
          <p:nvPr>
            <p:ph type="ctrTitle"/>
          </p:nvPr>
        </p:nvSpPr>
        <p:spPr>
          <a:xfrm>
            <a:off x="6578601" y="2096771"/>
            <a:ext cx="4798484" cy="492443"/>
          </a:xfrm>
        </p:spPr>
        <p:txBody>
          <a:bodyPr lIns="90000" tIns="45720" rIns="90000" bIns="45720" anchor="b"/>
          <a:lstStyle>
            <a:lvl1pPr>
              <a:defRPr>
                <a:solidFill>
                  <a:schemeClr val="bg1"/>
                </a:solidFill>
                <a:latin typeface="RijksoverheidSansWebText Bold" panose="020B0803040202060203" pitchFamily="34" charset="0"/>
                <a:ea typeface="RijksoverheidSansWebText Bold" panose="020B0803040202060203" pitchFamily="34" charset="0"/>
              </a:defRPr>
            </a:lvl1pPr>
          </a:lstStyle>
          <a:p>
            <a:pPr lvl="0"/>
            <a:r>
              <a:rPr lang="en-US" noProof="0" dirty="0" smtClean="0"/>
              <a:t>Click to edit Master title style</a:t>
            </a:r>
            <a:endParaRPr lang="nl-NL" noProof="0" dirty="0" smtClean="0"/>
          </a:p>
        </p:txBody>
      </p:sp>
      <p:sp>
        <p:nvSpPr>
          <p:cNvPr id="7374" name="Rectangle 206"/>
          <p:cNvSpPr>
            <a:spLocks noGrp="1" noChangeArrowheads="1"/>
          </p:cNvSpPr>
          <p:nvPr>
            <p:ph type="subTitle" idx="1"/>
          </p:nvPr>
        </p:nvSpPr>
        <p:spPr>
          <a:xfrm>
            <a:off x="6578601" y="2781301"/>
            <a:ext cx="4798484" cy="2447925"/>
          </a:xfrm>
        </p:spPr>
        <p:txBody>
          <a:bodyPr lIns="91440" tIns="45720" rIns="91440" bIns="45720"/>
          <a:lstStyle>
            <a:lvl1pPr>
              <a:defRPr sz="2400">
                <a:solidFill>
                  <a:schemeClr val="bg1"/>
                </a:solidFill>
                <a:latin typeface="RijksoverheidSansHeadingTT" panose="020B0503040202060203" pitchFamily="34" charset="0"/>
              </a:defRPr>
            </a:lvl1pPr>
          </a:lstStyle>
          <a:p>
            <a:pPr lvl="0"/>
            <a:r>
              <a:rPr lang="en-US" noProof="0" dirty="0" smtClean="0"/>
              <a:t>Click to edit Master subtitle style</a:t>
            </a:r>
            <a:endParaRPr lang="nl-NL" noProof="0" dirty="0" smtClean="0"/>
          </a:p>
        </p:txBody>
      </p:sp>
      <p:sp>
        <p:nvSpPr>
          <p:cNvPr id="14" name="Date Placeholder 1" descr="Date"/>
          <p:cNvSpPr>
            <a:spLocks noGrp="1"/>
          </p:cNvSpPr>
          <p:nvPr>
            <p:ph type="dt" sz="half" idx="10"/>
          </p:nvPr>
        </p:nvSpPr>
        <p:spPr>
          <a:xfrm>
            <a:off x="6580717" y="6469064"/>
            <a:ext cx="2218267" cy="365125"/>
          </a:xfrm>
        </p:spPr>
        <p:txBody>
          <a:bodyPr/>
          <a:lstStyle>
            <a:lvl1pPr algn="l">
              <a:defRPr sz="1200">
                <a:solidFill>
                  <a:schemeClr val="bg1"/>
                </a:solidFill>
                <a:latin typeface="RijksoverheidSansHeadingTT" panose="020B0503040202060203" pitchFamily="34" charset="0"/>
              </a:defRPr>
            </a:lvl1pPr>
          </a:lstStyle>
          <a:p>
            <a:pPr>
              <a:defRPr/>
            </a:pPr>
            <a:r>
              <a:rPr lang="nl-NL" dirty="0" smtClean="0"/>
              <a:t>27 januari 2025</a:t>
            </a:r>
            <a:endParaRPr lang="nl-NL"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2" y="2474916"/>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2"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6" y="5386391"/>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3"/>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mn-lt"/>
              </a:rPr>
              <a:t>Dr. ir. Danny Blom</a:t>
            </a:r>
            <a:endParaRPr lang="nl-NL" sz="1200" dirty="0">
              <a:solidFill>
                <a:schemeClr val="bg1"/>
              </a:solidFill>
              <a:latin typeface="+mn-lt"/>
            </a:endParaRPr>
          </a:p>
        </p:txBody>
      </p:sp>
      <p:sp>
        <p:nvSpPr>
          <p:cNvPr id="12" name="Auteur"/>
          <p:cNvSpPr txBox="1">
            <a:spLocks noChangeArrowheads="1"/>
          </p:cNvSpPr>
          <p:nvPr userDrawn="1"/>
        </p:nvSpPr>
        <p:spPr bwMode="auto">
          <a:xfrm>
            <a:off x="6576484" y="5949953"/>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mn-lt"/>
              </a:rPr>
              <a:t>Nederlandse</a:t>
            </a:r>
            <a:r>
              <a:rPr lang="nl-NL" sz="1200" baseline="0" dirty="0" smtClean="0">
                <a:solidFill>
                  <a:schemeClr val="bg1"/>
                </a:solidFill>
                <a:latin typeface="+mn-lt"/>
              </a:rPr>
              <a:t> Defensie Academie</a:t>
            </a:r>
            <a:endParaRPr lang="nl-NL" sz="1200" dirty="0">
              <a:solidFill>
                <a:schemeClr val="bg1"/>
              </a:solidFill>
              <a:latin typeface="+mn-lt"/>
            </a:endParaRPr>
          </a:p>
        </p:txBody>
      </p:sp>
      <p:sp>
        <p:nvSpPr>
          <p:cNvPr id="13" name="Functie"/>
          <p:cNvSpPr txBox="1">
            <a:spLocks noChangeArrowheads="1"/>
          </p:cNvSpPr>
          <p:nvPr userDrawn="1"/>
        </p:nvSpPr>
        <p:spPr bwMode="auto">
          <a:xfrm>
            <a:off x="6576484" y="6164266"/>
            <a:ext cx="5181600" cy="142875"/>
          </a:xfrm>
          <a:prstGeom prst="rect">
            <a:avLst/>
          </a:prstGeom>
          <a:noFill/>
          <a:ln>
            <a:noFill/>
          </a:ln>
          <a:effectLst/>
          <a:extLst/>
        </p:spPr>
        <p:txBody>
          <a:bodyPr lIns="90000" tIns="0" rIns="0" bIns="0"/>
          <a:lstStyle/>
          <a:p>
            <a:pPr eaLnBrk="0" hangingPunct="0">
              <a:spcBef>
                <a:spcPct val="50000"/>
              </a:spcBef>
              <a:defRPr/>
            </a:pPr>
            <a:r>
              <a:rPr lang="en-US" sz="1200" b="0" dirty="0" err="1" smtClean="0">
                <a:solidFill>
                  <a:schemeClr val="bg1"/>
                </a:solidFill>
                <a:latin typeface="+mn-lt"/>
              </a:rPr>
              <a:t>Faculteit</a:t>
            </a:r>
            <a:r>
              <a:rPr lang="en-US" sz="1200" b="0" dirty="0" smtClean="0">
                <a:solidFill>
                  <a:schemeClr val="bg1"/>
                </a:solidFill>
                <a:latin typeface="+mn-lt"/>
              </a:rPr>
              <a:t> </a:t>
            </a:r>
            <a:r>
              <a:rPr lang="en-US" sz="1200" b="0" dirty="0" err="1" smtClean="0">
                <a:solidFill>
                  <a:schemeClr val="bg1"/>
                </a:solidFill>
                <a:latin typeface="+mn-lt"/>
              </a:rPr>
              <a:t>Militaire</a:t>
            </a:r>
            <a:r>
              <a:rPr lang="en-US" sz="1200" b="0" dirty="0" smtClean="0">
                <a:solidFill>
                  <a:schemeClr val="bg1"/>
                </a:solidFill>
                <a:latin typeface="+mn-lt"/>
              </a:rPr>
              <a:t> </a:t>
            </a:r>
            <a:r>
              <a:rPr lang="en-US" sz="1200" b="0" dirty="0" err="1" smtClean="0">
                <a:solidFill>
                  <a:schemeClr val="bg1"/>
                </a:solidFill>
                <a:latin typeface="+mn-lt"/>
              </a:rPr>
              <a:t>Wetenschappen</a:t>
            </a:r>
            <a:endParaRPr sz="1200" b="0" dirty="0">
              <a:solidFill>
                <a:schemeClr val="bg1"/>
              </a:solidFill>
              <a:latin typeface="+mn-lt"/>
            </a:endParaRPr>
          </a:p>
        </p:txBody>
      </p:sp>
      <p:sp>
        <p:nvSpPr>
          <p:cNvPr id="7364" name="Rectangle 196"/>
          <p:cNvSpPr>
            <a:spLocks noGrp="1" noChangeArrowheads="1"/>
          </p:cNvSpPr>
          <p:nvPr>
            <p:ph type="ctrTitle"/>
          </p:nvPr>
        </p:nvSpPr>
        <p:spPr>
          <a:xfrm>
            <a:off x="6578602" y="2096771"/>
            <a:ext cx="4798484" cy="492443"/>
          </a:xfrm>
        </p:spPr>
        <p:txBody>
          <a:bodyPr lIns="90000" tIns="45720" rIns="90000" bIns="45720" anchor="b"/>
          <a:lstStyle>
            <a:lvl1pPr>
              <a:defRPr>
                <a:solidFill>
                  <a:schemeClr val="bg1"/>
                </a:solidFill>
              </a:defRPr>
            </a:lvl1pPr>
          </a:lstStyle>
          <a:p>
            <a:pPr lvl="0"/>
            <a:r>
              <a:rPr lang="en-US" noProof="0" smtClean="0"/>
              <a:t>Click to edit Master title style</a:t>
            </a:r>
            <a:endParaRPr lang="nl-NL" noProof="0" dirty="0" smtClean="0"/>
          </a:p>
        </p:txBody>
      </p:sp>
      <p:sp>
        <p:nvSpPr>
          <p:cNvPr id="7374" name="Rectangle 206"/>
          <p:cNvSpPr>
            <a:spLocks noGrp="1" noChangeArrowheads="1"/>
          </p:cNvSpPr>
          <p:nvPr>
            <p:ph type="subTitle" idx="1"/>
          </p:nvPr>
        </p:nvSpPr>
        <p:spPr>
          <a:xfrm>
            <a:off x="6578602" y="2781303"/>
            <a:ext cx="4798484" cy="2447925"/>
          </a:xfrm>
        </p:spPr>
        <p:txBody>
          <a:bodyPr lIns="91440" tIns="45720" rIns="91440" bIns="45720"/>
          <a:lstStyle>
            <a:lvl1pPr>
              <a:defRPr sz="2400">
                <a:solidFill>
                  <a:schemeClr val="bg1"/>
                </a:solidFill>
              </a:defRPr>
            </a:lvl1pPr>
          </a:lstStyle>
          <a:p>
            <a:pPr lvl="0"/>
            <a:r>
              <a:rPr lang="en-US" noProof="0" smtClean="0"/>
              <a:t>Click to edit Master subtitle style</a:t>
            </a:r>
            <a:endParaRPr lang="nl-NL" noProof="0" smtClean="0"/>
          </a:p>
        </p:txBody>
      </p:sp>
      <p:sp>
        <p:nvSpPr>
          <p:cNvPr id="14" name="Date Placeholder 1" descr="Date"/>
          <p:cNvSpPr>
            <a:spLocks noGrp="1"/>
          </p:cNvSpPr>
          <p:nvPr>
            <p:ph type="dt" sz="half" idx="10"/>
          </p:nvPr>
        </p:nvSpPr>
        <p:spPr>
          <a:xfrm>
            <a:off x="6580717" y="6469066"/>
            <a:ext cx="2218267" cy="365125"/>
          </a:xfrm>
        </p:spPr>
        <p:txBody>
          <a:bodyPr/>
          <a:lstStyle>
            <a:lvl1pPr algn="l">
              <a:defRPr sz="1200">
                <a:solidFill>
                  <a:schemeClr val="bg1"/>
                </a:solidFill>
                <a:latin typeface="+mn-lt"/>
              </a:defRPr>
            </a:lvl1pPr>
          </a:lstStyle>
          <a:p>
            <a:pPr>
              <a:defRPr/>
            </a:pPr>
            <a:fld id="{EFB72F70-86A0-4C14-B328-A142BCCD4395}" type="datetime4">
              <a:rPr lang="nl-NL" smtClean="0"/>
              <a:pPr>
                <a:defRPr/>
              </a:pPr>
              <a:t>1 juli 2025</a:t>
            </a:fld>
            <a:endParaRPr lang="nl-NL" dirty="0"/>
          </a:p>
        </p:txBody>
      </p:sp>
    </p:spTree>
    <p:extLst>
      <p:ext uri="{BB962C8B-B14F-4D97-AF65-F5344CB8AC3E}">
        <p14:creationId xmlns:p14="http://schemas.microsoft.com/office/powerpoint/2010/main" val="422622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nl-NL"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fld id="{B65BA442-CF7C-446F-A5C6-9C80A1EA92B1}" type="datetime4">
              <a:rPr lang="nl-NL" smtClean="0"/>
              <a:t>1 juli 2025</a:t>
            </a:fld>
            <a:endParaRPr lang="nl-NL" dirty="0"/>
          </a:p>
        </p:txBody>
      </p:sp>
    </p:spTree>
    <p:extLst>
      <p:ext uri="{BB962C8B-B14F-4D97-AF65-F5344CB8AC3E}">
        <p14:creationId xmlns:p14="http://schemas.microsoft.com/office/powerpoint/2010/main" val="166767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fld id="{6ADACE4E-5F74-4A37-951C-E2AD8C0ABF31}" type="datetime4">
              <a:rPr lang="nl-NL" smtClean="0"/>
              <a:t>1 juli 2025</a:t>
            </a:fld>
            <a:endParaRPr lang="nl-NL" dirty="0"/>
          </a:p>
        </p:txBody>
      </p:sp>
    </p:spTree>
    <p:extLst>
      <p:ext uri="{BB962C8B-B14F-4D97-AF65-F5344CB8AC3E}">
        <p14:creationId xmlns:p14="http://schemas.microsoft.com/office/powerpoint/2010/main" val="1221774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fld id="{8C104096-2ED3-453C-8E78-E00AE5454056}" type="datetime4">
              <a:rPr lang="nl-NL" smtClean="0"/>
              <a:t>1 juli 2025</a:t>
            </a:fld>
            <a:endParaRPr lang="nl-NL" dirty="0"/>
          </a:p>
        </p:txBody>
      </p:sp>
    </p:spTree>
    <p:extLst>
      <p:ext uri="{BB962C8B-B14F-4D97-AF65-F5344CB8AC3E}">
        <p14:creationId xmlns:p14="http://schemas.microsoft.com/office/powerpoint/2010/main" val="385072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fld id="{57509A98-FEF1-486E-836B-0182E6ED18CF}" type="datetime4">
              <a:rPr lang="nl-NL" smtClean="0"/>
              <a:t>1 juli 2025</a:t>
            </a:fld>
            <a:endParaRPr lang="nl-NL" dirty="0"/>
          </a:p>
        </p:txBody>
      </p:sp>
    </p:spTree>
    <p:extLst>
      <p:ext uri="{BB962C8B-B14F-4D97-AF65-F5344CB8AC3E}">
        <p14:creationId xmlns:p14="http://schemas.microsoft.com/office/powerpoint/2010/main" val="313114755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fld id="{A45E3D14-5EDE-4B69-BCF9-7871170F920B}" type="datetime4">
              <a:rPr lang="nl-NL" smtClean="0"/>
              <a:t>1 juli 2025</a:t>
            </a:fld>
            <a:endParaRPr lang="nl-NL" dirty="0"/>
          </a:p>
        </p:txBody>
      </p:sp>
    </p:spTree>
    <p:extLst>
      <p:ext uri="{BB962C8B-B14F-4D97-AF65-F5344CB8AC3E}">
        <p14:creationId xmlns:p14="http://schemas.microsoft.com/office/powerpoint/2010/main" val="3694592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fld id="{403C7BC3-7CD1-41E9-B4B5-084A2D120935}" type="datetime4">
              <a:rPr lang="nl-NL" smtClean="0"/>
              <a:t>1 juli 2025</a:t>
            </a:fld>
            <a:endParaRPr lang="nl-NL" dirty="0"/>
          </a:p>
        </p:txBody>
      </p:sp>
    </p:spTree>
    <p:extLst>
      <p:ext uri="{BB962C8B-B14F-4D97-AF65-F5344CB8AC3E}">
        <p14:creationId xmlns:p14="http://schemas.microsoft.com/office/powerpoint/2010/main" val="1980417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4"/>
            <a:ext cx="4011084" cy="307777"/>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7"/>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fld id="{B9AD4273-E583-4234-8A15-01E636C03DBC}" type="datetime4">
              <a:rPr lang="nl-NL" smtClean="0"/>
              <a:t>1 juli 2025</a:t>
            </a:fld>
            <a:endParaRPr lang="nl-NL" dirty="0"/>
          </a:p>
        </p:txBody>
      </p:sp>
    </p:spTree>
    <p:extLst>
      <p:ext uri="{BB962C8B-B14F-4D97-AF65-F5344CB8AC3E}">
        <p14:creationId xmlns:p14="http://schemas.microsoft.com/office/powerpoint/2010/main" val="286710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ijksoverheidSansWebText Bold" panose="020B0803040202060203" pitchFamily="34" charset="0"/>
                <a:ea typeface="RijksoverheidSansWebText Bold" panose="020B0803040202060203"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lstStyle>
            <a:lvl1pPr>
              <a:defRPr>
                <a:latin typeface="RijksoverheidSansHeadingTT" panose="020B0503040202060203" pitchFamily="34" charset="0"/>
              </a:defRPr>
            </a:lvl1pPr>
            <a:lvl2pPr>
              <a:defRPr>
                <a:latin typeface="RijksoverheidSansHeadingTT" panose="020B0503040202060203" pitchFamily="34" charset="0"/>
              </a:defRPr>
            </a:lvl2pPr>
            <a:lvl3pPr>
              <a:defRPr>
                <a:latin typeface="RijksoverheidSansHeadingTT" panose="020B0503040202060203" pitchFamily="34" charset="0"/>
              </a:defRPr>
            </a:lvl3pPr>
            <a:lvl4pPr>
              <a:defRPr>
                <a:latin typeface="RijksoverheidSansHeadingTT" panose="020B0503040202060203" pitchFamily="34" charset="0"/>
              </a:defRPr>
            </a:lvl4pPr>
            <a:lvl5pPr>
              <a:defRPr>
                <a:latin typeface="RijksoverheidSansHeadingTT" panose="020B050304020206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6"/>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fld id="{6DF2C121-03D7-4443-9B4B-D1ED7325FD6F}" type="datetime4">
              <a:rPr lang="nl-NL" smtClean="0"/>
              <a:t>1 juli 2025</a:t>
            </a:fld>
            <a:endParaRPr lang="nl-NL" dirty="0"/>
          </a:p>
        </p:txBody>
      </p:sp>
    </p:spTree>
    <p:extLst>
      <p:ext uri="{BB962C8B-B14F-4D97-AF65-F5344CB8AC3E}">
        <p14:creationId xmlns:p14="http://schemas.microsoft.com/office/powerpoint/2010/main" val="203365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fld id="{83790545-2047-4712-ADC2-09AB81876442}" type="datetime4">
              <a:rPr lang="nl-NL" smtClean="0"/>
              <a:t>1 juli 2025</a:t>
            </a:fld>
            <a:endParaRPr lang="nl-NL" dirty="0"/>
          </a:p>
        </p:txBody>
      </p:sp>
    </p:spTree>
    <p:extLst>
      <p:ext uri="{BB962C8B-B14F-4D97-AF65-F5344CB8AC3E}">
        <p14:creationId xmlns:p14="http://schemas.microsoft.com/office/powerpoint/2010/main" val="4055061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611792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1" y="2474914"/>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1"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5" y="5386389"/>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Dr. ir. Danny Blom</a:t>
            </a:r>
            <a:endParaRPr lang="nl-NL" sz="1200" dirty="0">
              <a:solidFill>
                <a:schemeClr val="bg1"/>
              </a:solidFill>
              <a:latin typeface="RijksoverheidSansHeadingTT" panose="020B0503040202060203" pitchFamily="34" charset="0"/>
            </a:endParaRPr>
          </a:p>
        </p:txBody>
      </p:sp>
      <p:sp>
        <p:nvSpPr>
          <p:cNvPr id="12" name="Auteur"/>
          <p:cNvSpPr txBox="1">
            <a:spLocks noChangeArrowheads="1"/>
          </p:cNvSpPr>
          <p:nvPr userDrawn="1"/>
        </p:nvSpPr>
        <p:spPr bwMode="auto">
          <a:xfrm>
            <a:off x="6576484" y="59499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Nederlandse Defensie Academie</a:t>
            </a:r>
            <a:endParaRPr lang="nl-NL" sz="1200" dirty="0">
              <a:solidFill>
                <a:schemeClr val="bg1"/>
              </a:solidFill>
              <a:latin typeface="RijksoverheidSansHeadingTT" panose="020B0503040202060203" pitchFamily="34" charset="0"/>
            </a:endParaRPr>
          </a:p>
        </p:txBody>
      </p:sp>
      <p:sp>
        <p:nvSpPr>
          <p:cNvPr id="13" name="Functie"/>
          <p:cNvSpPr txBox="1">
            <a:spLocks noChangeArrowheads="1"/>
          </p:cNvSpPr>
          <p:nvPr userDrawn="1"/>
        </p:nvSpPr>
        <p:spPr bwMode="auto">
          <a:xfrm>
            <a:off x="6576484" y="6164264"/>
            <a:ext cx="5181600" cy="142875"/>
          </a:xfrm>
          <a:prstGeom prst="rect">
            <a:avLst/>
          </a:prstGeom>
          <a:noFill/>
          <a:ln>
            <a:noFill/>
          </a:ln>
          <a:effectLst/>
          <a:extLst/>
        </p:spPr>
        <p:txBody>
          <a:bodyPr lIns="90000" tIns="0" rIns="0" bIns="0"/>
          <a:lstStyle/>
          <a:p>
            <a:pPr eaLnBrk="0" hangingPunct="0">
              <a:spcBef>
                <a:spcPct val="50000"/>
              </a:spcBef>
              <a:defRPr/>
            </a:pPr>
            <a:r>
              <a:rPr lang="en-US" sz="1200" dirty="0" err="1" smtClean="0">
                <a:solidFill>
                  <a:schemeClr val="bg1"/>
                </a:solidFill>
                <a:latin typeface="RijksoverheidSansHeadingTT" panose="020B0503040202060203" pitchFamily="34" charset="0"/>
              </a:rPr>
              <a:t>Faculteit</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Militaire</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Wetenschappen</a:t>
            </a:r>
            <a:endParaRPr sz="1200" dirty="0">
              <a:solidFill>
                <a:schemeClr val="bg1"/>
              </a:solidFill>
              <a:latin typeface="RijksoverheidSansHeadingTT" panose="020B0503040202060203" pitchFamily="34" charset="0"/>
            </a:endParaRPr>
          </a:p>
        </p:txBody>
      </p:sp>
      <p:sp>
        <p:nvSpPr>
          <p:cNvPr id="7364" name="Rectangle 196"/>
          <p:cNvSpPr>
            <a:spLocks noGrp="1" noChangeArrowheads="1"/>
          </p:cNvSpPr>
          <p:nvPr>
            <p:ph type="ctrTitle"/>
          </p:nvPr>
        </p:nvSpPr>
        <p:spPr>
          <a:xfrm>
            <a:off x="6578601" y="2096771"/>
            <a:ext cx="4798484" cy="492443"/>
          </a:xfrm>
        </p:spPr>
        <p:txBody>
          <a:bodyPr lIns="90000" tIns="45720" rIns="90000" bIns="45720" anchor="b"/>
          <a:lstStyle>
            <a:lvl1pPr>
              <a:defRPr>
                <a:solidFill>
                  <a:schemeClr val="bg1"/>
                </a:solidFill>
                <a:latin typeface="RijksoverheidSansWebText Bold" panose="020B0803040202060203" pitchFamily="34" charset="0"/>
                <a:ea typeface="RijksoverheidSansWebText Bold" panose="020B0803040202060203" pitchFamily="34" charset="0"/>
              </a:defRPr>
            </a:lvl1pPr>
          </a:lstStyle>
          <a:p>
            <a:pPr lvl="0"/>
            <a:r>
              <a:rPr lang="en-US" noProof="0" dirty="0" smtClean="0"/>
              <a:t>Click to edit Master title style</a:t>
            </a:r>
            <a:endParaRPr lang="nl-NL" noProof="0" dirty="0" smtClean="0"/>
          </a:p>
        </p:txBody>
      </p:sp>
      <p:sp>
        <p:nvSpPr>
          <p:cNvPr id="7374" name="Rectangle 206"/>
          <p:cNvSpPr>
            <a:spLocks noGrp="1" noChangeArrowheads="1"/>
          </p:cNvSpPr>
          <p:nvPr>
            <p:ph type="subTitle" idx="1"/>
          </p:nvPr>
        </p:nvSpPr>
        <p:spPr>
          <a:xfrm>
            <a:off x="6578601" y="2781301"/>
            <a:ext cx="4798484" cy="2447925"/>
          </a:xfrm>
        </p:spPr>
        <p:txBody>
          <a:bodyPr lIns="91440" tIns="45720" rIns="91440" bIns="45720"/>
          <a:lstStyle>
            <a:lvl1pPr>
              <a:defRPr sz="2400">
                <a:solidFill>
                  <a:schemeClr val="bg1"/>
                </a:solidFill>
                <a:latin typeface="RijksoverheidSansHeadingTT" panose="020B0503040202060203" pitchFamily="34" charset="0"/>
              </a:defRPr>
            </a:lvl1pPr>
          </a:lstStyle>
          <a:p>
            <a:pPr lvl="0"/>
            <a:r>
              <a:rPr lang="en-US" noProof="0" dirty="0" smtClean="0"/>
              <a:t>Click to edit Master subtitle style</a:t>
            </a:r>
            <a:endParaRPr lang="nl-NL" noProof="0" dirty="0" smtClean="0"/>
          </a:p>
        </p:txBody>
      </p:sp>
      <p:sp>
        <p:nvSpPr>
          <p:cNvPr id="14" name="Date Placeholder 1" descr="Date"/>
          <p:cNvSpPr>
            <a:spLocks noGrp="1"/>
          </p:cNvSpPr>
          <p:nvPr>
            <p:ph type="dt" sz="half" idx="10"/>
          </p:nvPr>
        </p:nvSpPr>
        <p:spPr>
          <a:xfrm>
            <a:off x="6580717" y="6469064"/>
            <a:ext cx="2218267" cy="365125"/>
          </a:xfrm>
        </p:spPr>
        <p:txBody>
          <a:bodyPr/>
          <a:lstStyle>
            <a:lvl1pPr algn="l">
              <a:defRPr sz="1200">
                <a:solidFill>
                  <a:schemeClr val="bg1"/>
                </a:solidFill>
                <a:latin typeface="RijksoverheidSansHeadingTT" panose="020B0503040202060203" pitchFamily="34" charset="0"/>
              </a:defRPr>
            </a:lvl1pPr>
          </a:lstStyle>
          <a:p>
            <a:pPr>
              <a:defRPr/>
            </a:pPr>
            <a:r>
              <a:rPr lang="en-US" smtClean="0"/>
              <a:t>juli 2025</a:t>
            </a:r>
            <a:endParaRPr lang="nl-NL" dirty="0"/>
          </a:p>
        </p:txBody>
      </p:sp>
    </p:spTree>
    <p:extLst>
      <p:ext uri="{BB962C8B-B14F-4D97-AF65-F5344CB8AC3E}">
        <p14:creationId xmlns:p14="http://schemas.microsoft.com/office/powerpoint/2010/main" val="141894099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ijksoverheidSansWebText Bold" panose="020B0803040202060203" pitchFamily="34" charset="0"/>
                <a:ea typeface="RijksoverheidSansWebText Bold" panose="020B0803040202060203"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lstStyle>
            <a:lvl1pPr>
              <a:defRPr>
                <a:latin typeface="RijksoverheidSansHeadingTT" panose="020B0503040202060203" pitchFamily="34" charset="0"/>
              </a:defRPr>
            </a:lvl1pPr>
            <a:lvl2pPr>
              <a:defRPr>
                <a:latin typeface="RijksoverheidSansHeadingTT" panose="020B0503040202060203" pitchFamily="34" charset="0"/>
              </a:defRPr>
            </a:lvl2pPr>
            <a:lvl3pPr>
              <a:defRPr>
                <a:latin typeface="RijksoverheidSansHeadingTT" panose="020B0503040202060203" pitchFamily="34" charset="0"/>
              </a:defRPr>
            </a:lvl3pPr>
            <a:lvl4pPr>
              <a:defRPr>
                <a:latin typeface="RijksoverheidSansHeadingTT" panose="020B0503040202060203" pitchFamily="34" charset="0"/>
              </a:defRPr>
            </a:lvl4pPr>
            <a:lvl5pPr>
              <a:defRPr>
                <a:latin typeface="RijksoverheidSansHeadingTT" panose="020B050304020206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97220953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66383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594246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20463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528015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14524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1124744"/>
            <a:ext cx="4011084" cy="310356"/>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5"/>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827228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1"/>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4"/>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651409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1541023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332191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1124744"/>
            <a:ext cx="4011084" cy="310356"/>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5"/>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1"/>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4"/>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1"/>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39"/>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r>
              <a:rPr lang="nl-NL" sz="1100" dirty="0">
                <a:solidFill>
                  <a:schemeClr val="bg1"/>
                </a:solidFill>
              </a:rPr>
              <a:t>Statistiek</a:t>
            </a:r>
          </a:p>
        </p:txBody>
      </p:sp>
      <p:pic>
        <p:nvPicPr>
          <p:cNvPr id="1036" name="LogoLandmacht" descr="Placeholder_Logo"/>
          <p:cNvPicPr>
            <a:picLocks noChangeArrowheads="1"/>
          </p:cNvPicPr>
          <p:nvPr/>
        </p:nvPicPr>
        <p:blipFill>
          <a:blip r:embed="rId13" cstate="print"/>
          <a:srcRect/>
          <a:stretch>
            <a:fillRect/>
          </a:stretch>
        </p:blipFill>
        <p:spPr bwMode="auto">
          <a:xfrm>
            <a:off x="5875713" y="1"/>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5" y="6520259"/>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r>
              <a:rPr lang="nl-NL" smtClean="0"/>
              <a:t>Mei 2025</a:t>
            </a:r>
            <a:endParaRPr lang="nl-NL" dirty="0"/>
          </a:p>
        </p:txBody>
      </p:sp>
    </p:spTree>
  </p:cSld>
  <p:clrMap bg1="lt1" tx1="dk1" bg2="lt2" tx2="dk2" accent1="accent1" accent2="accent2" accent3="accent3" accent4="accent4" accent5="accent5" accent6="accent6" hlink="hlink" folHlink="folHlink"/>
  <p:sldLayoutIdLst>
    <p:sldLayoutId id="214748368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5" r:id="rId11"/>
  </p:sldLayoutIdLst>
  <p:hf sldNum="0" hd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3"/>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41"/>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dirty="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endParaRPr sz="2200"/>
          </a:p>
        </p:txBody>
      </p:sp>
      <p:pic>
        <p:nvPicPr>
          <p:cNvPr id="1036" name="LogoLandmacht" descr="Placeholder_Logo"/>
          <p:cNvPicPr>
            <a:picLocks noChangeArrowheads="1"/>
          </p:cNvPicPr>
          <p:nvPr/>
        </p:nvPicPr>
        <p:blipFill>
          <a:blip r:embed="rId13" cstate="print"/>
          <a:srcRect/>
          <a:stretch>
            <a:fillRect/>
          </a:stretch>
        </p:blipFill>
        <p:spPr bwMode="auto">
          <a:xfrm>
            <a:off x="5875714" y="3"/>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6" y="6520261"/>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fld id="{C578AD08-3C54-48F2-9382-C141D1496CCF}" type="datetime4">
              <a:rPr lang="nl-NL" smtClean="0"/>
              <a:t>1 juli 2025</a:t>
            </a:fld>
            <a:endParaRPr lang="nl-NL" dirty="0"/>
          </a:p>
        </p:txBody>
      </p:sp>
    </p:spTree>
    <p:extLst>
      <p:ext uri="{BB962C8B-B14F-4D97-AF65-F5344CB8AC3E}">
        <p14:creationId xmlns:p14="http://schemas.microsoft.com/office/powerpoint/2010/main" val="37322287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1"/>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39"/>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r>
              <a:rPr lang="nl-NL" sz="1100" dirty="0">
                <a:solidFill>
                  <a:schemeClr val="bg1"/>
                </a:solidFill>
              </a:rPr>
              <a:t>Statistiek</a:t>
            </a:r>
          </a:p>
        </p:txBody>
      </p:sp>
      <p:pic>
        <p:nvPicPr>
          <p:cNvPr id="1036" name="LogoLandmacht" descr="Placeholder_Logo"/>
          <p:cNvPicPr>
            <a:picLocks noChangeArrowheads="1"/>
          </p:cNvPicPr>
          <p:nvPr/>
        </p:nvPicPr>
        <p:blipFill>
          <a:blip r:embed="rId13" cstate="print"/>
          <a:srcRect/>
          <a:stretch>
            <a:fillRect/>
          </a:stretch>
        </p:blipFill>
        <p:spPr bwMode="auto">
          <a:xfrm>
            <a:off x="5875713" y="1"/>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5" y="6520259"/>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r>
              <a:rPr lang="en-US" smtClean="0"/>
              <a:t>juli 2025</a:t>
            </a:r>
            <a:endParaRPr lang="nl-NL" dirty="0"/>
          </a:p>
        </p:txBody>
      </p:sp>
    </p:spTree>
    <p:extLst>
      <p:ext uri="{BB962C8B-B14F-4D97-AF65-F5344CB8AC3E}">
        <p14:creationId xmlns:p14="http://schemas.microsoft.com/office/powerpoint/2010/main" val="34719880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diagramColors" Target="../diagrams/colors1.xml"/><Relationship Id="rId12"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11" Type="http://schemas.openxmlformats.org/officeDocument/2006/relationships/image" Target="../media/image25.png"/><Relationship Id="rId5" Type="http://schemas.openxmlformats.org/officeDocument/2006/relationships/diagramLayout" Target="../diagrams/layout1.xml"/><Relationship Id="rId10" Type="http://schemas.openxmlformats.org/officeDocument/2006/relationships/image" Target="../media/image24.png"/><Relationship Id="rId4" Type="http://schemas.openxmlformats.org/officeDocument/2006/relationships/diagramData" Target="../diagrams/data1.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hpTitel"/>
          <p:cNvSpPr>
            <a:spLocks noGrp="1" noChangeArrowheads="1"/>
          </p:cNvSpPr>
          <p:nvPr>
            <p:ph type="title"/>
          </p:nvPr>
        </p:nvSpPr>
        <p:spPr>
          <a:xfrm>
            <a:off x="6457951" y="2097087"/>
            <a:ext cx="5040000" cy="492443"/>
          </a:xfrm>
        </p:spPr>
        <p:txBody>
          <a:bodyPr anchor="t" anchorCtr="0"/>
          <a:lstStyle/>
          <a:p>
            <a:pPr eaLnBrk="1" hangingPunct="1"/>
            <a:r>
              <a:rPr lang="nl-NL" b="1" dirty="0" smtClean="0">
                <a:solidFill>
                  <a:srgbClr val="113652"/>
                </a:solidFill>
                <a:latin typeface="RijksoverheidSansHeadingTT" panose="020B0503040202060203" pitchFamily="34" charset="0"/>
              </a:rPr>
              <a:t>Statistiek: college 11</a:t>
            </a:r>
          </a:p>
        </p:txBody>
      </p:sp>
      <p:sp>
        <p:nvSpPr>
          <p:cNvPr id="4099" name="shpTekst"/>
          <p:cNvSpPr>
            <a:spLocks noGrp="1" noChangeArrowheads="1"/>
          </p:cNvSpPr>
          <p:nvPr>
            <p:ph type="body" idx="1"/>
          </p:nvPr>
        </p:nvSpPr>
        <p:spPr>
          <a:xfrm>
            <a:off x="6458400" y="3236400"/>
            <a:ext cx="5040000" cy="986400"/>
          </a:xfrm>
        </p:spPr>
        <p:txBody>
          <a:bodyPr/>
          <a:lstStyle/>
          <a:p>
            <a:pPr eaLnBrk="1" hangingPunct="1"/>
            <a:r>
              <a:rPr lang="nl-NL" dirty="0" smtClean="0">
                <a:solidFill>
                  <a:srgbClr val="113652"/>
                </a:solidFill>
                <a:latin typeface="RijksoverheidSansHeadingTT" panose="020B0503040202060203" pitchFamily="34" charset="0"/>
              </a:rPr>
              <a:t>Verschiltoetsen</a:t>
            </a:r>
          </a:p>
        </p:txBody>
      </p:sp>
      <p:sp>
        <p:nvSpPr>
          <p:cNvPr id="2" name="Date Placeholder 1"/>
          <p:cNvSpPr>
            <a:spLocks noGrp="1"/>
          </p:cNvSpPr>
          <p:nvPr>
            <p:ph type="dt" sz="half" idx="10"/>
          </p:nvPr>
        </p:nvSpPr>
        <p:spPr/>
        <p:txBody>
          <a:bodyPr/>
          <a:lstStyle/>
          <a:p>
            <a:pPr>
              <a:defRPr/>
            </a:pPr>
            <a:r>
              <a:rPr lang="nl-NL" smtClean="0"/>
              <a:t>Mei 2025</a:t>
            </a:r>
            <a:endParaRPr lang="nl-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a:t>
                </a:r>
                <a:r>
                  <a:rPr lang="en-US" dirty="0" smtClean="0"/>
                  <a:t>2: </a:t>
                </a:r>
                <a:r>
                  <a:rPr lang="en-US" dirty="0" err="1" smtClean="0"/>
                  <a:t>bepaal</a:t>
                </a:r>
                <a:r>
                  <a:rPr lang="en-US" dirty="0" smtClean="0"/>
                  <a:t> het </a:t>
                </a:r>
                <a:r>
                  <a:rPr lang="en-US" dirty="0" err="1" smtClean="0"/>
                  <a:t>significantieniveau</a:t>
                </a:r>
                <a:r>
                  <a:rPr lang="en-US" dirty="0" smtClean="0"/>
                  <a:t> </a:t>
                </a:r>
                <a14:m>
                  <m:oMath xmlns:m="http://schemas.openxmlformats.org/officeDocument/2006/math">
                    <m:r>
                      <a:rPr lang="nl-NL" b="0" i="1" smtClean="0">
                        <a:latin typeface="Cambria Math" panose="02040503050406030204" pitchFamily="18" charset="0"/>
                      </a:rPr>
                      <m:t>𝛼</m:t>
                    </m:r>
                  </m:oMath>
                </a14:m>
                <a:endParaRPr lang="nl-NL" dirty="0" smtClean="0"/>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l="-1941"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uit</a:t>
                </a:r>
                <a:r>
                  <a:rPr lang="en-US" sz="2400" dirty="0" smtClean="0"/>
                  <a:t> van </a:t>
                </a:r>
                <a:r>
                  <a:rPr lang="nl-NL" sz="2400" dirty="0" smtClean="0"/>
                  <a:t>een significantieniveau van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=0,02:</m:t>
                    </m:r>
                  </m:oMath>
                </a14:m>
                <a:endParaRPr lang="nl-NL" sz="2400" b="0" dirty="0" smtClean="0"/>
              </a:p>
              <a:p>
                <a:endParaRPr lang="en-US" sz="2400" b="1" dirty="0" smtClean="0"/>
              </a:p>
              <a:p>
                <a:r>
                  <a:rPr lang="en-US" sz="2400" b="1" dirty="0" smtClean="0"/>
                  <a:t>Wat is de </a:t>
                </a:r>
                <a:r>
                  <a:rPr lang="en-US" sz="2400" b="1" dirty="0" err="1" smtClean="0"/>
                  <a:t>betekenis</a:t>
                </a:r>
                <a:r>
                  <a:rPr lang="en-US" sz="2400" b="1" dirty="0" smtClean="0"/>
                  <a:t> van </a:t>
                </a:r>
                <a:r>
                  <a:rPr lang="en-US" sz="2400" b="1" dirty="0" err="1" smtClean="0"/>
                  <a:t>een</a:t>
                </a:r>
                <a:r>
                  <a:rPr lang="en-US" sz="2400" b="1" dirty="0" smtClean="0"/>
                  <a:t> type-I </a:t>
                </a:r>
                <a:r>
                  <a:rPr lang="en-US" sz="2400" b="1" dirty="0" err="1" smtClean="0"/>
                  <a:t>en</a:t>
                </a:r>
                <a:r>
                  <a:rPr lang="en-US" sz="2400" b="1" dirty="0" smtClean="0"/>
                  <a:t> type-II </a:t>
                </a:r>
                <a:r>
                  <a:rPr lang="en-US" sz="2400" b="1" dirty="0" err="1" smtClean="0"/>
                  <a:t>fout</a:t>
                </a:r>
                <a:r>
                  <a:rPr lang="en-US" sz="2400" b="1" dirty="0" smtClean="0"/>
                  <a:t> in </a:t>
                </a:r>
                <a:r>
                  <a:rPr lang="en-US" sz="2400" b="1" dirty="0" err="1" smtClean="0"/>
                  <a:t>dit</a:t>
                </a:r>
                <a:r>
                  <a:rPr lang="en-US" sz="2400" b="1" dirty="0" smtClean="0"/>
                  <a:t> </a:t>
                </a:r>
                <a:r>
                  <a:rPr lang="en-US" sz="2400" b="1" dirty="0" err="1" smtClean="0"/>
                  <a:t>geval</a:t>
                </a:r>
                <a:r>
                  <a:rPr lang="en-US" sz="2400" b="1" dirty="0" smtClean="0"/>
                  <a:t>?</a:t>
                </a:r>
                <a:endParaRPr lang="en-US" sz="2400" b="1" dirty="0"/>
              </a:p>
              <a:p>
                <a:endParaRPr lang="en-US" sz="2400" b="1" dirty="0"/>
              </a:p>
              <a:p>
                <a:pPr marL="342900" indent="-342900">
                  <a:buFont typeface="Arial" panose="020B0604020202020204" pitchFamily="34" charset="0"/>
                  <a:buChar char="•"/>
                </a:pPr>
                <a:r>
                  <a:rPr lang="en-US" sz="2400" b="1" dirty="0" smtClean="0"/>
                  <a:t>Type-I </a:t>
                </a:r>
                <a:r>
                  <a:rPr lang="en-US" sz="2400" b="1" dirty="0" err="1" smtClean="0"/>
                  <a:t>fout</a:t>
                </a:r>
                <a:r>
                  <a:rPr lang="en-US" sz="2400" b="1" dirty="0" smtClean="0"/>
                  <a:t> (</a:t>
                </a:r>
                <a:r>
                  <a:rPr lang="en-US" sz="2400" b="1" dirty="0" err="1" smtClean="0"/>
                  <a:t>onterecht</a:t>
                </a:r>
                <a:r>
                  <a:rPr lang="en-US" sz="2400" b="1" dirty="0" smtClean="0"/>
                  <a:t> </a:t>
                </a:r>
                <a:r>
                  <a:rPr lang="en-US" sz="2400" b="1" dirty="0" err="1" smtClean="0"/>
                  <a:t>verwerpen</a:t>
                </a:r>
                <a:r>
                  <a:rPr lang="en-US" sz="2400" b="1" dirty="0" smtClean="0"/>
                  <a:t> van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smtClean="0"/>
                  <a:t>): </a:t>
                </a:r>
                <a:r>
                  <a:rPr lang="en-US" sz="2400" dirty="0" err="1" smtClean="0"/>
                  <a:t>er</a:t>
                </a:r>
                <a:r>
                  <a:rPr lang="en-US" sz="2400" dirty="0" smtClean="0"/>
                  <a:t> </a:t>
                </a:r>
                <a:r>
                  <a:rPr lang="en-US" sz="2400" dirty="0" err="1"/>
                  <a:t>wordt</a:t>
                </a:r>
                <a:r>
                  <a:rPr lang="en-US" sz="2400" dirty="0"/>
                  <a:t> </a:t>
                </a:r>
                <a:r>
                  <a:rPr lang="en-US" sz="2400" dirty="0" err="1"/>
                  <a:t>onterecht</a:t>
                </a:r>
                <a:r>
                  <a:rPr lang="en-US" sz="2400" dirty="0"/>
                  <a:t> </a:t>
                </a:r>
                <a:r>
                  <a:rPr lang="en-US" sz="2400" dirty="0" err="1"/>
                  <a:t>aangenomen</a:t>
                </a:r>
                <a:r>
                  <a:rPr lang="en-US" sz="2400" dirty="0"/>
                  <a:t> </a:t>
                </a:r>
                <a:r>
                  <a:rPr lang="en-US" sz="2400" dirty="0" err="1"/>
                  <a:t>dat</a:t>
                </a:r>
                <a:r>
                  <a:rPr lang="en-US" sz="2400" dirty="0"/>
                  <a:t> </a:t>
                </a:r>
                <a:r>
                  <a:rPr lang="en-US" sz="2400" dirty="0" smtClean="0"/>
                  <a:t>het </a:t>
                </a:r>
                <a:r>
                  <a:rPr lang="en-US" sz="2400" dirty="0" err="1" smtClean="0"/>
                  <a:t>nieuwe</a:t>
                </a:r>
                <a:r>
                  <a:rPr lang="en-US" sz="2400" dirty="0" smtClean="0"/>
                  <a:t> CBRN-protocol de </a:t>
                </a:r>
                <a:r>
                  <a:rPr lang="en-US" sz="2400" dirty="0" err="1" smtClean="0"/>
                  <a:t>gemiddelde</a:t>
                </a:r>
                <a:r>
                  <a:rPr lang="en-US" sz="2400" dirty="0" smtClean="0"/>
                  <a:t> </a:t>
                </a:r>
                <a:r>
                  <a:rPr lang="en-US" sz="2400" dirty="0" err="1" smtClean="0"/>
                  <a:t>responstijden</a:t>
                </a:r>
                <a:r>
                  <a:rPr lang="en-US" sz="2400" dirty="0" smtClean="0"/>
                  <a:t> </a:t>
                </a:r>
                <a:r>
                  <a:rPr lang="en-US" sz="2400" dirty="0" err="1" smtClean="0"/>
                  <a:t>verlaagt</a:t>
                </a:r>
                <a:r>
                  <a:rPr lang="en-US" sz="2400" dirty="0" smtClean="0"/>
                  <a:t>, </a:t>
                </a:r>
                <a:r>
                  <a:rPr lang="en-US" sz="2400" dirty="0" err="1" smtClean="0"/>
                  <a:t>terwijl</a:t>
                </a:r>
                <a:r>
                  <a:rPr lang="en-US" sz="2400" dirty="0" smtClean="0"/>
                  <a:t> </a:t>
                </a:r>
                <a:r>
                  <a:rPr lang="en-US" sz="2400" dirty="0" err="1" smtClean="0"/>
                  <a:t>dit</a:t>
                </a:r>
                <a:r>
                  <a:rPr lang="en-US" sz="2400" dirty="0" smtClean="0"/>
                  <a:t> </a:t>
                </a:r>
                <a:r>
                  <a:rPr lang="en-US" sz="2400" dirty="0" err="1" smtClean="0"/>
                  <a:t>niet</a:t>
                </a:r>
                <a:r>
                  <a:rPr lang="en-US" sz="2400" dirty="0"/>
                  <a:t> </a:t>
                </a:r>
                <a:r>
                  <a:rPr lang="en-US" sz="2400" dirty="0" smtClean="0"/>
                  <a:t>zo is.</a:t>
                </a:r>
              </a:p>
              <a:p>
                <a:pPr marL="71755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smtClean="0"/>
                  <a:t>Type-II </a:t>
                </a:r>
                <a:r>
                  <a:rPr lang="en-US" sz="2400" b="1" dirty="0" err="1" smtClean="0"/>
                  <a:t>fout</a:t>
                </a:r>
                <a:r>
                  <a:rPr lang="en-US" sz="2400" b="1" dirty="0" smtClean="0"/>
                  <a:t> (</a:t>
                </a:r>
                <a:r>
                  <a:rPr lang="en-US" sz="2400" b="1" dirty="0" err="1" smtClean="0"/>
                  <a:t>onterecht</a:t>
                </a:r>
                <a:r>
                  <a:rPr lang="en-US" sz="2400" b="1" dirty="0" smtClean="0"/>
                  <a:t> </a:t>
                </a:r>
                <a:r>
                  <a:rPr lang="en-US" sz="2400" b="1" dirty="0" err="1" smtClean="0"/>
                  <a:t>accepteren</a:t>
                </a:r>
                <a:r>
                  <a:rPr lang="en-US" sz="2400" b="1" dirty="0" smtClean="0"/>
                  <a:t> van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smtClean="0"/>
                  <a:t>): </a:t>
                </a:r>
                <a:r>
                  <a:rPr lang="en-US" sz="2400" dirty="0" err="1" smtClean="0"/>
                  <a:t>er</a:t>
                </a:r>
                <a:r>
                  <a:rPr lang="en-US" sz="2400" dirty="0" smtClean="0"/>
                  <a:t> </a:t>
                </a:r>
                <a:r>
                  <a:rPr lang="en-US" sz="2400" dirty="0" err="1"/>
                  <a:t>wordt</a:t>
                </a:r>
                <a:r>
                  <a:rPr lang="en-US" sz="2400" dirty="0"/>
                  <a:t> </a:t>
                </a:r>
                <a:r>
                  <a:rPr lang="en-US" sz="2400" dirty="0" err="1"/>
                  <a:t>onterecht</a:t>
                </a:r>
                <a:r>
                  <a:rPr lang="en-US" sz="2400" dirty="0"/>
                  <a:t> </a:t>
                </a:r>
                <a:r>
                  <a:rPr lang="en-US" sz="2400" dirty="0" err="1"/>
                  <a:t>aangenomen</a:t>
                </a:r>
                <a:r>
                  <a:rPr lang="en-US" sz="2400" dirty="0"/>
                  <a:t> </a:t>
                </a:r>
                <a:r>
                  <a:rPr lang="en-US" sz="2400" dirty="0" err="1"/>
                  <a:t>dat</a:t>
                </a:r>
                <a:r>
                  <a:rPr lang="en-US" sz="2400" dirty="0"/>
                  <a:t> het </a:t>
                </a:r>
                <a:r>
                  <a:rPr lang="en-US" sz="2400" dirty="0" err="1"/>
                  <a:t>nieuwe</a:t>
                </a:r>
                <a:r>
                  <a:rPr lang="en-US" sz="2400" dirty="0"/>
                  <a:t> CBRN-protocol de </a:t>
                </a:r>
                <a:r>
                  <a:rPr lang="en-US" sz="2400" dirty="0" err="1"/>
                  <a:t>gemiddelde</a:t>
                </a:r>
                <a:r>
                  <a:rPr lang="en-US" sz="2400" dirty="0"/>
                  <a:t> </a:t>
                </a:r>
                <a:r>
                  <a:rPr lang="en-US" sz="2400" dirty="0" err="1"/>
                  <a:t>responstijden</a:t>
                </a:r>
                <a:r>
                  <a:rPr lang="en-US" sz="2400" dirty="0"/>
                  <a:t> </a:t>
                </a:r>
                <a:r>
                  <a:rPr lang="en-US" sz="2400" b="1" dirty="0" err="1" smtClean="0"/>
                  <a:t>niet</a:t>
                </a:r>
                <a:r>
                  <a:rPr lang="en-US" sz="2400" b="1" dirty="0" smtClean="0"/>
                  <a:t> </a:t>
                </a:r>
                <a:r>
                  <a:rPr lang="en-US" sz="2400" dirty="0" err="1" smtClean="0"/>
                  <a:t>verlaagt</a:t>
                </a:r>
                <a:r>
                  <a:rPr lang="en-US" sz="2400" dirty="0" smtClean="0"/>
                  <a:t>, </a:t>
                </a:r>
                <a:r>
                  <a:rPr lang="en-US" sz="2400" dirty="0" err="1"/>
                  <a:t>terwijl</a:t>
                </a:r>
                <a:r>
                  <a:rPr lang="en-US" sz="2400" dirty="0"/>
                  <a:t> </a:t>
                </a:r>
                <a:r>
                  <a:rPr lang="en-US" sz="2400" dirty="0" err="1"/>
                  <a:t>dit</a:t>
                </a:r>
                <a:r>
                  <a:rPr lang="en-US" sz="2400" dirty="0"/>
                  <a:t> </a:t>
                </a:r>
                <a:r>
                  <a:rPr lang="en-US" sz="2400" dirty="0" err="1" smtClean="0"/>
                  <a:t>wel</a:t>
                </a:r>
                <a:r>
                  <a:rPr lang="en-US" sz="2400" dirty="0" smtClean="0"/>
                  <a:t> zo </a:t>
                </a:r>
                <a:r>
                  <a:rPr lang="en-US" sz="2400" dirty="0"/>
                  <a:t>is.</a:t>
                </a:r>
              </a:p>
              <a:p>
                <a:pPr lvl="1" indent="0">
                  <a:buNone/>
                </a:pPr>
                <a:endParaRPr lang="en-US" sz="2400" dirty="0"/>
              </a:p>
              <a:p>
                <a:r>
                  <a:rPr lang="en-US" sz="2400" b="1" dirty="0" err="1" smtClean="0"/>
                  <a:t>Welke</a:t>
                </a:r>
                <a:r>
                  <a:rPr lang="en-US" sz="2400" b="1" dirty="0" smtClean="0"/>
                  <a:t> </a:t>
                </a:r>
                <a:r>
                  <a:rPr lang="en-US" sz="2400" b="1" dirty="0" err="1" smtClean="0"/>
                  <a:t>fout</a:t>
                </a:r>
                <a:r>
                  <a:rPr lang="en-US" sz="2400" b="1" dirty="0" smtClean="0"/>
                  <a:t> is </a:t>
                </a:r>
                <a:r>
                  <a:rPr lang="en-US" sz="2400" b="1" dirty="0" err="1" smtClean="0"/>
                  <a:t>erger</a:t>
                </a:r>
                <a:r>
                  <a:rPr lang="en-US" sz="2400" b="1" dirty="0" smtClean="0"/>
                  <a:t>?</a:t>
                </a:r>
                <a:endParaRPr lang="en-US" sz="2400" b="1" dirty="0"/>
              </a:p>
              <a:p>
                <a:endParaRPr lang="en-US" sz="10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r="-327"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806926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3: </a:t>
            </a:r>
            <a:r>
              <a:rPr lang="en-US" dirty="0" err="1" smtClean="0"/>
              <a:t>verzamelen</a:t>
            </a:r>
            <a:r>
              <a:rPr lang="en-US" dirty="0" smtClean="0"/>
              <a:t> van data</a:t>
            </a:r>
            <a:endParaRPr lang="nl-NL" dirty="0" smtClean="0"/>
          </a:p>
        </p:txBody>
      </p:sp>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uit</a:t>
            </a:r>
            <a:r>
              <a:rPr lang="en-US" sz="2400" dirty="0" smtClean="0"/>
              <a:t> van </a:t>
            </a:r>
            <a:r>
              <a:rPr lang="nl-NL" sz="2400" dirty="0" smtClean="0"/>
              <a:t>de volgende gegevens: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r>
              <a:rPr lang="en-US" sz="2400" b="1" dirty="0" smtClean="0"/>
              <a:t>NB: </a:t>
            </a:r>
            <a:r>
              <a:rPr lang="en-US" sz="2400" dirty="0" smtClean="0"/>
              <a:t>op het </a:t>
            </a:r>
            <a:r>
              <a:rPr lang="en-US" sz="2400" dirty="0" err="1" smtClean="0"/>
              <a:t>tentamen</a:t>
            </a:r>
            <a:r>
              <a:rPr lang="en-US" sz="2400" dirty="0" smtClean="0"/>
              <a:t> </a:t>
            </a:r>
            <a:r>
              <a:rPr lang="en-US" sz="2400" dirty="0" err="1" smtClean="0"/>
              <a:t>krijg</a:t>
            </a:r>
            <a:r>
              <a:rPr lang="en-US" sz="2400" dirty="0" smtClean="0"/>
              <a:t> je </a:t>
            </a:r>
            <a:r>
              <a:rPr lang="en-US" sz="2400" dirty="0" err="1" smtClean="0"/>
              <a:t>mogelijk</a:t>
            </a:r>
            <a:r>
              <a:rPr lang="en-US" sz="2400" dirty="0" smtClean="0"/>
              <a:t> twee datasets </a:t>
            </a:r>
            <a:r>
              <a:rPr lang="en-US" sz="2400" dirty="0" err="1" smtClean="0"/>
              <a:t>aangereikt</a:t>
            </a:r>
            <a:r>
              <a:rPr lang="en-US" sz="2400" dirty="0" smtClean="0"/>
              <a:t> </a:t>
            </a:r>
            <a:r>
              <a:rPr lang="en-US" sz="2400" dirty="0" err="1" smtClean="0"/>
              <a:t>en</a:t>
            </a:r>
            <a:r>
              <a:rPr lang="en-US" sz="2400" dirty="0" smtClean="0"/>
              <a:t> </a:t>
            </a:r>
            <a:r>
              <a:rPr lang="en-US" sz="2400" dirty="0" err="1" smtClean="0"/>
              <a:t>moet</a:t>
            </a:r>
            <a:r>
              <a:rPr lang="en-US" sz="2400" dirty="0" smtClean="0"/>
              <a:t> je </a:t>
            </a:r>
            <a:r>
              <a:rPr lang="en-US" sz="2400" dirty="0" err="1" smtClean="0"/>
              <a:t>zelf</a:t>
            </a:r>
            <a:r>
              <a:rPr lang="en-US" sz="2400" dirty="0" smtClean="0"/>
              <a:t> nog </a:t>
            </a:r>
            <a:r>
              <a:rPr lang="en-US" sz="2400" dirty="0" err="1" smtClean="0"/>
              <a:t>deze</a:t>
            </a:r>
            <a:r>
              <a:rPr lang="en-US" sz="2400" dirty="0"/>
              <a:t> </a:t>
            </a:r>
            <a:r>
              <a:rPr lang="en-US" sz="2400" dirty="0" err="1" smtClean="0"/>
              <a:t>statistieken</a:t>
            </a:r>
            <a:r>
              <a:rPr lang="en-US" sz="2400" dirty="0" smtClean="0"/>
              <a:t> </a:t>
            </a:r>
            <a:r>
              <a:rPr lang="en-US" sz="2400" dirty="0" err="1" smtClean="0"/>
              <a:t>bepalen</a:t>
            </a:r>
            <a:r>
              <a:rPr lang="en-US" sz="2400" dirty="0" smtClean="0"/>
              <a:t>.</a:t>
            </a:r>
            <a:endParaRPr lang="nl-NL" sz="2400" dirty="0" smtClean="0"/>
          </a:p>
          <a:p>
            <a:endParaRPr lang="nl-NL"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endParaRPr lang="nl-NL" sz="2400" dirty="0"/>
          </a:p>
          <a:p>
            <a:endParaRPr lang="en-US" sz="1050" b="1" dirty="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629177274"/>
                  </p:ext>
                </p:extLst>
              </p:nvPr>
            </p:nvGraphicFramePr>
            <p:xfrm>
              <a:off x="1282806" y="2708920"/>
              <a:ext cx="9427421" cy="1828800"/>
            </p:xfrm>
            <a:graphic>
              <a:graphicData uri="http://schemas.openxmlformats.org/drawingml/2006/table">
                <a:tbl>
                  <a:tblPr>
                    <a:tableStyleId>{5C22544A-7EE6-4342-B048-85BDC9FD1C3A}</a:tableStyleId>
                  </a:tblPr>
                  <a:tblGrid>
                    <a:gridCol w="4008755">
                      <a:extLst>
                        <a:ext uri="{9D8B030D-6E8A-4147-A177-3AD203B41FA5}">
                          <a16:colId xmlns:a16="http://schemas.microsoft.com/office/drawing/2014/main" val="2764001453"/>
                        </a:ext>
                      </a:extLst>
                    </a:gridCol>
                    <a:gridCol w="2709333">
                      <a:extLst>
                        <a:ext uri="{9D8B030D-6E8A-4147-A177-3AD203B41FA5}">
                          <a16:colId xmlns:a16="http://schemas.microsoft.com/office/drawing/2014/main" val="2230012367"/>
                        </a:ext>
                      </a:extLst>
                    </a:gridCol>
                    <a:gridCol w="2709333">
                      <a:extLst>
                        <a:ext uri="{9D8B030D-6E8A-4147-A177-3AD203B41FA5}">
                          <a16:colId xmlns:a16="http://schemas.microsoft.com/office/drawing/2014/main" val="1968199989"/>
                        </a:ext>
                      </a:extLst>
                    </a:gridCol>
                  </a:tblGrid>
                  <a:tr h="370840">
                    <a:tc>
                      <a:txBody>
                        <a:bodyPr/>
                        <a:lstStyle/>
                        <a:p>
                          <a:pPr algn="l"/>
                          <a:endParaRPr lang="nl-NL" sz="2400" b="1" i="0" dirty="0"/>
                        </a:p>
                      </a:txBody>
                      <a:tcPr/>
                    </a:tc>
                    <a:tc>
                      <a:txBody>
                        <a:bodyPr/>
                        <a:lstStyle/>
                        <a:p>
                          <a:pPr algn="ctr"/>
                          <a:r>
                            <a:rPr lang="en-US" sz="2400" b="1" dirty="0" smtClean="0"/>
                            <a:t>Oude protocol</a:t>
                          </a:r>
                          <a:endParaRPr lang="nl-NL" sz="2400" b="1" dirty="0"/>
                        </a:p>
                      </a:txBody>
                      <a:tcPr/>
                    </a:tc>
                    <a:tc>
                      <a:txBody>
                        <a:bodyPr/>
                        <a:lstStyle/>
                        <a:p>
                          <a:pPr algn="ctr"/>
                          <a:r>
                            <a:rPr lang="en-US" sz="2400" b="1" dirty="0" err="1" smtClean="0"/>
                            <a:t>Nieuwe</a:t>
                          </a:r>
                          <a:r>
                            <a:rPr lang="en-US" sz="2400" b="1" dirty="0" smtClean="0"/>
                            <a:t> protocol</a:t>
                          </a:r>
                          <a:endParaRPr lang="nl-NL" sz="2400" b="1" dirty="0"/>
                        </a:p>
                      </a:txBody>
                      <a:tcPr/>
                    </a:tc>
                    <a:extLst>
                      <a:ext uri="{0D108BD9-81ED-4DB2-BD59-A6C34878D82A}">
                        <a16:rowId xmlns:a16="http://schemas.microsoft.com/office/drawing/2014/main" val="4230697523"/>
                      </a:ext>
                    </a:extLst>
                  </a:tr>
                  <a:tr h="370840">
                    <a:tc>
                      <a:txBody>
                        <a:bodyPr/>
                        <a:lstStyle/>
                        <a:p>
                          <a:pPr algn="l"/>
                          <a:r>
                            <a:rPr lang="en-US" sz="2400" i="0" dirty="0" err="1" smtClean="0"/>
                            <a:t>Steekproefgemiddelde</a:t>
                          </a:r>
                          <a:endParaRPr lang="nl-NL" sz="2400" i="0" dirty="0"/>
                        </a:p>
                      </a:txBody>
                      <a:tcPr/>
                    </a:tc>
                    <a:tc>
                      <a:txBody>
                        <a:bodyPr/>
                        <a:lstStyle/>
                        <a:p>
                          <a:pPr algn="ctr"/>
                          <a14:m>
                            <m:oMath xmlns:m="http://schemas.openxmlformats.org/officeDocument/2006/math">
                              <m:bar>
                                <m:barPr>
                                  <m:pos m:val="top"/>
                                  <m:ctrlPr>
                                    <a:rPr lang="en-US" sz="2400" i="1" smtClean="0">
                                      <a:latin typeface="Cambria Math" panose="02040503050406030204" pitchFamily="18" charset="0"/>
                                    </a:rPr>
                                  </m:ctrlPr>
                                </m:barPr>
                                <m:e>
                                  <m:r>
                                    <a:rPr lang="en-US" sz="2400" i="1">
                                      <a:latin typeface="Cambria Math" panose="02040503050406030204" pitchFamily="18" charset="0"/>
                                    </a:rPr>
                                    <m:t>𝑥</m:t>
                                  </m:r>
                                </m:e>
                              </m:bar>
                              <m:r>
                                <a:rPr lang="nl-NL" sz="2400" i="1">
                                  <a:latin typeface="Cambria Math" panose="02040503050406030204" pitchFamily="18" charset="0"/>
                                </a:rPr>
                                <m:t>=18,2</m:t>
                              </m:r>
                            </m:oMath>
                          </a14:m>
                          <a:r>
                            <a:rPr lang="nl-NL" sz="2400" dirty="0"/>
                            <a:t> </a:t>
                          </a:r>
                          <a:r>
                            <a:rPr lang="nl-NL" sz="2400" dirty="0" smtClean="0"/>
                            <a:t>minuten</a:t>
                          </a:r>
                          <a:endParaRPr lang="nl-NL" sz="2400" dirty="0"/>
                        </a:p>
                      </a:txBody>
                      <a:tcPr/>
                    </a:tc>
                    <a:tc>
                      <a:txBody>
                        <a:bodyPr/>
                        <a:lstStyle/>
                        <a:p>
                          <a:pPr algn="ctr"/>
                          <a14:m>
                            <m:oMath xmlns:m="http://schemas.openxmlformats.org/officeDocument/2006/math">
                              <m:bar>
                                <m:barPr>
                                  <m:pos m:val="top"/>
                                  <m:ctrlPr>
                                    <a:rPr lang="en-US" sz="2400" i="1" smtClean="0">
                                      <a:latin typeface="Cambria Math" panose="02040503050406030204" pitchFamily="18" charset="0"/>
                                    </a:rPr>
                                  </m:ctrlPr>
                                </m:barPr>
                                <m:e>
                                  <m:r>
                                    <a:rPr lang="en-US" sz="2400" b="0" i="1" smtClean="0">
                                      <a:latin typeface="Cambria Math" panose="02040503050406030204" pitchFamily="18" charset="0"/>
                                    </a:rPr>
                                    <m:t>𝑦</m:t>
                                  </m:r>
                                </m:e>
                              </m:bar>
                              <m:r>
                                <a:rPr lang="nl-NL" sz="2400" i="1">
                                  <a:latin typeface="Cambria Math" panose="02040503050406030204" pitchFamily="18" charset="0"/>
                                </a:rPr>
                                <m:t>=</m:t>
                              </m:r>
                              <m:r>
                                <a:rPr lang="en-US" sz="2400" b="0" i="1" smtClean="0">
                                  <a:latin typeface="Cambria Math" panose="02040503050406030204" pitchFamily="18" charset="0"/>
                                </a:rPr>
                                <m:t>15,7</m:t>
                              </m:r>
                            </m:oMath>
                          </a14:m>
                          <a:r>
                            <a:rPr lang="nl-NL" sz="2400" dirty="0"/>
                            <a:t> </a:t>
                          </a:r>
                          <a:r>
                            <a:rPr lang="nl-NL" sz="2400" dirty="0" smtClean="0"/>
                            <a:t>min</a:t>
                          </a:r>
                          <a:endParaRPr lang="nl-NL" sz="2400" dirty="0"/>
                        </a:p>
                      </a:txBody>
                      <a:tcPr/>
                    </a:tc>
                    <a:extLst>
                      <a:ext uri="{0D108BD9-81ED-4DB2-BD59-A6C34878D82A}">
                        <a16:rowId xmlns:a16="http://schemas.microsoft.com/office/drawing/2014/main" val="1327244564"/>
                      </a:ext>
                    </a:extLst>
                  </a:tr>
                  <a:tr h="370840">
                    <a:tc>
                      <a:txBody>
                        <a:bodyPr/>
                        <a:lstStyle/>
                        <a:p>
                          <a:pPr algn="l"/>
                          <a:r>
                            <a:rPr lang="en-US" sz="2400" i="0" dirty="0" err="1" smtClean="0"/>
                            <a:t>Steekproefstandaardafwijking</a:t>
                          </a:r>
                          <a:endParaRPr lang="nl-NL" sz="2400" i="0" dirty="0"/>
                        </a:p>
                      </a:txBody>
                      <a:tcPr/>
                    </a:tc>
                    <a:tc>
                      <a:txBody>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r>
                                <a:rPr lang="en-US" sz="2400" b="0" i="1" smtClean="0">
                                  <a:latin typeface="Cambria Math" panose="02040503050406030204" pitchFamily="18" charset="0"/>
                                </a:rPr>
                                <m:t>=2,5</m:t>
                              </m:r>
                            </m:oMath>
                          </a14:m>
                          <a:r>
                            <a:rPr lang="nl-NL" sz="2400" dirty="0" smtClean="0"/>
                            <a:t> minuten</a:t>
                          </a:r>
                          <a:endParaRPr lang="nl-NL" sz="2400" dirty="0"/>
                        </a:p>
                      </a:txBody>
                      <a:tcPr/>
                    </a:tc>
                    <a:tc>
                      <a:txBody>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r>
                                <a:rPr lang="en-US" sz="2400" b="0" i="1" smtClean="0">
                                  <a:latin typeface="Cambria Math" panose="02040503050406030204" pitchFamily="18" charset="0"/>
                                </a:rPr>
                                <m:t>=2,2</m:t>
                              </m:r>
                            </m:oMath>
                          </a14:m>
                          <a:r>
                            <a:rPr lang="nl-NL" sz="2400" dirty="0" smtClean="0"/>
                            <a:t> minuten</a:t>
                          </a:r>
                          <a:endParaRPr lang="nl-NL" sz="2400" dirty="0"/>
                        </a:p>
                      </a:txBody>
                      <a:tcPr/>
                    </a:tc>
                    <a:extLst>
                      <a:ext uri="{0D108BD9-81ED-4DB2-BD59-A6C34878D82A}">
                        <a16:rowId xmlns:a16="http://schemas.microsoft.com/office/drawing/2014/main" val="3813199151"/>
                      </a:ext>
                    </a:extLst>
                  </a:tr>
                  <a:tr h="370840">
                    <a:tc>
                      <a:txBody>
                        <a:bodyPr/>
                        <a:lstStyle/>
                        <a:p>
                          <a:pPr algn="l"/>
                          <a:r>
                            <a:rPr lang="en-US" sz="2400" i="0" dirty="0" err="1" smtClean="0"/>
                            <a:t>Steekproefgrootte</a:t>
                          </a:r>
                          <a:endParaRPr lang="nl-NL" sz="2400" i="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=15</m:t>
                                </m:r>
                              </m:oMath>
                            </m:oMathPara>
                          </a14:m>
                          <a:endParaRPr lang="nl-NL"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=10</m:t>
                                </m:r>
                              </m:oMath>
                            </m:oMathPara>
                          </a14:m>
                          <a:endParaRPr lang="nl-NL" sz="2400" dirty="0"/>
                        </a:p>
                      </a:txBody>
                      <a:tcPr/>
                    </a:tc>
                    <a:extLst>
                      <a:ext uri="{0D108BD9-81ED-4DB2-BD59-A6C34878D82A}">
                        <a16:rowId xmlns:a16="http://schemas.microsoft.com/office/drawing/2014/main" val="635356165"/>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629177274"/>
                  </p:ext>
                </p:extLst>
              </p:nvPr>
            </p:nvGraphicFramePr>
            <p:xfrm>
              <a:off x="1282806" y="2708920"/>
              <a:ext cx="9427421" cy="1828800"/>
            </p:xfrm>
            <a:graphic>
              <a:graphicData uri="http://schemas.openxmlformats.org/drawingml/2006/table">
                <a:tbl>
                  <a:tblPr>
                    <a:tableStyleId>{5C22544A-7EE6-4342-B048-85BDC9FD1C3A}</a:tableStyleId>
                  </a:tblPr>
                  <a:tblGrid>
                    <a:gridCol w="4008755">
                      <a:extLst>
                        <a:ext uri="{9D8B030D-6E8A-4147-A177-3AD203B41FA5}">
                          <a16:colId xmlns:a16="http://schemas.microsoft.com/office/drawing/2014/main" val="2764001453"/>
                        </a:ext>
                      </a:extLst>
                    </a:gridCol>
                    <a:gridCol w="2709333">
                      <a:extLst>
                        <a:ext uri="{9D8B030D-6E8A-4147-A177-3AD203B41FA5}">
                          <a16:colId xmlns:a16="http://schemas.microsoft.com/office/drawing/2014/main" val="2230012367"/>
                        </a:ext>
                      </a:extLst>
                    </a:gridCol>
                    <a:gridCol w="2709333">
                      <a:extLst>
                        <a:ext uri="{9D8B030D-6E8A-4147-A177-3AD203B41FA5}">
                          <a16:colId xmlns:a16="http://schemas.microsoft.com/office/drawing/2014/main" val="1968199989"/>
                        </a:ext>
                      </a:extLst>
                    </a:gridCol>
                  </a:tblGrid>
                  <a:tr h="457200">
                    <a:tc>
                      <a:txBody>
                        <a:bodyPr/>
                        <a:lstStyle/>
                        <a:p>
                          <a:pPr algn="l"/>
                          <a:endParaRPr lang="nl-NL" sz="2400" b="1" i="0" dirty="0"/>
                        </a:p>
                      </a:txBody>
                      <a:tcPr/>
                    </a:tc>
                    <a:tc>
                      <a:txBody>
                        <a:bodyPr/>
                        <a:lstStyle/>
                        <a:p>
                          <a:pPr algn="ctr"/>
                          <a:r>
                            <a:rPr lang="en-US" sz="2400" b="1" dirty="0" smtClean="0"/>
                            <a:t>Oude protocol</a:t>
                          </a:r>
                          <a:endParaRPr lang="nl-NL" sz="2400" b="1" dirty="0"/>
                        </a:p>
                      </a:txBody>
                      <a:tcPr/>
                    </a:tc>
                    <a:tc>
                      <a:txBody>
                        <a:bodyPr/>
                        <a:lstStyle/>
                        <a:p>
                          <a:pPr algn="ctr"/>
                          <a:r>
                            <a:rPr lang="en-US" sz="2400" b="1" dirty="0" err="1" smtClean="0"/>
                            <a:t>Nieuwe</a:t>
                          </a:r>
                          <a:r>
                            <a:rPr lang="en-US" sz="2400" b="1" dirty="0" smtClean="0"/>
                            <a:t> protocol</a:t>
                          </a:r>
                          <a:endParaRPr lang="nl-NL" sz="2400" b="1" dirty="0"/>
                        </a:p>
                      </a:txBody>
                      <a:tcPr/>
                    </a:tc>
                    <a:extLst>
                      <a:ext uri="{0D108BD9-81ED-4DB2-BD59-A6C34878D82A}">
                        <a16:rowId xmlns:a16="http://schemas.microsoft.com/office/drawing/2014/main" val="4230697523"/>
                      </a:ext>
                    </a:extLst>
                  </a:tr>
                  <a:tr h="457200">
                    <a:tc>
                      <a:txBody>
                        <a:bodyPr/>
                        <a:lstStyle/>
                        <a:p>
                          <a:pPr algn="l"/>
                          <a:r>
                            <a:rPr lang="en-US" sz="2400" i="0" dirty="0" err="1" smtClean="0"/>
                            <a:t>Steekproefgemiddelde</a:t>
                          </a:r>
                          <a:endParaRPr lang="nl-NL" sz="2400" i="0" dirty="0"/>
                        </a:p>
                      </a:txBody>
                      <a:tcPr/>
                    </a:tc>
                    <a:tc>
                      <a:txBody>
                        <a:bodyPr/>
                        <a:lstStyle/>
                        <a:p>
                          <a:endParaRPr lang="en-US"/>
                        </a:p>
                      </a:txBody>
                      <a:tcPr>
                        <a:blipFill>
                          <a:blip r:embed="rId2"/>
                          <a:stretch>
                            <a:fillRect l="-148423" t="-110526" r="-100901" b="-226316"/>
                          </a:stretch>
                        </a:blipFill>
                      </a:tcPr>
                    </a:tc>
                    <a:tc>
                      <a:txBody>
                        <a:bodyPr/>
                        <a:lstStyle/>
                        <a:p>
                          <a:endParaRPr lang="en-US"/>
                        </a:p>
                      </a:txBody>
                      <a:tcPr>
                        <a:blipFill>
                          <a:blip r:embed="rId2"/>
                          <a:stretch>
                            <a:fillRect l="-247865" t="-110526" r="-674" b="-226316"/>
                          </a:stretch>
                        </a:blipFill>
                      </a:tcPr>
                    </a:tc>
                    <a:extLst>
                      <a:ext uri="{0D108BD9-81ED-4DB2-BD59-A6C34878D82A}">
                        <a16:rowId xmlns:a16="http://schemas.microsoft.com/office/drawing/2014/main" val="1327244564"/>
                      </a:ext>
                    </a:extLst>
                  </a:tr>
                  <a:tr h="457200">
                    <a:tc>
                      <a:txBody>
                        <a:bodyPr/>
                        <a:lstStyle/>
                        <a:p>
                          <a:pPr algn="l"/>
                          <a:r>
                            <a:rPr lang="en-US" sz="2400" i="0" dirty="0" err="1" smtClean="0"/>
                            <a:t>Steekproefstandaardafwijking</a:t>
                          </a:r>
                          <a:endParaRPr lang="nl-NL" sz="2400" i="0" dirty="0"/>
                        </a:p>
                      </a:txBody>
                      <a:tcPr/>
                    </a:tc>
                    <a:tc>
                      <a:txBody>
                        <a:bodyPr/>
                        <a:lstStyle/>
                        <a:p>
                          <a:endParaRPr lang="en-US"/>
                        </a:p>
                      </a:txBody>
                      <a:tcPr>
                        <a:blipFill>
                          <a:blip r:embed="rId2"/>
                          <a:stretch>
                            <a:fillRect l="-148423" t="-213333" r="-100901" b="-129333"/>
                          </a:stretch>
                        </a:blipFill>
                      </a:tcPr>
                    </a:tc>
                    <a:tc>
                      <a:txBody>
                        <a:bodyPr/>
                        <a:lstStyle/>
                        <a:p>
                          <a:endParaRPr lang="en-US"/>
                        </a:p>
                      </a:txBody>
                      <a:tcPr>
                        <a:blipFill>
                          <a:blip r:embed="rId2"/>
                          <a:stretch>
                            <a:fillRect l="-247865" t="-213333" r="-674" b="-129333"/>
                          </a:stretch>
                        </a:blipFill>
                      </a:tcPr>
                    </a:tc>
                    <a:extLst>
                      <a:ext uri="{0D108BD9-81ED-4DB2-BD59-A6C34878D82A}">
                        <a16:rowId xmlns:a16="http://schemas.microsoft.com/office/drawing/2014/main" val="3813199151"/>
                      </a:ext>
                    </a:extLst>
                  </a:tr>
                  <a:tr h="457200">
                    <a:tc>
                      <a:txBody>
                        <a:bodyPr/>
                        <a:lstStyle/>
                        <a:p>
                          <a:pPr algn="l"/>
                          <a:r>
                            <a:rPr lang="en-US" sz="2400" i="0" dirty="0" err="1" smtClean="0"/>
                            <a:t>Steekproefgrootte</a:t>
                          </a:r>
                          <a:endParaRPr lang="nl-NL" sz="2400" i="0" dirty="0"/>
                        </a:p>
                      </a:txBody>
                      <a:tcPr/>
                    </a:tc>
                    <a:tc>
                      <a:txBody>
                        <a:bodyPr/>
                        <a:lstStyle/>
                        <a:p>
                          <a:endParaRPr lang="en-US"/>
                        </a:p>
                      </a:txBody>
                      <a:tcPr>
                        <a:blipFill>
                          <a:blip r:embed="rId2"/>
                          <a:stretch>
                            <a:fillRect l="-148423" t="-313333" r="-100901" b="-29333"/>
                          </a:stretch>
                        </a:blipFill>
                      </a:tcPr>
                    </a:tc>
                    <a:tc>
                      <a:txBody>
                        <a:bodyPr/>
                        <a:lstStyle/>
                        <a:p>
                          <a:endParaRPr lang="en-US"/>
                        </a:p>
                      </a:txBody>
                      <a:tcPr>
                        <a:blipFill>
                          <a:blip r:embed="rId2"/>
                          <a:stretch>
                            <a:fillRect l="-247865" t="-313333" r="-674" b="-29333"/>
                          </a:stretch>
                        </a:blipFill>
                      </a:tcPr>
                    </a:tc>
                    <a:extLst>
                      <a:ext uri="{0D108BD9-81ED-4DB2-BD59-A6C34878D82A}">
                        <a16:rowId xmlns:a16="http://schemas.microsoft.com/office/drawing/2014/main" val="635356165"/>
                      </a:ext>
                    </a:extLst>
                  </a:tr>
                </a:tbl>
              </a:graphicData>
            </a:graphic>
          </p:graphicFrame>
        </mc:Fallback>
      </mc:AlternateContent>
    </p:spTree>
    <p:extLst>
      <p:ext uri="{BB962C8B-B14F-4D97-AF65-F5344CB8AC3E}">
        <p14:creationId xmlns:p14="http://schemas.microsoft.com/office/powerpoint/2010/main" val="1888063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Opnieuw </a:t>
                </a:r>
                <a:r>
                  <a:rPr lang="en-US" sz="2400" dirty="0" err="1" smtClean="0"/>
                  <a:t>kunnen</a:t>
                </a:r>
                <a:r>
                  <a:rPr lang="en-US" sz="2400" dirty="0" smtClean="0"/>
                  <a:t> </a:t>
                </a:r>
                <a:r>
                  <a:rPr lang="en-US" sz="2400" dirty="0"/>
                  <a:t>we </a:t>
                </a:r>
                <a:r>
                  <a:rPr lang="en-US" sz="2400" dirty="0" err="1"/>
                  <a:t>kijken</a:t>
                </a:r>
                <a:r>
                  <a:rPr lang="en-US" sz="2400" dirty="0"/>
                  <a:t> </a:t>
                </a:r>
                <a:r>
                  <a:rPr lang="en-US" sz="2400" dirty="0" err="1"/>
                  <a:t>naar</a:t>
                </a:r>
                <a:r>
                  <a:rPr lang="en-US" sz="2400" dirty="0"/>
                  <a:t> de </a:t>
                </a:r>
                <a:r>
                  <a:rPr lang="en-US" sz="2400" b="1" dirty="0" err="1">
                    <a:solidFill>
                      <a:schemeClr val="accent1"/>
                    </a:solidFill>
                  </a:rPr>
                  <a:t>verschilvariabele</a:t>
                </a:r>
                <a:r>
                  <a:rPr lang="en-US" sz="2400" dirty="0"/>
                  <a:t> </a:t>
                </a:r>
                <a:endParaRPr lang="en-US" sz="2400" i="1" dirty="0">
                  <a:latin typeface="Cambria Math" panose="02040503050406030204" pitchFamily="18" charset="0"/>
                </a:endParaRPr>
              </a:p>
              <a:p>
                <a:endParaRPr lang="en-US" sz="2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𝑌</m:t>
                          </m:r>
                        </m:e>
                      </m:ba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𝑋</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𝑌</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e>
                      </m:d>
                    </m:oMath>
                  </m:oMathPara>
                </a14:m>
                <a:endParaRPr lang="en-US" sz="2400" dirty="0"/>
              </a:p>
              <a:p>
                <a:endParaRPr lang="en-US" sz="2400" b="1" dirty="0" smtClean="0"/>
              </a:p>
              <a:p>
                <a:r>
                  <a:rPr lang="en-US" sz="2400" dirty="0" smtClean="0"/>
                  <a:t>De </a:t>
                </a:r>
                <a:r>
                  <a:rPr lang="en-US" sz="2400" dirty="0" err="1" smtClean="0"/>
                  <a:t>geobserveerde</a:t>
                </a:r>
                <a:r>
                  <a:rPr lang="en-US" sz="2400" dirty="0" smtClean="0"/>
                  <a:t> </a:t>
                </a:r>
                <a:r>
                  <a:rPr lang="en-US" sz="2400" dirty="0" err="1" smtClean="0"/>
                  <a:t>toetsingsgrootheid</a:t>
                </a:r>
                <a:r>
                  <a:rPr lang="en-US" sz="2400" dirty="0" smtClean="0"/>
                  <a:t> is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𝑦</m:t>
                        </m:r>
                      </m:e>
                    </m:bar>
                    <m:r>
                      <a:rPr lang="en-US" sz="2400" b="0" i="1" smtClean="0">
                        <a:latin typeface="Cambria Math" panose="02040503050406030204" pitchFamily="18" charset="0"/>
                      </a:rPr>
                      <m:t>=18,2−15,7=2,5</m:t>
                    </m:r>
                  </m:oMath>
                </a14:m>
                <a:r>
                  <a:rPr lang="en-US" sz="2400" dirty="0" smtClean="0"/>
                  <a:t> minuten.</a:t>
                </a:r>
              </a:p>
              <a:p>
                <a:r>
                  <a:rPr lang="en-US" sz="2400" dirty="0" smtClean="0"/>
                  <a:t>Het </a:t>
                </a:r>
                <a:r>
                  <a:rPr lang="en-US" sz="2400" dirty="0" err="1" smtClean="0"/>
                  <a:t>probleem</a:t>
                </a:r>
                <a:r>
                  <a:rPr lang="en-US" sz="2400" dirty="0" smtClean="0"/>
                  <a:t> is </a:t>
                </a:r>
                <a:r>
                  <a:rPr lang="en-US" sz="2400" dirty="0" err="1" smtClean="0"/>
                  <a:t>echter</a:t>
                </a:r>
                <a:r>
                  <a:rPr lang="en-US" sz="2400" dirty="0" smtClean="0"/>
                  <a:t> </a:t>
                </a:r>
                <a:r>
                  <a:rPr lang="en-US" sz="2400" dirty="0" err="1" smtClean="0"/>
                  <a:t>dat</a:t>
                </a:r>
                <a:r>
                  <a:rPr lang="en-US" sz="2400" dirty="0" smtClean="0"/>
                  <a:t> we nu </a:t>
                </a:r>
                <a:r>
                  <a:rPr lang="en-US" sz="2400" dirty="0" err="1" smtClean="0"/>
                  <a:t>zowel</a:t>
                </a:r>
                <a:r>
                  <a:rPr lang="en-US" sz="2400" dirty="0" smtClean="0"/>
                  <a:t> </a:t>
                </a:r>
                <a14:m>
                  <m:oMath xmlns:m="http://schemas.openxmlformats.org/officeDocument/2006/math">
                    <m:r>
                      <a:rPr lang="en-US" sz="2400" b="0" i="1" smtClean="0">
                        <a:latin typeface="Cambria Math" panose="02040503050406030204" pitchFamily="18" charset="0"/>
                      </a:rPr>
                      <m:t>𝜇</m:t>
                    </m:r>
                  </m:oMath>
                </a14:m>
                <a:r>
                  <a:rPr lang="en-US" sz="2400" dirty="0" smtClean="0"/>
                  <a:t> </a:t>
                </a:r>
                <a:r>
                  <a:rPr lang="en-US" sz="2400" dirty="0" err="1" smtClean="0"/>
                  <a:t>als</a:t>
                </a:r>
                <a:r>
                  <a:rPr lang="en-US" sz="2400" dirty="0" smtClean="0"/>
                  <a:t> </a:t>
                </a:r>
                <a14:m>
                  <m:oMath xmlns:m="http://schemas.openxmlformats.org/officeDocument/2006/math">
                    <m:r>
                      <a:rPr lang="en-US" sz="2400" b="0" i="1" smtClean="0">
                        <a:latin typeface="Cambria Math" panose="02040503050406030204" pitchFamily="18" charset="0"/>
                      </a:rPr>
                      <m:t>𝜎</m:t>
                    </m:r>
                  </m:oMath>
                </a14:m>
                <a:r>
                  <a:rPr lang="en-US" sz="2400" dirty="0" smtClean="0"/>
                  <a:t> </a:t>
                </a:r>
                <a:r>
                  <a:rPr lang="en-US" sz="2400" dirty="0" err="1" smtClean="0"/>
                  <a:t>niet</a:t>
                </a:r>
                <a:r>
                  <a:rPr lang="en-US" sz="2400" dirty="0" smtClean="0"/>
                  <a:t> </a:t>
                </a:r>
                <a:r>
                  <a:rPr lang="en-US" sz="2400" dirty="0" err="1" smtClean="0"/>
                  <a:t>weten</a:t>
                </a:r>
                <a:r>
                  <a:rPr lang="en-US" sz="2400" dirty="0" smtClean="0"/>
                  <a:t>.</a:t>
                </a:r>
              </a:p>
              <a:p>
                <a:endParaRPr lang="nl-NL" sz="2400" dirty="0"/>
              </a:p>
              <a:p>
                <a:endParaRPr lang="en-US" sz="2400" dirty="0"/>
              </a:p>
              <a:p>
                <a:r>
                  <a:rPr lang="en-US" sz="2400" b="1" dirty="0" smtClean="0"/>
                  <a:t>Wat </a:t>
                </a:r>
                <a:r>
                  <a:rPr lang="en-US" sz="2400" b="1" dirty="0" err="1" smtClean="0"/>
                  <a:t>zouden</a:t>
                </a:r>
                <a:r>
                  <a:rPr lang="en-US" sz="2400" b="1" dirty="0" smtClean="0"/>
                  <a:t> we </a:t>
                </a:r>
                <a:r>
                  <a:rPr lang="en-US" sz="2400" b="1" dirty="0" err="1" smtClean="0"/>
                  <a:t>kunnen</a:t>
                </a:r>
                <a:r>
                  <a:rPr lang="en-US" sz="2400" b="1" dirty="0" smtClean="0"/>
                  <a:t> </a:t>
                </a:r>
                <a:r>
                  <a:rPr lang="en-US" sz="2400" b="1" dirty="0" err="1" smtClean="0"/>
                  <a:t>doen</a:t>
                </a:r>
                <a:r>
                  <a:rPr lang="en-US" sz="2400" b="1" dirty="0" smtClean="0"/>
                  <a:t>?</a:t>
                </a:r>
                <a:endParaRPr lang="en-US" sz="24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38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402644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r>
                  <a:rPr lang="en-US" sz="2400" dirty="0" smtClean="0"/>
                  <a:t>Het </a:t>
                </a:r>
                <a:r>
                  <a:rPr lang="en-US" sz="2400" dirty="0" err="1" smtClean="0"/>
                  <a:t>meeste</a:t>
                </a:r>
                <a:r>
                  <a:rPr lang="en-US" sz="2400" dirty="0" smtClean="0"/>
                  <a:t> </a:t>
                </a:r>
                <a:r>
                  <a:rPr lang="en-US" sz="2400" dirty="0" err="1" smtClean="0"/>
                  <a:t>intuïtieve</a:t>
                </a:r>
                <a:r>
                  <a:rPr lang="en-US" sz="2400" dirty="0" smtClean="0"/>
                  <a:t> </a:t>
                </a:r>
                <a:r>
                  <a:rPr lang="en-US" sz="2400" dirty="0" err="1" smtClean="0"/>
                  <a:t>idee</a:t>
                </a:r>
                <a:r>
                  <a:rPr lang="en-US" sz="2400" dirty="0" smtClean="0"/>
                  <a:t> is </a:t>
                </a:r>
                <a:r>
                  <a:rPr lang="en-US" sz="2400" dirty="0" err="1" smtClean="0"/>
                  <a:t>zowel</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Sub>
                  </m:oMath>
                </a14:m>
                <a:r>
                  <a:rPr lang="en-US" sz="2400" dirty="0" smtClean="0"/>
                  <a:t> </a:t>
                </a:r>
                <a:r>
                  <a:rPr lang="en-US" sz="2400" dirty="0" err="1" smtClean="0"/>
                  <a:t>als</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𝑌</m:t>
                        </m:r>
                      </m:sub>
                    </m:sSub>
                  </m:oMath>
                </a14:m>
                <a:r>
                  <a:rPr lang="en-US" sz="2400" dirty="0" smtClean="0"/>
                  <a:t> </a:t>
                </a:r>
                <a:r>
                  <a:rPr lang="en-US" sz="2400" dirty="0" err="1" smtClean="0"/>
                  <a:t>schatten</a:t>
                </a:r>
                <a:r>
                  <a:rPr lang="en-US" sz="2400" dirty="0" smtClean="0"/>
                  <a:t> met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oMath>
                </a14:m>
                <a:r>
                  <a:rPr lang="en-US" sz="2400" dirty="0" smtClean="0"/>
                  <a:t> </a:t>
                </a:r>
                <a:r>
                  <a:rPr lang="en-US" sz="2400" dirty="0" err="1" smtClean="0"/>
                  <a:t>en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oMath>
                </a14:m>
                <a:r>
                  <a:rPr lang="en-US" sz="2400" dirty="0" smtClean="0"/>
                  <a:t> </a:t>
                </a:r>
                <a:r>
                  <a:rPr lang="en-US" sz="2400" dirty="0" err="1" smtClean="0"/>
                  <a:t>en</a:t>
                </a:r>
                <a:r>
                  <a:rPr lang="en-US" sz="2400" dirty="0" smtClean="0"/>
                  <a:t> </a:t>
                </a:r>
                <a:r>
                  <a:rPr lang="en-US" sz="2400" dirty="0" err="1" smtClean="0"/>
                  <a:t>daarna</a:t>
                </a:r>
                <a:r>
                  <a:rPr lang="en-US" sz="2400" dirty="0" smtClean="0"/>
                  <a:t> met </a:t>
                </a:r>
                <a:r>
                  <a:rPr lang="en-US" sz="2400" dirty="0" err="1" smtClean="0"/>
                  <a:t>een</a:t>
                </a:r>
                <a:r>
                  <a:rPr lang="en-US" sz="2400" dirty="0" smtClean="0"/>
                  <a:t> </a:t>
                </a:r>
                <a14:m>
                  <m:oMath xmlns:m="http://schemas.openxmlformats.org/officeDocument/2006/math">
                    <m:r>
                      <a:rPr lang="en-US" sz="2400" b="0" i="1" smtClean="0">
                        <a:latin typeface="Cambria Math" panose="02040503050406030204" pitchFamily="18" charset="0"/>
                      </a:rPr>
                      <m:t>𝑡</m:t>
                    </m:r>
                  </m:oMath>
                </a14:m>
                <a:r>
                  <a:rPr lang="en-US" sz="2400" dirty="0" smtClean="0"/>
                  <a:t>-</a:t>
                </a:r>
                <a:r>
                  <a:rPr lang="en-US" sz="2400" dirty="0" err="1" smtClean="0"/>
                  <a:t>verdeling</a:t>
                </a:r>
                <a:r>
                  <a:rPr lang="en-US" sz="2400" dirty="0" smtClean="0"/>
                  <a:t> </a:t>
                </a:r>
                <a:r>
                  <a:rPr lang="en-US" sz="2400" dirty="0" err="1" smtClean="0"/>
                  <a:t>werken</a:t>
                </a:r>
                <a:r>
                  <a:rPr lang="en-US" sz="2400" dirty="0" smtClean="0"/>
                  <a:t>. </a:t>
                </a:r>
                <a:r>
                  <a:rPr lang="en-US" sz="2400" dirty="0" err="1" smtClean="0"/>
                  <a:t>Dit</a:t>
                </a:r>
                <a:r>
                  <a:rPr lang="en-US" sz="2400" dirty="0" smtClean="0"/>
                  <a:t> </a:t>
                </a:r>
                <a:r>
                  <a:rPr lang="en-US" sz="2400" dirty="0" err="1" smtClean="0"/>
                  <a:t>geeft</a:t>
                </a:r>
                <a:r>
                  <a:rPr lang="en-US" sz="2400" dirty="0" smtClean="0"/>
                  <a:t> de </a:t>
                </a:r>
                <a:r>
                  <a:rPr lang="en-US" sz="2400" dirty="0" err="1" smtClean="0"/>
                  <a:t>schatting</a:t>
                </a:r>
                <a:r>
                  <a:rPr lang="en-US" sz="2400" dirty="0" smtClean="0"/>
                  <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𝑉</m:t>
                        </m:r>
                      </m:sub>
                    </m:sSub>
                  </m:oMath>
                </a14:m>
                <a:r>
                  <a:rPr lang="en-US" sz="2400" dirty="0" smtClean="0"/>
                  <a:t> van de </a:t>
                </a:r>
                <a:r>
                  <a:rPr lang="en-US" sz="2400" dirty="0" err="1" smtClean="0"/>
                  <a:t>standaardafwijking</a:t>
                </a:r>
                <a:r>
                  <a:rPr lang="en-US" sz="2400" dirty="0" smtClean="0"/>
                  <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𝑉</m:t>
                        </m:r>
                      </m:sub>
                    </m:sSub>
                  </m:oMath>
                </a14:m>
                <a:r>
                  <a:rPr lang="en-US" sz="2400" dirty="0" smtClean="0"/>
                  <a:t>:</a:t>
                </a:r>
              </a:p>
              <a:p>
                <a:pPr/>
                <a14:m>
                  <m:oMathPara xmlns:m="http://schemas.openxmlformats.org/officeDocument/2006/math">
                    <m:oMathParaPr>
                      <m:jc m:val="centerGroup"/>
                    </m:oMathParaPr>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𝑉</m:t>
                          </m:r>
                        </m:sub>
                      </m:sSub>
                      <m:r>
                        <a:rPr lang="nl-NL"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nl-NL" sz="2400" b="0" i="1" smtClean="0">
                                      <a:latin typeface="Cambria Math" panose="02040503050406030204" pitchFamily="18" charset="0"/>
                                    </a:rPr>
                                    <m:t>𝑠</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nl-NL" sz="2400" b="0" i="1" smtClean="0">
                                      <a:latin typeface="Cambria Math" panose="02040503050406030204" pitchFamily="18" charset="0"/>
                                    </a:rPr>
                                    <m:t>𝑠</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oMath>
                  </m:oMathPara>
                </a14:m>
                <a:endParaRPr lang="nl-NL" sz="2400" dirty="0" smtClean="0"/>
              </a:p>
              <a:p>
                <a:r>
                  <a:rPr lang="en-US" sz="2400" dirty="0" err="1" smtClean="0"/>
                  <a:t>Onder</a:t>
                </a:r>
                <a:r>
                  <a:rPr lang="en-US" sz="2400" dirty="0" smtClean="0"/>
                  <a:t> de </a:t>
                </a:r>
                <a:r>
                  <a:rPr lang="en-US" sz="2400" dirty="0" err="1" smtClean="0"/>
                  <a:t>nulhypothese</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a14:m>
                <a:r>
                  <a:rPr lang="en-US" sz="2400" dirty="0" smtClean="0"/>
                  <a:t>) </a:t>
                </a:r>
                <a:r>
                  <a:rPr lang="en-US" sz="2400" dirty="0" err="1" smtClean="0"/>
                  <a:t>levert</a:t>
                </a:r>
                <a:r>
                  <a:rPr lang="en-US" sz="2400" dirty="0"/>
                  <a:t> </a:t>
                </a:r>
                <a:r>
                  <a:rPr lang="en-US" sz="2400" dirty="0" err="1" smtClean="0"/>
                  <a:t>dit</a:t>
                </a:r>
                <a:r>
                  <a:rPr lang="en-US" sz="2400" dirty="0" smtClean="0"/>
                  <a:t> </a:t>
                </a:r>
                <a:r>
                  <a:rPr lang="en-US" sz="2400" dirty="0" err="1" smtClean="0"/>
                  <a:t>een</a:t>
                </a:r>
                <a:r>
                  <a:rPr lang="en-US" sz="2400" dirty="0" smtClean="0"/>
                  <a:t> </a:t>
                </a:r>
                <a14:m>
                  <m:oMath xmlns:m="http://schemas.openxmlformats.org/officeDocument/2006/math">
                    <m:r>
                      <a:rPr lang="en-US" sz="2400" b="1" i="1" smtClean="0">
                        <a:solidFill>
                          <a:srgbClr val="0070C0"/>
                        </a:solidFill>
                        <a:latin typeface="Cambria Math" panose="02040503050406030204" pitchFamily="18" charset="0"/>
                      </a:rPr>
                      <m:t>𝒕</m:t>
                    </m:r>
                  </m:oMath>
                </a14:m>
                <a:r>
                  <a:rPr lang="en-US" sz="2400" b="1" dirty="0" smtClean="0">
                    <a:solidFill>
                      <a:srgbClr val="0070C0"/>
                    </a:solidFill>
                  </a:rPr>
                  <a:t>-score </a:t>
                </a:r>
                <a:r>
                  <a:rPr lang="en-US" sz="2400" dirty="0" smtClean="0"/>
                  <a:t>op van:</a:t>
                </a:r>
              </a:p>
              <a:p>
                <a:endParaRPr lang="en-US" sz="2400" dirty="0"/>
              </a:p>
              <a:p>
                <a:pPr algn="ct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𝑉</m:t>
                            </m:r>
                          </m:sub>
                        </m:sSub>
                      </m:num>
                      <m:den>
                        <m:sSub>
                          <m:sSubPr>
                            <m:ctrlPr>
                              <a:rPr lang="en-US"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en-US" sz="2400" b="0" i="1" smtClean="0">
                                <a:latin typeface="Cambria Math" panose="02040503050406030204" pitchFamily="18" charset="0"/>
                              </a:rPr>
                              <m:t>𝑉</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2,5 −0</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15</m:t>
                                </m:r>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2,2</m:t>
                                    </m:r>
                                  </m:e>
                                  <m:sup>
                                    <m:r>
                                      <a:rPr lang="en-US" sz="2400" i="1">
                                        <a:latin typeface="Cambria Math" panose="02040503050406030204" pitchFamily="18" charset="0"/>
                                      </a:rPr>
                                      <m:t>2</m:t>
                                    </m:r>
                                  </m:sup>
                                </m:sSup>
                              </m:num>
                              <m:den>
                                <m:r>
                                  <a:rPr lang="en-US" sz="2400" i="1">
                                    <a:latin typeface="Cambria Math" panose="02040503050406030204" pitchFamily="18" charset="0"/>
                                  </a:rPr>
                                  <m:t>10</m:t>
                                </m:r>
                              </m:den>
                            </m:f>
                          </m:e>
                        </m:rad>
                      </m:den>
                    </m:f>
                    <m:r>
                      <a:rPr lang="en-US" sz="2400" b="0" i="1" smtClean="0">
                        <a:latin typeface="Cambria Math" panose="02040503050406030204" pitchFamily="18" charset="0"/>
                      </a:rPr>
                      <m:t>≈2,6343</m:t>
                    </m:r>
                  </m:oMath>
                </a14:m>
                <a:r>
                  <a:rPr lang="en-US" sz="2400" dirty="0" smtClean="0"/>
                  <a:t> </a:t>
                </a:r>
              </a:p>
              <a:p>
                <a:endParaRPr lang="en-US" sz="2400" b="1" dirty="0" smtClean="0"/>
              </a:p>
              <a:p>
                <a:r>
                  <a:rPr lang="en-US" sz="2400" b="1" dirty="0" err="1" smtClean="0"/>
                  <a:t>Dit</a:t>
                </a:r>
                <a:r>
                  <a:rPr lang="en-US" sz="2400" b="1" dirty="0" smtClean="0"/>
                  <a:t> </a:t>
                </a:r>
                <a:r>
                  <a:rPr lang="en-US" sz="2400" b="1" dirty="0" err="1" smtClean="0"/>
                  <a:t>werkt</a:t>
                </a:r>
                <a:r>
                  <a:rPr lang="en-US" sz="2400" b="1" dirty="0" smtClean="0"/>
                  <a:t> </a:t>
                </a:r>
                <a:r>
                  <a:rPr lang="en-US" sz="2400" b="1" dirty="0" err="1" smtClean="0"/>
                  <a:t>ook</a:t>
                </a:r>
                <a:r>
                  <a:rPr lang="en-US" sz="2400" b="1" dirty="0" smtClean="0"/>
                  <a:t> in </a:t>
                </a:r>
                <a:r>
                  <a:rPr lang="en-US" sz="2400" b="1" dirty="0" err="1" smtClean="0"/>
                  <a:t>principe</a:t>
                </a:r>
                <a:r>
                  <a:rPr lang="en-US" sz="2400" b="1" dirty="0" smtClean="0"/>
                  <a:t>, maar we </a:t>
                </a:r>
                <a:r>
                  <a:rPr lang="en-US" sz="2400" b="1" dirty="0" err="1" smtClean="0"/>
                  <a:t>kunnen</a:t>
                </a:r>
                <a:r>
                  <a:rPr lang="en-US" sz="2400" b="1" dirty="0" smtClean="0"/>
                  <a:t> wat </a:t>
                </a:r>
                <a:r>
                  <a:rPr lang="en-US" sz="2400" b="1" dirty="0" err="1" smtClean="0"/>
                  <a:t>beters</a:t>
                </a:r>
                <a:r>
                  <a:rPr lang="en-US" sz="2400" b="1" dirty="0" smtClean="0"/>
                  <a:t> </a:t>
                </a:r>
                <a:r>
                  <a:rPr lang="en-US" sz="2400" b="1" dirty="0" err="1" smtClean="0"/>
                  <a:t>doen</a:t>
                </a:r>
                <a:r>
                  <a:rPr lang="en-US" sz="2400" b="1" dirty="0" smtClean="0"/>
                  <a:t> </a:t>
                </a:r>
                <a:r>
                  <a:rPr lang="en-US" sz="2400" b="1" dirty="0" err="1" smtClean="0"/>
                  <a:t>als</a:t>
                </a:r>
                <a:r>
                  <a:rPr lang="en-US" sz="2400" b="1" dirty="0" smtClean="0"/>
                  <a: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𝝈</m:t>
                        </m:r>
                      </m:e>
                      <m:sub>
                        <m:r>
                          <a:rPr lang="en-US" sz="2400" b="1" i="1" smtClean="0">
                            <a:latin typeface="Cambria Math" panose="02040503050406030204" pitchFamily="18" charset="0"/>
                          </a:rPr>
                          <m:t>𝑿</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𝝈</m:t>
                        </m:r>
                      </m:e>
                      <m:sub>
                        <m:r>
                          <a:rPr lang="en-US" sz="2400" b="1" i="1" smtClean="0">
                            <a:latin typeface="Cambria Math" panose="02040503050406030204" pitchFamily="18" charset="0"/>
                          </a:rPr>
                          <m:t>𝒀</m:t>
                        </m:r>
                      </m:sub>
                    </m:sSub>
                    <m:r>
                      <a:rPr lang="en-US" sz="2400" b="1" i="1" smtClean="0">
                        <a:latin typeface="Cambria Math" panose="02040503050406030204" pitchFamily="18" charset="0"/>
                      </a:rPr>
                      <m:t>!</m:t>
                    </m:r>
                  </m:oMath>
                </a14:m>
                <a:r>
                  <a:rPr lang="en-US" sz="2400" b="1" dirty="0" smtClean="0"/>
                  <a:t> </a:t>
                </a:r>
              </a:p>
              <a:p>
                <a:endParaRPr lang="en-US" sz="2400" i="1" dirty="0" smtClean="0">
                  <a:latin typeface="Cambria Math" panose="02040503050406030204" pitchFamily="18" charset="0"/>
                </a:endParaRPr>
              </a:p>
              <a:p>
                <a:endParaRPr lang="en-US" sz="2400" dirty="0"/>
              </a:p>
              <a:p>
                <a:endParaRPr lang="en-US" sz="2400" dirty="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3587"/>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90572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r>
                  <a:rPr lang="en-US" sz="2400" dirty="0" smtClean="0"/>
                  <a:t>Als </a:t>
                </a:r>
                <a14:m>
                  <m:oMath xmlns:m="http://schemas.openxmlformats.org/officeDocument/2006/math">
                    <m:r>
                      <a:rPr lang="nl-NL" sz="2400" b="0" i="1" smtClean="0">
                        <a:latin typeface="Cambria Math" panose="02040503050406030204" pitchFamily="18" charset="0"/>
                      </a:rPr>
                      <m:t>𝜎</m:t>
                    </m:r>
                    <m:r>
                      <a:rPr lang="nl-NL"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a:t>
                </a:r>
                <a:r>
                  <a:rPr lang="en-US" sz="2400" dirty="0" err="1" smtClean="0"/>
                  <a:t>dan</a:t>
                </a:r>
                <a:r>
                  <a:rPr lang="en-US" sz="2400" dirty="0" smtClean="0"/>
                  <a:t> </a:t>
                </a:r>
                <a:r>
                  <a:rPr lang="en-US" sz="2400" dirty="0" err="1" smtClean="0"/>
                  <a:t>zijn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oMath>
                </a14:m>
                <a:r>
                  <a:rPr lang="en-US" sz="2400" dirty="0" smtClean="0"/>
                  <a:t> </a:t>
                </a:r>
                <a:r>
                  <a:rPr lang="en-US" sz="2400" dirty="0" err="1" smtClean="0"/>
                  <a:t>en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oMath>
                </a14:m>
                <a:r>
                  <a:rPr lang="en-US" sz="2400" dirty="0" smtClean="0"/>
                  <a:t> </a:t>
                </a:r>
                <a:r>
                  <a:rPr lang="en-US" sz="2400" dirty="0" err="1" smtClean="0"/>
                  <a:t>beide</a:t>
                </a:r>
                <a:r>
                  <a:rPr lang="en-US" sz="2400" dirty="0" smtClean="0"/>
                  <a:t> </a:t>
                </a:r>
                <a:r>
                  <a:rPr lang="en-US" sz="2400" dirty="0" err="1" smtClean="0"/>
                  <a:t>een</a:t>
                </a:r>
                <a:r>
                  <a:rPr lang="en-US" sz="2400" dirty="0" smtClean="0"/>
                  <a:t> </a:t>
                </a:r>
                <a:r>
                  <a:rPr lang="en-US" sz="2400" dirty="0" err="1" smtClean="0"/>
                  <a:t>schatter</a:t>
                </a:r>
                <a:r>
                  <a:rPr lang="en-US" sz="2400" dirty="0" smtClean="0"/>
                  <a:t> van </a:t>
                </a:r>
                <a:r>
                  <a:rPr lang="en-US" sz="2400" dirty="0" err="1" smtClean="0"/>
                  <a:t>dezelfde</a:t>
                </a:r>
                <a:r>
                  <a:rPr lang="en-US" sz="2400" dirty="0" smtClean="0"/>
                  <a:t> </a:t>
                </a:r>
                <a:r>
                  <a:rPr lang="en-US" sz="2400" dirty="0" err="1" smtClean="0"/>
                  <a:t>onbekende</a:t>
                </a:r>
                <a:r>
                  <a:rPr lang="en-US" sz="2400" dirty="0" smtClean="0"/>
                  <a:t> </a:t>
                </a:r>
                <a14:m>
                  <m:oMath xmlns:m="http://schemas.openxmlformats.org/officeDocument/2006/math">
                    <m:r>
                      <a:rPr lang="nl-NL" sz="2400" b="0" i="1" smtClean="0">
                        <a:latin typeface="Cambria Math" panose="02040503050406030204" pitchFamily="18" charset="0"/>
                      </a:rPr>
                      <m:t>𝜎</m:t>
                    </m:r>
                  </m:oMath>
                </a14:m>
                <a:r>
                  <a:rPr lang="nl-NL" sz="2400" b="0" i="0" dirty="0" smtClean="0">
                    <a:latin typeface="Cambria Math" panose="02040503050406030204" pitchFamily="18" charset="0"/>
                  </a:rPr>
                  <a:t>.</a:t>
                </a:r>
              </a:p>
              <a:p>
                <a:r>
                  <a:rPr lang="nl-NL" sz="2400" dirty="0" smtClean="0"/>
                  <a:t>Om een betere schatting te krijgen, mogen we in dat geval werken met een gewogen gemiddelde hiervan (</a:t>
                </a:r>
                <a:r>
                  <a:rPr lang="nl-NL" sz="2400" b="1" dirty="0" err="1" smtClean="0">
                    <a:solidFill>
                      <a:schemeClr val="accent1"/>
                    </a:solidFill>
                  </a:rPr>
                  <a:t>pooled</a:t>
                </a:r>
                <a:r>
                  <a:rPr lang="nl-NL" sz="2400" b="1" dirty="0" smtClean="0">
                    <a:solidFill>
                      <a:schemeClr val="accent1"/>
                    </a:solidFill>
                  </a:rPr>
                  <a:t> </a:t>
                </a:r>
                <a:r>
                  <a:rPr lang="nl-NL" sz="2400" b="1" dirty="0" err="1" smtClean="0">
                    <a:solidFill>
                      <a:schemeClr val="accent1"/>
                    </a:solidFill>
                  </a:rPr>
                  <a:t>variance</a:t>
                </a:r>
                <a:r>
                  <a:rPr lang="nl-NL" sz="2400" dirty="0" smtClean="0"/>
                  <a:t>):</a:t>
                </a:r>
              </a:p>
              <a:p>
                <a:endParaRPr lang="nl-NL" sz="2400" i="0" dirty="0"/>
              </a:p>
              <a:p>
                <a:pPr/>
                <a14:m>
                  <m:oMathPara xmlns:m="http://schemas.openxmlformats.org/officeDocument/2006/math">
                    <m:oMathParaPr>
                      <m:jc m:val="centerGroup"/>
                    </m:oMathParaPr>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𝑛</m:t>
                              </m:r>
                              <m:r>
                                <a:rPr lang="nl-NL" sz="2400" b="0" i="1" smtClean="0">
                                  <a:latin typeface="Cambria Math" panose="02040503050406030204" pitchFamily="18" charset="0"/>
                                </a:rPr>
                                <m:t>−1</m:t>
                              </m:r>
                            </m:e>
                          </m:d>
                          <m:r>
                            <a:rPr lang="nl-NL" sz="2400" b="0" i="1" smtClean="0">
                              <a:latin typeface="Cambria Math" panose="02040503050406030204" pitchFamily="18" charset="0"/>
                            </a:rPr>
                            <m:t>⋅</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𝑋</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𝑌</m:t>
                              </m:r>
                            </m:sub>
                            <m:sup>
                              <m:r>
                                <a:rPr lang="nl-NL" sz="2400" b="0" i="1" smtClean="0">
                                  <a:latin typeface="Cambria Math" panose="02040503050406030204" pitchFamily="18" charset="0"/>
                                </a:rPr>
                                <m:t>2</m:t>
                              </m:r>
                            </m:sup>
                          </m:sSubSup>
                        </m:num>
                        <m:den>
                          <m:r>
                            <a:rPr lang="nl-NL" sz="2400" b="0" i="1" smtClean="0">
                              <a:latin typeface="Cambria Math" panose="02040503050406030204" pitchFamily="18" charset="0"/>
                            </a:rPr>
                            <m:t>𝑛</m:t>
                          </m:r>
                          <m:r>
                            <a:rPr lang="nl-NL" sz="2400" b="0" i="1" smtClean="0">
                              <a:latin typeface="Cambria Math" panose="02040503050406030204" pitchFamily="18" charset="0"/>
                            </a:rPr>
                            <m:t>−1+</m:t>
                          </m:r>
                          <m:r>
                            <a:rPr lang="nl-NL" sz="2400" b="0" i="1" smtClean="0">
                              <a:latin typeface="Cambria Math" panose="02040503050406030204" pitchFamily="18" charset="0"/>
                            </a:rPr>
                            <m:t>𝑚</m:t>
                          </m:r>
                          <m:r>
                            <a:rPr lang="nl-NL" sz="2400" b="0" i="1" smtClean="0">
                              <a:latin typeface="Cambria Math" panose="02040503050406030204" pitchFamily="18" charset="0"/>
                            </a:rPr>
                            <m:t>−1</m:t>
                          </m:r>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15−1</m:t>
                              </m:r>
                            </m:e>
                          </m:d>
                          <m:r>
                            <a:rPr lang="nl-NL" sz="2400" b="0" i="1"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2,5</m:t>
                              </m:r>
                            </m:e>
                            <m:sup>
                              <m:r>
                                <a:rPr lang="nl-NL" sz="2400" b="0" i="1" smtClean="0">
                                  <a:latin typeface="Cambria Math" panose="02040503050406030204" pitchFamily="18" charset="0"/>
                                </a:rPr>
                                <m:t>2</m:t>
                              </m:r>
                            </m:sup>
                          </m:sSup>
                          <m:r>
                            <a:rPr lang="nl-NL" sz="2400" b="0" i="0" smtClean="0">
                              <a:latin typeface="Cambria Math" panose="02040503050406030204" pitchFamily="18" charset="0"/>
                            </a:rPr>
                            <m:t>+</m:t>
                          </m:r>
                          <m:d>
                            <m:dPr>
                              <m:ctrlPr>
                                <a:rPr lang="nl-NL" sz="2400" b="0" i="1" smtClean="0">
                                  <a:latin typeface="Cambria Math" panose="02040503050406030204" pitchFamily="18" charset="0"/>
                                </a:rPr>
                              </m:ctrlPr>
                            </m:dPr>
                            <m:e>
                              <m:r>
                                <a:rPr lang="nl-NL" sz="2400" b="0" i="0" smtClean="0">
                                  <a:latin typeface="Cambria Math" panose="02040503050406030204" pitchFamily="18" charset="0"/>
                                </a:rPr>
                                <m:t>10−1</m:t>
                              </m:r>
                            </m:e>
                          </m:d>
                          <m:r>
                            <a:rPr lang="nl-NL" sz="2400" b="0" i="1"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0" smtClean="0">
                                  <a:latin typeface="Cambria Math" panose="02040503050406030204" pitchFamily="18" charset="0"/>
                                </a:rPr>
                                <m:t>2,2</m:t>
                              </m:r>
                            </m:e>
                            <m:sup>
                              <m:r>
                                <a:rPr lang="nl-NL" sz="2400" b="0" i="0" smtClean="0">
                                  <a:latin typeface="Cambria Math" panose="02040503050406030204" pitchFamily="18" charset="0"/>
                                </a:rPr>
                                <m:t>2</m:t>
                              </m:r>
                            </m:sup>
                          </m:sSup>
                        </m:num>
                        <m:den>
                          <m:r>
                            <a:rPr lang="nl-NL" sz="2400" b="0" i="1" smtClean="0">
                              <a:latin typeface="Cambria Math" panose="02040503050406030204" pitchFamily="18" charset="0"/>
                            </a:rPr>
                            <m:t>(</m:t>
                          </m:r>
                          <m:r>
                            <a:rPr lang="nl-NL" sz="2400" b="0" i="0" smtClean="0">
                              <a:latin typeface="Cambria Math" panose="02040503050406030204" pitchFamily="18" charset="0"/>
                            </a:rPr>
                            <m:t>15−1+10−1)</m:t>
                          </m:r>
                        </m:den>
                      </m:f>
                      <m:r>
                        <a:rPr lang="nl-NL" sz="2400" b="0" i="1" smtClean="0">
                          <a:latin typeface="Cambria Math" panose="02040503050406030204" pitchFamily="18" charset="0"/>
                        </a:rPr>
                        <m:t>≈5,6983</m:t>
                      </m:r>
                    </m:oMath>
                  </m:oMathPara>
                </a14:m>
                <a:endParaRPr lang="nl-NL" sz="2400" i="0" dirty="0" smtClean="0"/>
              </a:p>
              <a:p>
                <a:endParaRPr lang="nl-NL" sz="2400" b="0" i="1" dirty="0" smtClean="0">
                  <a:latin typeface="Cambria Math" panose="02040503050406030204" pitchFamily="18" charset="0"/>
                </a:endParaRPr>
              </a:p>
              <a:p>
                <a:r>
                  <a:rPr lang="en-US" sz="2400" dirty="0" err="1" smtClean="0"/>
                  <a:t>Onder</a:t>
                </a:r>
                <a:r>
                  <a:rPr lang="en-US" sz="2400" dirty="0" smtClean="0"/>
                  <a:t> de </a:t>
                </a:r>
                <a:r>
                  <a:rPr lang="en-US" sz="2400" dirty="0" err="1" smtClean="0"/>
                  <a:t>nulhypothese</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a14:m>
                <a:r>
                  <a:rPr lang="en-US" sz="2400" dirty="0" smtClean="0"/>
                  <a:t>) </a:t>
                </a:r>
                <a:r>
                  <a:rPr lang="en-US" sz="2400" dirty="0" err="1" smtClean="0"/>
                  <a:t>levert</a:t>
                </a:r>
                <a:r>
                  <a:rPr lang="en-US" sz="2400" dirty="0"/>
                  <a:t> </a:t>
                </a:r>
                <a:r>
                  <a:rPr lang="en-US" sz="2400" dirty="0" err="1" smtClean="0"/>
                  <a:t>dit</a:t>
                </a:r>
                <a:r>
                  <a:rPr lang="en-US" sz="2400" dirty="0" smtClean="0"/>
                  <a:t> </a:t>
                </a:r>
                <a:r>
                  <a:rPr lang="en-US" sz="2400" dirty="0" err="1" smtClean="0"/>
                  <a:t>een</a:t>
                </a:r>
                <a:r>
                  <a:rPr lang="en-US" sz="2400" dirty="0" smtClean="0"/>
                  <a:t> </a:t>
                </a:r>
                <a14:m>
                  <m:oMath xmlns:m="http://schemas.openxmlformats.org/officeDocument/2006/math">
                    <m:r>
                      <a:rPr lang="en-US" sz="2400" b="1" i="1" smtClean="0">
                        <a:solidFill>
                          <a:srgbClr val="0070C0"/>
                        </a:solidFill>
                        <a:latin typeface="Cambria Math" panose="02040503050406030204" pitchFamily="18" charset="0"/>
                      </a:rPr>
                      <m:t>𝒕</m:t>
                    </m:r>
                  </m:oMath>
                </a14:m>
                <a:r>
                  <a:rPr lang="en-US" sz="2400" b="1" dirty="0" smtClean="0">
                    <a:solidFill>
                      <a:srgbClr val="0070C0"/>
                    </a:solidFill>
                  </a:rPr>
                  <a:t>-score </a:t>
                </a:r>
                <a:r>
                  <a:rPr lang="en-US" sz="2400" dirty="0" smtClean="0"/>
                  <a:t>op van:</a:t>
                </a:r>
              </a:p>
              <a:p>
                <a:endParaRPr lang="en-US" sz="2400" dirty="0"/>
              </a:p>
              <a:p>
                <a:pPr algn="ct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𝑉</m:t>
                            </m:r>
                          </m:sub>
                        </m:sSub>
                      </m:num>
                      <m:den>
                        <m:sSub>
                          <m:sSubPr>
                            <m:ctrlPr>
                              <a:rPr lang="en-US"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en-US" sz="2400" b="0" i="1" smtClean="0">
                                <a:latin typeface="Cambria Math" panose="02040503050406030204" pitchFamily="18" charset="0"/>
                              </a:rPr>
                              <m:t>𝑉</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2,5 −0</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nl-NL" sz="2400" i="1">
                                    <a:latin typeface="Cambria Math" panose="02040503050406030204" pitchFamily="18" charset="0"/>
                                  </a:rPr>
                                  <m:t>5,6983</m:t>
                                </m:r>
                              </m:num>
                              <m:den>
                                <m:r>
                                  <a:rPr lang="en-US" sz="2400" b="0" i="1" smtClean="0">
                                    <a:latin typeface="Cambria Math" panose="02040503050406030204" pitchFamily="18" charset="0"/>
                                  </a:rPr>
                                  <m:t>15</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nl-NL" sz="2400" i="1">
                                    <a:latin typeface="Cambria Math" panose="02040503050406030204" pitchFamily="18" charset="0"/>
                                  </a:rPr>
                                  <m:t>5,6983</m:t>
                                </m:r>
                              </m:num>
                              <m:den>
                                <m:r>
                                  <a:rPr lang="en-US" sz="2400" i="1">
                                    <a:latin typeface="Cambria Math" panose="02040503050406030204" pitchFamily="18" charset="0"/>
                                  </a:rPr>
                                  <m:t>10</m:t>
                                </m:r>
                              </m:den>
                            </m:f>
                          </m:e>
                        </m:rad>
                      </m:den>
                    </m:f>
                    <m:r>
                      <a:rPr lang="en-US" sz="2400" b="0" i="1" smtClean="0">
                        <a:latin typeface="Cambria Math" panose="02040503050406030204" pitchFamily="18" charset="0"/>
                      </a:rPr>
                      <m:t>≈2,</m:t>
                    </m:r>
                    <m:r>
                      <a:rPr lang="nl-NL" sz="2400" b="0" i="1" smtClean="0">
                        <a:latin typeface="Cambria Math" panose="02040503050406030204" pitchFamily="18" charset="0"/>
                      </a:rPr>
                      <m:t>5653</m:t>
                    </m:r>
                  </m:oMath>
                </a14:m>
                <a:r>
                  <a:rPr lang="en-US" sz="2400" dirty="0" smtClean="0"/>
                  <a:t> </a:t>
                </a:r>
              </a:p>
              <a:p>
                <a:endParaRPr lang="en-US" sz="2400" b="1" dirty="0" smtClean="0"/>
              </a:p>
              <a:p>
                <a:r>
                  <a:rPr lang="nl-NL" sz="2400" i="1" dirty="0" smtClean="0">
                    <a:latin typeface="Cambria Math" panose="02040503050406030204" pitchFamily="18" charset="0"/>
                  </a:rPr>
                  <a:t>=</a:t>
                </a:r>
                <a:endParaRPr lang="en-US" sz="2400" i="1" dirty="0" smtClean="0">
                  <a:latin typeface="Cambria Math" panose="02040503050406030204" pitchFamily="18" charset="0"/>
                </a:endParaRPr>
              </a:p>
              <a:p>
                <a:endParaRPr lang="en-US" sz="2400" dirty="0"/>
              </a:p>
              <a:p>
                <a:endParaRPr lang="en-US" sz="2400" dirty="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24247"/>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0370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5: </a:t>
            </a:r>
            <a:r>
              <a:rPr lang="en-US" dirty="0" err="1" smtClean="0"/>
              <a:t>geef</a:t>
            </a:r>
            <a:r>
              <a:rPr lang="en-US" dirty="0" smtClean="0"/>
              <a:t> </a:t>
            </a:r>
            <a:r>
              <a:rPr lang="en-US" dirty="0" err="1" smtClean="0"/>
              <a:t>een</a:t>
            </a:r>
            <a:r>
              <a:rPr lang="en-US" dirty="0" smtClean="0"/>
              <a:t> </a:t>
            </a:r>
            <a:r>
              <a:rPr lang="en-US" dirty="0" err="1" smtClean="0"/>
              <a:t>conclusie</a:t>
            </a:r>
            <a:r>
              <a:rPr lang="en-US" dirty="0" smtClean="0"/>
              <a:t> </a:t>
            </a:r>
            <a:r>
              <a:rPr lang="en-US" dirty="0" err="1" smtClean="0"/>
              <a:t>en</a:t>
            </a:r>
            <a:r>
              <a:rPr lang="en-US" dirty="0" smtClean="0"/>
              <a:t> </a:t>
            </a:r>
            <a:r>
              <a:rPr lang="en-US" dirty="0" err="1" smtClean="0"/>
              <a:t>formuleer</a:t>
            </a:r>
            <a:r>
              <a:rPr lang="en-US" dirty="0" smtClean="0"/>
              <a:t> </a:t>
            </a:r>
            <a:r>
              <a:rPr lang="en-US" dirty="0" err="1" smtClean="0"/>
              <a:t>deze</a:t>
            </a:r>
            <a:r>
              <a:rPr lang="en-US" dirty="0" smtClean="0"/>
              <a:t> in de </a:t>
            </a:r>
            <a:r>
              <a:rPr lang="en-US" dirty="0" err="1" smtClean="0"/>
              <a:t>originele</a:t>
            </a:r>
            <a:r>
              <a:rPr lang="en-US" dirty="0" smtClean="0"/>
              <a:t> context</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r>
                  <a:rPr lang="en-US" sz="2400" dirty="0" smtClean="0"/>
                  <a:t>We </a:t>
                </a:r>
                <a:r>
                  <a:rPr lang="en-US" sz="2400" dirty="0" err="1" smtClean="0"/>
                  <a:t>bereken</a:t>
                </a:r>
                <a:r>
                  <a:rPr lang="en-US" sz="2400" dirty="0" err="1" smtClean="0"/>
                  <a:t>en</a:t>
                </a:r>
                <a:r>
                  <a:rPr lang="en-US" sz="2400" dirty="0" smtClean="0"/>
                  <a:t> het </a:t>
                </a:r>
                <a:r>
                  <a:rPr lang="en-US" sz="2400" b="1" dirty="0" smtClean="0">
                    <a:solidFill>
                      <a:srgbClr val="FF0000"/>
                    </a:solidFill>
                  </a:rPr>
                  <a:t>kritieke </a:t>
                </a:r>
                <a:r>
                  <a:rPr lang="en-US" sz="2400" b="1" dirty="0" err="1" smtClean="0">
                    <a:solidFill>
                      <a:srgbClr val="FF0000"/>
                    </a:solidFill>
                  </a:rPr>
                  <a:t>gebied</a:t>
                </a:r>
                <a:r>
                  <a:rPr lang="en-US" sz="2400" b="1" dirty="0" smtClean="0">
                    <a:solidFill>
                      <a:srgbClr val="FF0000"/>
                    </a:solidFill>
                  </a:rPr>
                  <a:t> </a:t>
                </a:r>
                <a14:m>
                  <m:oMath xmlns:m="http://schemas.openxmlformats.org/officeDocument/2006/math">
                    <m:d>
                      <m:dPr>
                        <m:begChr m:val="["/>
                        <m:ctrlPr>
                          <a:rPr lang="nl-NL" sz="2400" b="1" i="1" smtClean="0">
                            <a:solidFill>
                              <a:srgbClr val="FF0000"/>
                            </a:solidFill>
                            <a:latin typeface="Cambria Math" panose="02040503050406030204" pitchFamily="18" charset="0"/>
                          </a:rPr>
                        </m:ctrlPr>
                      </m:dPr>
                      <m:e>
                        <m:r>
                          <a:rPr lang="nl-NL" sz="2400" b="1" i="1" smtClean="0">
                            <a:solidFill>
                              <a:srgbClr val="FF0000"/>
                            </a:solidFill>
                            <a:latin typeface="Cambria Math" panose="02040503050406030204" pitchFamily="18" charset="0"/>
                          </a:rPr>
                          <m:t>𝒈</m:t>
                        </m:r>
                        <m:r>
                          <a:rPr lang="nl-NL" sz="2400" b="1" i="1" smtClean="0">
                            <a:solidFill>
                              <a:srgbClr val="FF0000"/>
                            </a:solidFill>
                            <a:latin typeface="Cambria Math" panose="02040503050406030204" pitchFamily="18" charset="0"/>
                          </a:rPr>
                          <m:t>;∞</m:t>
                        </m:r>
                      </m:e>
                    </m:d>
                    <m:r>
                      <a:rPr lang="nl-NL" sz="2400" b="0" i="1" smtClean="0">
                        <a:latin typeface="Cambria Math" panose="02040503050406030204" pitchFamily="18" charset="0"/>
                      </a:rPr>
                      <m:t> </m:t>
                    </m:r>
                  </m:oMath>
                </a14:m>
                <a:r>
                  <a:rPr lang="en-US" sz="2400" dirty="0" err="1" smtClean="0"/>
                  <a:t>en</a:t>
                </a:r>
                <a:r>
                  <a:rPr lang="en-US" sz="2400" dirty="0" smtClean="0"/>
                  <a:t> </a:t>
                </a:r>
                <a:r>
                  <a:rPr lang="en-US" sz="2400" dirty="0" err="1" smtClean="0"/>
                  <a:t>kijken</a:t>
                </a:r>
                <a:r>
                  <a:rPr lang="en-US" sz="2400" dirty="0" smtClean="0"/>
                  <a:t> of </a:t>
                </a:r>
                <a:r>
                  <a:rPr lang="en-US" sz="2400" dirty="0" smtClean="0"/>
                  <a:t>de </a:t>
                </a:r>
                <a:r>
                  <a:rPr lang="en-US" sz="2400" dirty="0" err="1" smtClean="0"/>
                  <a:t>berekende</a:t>
                </a:r>
                <a:r>
                  <a:rPr lang="en-US" sz="2400" dirty="0" smtClean="0"/>
                  <a:t> </a:t>
                </a:r>
                <a14:m>
                  <m:oMath xmlns:m="http://schemas.openxmlformats.org/officeDocument/2006/math">
                    <m:r>
                      <a:rPr lang="nl-NL" sz="2400" b="0" i="1" smtClean="0">
                        <a:latin typeface="Cambria Math" panose="02040503050406030204" pitchFamily="18" charset="0"/>
                      </a:rPr>
                      <m:t>𝑡</m:t>
                    </m:r>
                  </m:oMath>
                </a14:m>
                <a:r>
                  <a:rPr lang="en-US" sz="2400" dirty="0" smtClean="0"/>
                  <a:t>-score </a:t>
                </a:r>
                <a:r>
                  <a:rPr lang="en-US" sz="2400" dirty="0" err="1" smtClean="0"/>
                  <a:t>daarin</a:t>
                </a:r>
                <a:r>
                  <a:rPr lang="en-US" sz="2400" dirty="0" smtClean="0"/>
                  <a:t> </a:t>
                </a:r>
                <a:r>
                  <a:rPr lang="en-US" sz="2400" dirty="0" err="1" smtClean="0"/>
                  <a:t>valt</a:t>
                </a:r>
                <a:r>
                  <a:rPr lang="en-US" sz="2400" dirty="0" smtClean="0"/>
                  <a:t>:</a:t>
                </a:r>
                <a:endParaRPr lang="en-US" sz="2400" dirty="0"/>
              </a:p>
              <a:p>
                <a:endParaRPr lang="nl-NL" sz="2400" b="1" dirty="0" smtClean="0"/>
              </a:p>
              <a:p>
                <a:r>
                  <a:rPr lang="nl-NL" sz="2400" b="1" dirty="0" smtClean="0"/>
                  <a:t>Geval 1: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endParaRPr lang="nl-NL" sz="2400" b="1" dirty="0" smtClean="0"/>
              </a:p>
              <a:p>
                <a:pPr marL="342900" indent="-342900">
                  <a:buFont typeface="Arial" panose="020B0604020202020204" pitchFamily="34" charset="0"/>
                  <a:buChar char="•"/>
                </a:pPr>
                <a:r>
                  <a:rPr lang="nl-NL" sz="2400" b="1" dirty="0" smtClean="0"/>
                  <a:t>Berekende </a:t>
                </a:r>
                <a14:m>
                  <m:oMath xmlns:m="http://schemas.openxmlformats.org/officeDocument/2006/math">
                    <m:r>
                      <a:rPr lang="nl-NL" sz="2400" b="1" i="1" smtClean="0">
                        <a:latin typeface="Cambria Math" panose="02040503050406030204" pitchFamily="18" charset="0"/>
                      </a:rPr>
                      <m:t>𝒕</m:t>
                    </m:r>
                  </m:oMath>
                </a14:m>
                <a:r>
                  <a:rPr lang="en-US" sz="2400" b="1" dirty="0" smtClean="0"/>
                  <a:t>-score: </a:t>
                </a:r>
                <a14:m>
                  <m:oMath xmlns:m="http://schemas.openxmlformats.org/officeDocument/2006/math">
                    <m:r>
                      <a:rPr lang="nl-NL" sz="2400" b="0" i="1" smtClean="0">
                        <a:latin typeface="Cambria Math" panose="02040503050406030204" pitchFamily="18" charset="0"/>
                      </a:rPr>
                      <m:t>𝑡</m:t>
                    </m:r>
                    <m:r>
                      <a:rPr lang="en-US" sz="2400" i="1">
                        <a:latin typeface="Cambria Math" panose="02040503050406030204" pitchFamily="18" charset="0"/>
                      </a:rPr>
                      <m:t>≈2,6343</m:t>
                    </m:r>
                  </m:oMath>
                </a14:m>
                <a:endParaRPr lang="en-US" sz="2400" b="1" dirty="0" smtClean="0"/>
              </a:p>
              <a:p>
                <a:pPr marL="342900" indent="-342900">
                  <a:buFont typeface="Arial" panose="020B0604020202020204" pitchFamily="34" charset="0"/>
                  <a:buChar char="•"/>
                </a:pPr>
                <a:r>
                  <a:rPr lang="nl-NL" sz="2400" b="1" dirty="0" smtClean="0"/>
                  <a:t>Grens kritiek gebied</a:t>
                </a:r>
                <a:r>
                  <a:rPr lang="en-US" sz="2400" b="1" dirty="0" smtClean="0"/>
                  <a:t> </a:t>
                </a:r>
                <a:r>
                  <a:rPr lang="en-US" sz="2400" b="1" dirty="0" smtClean="0"/>
                  <a:t>(</a:t>
                </a:r>
                <a:r>
                  <a:rPr lang="en-US" sz="2400" b="1" dirty="0" err="1" smtClean="0"/>
                  <a:t>rechtszijdige</a:t>
                </a:r>
                <a:r>
                  <a:rPr lang="en-US" sz="2400" b="1" dirty="0" smtClean="0"/>
                  <a:t> </a:t>
                </a:r>
                <a:r>
                  <a:rPr lang="en-US" sz="2400" b="1" dirty="0" err="1" smtClean="0"/>
                  <a:t>toets</a:t>
                </a:r>
                <a:r>
                  <a:rPr lang="en-US" sz="2400" b="1" dirty="0" smtClean="0"/>
                  <a:t>!): </a:t>
                </a:r>
                <a:endParaRPr lang="nl-NL" sz="2400" b="1"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𝑔</m:t>
                      </m:r>
                      <m:r>
                        <a:rPr lang="en-US" sz="2400" b="0" i="1">
                          <a:latin typeface="Cambria Math" panose="02040503050406030204" pitchFamily="18" charset="0"/>
                        </a:rPr>
                        <m:t>=</m:t>
                      </m:r>
                      <m:r>
                        <m:rPr>
                          <m:sty m:val="p"/>
                        </m:rPr>
                        <a:rPr lang="en-US" sz="2400" b="0" i="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b="0" i="0">
                              <a:latin typeface="Cambria Math" panose="02040503050406030204" pitchFamily="18" charset="0"/>
                            </a:rPr>
                            <m:t>opp</m:t>
                          </m:r>
                          <m:r>
                            <a:rPr lang="en-US" sz="2400" b="0">
                              <a:latin typeface="Cambria Math" panose="02040503050406030204" pitchFamily="18" charset="0"/>
                            </a:rPr>
                            <m:t>=</m:t>
                          </m:r>
                          <m:r>
                            <a:rPr lang="en-US" sz="2400" b="0" i="1">
                              <a:latin typeface="Cambria Math" panose="02040503050406030204" pitchFamily="18" charset="0"/>
                            </a:rPr>
                            <m:t>1</m:t>
                          </m:r>
                          <m:r>
                            <a:rPr lang="en-US" sz="2400" b="0">
                              <a:latin typeface="Cambria Math" panose="02040503050406030204" pitchFamily="18" charset="0"/>
                            </a:rPr>
                            <m:t>−</m:t>
                          </m:r>
                          <m:r>
                            <a:rPr lang="en-US" sz="2400" b="0" i="1">
                              <a:latin typeface="Cambria Math" panose="02040503050406030204" pitchFamily="18" charset="0"/>
                            </a:rPr>
                            <m:t>𝛼</m:t>
                          </m:r>
                          <m:r>
                            <a:rPr lang="en-US" sz="2400" b="0" i="1">
                              <a:latin typeface="Cambria Math" panose="02040503050406030204" pitchFamily="18" charset="0"/>
                            </a:rPr>
                            <m:t>;</m:t>
                          </m:r>
                          <m:r>
                            <m:rPr>
                              <m:sty m:val="p"/>
                            </m:rPr>
                            <a:rPr lang="en-US" sz="2400" b="0" i="0">
                              <a:latin typeface="Cambria Math" panose="02040503050406030204" pitchFamily="18" charset="0"/>
                            </a:rPr>
                            <m:t>df</m:t>
                          </m:r>
                          <m:r>
                            <a:rPr lang="en-US" sz="2400" b="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b="0" i="0">
                                  <a:latin typeface="Cambria Math" panose="02040503050406030204" pitchFamily="18" charset="0"/>
                                </a:rPr>
                                <m:t>min</m:t>
                              </m:r>
                            </m:fName>
                            <m:e>
                              <m:d>
                                <m:dPr>
                                  <m:ctrlPr>
                                    <a:rPr lang="en-US" sz="2400" i="1">
                                      <a:latin typeface="Cambria Math" panose="02040503050406030204" pitchFamily="18" charset="0"/>
                                    </a:rPr>
                                  </m:ctrlPr>
                                </m:dPr>
                                <m:e>
                                  <m:r>
                                    <a:rPr lang="en-US" sz="2400" b="0" i="1">
                                      <a:latin typeface="Cambria Math" panose="02040503050406030204" pitchFamily="18" charset="0"/>
                                    </a:rPr>
                                    <m:t>𝑛</m:t>
                                  </m:r>
                                  <m:r>
                                    <a:rPr lang="nl-NL" sz="2400" b="0" i="1" smtClean="0">
                                      <a:latin typeface="Cambria Math" panose="02040503050406030204" pitchFamily="18" charset="0"/>
                                    </a:rPr>
                                    <m:t>−1</m:t>
                                  </m:r>
                                  <m:r>
                                    <a:rPr lang="en-US" sz="2400" b="0" i="1">
                                      <a:latin typeface="Cambria Math" panose="02040503050406030204" pitchFamily="18" charset="0"/>
                                    </a:rPr>
                                    <m:t>,</m:t>
                                  </m:r>
                                  <m:r>
                                    <a:rPr lang="en-US" sz="2400" b="0" i="1">
                                      <a:latin typeface="Cambria Math" panose="02040503050406030204" pitchFamily="18" charset="0"/>
                                    </a:rPr>
                                    <m:t>𝑚</m:t>
                                  </m:r>
                                  <m:r>
                                    <a:rPr lang="nl-NL" sz="2400" b="0" i="1" smtClean="0">
                                      <a:latin typeface="Cambria Math" panose="02040503050406030204" pitchFamily="18" charset="0"/>
                                    </a:rPr>
                                    <m:t>−1</m:t>
                                  </m:r>
                                </m:e>
                              </m:d>
                            </m:e>
                          </m:func>
                        </m:e>
                      </m:d>
                      <m:r>
                        <a:rPr lang="nl-NL" sz="2400" b="0" i="1" smtClean="0">
                          <a:latin typeface="Cambria Math" panose="02040503050406030204" pitchFamily="18" charset="0"/>
                        </a:rPr>
                        <m:t>=</m:t>
                      </m:r>
                      <m:r>
                        <m:rPr>
                          <m:sty m:val="p"/>
                        </m:rPr>
                        <a:rPr lang="nl-NL" sz="2400" b="0" i="0" smtClean="0">
                          <a:latin typeface="Cambria Math" panose="02040503050406030204" pitchFamily="18" charset="0"/>
                        </a:rPr>
                        <m:t>InvT</m:t>
                      </m:r>
                      <m:r>
                        <a:rPr lang="nl-NL" sz="2400" b="0" i="0" smtClean="0">
                          <a:latin typeface="Cambria Math" panose="02040503050406030204" pitchFamily="18" charset="0"/>
                        </a:rPr>
                        <m:t>(</m:t>
                      </m:r>
                      <m:r>
                        <a:rPr lang="nl-NL" sz="2400" b="0" i="1" smtClean="0">
                          <a:latin typeface="Cambria Math" panose="02040503050406030204" pitchFamily="18" charset="0"/>
                        </a:rPr>
                        <m:t>0,98;</m:t>
                      </m:r>
                      <m:r>
                        <a:rPr lang="nl-NL" sz="2400" b="0" i="0" smtClean="0">
                          <a:latin typeface="Cambria Math" panose="02040503050406030204" pitchFamily="18" charset="0"/>
                        </a:rPr>
                        <m:t>9)</m:t>
                      </m:r>
                      <m:r>
                        <a:rPr lang="en-US" sz="2400" b="0" i="1">
                          <a:latin typeface="Cambria Math" panose="02040503050406030204" pitchFamily="18" charset="0"/>
                        </a:rPr>
                        <m:t>≈2,3984</m:t>
                      </m:r>
                    </m:oMath>
                  </m:oMathPara>
                </a14:m>
                <a:endParaRPr lang="en-US" sz="2400" dirty="0"/>
              </a:p>
              <a:p>
                <a:endParaRPr lang="nl-NL" sz="2400" dirty="0" smtClean="0"/>
              </a:p>
              <a:p>
                <a:r>
                  <a:rPr lang="nl-NL" sz="2400" dirty="0" smtClean="0"/>
                  <a:t>Omdat </a:t>
                </a:r>
                <a14:m>
                  <m:oMath xmlns:m="http://schemas.openxmlformats.org/officeDocument/2006/math">
                    <m:r>
                      <a:rPr lang="nl-NL" sz="2400" b="0" i="1" smtClean="0">
                        <a:latin typeface="Cambria Math" panose="02040503050406030204" pitchFamily="18" charset="0"/>
                      </a:rPr>
                      <m:t>𝑡</m:t>
                    </m:r>
                    <m:r>
                      <a:rPr lang="nl-NL" sz="2400" b="0" i="1" smtClean="0">
                        <a:latin typeface="Cambria Math" panose="02040503050406030204" pitchFamily="18" charset="0"/>
                      </a:rPr>
                      <m:t>&gt;</m:t>
                    </m:r>
                    <m:r>
                      <a:rPr lang="nl-NL" sz="2400" b="0" i="1" smtClean="0">
                        <a:latin typeface="Cambria Math" panose="02040503050406030204" pitchFamily="18" charset="0"/>
                      </a:rPr>
                      <m:t>𝑔</m:t>
                    </m:r>
                  </m:oMath>
                </a14:m>
                <a:r>
                  <a:rPr lang="en-US" sz="2400" dirty="0" smtClean="0"/>
                  <a:t>, </a:t>
                </a:r>
                <a:r>
                  <a:rPr lang="en-US" sz="2400" dirty="0" err="1" smtClean="0"/>
                  <a:t>ligt</a:t>
                </a:r>
                <a:r>
                  <a:rPr lang="en-US" sz="2400" dirty="0" smtClean="0"/>
                  <a:t> de </a:t>
                </a:r>
                <a14:m>
                  <m:oMath xmlns:m="http://schemas.openxmlformats.org/officeDocument/2006/math">
                    <m:r>
                      <a:rPr lang="nl-NL" sz="2400" b="0" i="1" smtClean="0">
                        <a:latin typeface="Cambria Math" panose="02040503050406030204" pitchFamily="18" charset="0"/>
                      </a:rPr>
                      <m:t>𝑡</m:t>
                    </m:r>
                  </m:oMath>
                </a14:m>
                <a:r>
                  <a:rPr lang="en-US" sz="2400" dirty="0" smtClean="0"/>
                  <a:t>-score in het </a:t>
                </a:r>
                <a:r>
                  <a:rPr lang="en-US" sz="2400" b="1" dirty="0" err="1" smtClean="0">
                    <a:solidFill>
                      <a:srgbClr val="FF0000"/>
                    </a:solidFill>
                  </a:rPr>
                  <a:t>kritieke</a:t>
                </a:r>
                <a:r>
                  <a:rPr lang="en-US" sz="2400" b="1" dirty="0" smtClean="0">
                    <a:solidFill>
                      <a:srgbClr val="FF0000"/>
                    </a:solidFill>
                  </a:rPr>
                  <a:t> </a:t>
                </a:r>
                <a:r>
                  <a:rPr lang="en-US" sz="2400" b="1" dirty="0" err="1" smtClean="0">
                    <a:solidFill>
                      <a:srgbClr val="FF0000"/>
                    </a:solidFill>
                  </a:rPr>
                  <a:t>gebied</a:t>
                </a:r>
                <a:r>
                  <a:rPr lang="en-US" sz="2400" b="1" dirty="0" smtClean="0">
                    <a:solidFill>
                      <a:srgbClr val="FF0000"/>
                    </a:solidFill>
                  </a:rPr>
                  <a:t> </a:t>
                </a:r>
                <a14:m>
                  <m:oMath xmlns:m="http://schemas.openxmlformats.org/officeDocument/2006/math">
                    <m:r>
                      <a:rPr lang="nl-NL" sz="2400" b="0" i="1" smtClean="0">
                        <a:latin typeface="Cambria Math" panose="02040503050406030204" pitchFamily="18" charset="0"/>
                      </a:rPr>
                      <m:t>→</m:t>
                    </m:r>
                  </m:oMath>
                </a14:m>
                <a:r>
                  <a:rPr lang="en-US" sz="2400" dirty="0" smtClean="0"/>
                  <a:t> </a:t>
                </a:r>
                <a:r>
                  <a:rPr lang="en-US" sz="2400" dirty="0" err="1" smtClean="0"/>
                  <a:t>verwerpen</a:t>
                </a:r>
                <a:r>
                  <a:rPr lang="en-US" sz="2400" dirty="0" smtClean="0"/>
                  <a:t> van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endParaRPr lang="en-US" sz="2400" dirty="0" smtClean="0"/>
              </a:p>
              <a:p>
                <a:endParaRPr lang="nl-NL" sz="2400" b="1" dirty="0" smtClean="0"/>
              </a:p>
              <a:p>
                <a:r>
                  <a:rPr lang="nl-NL" sz="2400" b="1" dirty="0" smtClean="0"/>
                  <a:t>Er is voldoende bewijs om aan te nemen dat het nieuwe protocol inderdaad tot gemiddelde kortere responstijden leidt dan het oude protocol!</a:t>
                </a:r>
                <a:endParaRPr lang="en-US" sz="2400" b="1" dirty="0" smtClean="0"/>
              </a:p>
              <a:p>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a:p>
              <a:p>
                <a:endParaRPr lang="en-US" dirty="0"/>
              </a:p>
              <a:p>
                <a:endParaRPr lang="en-US" sz="2400" dirty="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842408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5: </a:t>
            </a:r>
            <a:r>
              <a:rPr lang="en-US" dirty="0" err="1" smtClean="0"/>
              <a:t>geef</a:t>
            </a:r>
            <a:r>
              <a:rPr lang="en-US" dirty="0" smtClean="0"/>
              <a:t> </a:t>
            </a:r>
            <a:r>
              <a:rPr lang="en-US" dirty="0" err="1" smtClean="0"/>
              <a:t>een</a:t>
            </a:r>
            <a:r>
              <a:rPr lang="en-US" dirty="0" smtClean="0"/>
              <a:t> </a:t>
            </a:r>
            <a:r>
              <a:rPr lang="en-US" dirty="0" err="1" smtClean="0"/>
              <a:t>conclusie</a:t>
            </a:r>
            <a:r>
              <a:rPr lang="en-US" dirty="0" smtClean="0"/>
              <a:t> </a:t>
            </a:r>
            <a:r>
              <a:rPr lang="en-US" dirty="0" err="1" smtClean="0"/>
              <a:t>en</a:t>
            </a:r>
            <a:r>
              <a:rPr lang="en-US" dirty="0" smtClean="0"/>
              <a:t> </a:t>
            </a:r>
            <a:r>
              <a:rPr lang="en-US" dirty="0" err="1" smtClean="0"/>
              <a:t>formuleer</a:t>
            </a:r>
            <a:r>
              <a:rPr lang="en-US" dirty="0" smtClean="0"/>
              <a:t> </a:t>
            </a:r>
            <a:r>
              <a:rPr lang="en-US" dirty="0" err="1" smtClean="0"/>
              <a:t>deze</a:t>
            </a:r>
            <a:r>
              <a:rPr lang="en-US" dirty="0" smtClean="0"/>
              <a:t> in de </a:t>
            </a:r>
            <a:r>
              <a:rPr lang="en-US" dirty="0" err="1" smtClean="0"/>
              <a:t>originele</a:t>
            </a:r>
            <a:r>
              <a:rPr lang="en-US" dirty="0" smtClean="0"/>
              <a:t> context</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r>
                  <a:rPr lang="en-US" sz="2400" dirty="0" smtClean="0"/>
                  <a:t>We </a:t>
                </a:r>
                <a:r>
                  <a:rPr lang="en-US" sz="2400" dirty="0" err="1"/>
                  <a:t>berekenen</a:t>
                </a:r>
                <a:r>
                  <a:rPr lang="en-US" sz="2400" dirty="0"/>
                  <a:t> het </a:t>
                </a:r>
                <a:r>
                  <a:rPr lang="en-US" sz="2400" b="1" dirty="0">
                    <a:solidFill>
                      <a:srgbClr val="FF0000"/>
                    </a:solidFill>
                  </a:rPr>
                  <a:t>kritieke </a:t>
                </a:r>
                <a:r>
                  <a:rPr lang="en-US" sz="2400" b="1" dirty="0" err="1">
                    <a:solidFill>
                      <a:srgbClr val="FF0000"/>
                    </a:solidFill>
                  </a:rPr>
                  <a:t>gebied</a:t>
                </a:r>
                <a:r>
                  <a:rPr lang="en-US" sz="2400" b="1" dirty="0">
                    <a:solidFill>
                      <a:srgbClr val="FF0000"/>
                    </a:solidFill>
                  </a:rPr>
                  <a:t> </a:t>
                </a:r>
                <a14:m>
                  <m:oMath xmlns:m="http://schemas.openxmlformats.org/officeDocument/2006/math">
                    <m:d>
                      <m:dPr>
                        <m:begChr m:val="["/>
                        <m:ctrlPr>
                          <a:rPr lang="nl-NL" sz="2400" b="1" i="1">
                            <a:solidFill>
                              <a:srgbClr val="FF0000"/>
                            </a:solidFill>
                            <a:latin typeface="Cambria Math" panose="02040503050406030204" pitchFamily="18" charset="0"/>
                          </a:rPr>
                        </m:ctrlPr>
                      </m:dPr>
                      <m:e>
                        <m:r>
                          <a:rPr lang="nl-NL" sz="2400" b="1" i="1">
                            <a:solidFill>
                              <a:srgbClr val="FF0000"/>
                            </a:solidFill>
                            <a:latin typeface="Cambria Math" panose="02040503050406030204" pitchFamily="18" charset="0"/>
                          </a:rPr>
                          <m:t>𝒈</m:t>
                        </m:r>
                        <m:r>
                          <a:rPr lang="nl-NL" sz="2400" b="1" i="1">
                            <a:solidFill>
                              <a:srgbClr val="FF0000"/>
                            </a:solidFill>
                            <a:latin typeface="Cambria Math" panose="02040503050406030204" pitchFamily="18" charset="0"/>
                          </a:rPr>
                          <m:t>;∞</m:t>
                        </m:r>
                      </m:e>
                    </m:d>
                    <m:r>
                      <a:rPr lang="nl-NL" sz="2400" i="1">
                        <a:latin typeface="Cambria Math" panose="02040503050406030204" pitchFamily="18" charset="0"/>
                      </a:rPr>
                      <m:t> </m:t>
                    </m:r>
                  </m:oMath>
                </a14:m>
                <a:r>
                  <a:rPr lang="en-US" sz="2400" dirty="0" err="1"/>
                  <a:t>en</a:t>
                </a:r>
                <a:r>
                  <a:rPr lang="en-US" sz="2400" dirty="0"/>
                  <a:t> </a:t>
                </a:r>
                <a:r>
                  <a:rPr lang="en-US" sz="2400" dirty="0" err="1"/>
                  <a:t>kijken</a:t>
                </a:r>
                <a:r>
                  <a:rPr lang="en-US" sz="2400" dirty="0"/>
                  <a:t> of de </a:t>
                </a:r>
                <a:r>
                  <a:rPr lang="en-US" sz="2400" dirty="0" err="1"/>
                  <a:t>berekende</a:t>
                </a:r>
                <a:r>
                  <a:rPr lang="en-US" sz="2400" dirty="0"/>
                  <a:t> </a:t>
                </a:r>
                <a14:m>
                  <m:oMath xmlns:m="http://schemas.openxmlformats.org/officeDocument/2006/math">
                    <m:r>
                      <a:rPr lang="nl-NL" sz="2400" i="1">
                        <a:latin typeface="Cambria Math" panose="02040503050406030204" pitchFamily="18" charset="0"/>
                      </a:rPr>
                      <m:t>𝑡</m:t>
                    </m:r>
                  </m:oMath>
                </a14:m>
                <a:r>
                  <a:rPr lang="en-US" sz="2400" dirty="0"/>
                  <a:t>-score </a:t>
                </a:r>
                <a:r>
                  <a:rPr lang="en-US" sz="2400" dirty="0" err="1"/>
                  <a:t>daarin</a:t>
                </a:r>
                <a:r>
                  <a:rPr lang="en-US" sz="2400" dirty="0"/>
                  <a:t> </a:t>
                </a:r>
                <a:r>
                  <a:rPr lang="en-US" sz="2400" dirty="0" err="1"/>
                  <a:t>valt</a:t>
                </a:r>
                <a:r>
                  <a:rPr lang="en-US" sz="2400" dirty="0"/>
                  <a:t>:</a:t>
                </a:r>
                <a:endParaRPr lang="en-US" sz="2400" dirty="0"/>
              </a:p>
              <a:p>
                <a:endParaRPr lang="nl-NL" sz="2400" b="1" dirty="0" smtClean="0"/>
              </a:p>
              <a:p>
                <a:r>
                  <a:rPr lang="nl-NL" sz="2400" b="1" dirty="0" smtClean="0"/>
                  <a:t>Geval 2: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endParaRPr lang="nl-NL" sz="2400" b="1" dirty="0"/>
              </a:p>
              <a:p>
                <a:pPr marL="342900" indent="-342900">
                  <a:buFont typeface="Arial" panose="020B0604020202020204" pitchFamily="34" charset="0"/>
                  <a:buChar char="•"/>
                </a:pPr>
                <a:r>
                  <a:rPr lang="nl-NL" sz="2400" b="1" dirty="0"/>
                  <a:t>Berekende </a:t>
                </a:r>
                <a14:m>
                  <m:oMath xmlns:m="http://schemas.openxmlformats.org/officeDocument/2006/math">
                    <m:r>
                      <a:rPr lang="nl-NL" sz="2400" b="1" i="1">
                        <a:latin typeface="Cambria Math" panose="02040503050406030204" pitchFamily="18" charset="0"/>
                      </a:rPr>
                      <m:t>𝒕</m:t>
                    </m:r>
                  </m:oMath>
                </a14:m>
                <a:r>
                  <a:rPr lang="en-US" sz="2400" b="1" dirty="0"/>
                  <a:t>-score: </a:t>
                </a:r>
                <a14:m>
                  <m:oMath xmlns:m="http://schemas.openxmlformats.org/officeDocument/2006/math">
                    <m:r>
                      <a:rPr lang="nl-NL" sz="2400" i="1">
                        <a:latin typeface="Cambria Math" panose="02040503050406030204" pitchFamily="18" charset="0"/>
                      </a:rPr>
                      <m:t>𝑡</m:t>
                    </m:r>
                    <m:r>
                      <a:rPr lang="en-US" sz="2400" i="1">
                        <a:latin typeface="Cambria Math" panose="02040503050406030204" pitchFamily="18" charset="0"/>
                      </a:rPr>
                      <m:t>≈2,</m:t>
                    </m:r>
                    <m:r>
                      <a:rPr lang="nl-NL" sz="2400" i="1">
                        <a:latin typeface="Cambria Math" panose="02040503050406030204" pitchFamily="18" charset="0"/>
                      </a:rPr>
                      <m:t>5653</m:t>
                    </m:r>
                  </m:oMath>
                </a14:m>
                <a:endParaRPr lang="nl-NL" sz="2400" dirty="0" smtClean="0"/>
              </a:p>
              <a:p>
                <a:pPr marL="342900" indent="-342900">
                  <a:buFont typeface="Arial" panose="020B0604020202020204" pitchFamily="34" charset="0"/>
                  <a:buChar char="•"/>
                </a:pPr>
                <a:r>
                  <a:rPr lang="nl-NL" sz="2400" b="1" dirty="0"/>
                  <a:t>Grens kritiek gebied</a:t>
                </a:r>
                <a:r>
                  <a:rPr lang="en-US" sz="2400" b="1" dirty="0" smtClean="0"/>
                  <a:t>(</a:t>
                </a:r>
                <a:r>
                  <a:rPr lang="en-US" sz="2400" b="1" dirty="0" err="1" smtClean="0"/>
                  <a:t>rechtszijdige</a:t>
                </a:r>
                <a:r>
                  <a:rPr lang="en-US" sz="2400" b="1" dirty="0" smtClean="0"/>
                  <a:t> </a:t>
                </a:r>
                <a:r>
                  <a:rPr lang="en-US" sz="2400" b="1" dirty="0" err="1"/>
                  <a:t>toets</a:t>
                </a:r>
                <a:r>
                  <a:rPr lang="en-US" sz="2400" b="1" dirty="0"/>
                  <a:t>!)</a:t>
                </a:r>
                <a:r>
                  <a:rPr lang="en-US" sz="2400" dirty="0"/>
                  <a:t>: </a:t>
                </a:r>
                <a:endParaRPr lang="nl-NL"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𝑔</m:t>
                      </m:r>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=1−</m:t>
                          </m:r>
                          <m:r>
                            <a:rPr lang="en-US" sz="2400" i="1">
                              <a:latin typeface="Cambria Math" panose="02040503050406030204" pitchFamily="18" charset="0"/>
                            </a:rPr>
                            <m:t>𝛼</m:t>
                          </m:r>
                          <m:r>
                            <a:rPr lang="en-US" sz="2400" i="1">
                              <a:latin typeface="Cambria Math" panose="02040503050406030204" pitchFamily="18" charset="0"/>
                            </a:rPr>
                            <m:t>;</m:t>
                          </m:r>
                          <m:r>
                            <m:rPr>
                              <m:sty m:val="p"/>
                            </m:rPr>
                            <a:rPr lang="en-US" sz="2400">
                              <a:latin typeface="Cambria Math" panose="02040503050406030204" pitchFamily="18" charset="0"/>
                            </a:rPr>
                            <m:t>df</m:t>
                          </m:r>
                          <m:r>
                            <a:rPr lang="en-US" sz="2400" i="1">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m:t>
                          </m:r>
                          <m:r>
                            <a:rPr lang="nl-NL" sz="2400" b="0" i="1" smtClean="0">
                              <a:latin typeface="Cambria Math" panose="02040503050406030204" pitchFamily="18" charset="0"/>
                            </a:rPr>
                            <m:t>𝑚</m:t>
                          </m:r>
                          <m:r>
                            <a:rPr lang="nl-NL" sz="2400" b="0" i="1" smtClean="0">
                              <a:latin typeface="Cambria Math" panose="02040503050406030204" pitchFamily="18" charset="0"/>
                            </a:rPr>
                            <m:t>−2</m:t>
                          </m:r>
                        </m:e>
                      </m:d>
                      <m:r>
                        <a:rPr lang="nl-NL" sz="2400" b="0" i="1" smtClean="0">
                          <a:latin typeface="Cambria Math" panose="02040503050406030204" pitchFamily="18" charset="0"/>
                        </a:rPr>
                        <m:t>=</m:t>
                      </m:r>
                      <m:r>
                        <m:rPr>
                          <m:sty m:val="p"/>
                        </m:rPr>
                        <a:rPr lang="nl-NL" sz="2400" b="0" i="0" smtClean="0">
                          <a:latin typeface="Cambria Math" panose="02040503050406030204" pitchFamily="18" charset="0"/>
                        </a:rPr>
                        <m:t>InvT</m:t>
                      </m:r>
                      <m:r>
                        <a:rPr lang="nl-NL" sz="2400" b="0" i="0" smtClean="0">
                          <a:latin typeface="Cambria Math" panose="02040503050406030204" pitchFamily="18" charset="0"/>
                        </a:rPr>
                        <m:t>(</m:t>
                      </m:r>
                      <m:r>
                        <a:rPr lang="nl-NL" sz="2400" b="0" i="1" smtClean="0">
                          <a:latin typeface="Cambria Math" panose="02040503050406030204" pitchFamily="18" charset="0"/>
                        </a:rPr>
                        <m:t>0,98;</m:t>
                      </m:r>
                      <m:r>
                        <a:rPr lang="nl-NL" sz="2400" b="0" i="0" smtClean="0">
                          <a:latin typeface="Cambria Math" panose="02040503050406030204" pitchFamily="18" charset="0"/>
                        </a:rPr>
                        <m:t>23)</m:t>
                      </m:r>
                      <m:r>
                        <a:rPr lang="en-US" sz="2400" i="1">
                          <a:latin typeface="Cambria Math" panose="02040503050406030204" pitchFamily="18" charset="0"/>
                        </a:rPr>
                        <m:t>≈</m:t>
                      </m:r>
                      <m:r>
                        <a:rPr lang="nl-NL" sz="2400" b="0" i="1" smtClean="0">
                          <a:latin typeface="Cambria Math" panose="02040503050406030204" pitchFamily="18" charset="0"/>
                        </a:rPr>
                        <m:t>2,1770</m:t>
                      </m:r>
                    </m:oMath>
                  </m:oMathPara>
                </a14:m>
                <a:endParaRPr lang="en-US" sz="2400" dirty="0"/>
              </a:p>
              <a:p>
                <a:endParaRPr lang="nl-NL" sz="2400" dirty="0" smtClean="0"/>
              </a:p>
              <a:p>
                <a:r>
                  <a:rPr lang="nl-NL" sz="2400" dirty="0" smtClean="0"/>
                  <a:t>Omdat </a:t>
                </a:r>
                <a14:m>
                  <m:oMath xmlns:m="http://schemas.openxmlformats.org/officeDocument/2006/math">
                    <m:r>
                      <a:rPr lang="nl-NL" sz="2400" i="1">
                        <a:latin typeface="Cambria Math" panose="02040503050406030204" pitchFamily="18" charset="0"/>
                      </a:rPr>
                      <m:t>𝑡</m:t>
                    </m:r>
                    <m:r>
                      <a:rPr lang="nl-NL" sz="2400" i="1">
                        <a:latin typeface="Cambria Math" panose="02040503050406030204" pitchFamily="18" charset="0"/>
                      </a:rPr>
                      <m:t>&gt;</m:t>
                    </m:r>
                    <m:r>
                      <a:rPr lang="nl-NL" sz="2400" b="0" i="1" smtClean="0">
                        <a:latin typeface="Cambria Math" panose="02040503050406030204" pitchFamily="18" charset="0"/>
                      </a:rPr>
                      <m:t>𝑔</m:t>
                    </m:r>
                  </m:oMath>
                </a14:m>
                <a:r>
                  <a:rPr lang="en-US" sz="2400" dirty="0" smtClean="0"/>
                  <a:t>,</a:t>
                </a:r>
                <a:r>
                  <a:rPr lang="en-US" sz="2400" dirty="0"/>
                  <a:t> </a:t>
                </a:r>
                <a:r>
                  <a:rPr lang="en-US" sz="2400" dirty="0" err="1"/>
                  <a:t>ligt</a:t>
                </a:r>
                <a:r>
                  <a:rPr lang="en-US" sz="2400" dirty="0"/>
                  <a:t> de </a:t>
                </a:r>
                <a14:m>
                  <m:oMath xmlns:m="http://schemas.openxmlformats.org/officeDocument/2006/math">
                    <m:r>
                      <a:rPr lang="nl-NL" sz="2400" i="1">
                        <a:latin typeface="Cambria Math" panose="02040503050406030204" pitchFamily="18" charset="0"/>
                      </a:rPr>
                      <m:t>𝑡</m:t>
                    </m:r>
                  </m:oMath>
                </a14:m>
                <a:r>
                  <a:rPr lang="en-US" sz="2400" dirty="0"/>
                  <a:t>-score in het </a:t>
                </a:r>
                <a:r>
                  <a:rPr lang="en-US" sz="2400" b="1" dirty="0" err="1">
                    <a:solidFill>
                      <a:srgbClr val="FF0000"/>
                    </a:solidFill>
                  </a:rPr>
                  <a:t>kritieke</a:t>
                </a:r>
                <a:r>
                  <a:rPr lang="en-US" sz="2400" b="1" dirty="0">
                    <a:solidFill>
                      <a:srgbClr val="FF0000"/>
                    </a:solidFill>
                  </a:rPr>
                  <a:t> </a:t>
                </a:r>
                <a:r>
                  <a:rPr lang="en-US" sz="2400" b="1" dirty="0" err="1">
                    <a:solidFill>
                      <a:srgbClr val="FF0000"/>
                    </a:solidFill>
                  </a:rPr>
                  <a:t>gebied</a:t>
                </a:r>
                <a:r>
                  <a:rPr lang="en-US" sz="2400" b="1" dirty="0">
                    <a:solidFill>
                      <a:srgbClr val="FF0000"/>
                    </a:solidFill>
                  </a:rPr>
                  <a:t> </a:t>
                </a:r>
                <a14:m>
                  <m:oMath xmlns:m="http://schemas.openxmlformats.org/officeDocument/2006/math">
                    <m:r>
                      <a:rPr lang="nl-NL" sz="2400" i="1">
                        <a:latin typeface="Cambria Math" panose="02040503050406030204" pitchFamily="18" charset="0"/>
                      </a:rPr>
                      <m:t>→</m:t>
                    </m:r>
                  </m:oMath>
                </a14:m>
                <a:r>
                  <a:rPr lang="en-US" sz="2400" dirty="0"/>
                  <a:t> </a:t>
                </a:r>
                <a:r>
                  <a:rPr lang="en-US" sz="2400" dirty="0" err="1"/>
                  <a:t>verwerpen</a:t>
                </a:r>
                <a:r>
                  <a:rPr lang="en-US" sz="2400" dirty="0"/>
                  <a:t> van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oMath>
                </a14:m>
                <a:endParaRPr lang="en-US" sz="2400" dirty="0"/>
              </a:p>
              <a:p>
                <a:endParaRPr lang="nl-NL" sz="2400" b="1" dirty="0"/>
              </a:p>
              <a:p>
                <a:r>
                  <a:rPr lang="nl-NL" sz="2400" b="1" dirty="0"/>
                  <a:t>Er is voldoende bewijs om aan te nemen dat het nieuwe protocol inderdaad tot gemiddelde kortere responstijden leidt dan het oude protocol</a:t>
                </a:r>
                <a:r>
                  <a:rPr lang="nl-NL" sz="2400" b="1" dirty="0" smtClean="0"/>
                  <a:t>!</a:t>
                </a:r>
                <a:endParaRPr lang="en-US" sz="2400" b="1" dirty="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238828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r>
                  <a:rPr lang="nl-NL" sz="2400" b="1" dirty="0" smtClean="0"/>
                  <a:t>Om te bepalen of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en-US" sz="2400" b="1" dirty="0" smtClean="0"/>
                  <a:t> of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en-US" sz="2400" b="1" dirty="0" smtClean="0"/>
                  <a:t> </a:t>
                </a:r>
                <a:r>
                  <a:rPr lang="en-US" sz="2400" b="1" dirty="0" err="1" smtClean="0"/>
                  <a:t>geldt</a:t>
                </a:r>
                <a:r>
                  <a:rPr lang="en-US" sz="2400" b="1" dirty="0" smtClean="0"/>
                  <a:t>, </a:t>
                </a:r>
                <a:r>
                  <a:rPr lang="en-US" sz="2400" b="1" dirty="0" err="1" smtClean="0"/>
                  <a:t>moeten</a:t>
                </a:r>
                <a:r>
                  <a:rPr lang="en-US" sz="2400" b="1" dirty="0" smtClean="0"/>
                  <a:t> we </a:t>
                </a:r>
                <a:r>
                  <a:rPr lang="en-US" sz="2400" b="1" dirty="0" err="1" smtClean="0"/>
                  <a:t>een</a:t>
                </a:r>
                <a:r>
                  <a:rPr lang="en-US" sz="2400" b="1" dirty="0" smtClean="0"/>
                  <a:t> </a:t>
                </a:r>
                <a14:m>
                  <m:oMath xmlns:m="http://schemas.openxmlformats.org/officeDocument/2006/math">
                    <m:r>
                      <a:rPr lang="nl-NL" sz="2400" b="1" i="1" smtClean="0">
                        <a:latin typeface="Cambria Math" panose="02040503050406030204" pitchFamily="18" charset="0"/>
                      </a:rPr>
                      <m:t>𝑭</m:t>
                    </m:r>
                  </m:oMath>
                </a14:m>
                <a:r>
                  <a:rPr lang="en-US" sz="2400" b="1" dirty="0" smtClean="0"/>
                  <a:t>-</a:t>
                </a:r>
                <a:r>
                  <a:rPr lang="en-US" sz="2400" b="1" dirty="0" err="1" smtClean="0"/>
                  <a:t>toets</a:t>
                </a:r>
                <a:r>
                  <a:rPr lang="en-US" sz="2400" b="1" dirty="0" smtClean="0"/>
                  <a:t> </a:t>
                </a:r>
                <a:r>
                  <a:rPr lang="en-US" sz="2400" b="1" dirty="0" err="1" smtClean="0"/>
                  <a:t>uitvoeren</a:t>
                </a:r>
                <a:r>
                  <a:rPr lang="en-US" sz="2400" b="1" dirty="0" smtClean="0"/>
                  <a:t>.</a:t>
                </a:r>
                <a:endParaRPr lang="en-US" sz="2400" b="1" dirty="0" smtClean="0"/>
              </a:p>
              <a:p>
                <a:endParaRPr lang="nl-NL" sz="2400" b="1" dirty="0" smtClean="0"/>
              </a:p>
              <a:p>
                <a:r>
                  <a:rPr lang="nl-NL" sz="2400" b="1" dirty="0" smtClean="0"/>
                  <a:t>Stap 1: definieer de nulhypothese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𝟎</m:t>
                        </m:r>
                      </m:sub>
                    </m:sSub>
                  </m:oMath>
                </a14:m>
                <a:r>
                  <a:rPr lang="nl-NL" sz="2400" b="1" dirty="0" smtClean="0"/>
                  <a:t> en de alternatieve 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𝟏</m:t>
                        </m:r>
                      </m:sub>
                    </m:sSub>
                  </m:oMath>
                </a14:m>
                <a:endParaRPr lang="nl-NL" sz="2400" b="1" dirty="0" smtClean="0"/>
              </a:p>
              <a:p>
                <a:endParaRPr lang="nl-NL" sz="2400" b="1" dirty="0" smtClean="0"/>
              </a:p>
              <a:p>
                <a:pPr algn="ct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versus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a:t>
                </a:r>
                <a:r>
                  <a:rPr lang="en-US" sz="2400" b="1" dirty="0" err="1" smtClean="0">
                    <a:solidFill>
                      <a:schemeClr val="accent1"/>
                    </a:solidFill>
                  </a:rPr>
                  <a:t>tweezijdig</a:t>
                </a:r>
                <a:r>
                  <a:rPr lang="en-US" sz="2400" b="1" dirty="0" smtClean="0">
                    <a:solidFill>
                      <a:schemeClr val="accent1"/>
                    </a:solidFill>
                  </a:rPr>
                  <a:t>!</a:t>
                </a:r>
                <a:r>
                  <a:rPr lang="en-US" sz="2400" dirty="0" smtClean="0"/>
                  <a:t>)</a:t>
                </a:r>
              </a:p>
              <a:p>
                <a:pPr algn="ctr"/>
                <a:endParaRPr lang="en-US" sz="2400" dirty="0" smtClean="0"/>
              </a:p>
              <a:p>
                <a:r>
                  <a:rPr lang="nl-NL" sz="2400" b="1" dirty="0"/>
                  <a:t>Stap </a:t>
                </a:r>
                <a:r>
                  <a:rPr lang="nl-NL" sz="2400" b="1" dirty="0" smtClean="0"/>
                  <a:t>2: bepaal het significantieniveau </a:t>
                </a:r>
                <a14:m>
                  <m:oMath xmlns:m="http://schemas.openxmlformats.org/officeDocument/2006/math">
                    <m:r>
                      <a:rPr lang="nl-NL" sz="2400" b="1" i="1" smtClean="0">
                        <a:latin typeface="Cambria Math" panose="02040503050406030204" pitchFamily="18" charset="0"/>
                      </a:rPr>
                      <m:t>𝜶</m:t>
                    </m:r>
                  </m:oMath>
                </a14:m>
                <a:endParaRPr lang="nl-NL" sz="2400" dirty="0" smtClean="0"/>
              </a:p>
              <a:p>
                <a:r>
                  <a:rPr lang="nl-NL" sz="2400" dirty="0" smtClean="0"/>
                  <a:t>We mogen werken met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=0,02</m:t>
                    </m:r>
                  </m:oMath>
                </a14:m>
                <a:r>
                  <a:rPr lang="en-US" sz="2400" dirty="0" smtClean="0"/>
                  <a:t>.</a:t>
                </a:r>
                <a:endParaRPr lang="en-US" sz="2400" dirty="0" smtClean="0"/>
              </a:p>
              <a:p>
                <a:endParaRPr lang="nl-NL" sz="2400" dirty="0" smtClean="0"/>
              </a:p>
              <a:p>
                <a:r>
                  <a:rPr lang="nl-NL" sz="2400" b="1" dirty="0" smtClean="0"/>
                  <a:t>Stap 3: verzamelen van data</a:t>
                </a:r>
              </a:p>
              <a:p>
                <a:r>
                  <a:rPr lang="nl-NL" sz="2400" dirty="0" smtClean="0"/>
                  <a:t>We hadden al bepaald dat</a:t>
                </a:r>
                <a:r>
                  <a:rPr lang="nl-NL"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nl-NL" sz="2400" i="1">
                            <a:latin typeface="Cambria Math" panose="02040503050406030204" pitchFamily="18" charset="0"/>
                          </a:rPr>
                          <m:t>𝑋</m:t>
                        </m:r>
                      </m:sub>
                    </m:sSub>
                    <m:r>
                      <a:rPr lang="en-US" sz="2400" i="1">
                        <a:latin typeface="Cambria Math" panose="02040503050406030204" pitchFamily="18" charset="0"/>
                      </a:rPr>
                      <m:t>=2,5</m:t>
                    </m:r>
                  </m:oMath>
                </a14:m>
                <a:r>
                  <a:rPr lang="nl-NL" sz="2400" dirty="0"/>
                  <a:t> </a:t>
                </a:r>
                <a:r>
                  <a:rPr lang="nl-NL" sz="2400" dirty="0" smtClean="0"/>
                  <a:t>minuten en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𝑌</m:t>
                        </m:r>
                      </m:sub>
                    </m:sSub>
                    <m:r>
                      <a:rPr lang="nl-NL" sz="2400" b="0" i="1" smtClean="0">
                        <a:latin typeface="Cambria Math" panose="02040503050406030204" pitchFamily="18" charset="0"/>
                      </a:rPr>
                      <m:t>=2,2</m:t>
                    </m:r>
                  </m:oMath>
                </a14:m>
                <a:r>
                  <a:rPr lang="nl-NL" sz="2400" dirty="0" smtClean="0"/>
                  <a:t> minuten zijn gegeven</a:t>
                </a:r>
                <a:r>
                  <a:rPr lang="nl-NL" sz="2400" dirty="0" smtClean="0"/>
                  <a:t>.</a:t>
                </a:r>
                <a:endParaRPr lang="nl-NL" sz="2400" dirty="0" smtClean="0"/>
              </a:p>
              <a:p>
                <a:pPr algn="ctr"/>
                <a:endParaRPr lang="nl-NL" sz="2400" dirty="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b="-3300"/>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694351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r>
                  <a:rPr lang="nl-NL" sz="2400" b="1" dirty="0" smtClean="0"/>
                  <a:t>Om </a:t>
                </a:r>
                <a:r>
                  <a:rPr lang="nl-NL" sz="2400" b="1" dirty="0"/>
                  <a:t>te bepalen of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r>
                  <a:rPr lang="en-US" sz="2400" b="1" dirty="0"/>
                  <a:t> of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r>
                  <a:rPr lang="en-US" sz="2400" b="1" dirty="0"/>
                  <a:t> </a:t>
                </a:r>
                <a:r>
                  <a:rPr lang="en-US" sz="2400" b="1" dirty="0" err="1"/>
                  <a:t>geldt</a:t>
                </a:r>
                <a:r>
                  <a:rPr lang="en-US" sz="2400" b="1" dirty="0"/>
                  <a:t>, </a:t>
                </a:r>
                <a:r>
                  <a:rPr lang="en-US" sz="2400" b="1" dirty="0" err="1"/>
                  <a:t>moeten</a:t>
                </a:r>
                <a:r>
                  <a:rPr lang="en-US" sz="2400" b="1" dirty="0"/>
                  <a:t> we </a:t>
                </a:r>
                <a:r>
                  <a:rPr lang="en-US" sz="2400" b="1" dirty="0" err="1"/>
                  <a:t>een</a:t>
                </a:r>
                <a:r>
                  <a:rPr lang="en-US" sz="2400" b="1" dirty="0"/>
                  <a:t> </a:t>
                </a:r>
                <a14:m>
                  <m:oMath xmlns:m="http://schemas.openxmlformats.org/officeDocument/2006/math">
                    <m:r>
                      <a:rPr lang="nl-NL" sz="2400" b="1" i="1">
                        <a:latin typeface="Cambria Math" panose="02040503050406030204" pitchFamily="18" charset="0"/>
                      </a:rPr>
                      <m:t>𝑭</m:t>
                    </m:r>
                  </m:oMath>
                </a14:m>
                <a:r>
                  <a:rPr lang="en-US" sz="2400" b="1" dirty="0"/>
                  <a:t>-</a:t>
                </a:r>
                <a:r>
                  <a:rPr lang="en-US" sz="2400" b="1" dirty="0" err="1"/>
                  <a:t>toets</a:t>
                </a:r>
                <a:r>
                  <a:rPr lang="en-US" sz="2400" b="1" dirty="0"/>
                  <a:t> </a:t>
                </a:r>
                <a:r>
                  <a:rPr lang="en-US" sz="2400" b="1" dirty="0" err="1"/>
                  <a:t>uitvoeren</a:t>
                </a:r>
                <a:r>
                  <a:rPr lang="en-US" sz="2400" b="1" dirty="0"/>
                  <a:t>.</a:t>
                </a:r>
              </a:p>
              <a:p>
                <a:endParaRPr lang="nl-NL" sz="2400" b="1" dirty="0"/>
              </a:p>
              <a:p>
                <a:r>
                  <a:rPr lang="nl-NL" sz="2400" b="1" dirty="0"/>
                  <a:t>Stap 1: </a:t>
                </a:r>
                <a:r>
                  <a:rPr lang="nl-NL" sz="2400" b="1" dirty="0" smtClean="0"/>
                  <a:t>bepaal de toetsingsgrootheid.</a:t>
                </a:r>
              </a:p>
              <a:p>
                <a:endParaRPr lang="nl-NL" sz="2400" b="1" dirty="0"/>
              </a:p>
              <a:p>
                <a:r>
                  <a:rPr lang="nl-NL" sz="2400" dirty="0" smtClean="0"/>
                  <a:t>In dit geval is de toetsingsgrootheid gelijk aan</a:t>
                </a:r>
                <a14:m/>
              </a:p>
              <a:p>
                <a:endParaRPr lang="nl-NL" sz="2400" dirty="0" smtClean="0"/>
              </a:p>
              <a:p>
                <a:r>
                  <a:rPr lang="nl-NL" sz="2400" dirty="0" smtClean="0"/>
                  <a:t>Hierbij zijn </a:t>
                </a:r>
                <a14:m>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oMath>
                </a14:m>
                <a:r>
                  <a:rPr lang="nl-NL" sz="2400" dirty="0" smtClean="0"/>
                  <a:t> en </a:t>
                </a:r>
                <a14:m>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oMath>
                </a14:m>
                <a:r>
                  <a:rPr lang="nl-NL" sz="2400" dirty="0" smtClean="0"/>
                  <a:t> de puntschatters voor de variantie van </a:t>
                </a:r>
                <a14:m>
                  <m:oMath xmlns:m="http://schemas.openxmlformats.org/officeDocument/2006/math">
                    <m:r>
                      <a:rPr lang="nl-NL" sz="2400" b="0" i="1" smtClean="0">
                        <a:latin typeface="Cambria Math" panose="02040503050406030204" pitchFamily="18" charset="0"/>
                      </a:rPr>
                      <m:t>𝐴</m:t>
                    </m:r>
                  </m:oMath>
                </a14:m>
                <a:r>
                  <a:rPr lang="nl-NL" sz="2400" dirty="0" smtClean="0"/>
                  <a:t> en </a:t>
                </a:r>
                <a14:m>
                  <m:oMath xmlns:m="http://schemas.openxmlformats.org/officeDocument/2006/math">
                    <m:r>
                      <a:rPr lang="nl-NL" sz="2400" b="0" i="1" smtClean="0">
                        <a:latin typeface="Cambria Math" panose="02040503050406030204" pitchFamily="18" charset="0"/>
                      </a:rPr>
                      <m:t>𝐵</m:t>
                    </m:r>
                  </m:oMath>
                </a14:m>
                <a:r>
                  <a:rPr lang="nl-NL" sz="2400" dirty="0" smtClean="0"/>
                  <a:t>.</a:t>
                </a:r>
              </a:p>
              <a:p>
                <a:endParaRPr lang="nl-NL" sz="2400" dirty="0" smtClean="0"/>
              </a:p>
              <a:p>
                <a:r>
                  <a:rPr lang="nl-NL" sz="2400" dirty="0" smtClean="0"/>
                  <a:t>De geobserveerde toetsingsgrootheid is dus gelijk aan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2,5</m:t>
                            </m:r>
                          </m:e>
                          <m:sup>
                            <m:r>
                              <a:rPr lang="nl-NL" sz="2400" b="0" i="1" smtClean="0">
                                <a:latin typeface="Cambria Math" panose="02040503050406030204" pitchFamily="18" charset="0"/>
                              </a:rPr>
                              <m:t>2</m:t>
                            </m:r>
                          </m:sup>
                        </m:sSup>
                      </m:num>
                      <m:den>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2,2</m:t>
                            </m:r>
                          </m:e>
                          <m:sup>
                            <m:r>
                              <a:rPr lang="nl-NL" sz="2400" b="0" i="1" smtClean="0">
                                <a:latin typeface="Cambria Math" panose="02040503050406030204" pitchFamily="18" charset="0"/>
                              </a:rPr>
                              <m:t>2</m:t>
                            </m:r>
                          </m:sup>
                        </m:sSup>
                      </m:den>
                    </m:f>
                    <m:r>
                      <a:rPr lang="nl-NL" sz="2400" b="0" i="1" smtClean="0">
                        <a:latin typeface="Cambria Math" panose="02040503050406030204" pitchFamily="18" charset="0"/>
                      </a:rPr>
                      <m:t>≈1,2913</m:t>
                    </m:r>
                  </m:oMath>
                </a14:m>
                <a:endParaRPr lang="nl-NL" sz="2400" dirty="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589603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nl-NL" sz="2400" dirty="0" smtClean="0"/>
                  <a:t>De toetsingsgrootheid </a:t>
                </a:r>
                <a14:m>
                  <m:oMath xmlns:m="http://schemas.openxmlformats.org/officeDocument/2006/math">
                    <m:r>
                      <a:rPr lang="nl-NL" sz="2400" i="1">
                        <a:latin typeface="Cambria Math" panose="02040503050406030204" pitchFamily="18" charset="0"/>
                      </a:rPr>
                      <m:t>𝐹</m:t>
                    </m:r>
                  </m:oMath>
                </a14:m>
                <a:r>
                  <a:rPr lang="nl-NL" sz="2400" dirty="0"/>
                  <a:t> volgt de zogenaamde </a:t>
                </a:r>
                <a14:m>
                  <m:oMath xmlns:m="http://schemas.openxmlformats.org/officeDocument/2006/math">
                    <m:r>
                      <a:rPr lang="nl-NL" sz="2400" i="1">
                        <a:latin typeface="Cambria Math" panose="02040503050406030204" pitchFamily="18" charset="0"/>
                      </a:rPr>
                      <m:t>𝐹</m:t>
                    </m:r>
                  </m:oMath>
                </a14:m>
                <a:r>
                  <a:rPr lang="nl-NL" sz="2400" dirty="0"/>
                  <a:t>-verdeling met respectievelijk </a:t>
                </a:r>
                <a14:m>
                  <m:oMath xmlns:m="http://schemas.openxmlformats.org/officeDocument/2006/math">
                    <m:r>
                      <a:rPr lang="nl-NL" sz="2400" i="1">
                        <a:latin typeface="Cambria Math" panose="02040503050406030204" pitchFamily="18" charset="0"/>
                      </a:rPr>
                      <m:t>𝑛</m:t>
                    </m:r>
                    <m:r>
                      <a:rPr lang="nl-NL" sz="2400" i="1">
                        <a:latin typeface="Cambria Math" panose="02040503050406030204" pitchFamily="18" charset="0"/>
                      </a:rPr>
                      <m:t>−1</m:t>
                    </m:r>
                  </m:oMath>
                </a14:m>
                <a:r>
                  <a:rPr lang="nl-NL" sz="2400" dirty="0"/>
                  <a:t> en </a:t>
                </a:r>
                <a14:m>
                  <m:oMath xmlns:m="http://schemas.openxmlformats.org/officeDocument/2006/math">
                    <m:r>
                      <a:rPr lang="nl-NL" sz="2400" i="1">
                        <a:latin typeface="Cambria Math" panose="02040503050406030204" pitchFamily="18" charset="0"/>
                      </a:rPr>
                      <m:t>𝑚</m:t>
                    </m:r>
                    <m:r>
                      <a:rPr lang="nl-NL" sz="2400" i="1">
                        <a:latin typeface="Cambria Math" panose="02040503050406030204" pitchFamily="18" charset="0"/>
                      </a:rPr>
                      <m:t>−1</m:t>
                    </m:r>
                  </m:oMath>
                </a14:m>
                <a:r>
                  <a:rPr lang="nl-NL" sz="2400" dirty="0"/>
                  <a:t> vrijheidsgraden.</a:t>
                </a:r>
              </a:p>
              <a:p>
                <a:endParaRPr lang="nl-NL" sz="2400" b="1" dirty="0"/>
              </a:p>
              <a:p>
                <a:r>
                  <a:rPr lang="nl-NL" sz="2400" dirty="0" smtClean="0"/>
                  <a:t>Het </a:t>
                </a:r>
                <a:r>
                  <a:rPr lang="nl-NL" sz="2400" b="1" dirty="0" smtClean="0">
                    <a:solidFill>
                      <a:srgbClr val="FF0000"/>
                    </a:solidFill>
                  </a:rPr>
                  <a:t>kritieke gebied </a:t>
                </a:r>
                <a:r>
                  <a:rPr lang="nl-NL" sz="2400" dirty="0" smtClean="0"/>
                  <a:t>is van de vorm </a:t>
                </a:r>
                <a14:m>
                  <m:oMath xmlns:m="http://schemas.openxmlformats.org/officeDocument/2006/math">
                    <m:r>
                      <a:rPr lang="nl-NL" sz="2400" b="0" i="1" smtClean="0">
                        <a:solidFill>
                          <a:srgbClr val="FF0000"/>
                        </a:solidFill>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m:t>
                    </m:r>
                  </m:oMath>
                </a14:m>
                <a:r>
                  <a:rPr lang="nl-NL" sz="2400" dirty="0" smtClean="0">
                    <a:solidFill>
                      <a:srgbClr val="FF0000"/>
                    </a:solidFill>
                  </a:rPr>
                  <a:t> en </a:t>
                </a:r>
                <a14:m>
                  <m:oMath xmlns:m="http://schemas.openxmlformats.org/officeDocument/2006/math">
                    <m:r>
                      <a:rPr lang="nl-NL" sz="2400" b="0" i="1" smtClean="0">
                        <a:solidFill>
                          <a:srgbClr val="FF0000"/>
                        </a:solidFill>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b="0" i="1" smtClean="0">
                        <a:solidFill>
                          <a:srgbClr val="FF0000"/>
                        </a:solidFill>
                        <a:latin typeface="Cambria Math" panose="02040503050406030204" pitchFamily="18" charset="0"/>
                      </a:rPr>
                      <m:t>,∞)</m:t>
                    </m:r>
                  </m:oMath>
                </a14:m>
                <a:r>
                  <a:rPr lang="nl-NL" sz="2400" dirty="0" smtClean="0">
                    <a:solidFill>
                      <a:schemeClr val="tx1"/>
                    </a:solidFill>
                  </a:rPr>
                  <a:t>,</a:t>
                </a:r>
                <a:r>
                  <a:rPr lang="nl-NL" sz="2400" dirty="0" smtClean="0">
                    <a:solidFill>
                      <a:srgbClr val="FF0000"/>
                    </a:solidFill>
                  </a:rPr>
                  <a:t> </a:t>
                </a:r>
                <a:r>
                  <a:rPr lang="nl-NL" sz="2400" dirty="0" smtClean="0"/>
                  <a:t>waarbij:</a:t>
                </a:r>
              </a:p>
              <a:p>
                <a:pPr marL="342900" indent="-342900">
                  <a:buFont typeface="Arial" panose="020B0604020202020204" pitchFamily="34" charset="0"/>
                  <a:buChar char="•"/>
                </a:pPr>
                <a14:m>
                  <m:oMath xmlns:m="http://schemas.openxmlformats.org/officeDocument/2006/math">
                    <m:r>
                      <m:rPr>
                        <m:sty m:val="p"/>
                      </m:rPr>
                      <a:rPr lang="nl-NL" sz="2400" b="0" i="0" smtClean="0">
                        <a:latin typeface="Cambria Math" panose="02040503050406030204" pitchFamily="18" charset="0"/>
                      </a:rPr>
                      <m:t>Fcdf</m:t>
                    </m:r>
                    <m:d>
                      <m:dPr>
                        <m:ctrlPr>
                          <a:rPr lang="nl-NL" sz="2400" b="0" i="1" smtClean="0">
                            <a:latin typeface="Cambria Math" panose="02040503050406030204" pitchFamily="18" charset="0"/>
                          </a:rPr>
                        </m:ctrlPr>
                      </m:dPr>
                      <m:e>
                        <m:r>
                          <m:rPr>
                            <m:sty m:val="p"/>
                          </m:rPr>
                          <a:rPr lang="nl-NL" sz="2400" b="0" i="0" smtClean="0">
                            <a:latin typeface="Cambria Math" panose="02040503050406030204" pitchFamily="18" charset="0"/>
                          </a:rPr>
                          <m:t>lower</m:t>
                        </m:r>
                        <m:r>
                          <a:rPr lang="nl-NL" sz="2400" b="0" i="1" smtClean="0">
                            <a:latin typeface="Cambria Math" panose="02040503050406030204" pitchFamily="18" charset="0"/>
                          </a:rPr>
                          <m:t>=0;</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m:rPr>
                                <m:sty m:val="p"/>
                              </m:rPr>
                              <a:rPr lang="nl-NL" sz="2400" b="0" i="0" smtClean="0">
                                <a:latin typeface="Cambria Math" panose="02040503050406030204" pitchFamily="18" charset="0"/>
                              </a:rPr>
                              <m:t>df</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−1,</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b="0" i="1" smtClean="0">
                                <a:latin typeface="Cambria Math" panose="02040503050406030204" pitchFamily="18" charset="0"/>
                              </a:rPr>
                              <m:t>2</m:t>
                            </m:r>
                          </m:sub>
                        </m:sSub>
                        <m:r>
                          <a:rPr lang="nl-NL" sz="2400" b="0" i="1" smtClean="0">
                            <a:latin typeface="Cambria Math" panose="02040503050406030204" pitchFamily="18" charset="0"/>
                          </a:rPr>
                          <m:t>=</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𝛼</m:t>
                        </m:r>
                      </m:num>
                      <m:den>
                        <m:r>
                          <a:rPr lang="nl-NL" sz="2400" b="0" i="1" smtClean="0">
                            <a:latin typeface="Cambria Math" panose="02040503050406030204" pitchFamily="18" charset="0"/>
                          </a:rPr>
                          <m:t>2</m:t>
                        </m:r>
                      </m:den>
                    </m:f>
                    <m:r>
                      <a:rPr lang="nl-NL" sz="2400" b="0" i="1" smtClean="0">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=0,2482</m:t>
                    </m:r>
                  </m:oMath>
                </a14:m>
                <a:r>
                  <a:rPr lang="nl-NL" sz="2400" i="1" dirty="0" smtClean="0">
                    <a:solidFill>
                      <a:srgbClr val="FF0000"/>
                    </a:solidFill>
                  </a:rPr>
                  <a:t> </a:t>
                </a:r>
                <a:endParaRPr lang="nl-NL" sz="2400" i="1" dirty="0" smtClean="0"/>
              </a:p>
              <a:p>
                <a:pPr marL="342900" indent="-342900">
                  <a:buFont typeface="Arial" panose="020B0604020202020204" pitchFamily="34" charset="0"/>
                  <a:buChar char="•"/>
                </a:pPr>
                <a14:m>
                  <m:oMath xmlns:m="http://schemas.openxmlformats.org/officeDocument/2006/math">
                    <m:r>
                      <m:rPr>
                        <m:sty m:val="p"/>
                      </m:rPr>
                      <a:rPr lang="nl-NL" sz="2400">
                        <a:latin typeface="Cambria Math" panose="02040503050406030204" pitchFamily="18" charset="0"/>
                      </a:rPr>
                      <m:t>Fcdf</m:t>
                    </m:r>
                    <m:d>
                      <m:dPr>
                        <m:ctrlPr>
                          <a:rPr lang="nl-NL" sz="2400" i="1">
                            <a:latin typeface="Cambria Math" panose="02040503050406030204" pitchFamily="18" charset="0"/>
                          </a:rPr>
                        </m:ctrlPr>
                      </m:dPr>
                      <m:e>
                        <m:r>
                          <m:rPr>
                            <m:sty m:val="p"/>
                          </m:rPr>
                          <a:rPr lang="nl-NL" sz="2400">
                            <a:latin typeface="Cambria Math" panose="02040503050406030204" pitchFamily="18" charset="0"/>
                          </a:rPr>
                          <m:t>lower</m:t>
                        </m:r>
                        <m:r>
                          <a:rPr lang="nl-NL" sz="2400" i="1">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2</m:t>
                            </m:r>
                          </m:sub>
                        </m:sSub>
                        <m:r>
                          <a:rPr lang="nl-NL" sz="2400" i="1">
                            <a:latin typeface="Cambria Math" panose="02040503050406030204" pitchFamily="18" charset="0"/>
                          </a:rPr>
                          <m:t>;</m:t>
                        </m:r>
                        <m:r>
                          <m:rPr>
                            <m:sty m:val="p"/>
                          </m:rPr>
                          <a:rPr lang="nl-NL" sz="2400">
                            <a:latin typeface="Cambria Math" panose="02040503050406030204" pitchFamily="18" charset="0"/>
                          </a:rPr>
                          <m:t>upper</m:t>
                        </m:r>
                        <m:r>
                          <a:rPr lang="nl-NL" sz="2400" i="1">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10</m:t>
                            </m:r>
                          </m:e>
                          <m:sup>
                            <m:r>
                              <a:rPr lang="nl-NL" sz="2400" b="0" i="1" smtClean="0">
                                <a:latin typeface="Cambria Math" panose="02040503050406030204" pitchFamily="18" charset="0"/>
                              </a:rPr>
                              <m:t>99</m:t>
                            </m:r>
                          </m:sup>
                        </m:sSup>
                        <m:r>
                          <a:rPr lang="nl-NL" sz="2400" i="1">
                            <a:latin typeface="Cambria Math" panose="02040503050406030204" pitchFamily="18" charset="0"/>
                          </a:rPr>
                          <m:t>;</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i="1">
                                <a:latin typeface="Cambria Math" panose="02040503050406030204" pitchFamily="18" charset="0"/>
                              </a:rPr>
                              <m:t>1</m:t>
                            </m:r>
                          </m:sub>
                        </m:sSub>
                        <m:r>
                          <a:rPr lang="nl-NL" sz="2400" i="1">
                            <a:latin typeface="Cambria Math" panose="02040503050406030204" pitchFamily="18" charset="0"/>
                          </a:rPr>
                          <m:t>=</m:t>
                        </m:r>
                        <m:r>
                          <a:rPr lang="nl-NL" sz="2400" i="1">
                            <a:latin typeface="Cambria Math" panose="02040503050406030204" pitchFamily="18" charset="0"/>
                          </a:rPr>
                          <m:t>𝑛</m:t>
                        </m:r>
                        <m:r>
                          <a:rPr lang="nl-NL" sz="2400" i="1">
                            <a:latin typeface="Cambria Math" panose="02040503050406030204" pitchFamily="18" charset="0"/>
                          </a:rPr>
                          <m:t>−1,</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i="1">
                                <a:latin typeface="Cambria Math" panose="02040503050406030204" pitchFamily="18" charset="0"/>
                              </a:rPr>
                              <m:t>2</m:t>
                            </m:r>
                          </m:sub>
                        </m:sSub>
                        <m:r>
                          <a:rPr lang="nl-NL" sz="2400" i="1">
                            <a:latin typeface="Cambria Math" panose="02040503050406030204" pitchFamily="18" charset="0"/>
                          </a:rPr>
                          <m:t>=</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m:t>
                    </m:r>
                    <m:f>
                      <m:fPr>
                        <m:ctrlPr>
                          <a:rPr lang="nl-NL" sz="2400" i="1">
                            <a:latin typeface="Cambria Math" panose="02040503050406030204" pitchFamily="18" charset="0"/>
                          </a:rPr>
                        </m:ctrlPr>
                      </m:fPr>
                      <m:num>
                        <m:r>
                          <a:rPr lang="nl-NL" sz="2400" i="1">
                            <a:latin typeface="Cambria Math" panose="02040503050406030204" pitchFamily="18" charset="0"/>
                          </a:rPr>
                          <m:t>𝛼</m:t>
                        </m:r>
                      </m:num>
                      <m:den>
                        <m:r>
                          <a:rPr lang="nl-NL" sz="2400" i="1">
                            <a:latin typeface="Cambria Math" panose="02040503050406030204" pitchFamily="18" charset="0"/>
                          </a:rPr>
                          <m:t>2</m:t>
                        </m:r>
                      </m:den>
                    </m:f>
                    <m:r>
                      <a:rPr lang="nl-NL" sz="2400" i="1">
                        <a:latin typeface="Cambria Math" panose="02040503050406030204" pitchFamily="18" charset="0"/>
                      </a:rPr>
                      <m:t>→</m:t>
                    </m:r>
                    <m:sSub>
                      <m:sSubPr>
                        <m:ctrlPr>
                          <a:rPr lang="nl-NL" sz="2400" i="1" smtClean="0">
                            <a:solidFill>
                              <a:srgbClr val="FF0000"/>
                            </a:solidFill>
                            <a:latin typeface="Cambria Math" panose="02040503050406030204" pitchFamily="18" charset="0"/>
                          </a:rPr>
                        </m:ctrlPr>
                      </m:sSubPr>
                      <m:e>
                        <m:r>
                          <a:rPr lang="nl-NL" sz="2400" i="1">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i="1">
                        <a:solidFill>
                          <a:srgbClr val="FF0000"/>
                        </a:solidFill>
                        <a:latin typeface="Cambria Math" panose="02040503050406030204" pitchFamily="18" charset="0"/>
                      </a:rPr>
                      <m:t>=</m:t>
                    </m:r>
                    <m:r>
                      <a:rPr lang="nl-NL" sz="2400" b="0" i="1" smtClean="0">
                        <a:solidFill>
                          <a:srgbClr val="FF0000"/>
                        </a:solidFill>
                        <a:latin typeface="Cambria Math" panose="02040503050406030204" pitchFamily="18" charset="0"/>
                      </a:rPr>
                      <m:t>5,0052</m:t>
                    </m:r>
                  </m:oMath>
                </a14:m>
                <a:r>
                  <a:rPr lang="nl-NL" sz="2400" i="1" dirty="0">
                    <a:solidFill>
                      <a:srgbClr val="FF0000"/>
                    </a:solidFill>
                  </a:rPr>
                  <a:t> </a:t>
                </a:r>
              </a:p>
              <a:p>
                <a:pPr marL="342900" indent="-342900">
                  <a:buFont typeface="Arial" panose="020B0604020202020204" pitchFamily="34" charset="0"/>
                  <a:buChar char="•"/>
                </a:pPr>
                <a:endParaRPr lang="nl-NL" sz="2400" i="1" dirty="0" smtClean="0"/>
              </a:p>
              <a:p>
                <a14:m>
                  <m:oMath xmlns:m="http://schemas.openxmlformats.org/officeDocument/2006/math">
                    <m:r>
                      <a:rPr lang="nl-NL" sz="2400" b="0" i="1" smtClean="0">
                        <a:latin typeface="Cambria Math" panose="02040503050406030204" pitchFamily="18" charset="0"/>
                      </a:rPr>
                      <m:t>→</m:t>
                    </m:r>
                  </m:oMath>
                </a14:m>
                <a:r>
                  <a:rPr lang="nl-NL" sz="2400" dirty="0" smtClean="0"/>
                  <a:t> de geobserveerde 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=1,2913</m:t>
                    </m:r>
                  </m:oMath>
                </a14:m>
                <a:r>
                  <a:rPr lang="nl-NL" sz="2400" dirty="0" smtClean="0"/>
                  <a:t> ligt niet in het kritieke gebied, dus de nulhypothese wordt niet verworpen.</a:t>
                </a:r>
              </a:p>
              <a:p>
                <a:endParaRPr lang="nl-NL" sz="2400" dirty="0"/>
              </a:p>
              <a:p>
                <a:r>
                  <a:rPr lang="nl-NL" sz="2400" b="1" dirty="0" smtClean="0"/>
                  <a:t>Er is onvoldoende reden om niet aan te nemen dat de standaardafwijkingen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nl-NL" sz="2400" b="1" dirty="0" smtClean="0"/>
                  <a:t>!</a:t>
                </a:r>
                <a:endParaRPr lang="nl-NL" sz="24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r="-2015" b="-8465"/>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049232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en-US" dirty="0" smtClean="0"/>
              <a:t>Recap</a:t>
            </a:r>
            <a:endParaRPr lang="nl-NL" dirty="0" smtClean="0"/>
          </a:p>
        </p:txBody>
      </p:sp>
      <mc:AlternateContent xmlns:mc="http://schemas.openxmlformats.org/markup-compatibility/2006" xmlns:a14="http://schemas.microsoft.com/office/drawing/2010/main">
        <mc:Choice Requires="a14">
          <p:sp>
            <p:nvSpPr>
              <p:cNvPr id="5123" name="Rectangle 1027"/>
              <p:cNvSpPr>
                <a:spLocks noGrp="1" noChangeAspect="1" noChangeArrowheads="1"/>
              </p:cNvSpPr>
              <p:nvPr>
                <p:ph type="body" idx="1"/>
              </p:nvPr>
            </p:nvSpPr>
            <p:spPr/>
            <p:txBody>
              <a:bodyPr/>
              <a:lstStyle/>
              <a:p>
                <a:pPr marL="342900" indent="-342900">
                  <a:buFont typeface="Arial" panose="020B0604020202020204" pitchFamily="34" charset="0"/>
                  <a:buChar char="•"/>
                </a:pPr>
                <a:r>
                  <a:rPr lang="nl-NL" dirty="0" smtClean="0"/>
                  <a:t>Punt- en intervalschatters</a:t>
                </a:r>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err="1" smtClean="0"/>
                  <a:t>Betrouwbaarheids</a:t>
                </a:r>
                <a:r>
                  <a:rPr lang="en-US" dirty="0" smtClean="0"/>
                  <a:t>- </a:t>
                </a:r>
                <a:r>
                  <a:rPr lang="en-US" dirty="0" err="1" smtClean="0"/>
                  <a:t>en</a:t>
                </a:r>
                <a:r>
                  <a:rPr lang="en-US" dirty="0" smtClean="0"/>
                  <a:t> </a:t>
                </a:r>
                <a:r>
                  <a:rPr lang="en-US" dirty="0" err="1" smtClean="0"/>
                  <a:t>voorspellingsintervallen</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De </a:t>
                </a:r>
                <a:r>
                  <a:rPr lang="en-US" dirty="0" err="1" smtClean="0"/>
                  <a:t>methode</a:t>
                </a:r>
                <a:r>
                  <a:rPr lang="en-US" dirty="0" smtClean="0"/>
                  <a:t> van </a:t>
                </a:r>
                <a:r>
                  <a:rPr lang="en-US" dirty="0" err="1" smtClean="0"/>
                  <a:t>hypothesetoetsen</a:t>
                </a:r>
                <a:endParaRPr lang="en-US" dirty="0" smtClean="0"/>
              </a:p>
              <a:p>
                <a:pPr marL="717550" lvl="1" indent="-342900">
                  <a:buFont typeface="Arial" panose="020B0604020202020204" pitchFamily="34" charset="0"/>
                  <a:buChar char="•"/>
                </a:pPr>
                <a:r>
                  <a:rPr lang="en-US" dirty="0" err="1" smtClean="0"/>
                  <a:t>Conclusies</a:t>
                </a:r>
                <a:r>
                  <a:rPr lang="en-US" dirty="0" smtClean="0"/>
                  <a:t> </a:t>
                </a:r>
                <a:r>
                  <a:rPr lang="en-US" dirty="0" err="1" smtClean="0"/>
                  <a:t>trekken</a:t>
                </a:r>
                <a:r>
                  <a:rPr lang="en-US" dirty="0" smtClean="0"/>
                  <a:t> op basis van het </a:t>
                </a:r>
                <a:r>
                  <a:rPr lang="en-US" dirty="0" err="1" smtClean="0"/>
                  <a:t>kritieke</a:t>
                </a:r>
                <a:r>
                  <a:rPr lang="en-US" dirty="0" smtClean="0"/>
                  <a:t> </a:t>
                </a:r>
                <a:r>
                  <a:rPr lang="en-US" dirty="0" err="1" smtClean="0"/>
                  <a:t>gebied</a:t>
                </a:r>
                <a:r>
                  <a:rPr lang="en-US" dirty="0" smtClean="0"/>
                  <a:t> of de  </a:t>
                </a:r>
                <a14:m>
                  <m:oMath xmlns:m="http://schemas.openxmlformats.org/officeDocument/2006/math">
                    <m:r>
                      <a:rPr lang="nl-NL" b="0" i="1" smtClean="0">
                        <a:latin typeface="Cambria Math" panose="02040503050406030204" pitchFamily="18" charset="0"/>
                      </a:rPr>
                      <m:t>𝑝</m:t>
                    </m:r>
                  </m:oMath>
                </a14:m>
                <a:r>
                  <a:rPr lang="en-US" dirty="0" smtClean="0"/>
                  <a:t>-</a:t>
                </a:r>
                <a:r>
                  <a:rPr lang="en-US" dirty="0" err="1" smtClean="0"/>
                  <a:t>waarde</a:t>
                </a:r>
                <a:endParaRPr lang="en-US" dirty="0" smtClean="0"/>
              </a:p>
              <a:p>
                <a:endParaRPr lang="en-US" dirty="0" smtClean="0"/>
              </a:p>
              <a:p>
                <a:endParaRPr lang="en-US" dirty="0"/>
              </a:p>
              <a:p>
                <a:pPr marL="342900" indent="-342900">
                  <a:buFont typeface="Arial" panose="020B0604020202020204" pitchFamily="34" charset="0"/>
                  <a:buChar char="•"/>
                </a:pPr>
                <a:r>
                  <a:rPr lang="en-US" dirty="0" err="1" smtClean="0"/>
                  <a:t>Toetsen</a:t>
                </a:r>
                <a:r>
                  <a:rPr lang="en-US" dirty="0" smtClean="0"/>
                  <a:t> op </a:t>
                </a:r>
                <a:r>
                  <a:rPr lang="en-US" dirty="0" err="1" smtClean="0"/>
                  <a:t>verbanden</a:t>
                </a:r>
                <a:r>
                  <a:rPr lang="en-US" dirty="0" smtClean="0"/>
                  <a:t> </a:t>
                </a:r>
                <a:r>
                  <a:rPr lang="en-US" dirty="0" err="1" smtClean="0"/>
                  <a:t>tussen</a:t>
                </a:r>
                <a:r>
                  <a:rPr lang="en-US" dirty="0" smtClean="0"/>
                  <a:t> twee </a:t>
                </a:r>
                <a:r>
                  <a:rPr lang="en-US" dirty="0" err="1" smtClean="0"/>
                  <a:t>variabelen</a:t>
                </a:r>
                <a:r>
                  <a:rPr lang="en-US" dirty="0" smtClean="0"/>
                  <a:t>: </a:t>
                </a:r>
                <a:r>
                  <a:rPr lang="en-US" dirty="0" err="1" smtClean="0"/>
                  <a:t>chikwadraat</a:t>
                </a:r>
                <a:endParaRPr lang="nl-NL" dirty="0"/>
              </a:p>
              <a:p>
                <a:endParaRPr lang="nl-NL" dirty="0"/>
              </a:p>
            </p:txBody>
          </p:sp>
        </mc:Choice>
        <mc:Fallback xmlns="">
          <p:sp>
            <p:nvSpPr>
              <p:cNvPr id="5123" name="Rectangle 1027"/>
              <p:cNvSpPr>
                <a:spLocks noGrp="1" noRot="1" noChangeAspect="1" noMove="1" noResize="1" noEditPoints="1" noAdjustHandles="1" noChangeArrowheads="1" noChangeShapeType="1" noTextEdit="1"/>
              </p:cNvSpPr>
              <p:nvPr>
                <p:ph type="body" idx="1"/>
              </p:nvPr>
            </p:nvSpPr>
            <p:spPr>
              <a:blipFill>
                <a:blip r:embed="rId2"/>
                <a:stretch>
                  <a:fillRect l="-1529" t="-2009"/>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r>
              <a:rPr lang="nl-NL" smtClean="0"/>
              <a:t>Mei 2025</a:t>
            </a:r>
            <a:endParaRPr lang="nl-N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3"/>
                <a:stretch>
                  <a:fillRect t="-26154" b="-50769"/>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pic>
        <p:nvPicPr>
          <p:cNvPr id="6" name="Tijdelijke aanduiding voor inhoud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7408" y="1844824"/>
            <a:ext cx="6794499" cy="4246562"/>
          </a:xfrm>
        </p:spPr>
      </p:pic>
      <mc:AlternateContent xmlns:mc="http://schemas.openxmlformats.org/markup-compatibility/2006" xmlns:a14="http://schemas.microsoft.com/office/drawing/2010/main">
        <mc:Choice Requires="a14">
          <p:sp>
            <p:nvSpPr>
              <p:cNvPr id="7" name="Tekstvak 6"/>
              <p:cNvSpPr txBox="1"/>
              <p:nvPr/>
            </p:nvSpPr>
            <p:spPr>
              <a:xfrm>
                <a:off x="7655496" y="1821519"/>
                <a:ext cx="4489176" cy="3889142"/>
              </a:xfrm>
              <a:prstGeom prst="rect">
                <a:avLst/>
              </a:prstGeom>
              <a:noFill/>
            </p:spPr>
            <p:txBody>
              <a:bodyPr wrap="square" rtlCol="0">
                <a:spAutoFit/>
              </a:bodyPr>
              <a:lstStyle/>
              <a:p>
                <a:r>
                  <a:rPr lang="nl-NL" b="1" dirty="0" smtClean="0">
                    <a:latin typeface="+mj-lt"/>
                  </a:rPr>
                  <a:t>Merk op:</a:t>
                </a:r>
              </a:p>
              <a:p>
                <a:endParaRPr lang="nl-NL" b="1" dirty="0">
                  <a:latin typeface="+mj-lt"/>
                </a:endParaRPr>
              </a:p>
              <a:p>
                <a:pPr marL="342900" indent="-342900">
                  <a:buFont typeface="Arial" panose="020B0604020202020204" pitchFamily="34" charset="0"/>
                  <a:buChar char="•"/>
                </a:pPr>
                <a:r>
                  <a:rPr lang="nl-NL" dirty="0" smtClean="0">
                    <a:latin typeface="+mn-lt"/>
                  </a:rPr>
                  <a:t>als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𝜎</m:t>
                        </m:r>
                      </m:e>
                      <m:sub>
                        <m:r>
                          <a:rPr lang="nl-NL" b="0" i="1" smtClean="0">
                            <a:latin typeface="Cambria Math" panose="02040503050406030204" pitchFamily="18" charset="0"/>
                          </a:rPr>
                          <m:t>𝑋</m:t>
                        </m:r>
                      </m:sub>
                    </m:sSub>
                    <m:r>
                      <a:rPr lang="nl-NL" b="0" i="1" smtClean="0">
                        <a:latin typeface="Cambria Math" panose="02040503050406030204" pitchFamily="18" charset="0"/>
                      </a:rPr>
                      <m:t>=</m:t>
                    </m:r>
                    <m:sSub>
                      <m:sSubPr>
                        <m:ctrlPr>
                          <a:rPr lang="nl-NL" i="1" smtClean="0">
                            <a:latin typeface="Cambria Math" panose="02040503050406030204" pitchFamily="18" charset="0"/>
                          </a:rPr>
                        </m:ctrlPr>
                      </m:sSubPr>
                      <m:e>
                        <m:r>
                          <a:rPr lang="nl-NL" b="0" i="1" smtClean="0">
                            <a:latin typeface="Cambria Math" panose="02040503050406030204" pitchFamily="18" charset="0"/>
                          </a:rPr>
                          <m:t>𝜎</m:t>
                        </m:r>
                      </m:e>
                      <m:sub>
                        <m:r>
                          <a:rPr lang="nl-NL" b="0" i="1" smtClean="0">
                            <a:latin typeface="Cambria Math" panose="02040503050406030204" pitchFamily="18" charset="0"/>
                          </a:rPr>
                          <m:t>𝑌</m:t>
                        </m:r>
                      </m:sub>
                    </m:sSub>
                  </m:oMath>
                </a14:m>
                <a:r>
                  <a:rPr lang="en-US" dirty="0" smtClean="0">
                    <a:latin typeface="+mn-lt"/>
                  </a:rPr>
                  <a:t>, </a:t>
                </a:r>
                <a:r>
                  <a:rPr lang="en-US" dirty="0" err="1" smtClean="0">
                    <a:latin typeface="+mn-lt"/>
                  </a:rPr>
                  <a:t>dan</a:t>
                </a:r>
                <a:r>
                  <a:rPr lang="en-US" dirty="0" smtClean="0">
                    <a:latin typeface="+mn-lt"/>
                  </a:rPr>
                  <a:t> is het </a:t>
                </a:r>
                <a:r>
                  <a:rPr lang="en-US" dirty="0" err="1" smtClean="0">
                    <a:latin typeface="+mn-lt"/>
                  </a:rPr>
                  <a:t>te</a:t>
                </a:r>
                <a:r>
                  <a:rPr lang="en-US" dirty="0" smtClean="0">
                    <a:latin typeface="+mn-lt"/>
                  </a:rPr>
                  <a:t> </a:t>
                </a:r>
                <a:r>
                  <a:rPr lang="en-US" dirty="0" err="1" smtClean="0">
                    <a:latin typeface="+mn-lt"/>
                  </a:rPr>
                  <a:t>verwachten</a:t>
                </a:r>
                <a:r>
                  <a:rPr lang="en-US" dirty="0" smtClean="0">
                    <a:latin typeface="+mn-lt"/>
                  </a:rPr>
                  <a:t> </a:t>
                </a:r>
                <a:r>
                  <a:rPr lang="en-US" dirty="0" err="1" smtClean="0">
                    <a:latin typeface="+mn-lt"/>
                  </a:rPr>
                  <a:t>dat</a:t>
                </a:r>
                <a:r>
                  <a:rPr lang="en-US" dirty="0" smtClean="0">
                    <a:latin typeface="+mn-lt"/>
                  </a:rPr>
                  <a:t> </a:t>
                </a:r>
                <a:r>
                  <a:rPr lang="en-US" dirty="0" err="1" smtClean="0">
                    <a:latin typeface="+mn-lt"/>
                  </a:rPr>
                  <a:t>schattingen</a:t>
                </a:r>
                <a:r>
                  <a:rPr lang="en-US" dirty="0" smtClean="0">
                    <a:latin typeface="+mn-lt"/>
                  </a:rPr>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𝑠</m:t>
                        </m:r>
                      </m:e>
                      <m:sub>
                        <m:r>
                          <a:rPr lang="nl-NL" b="0" i="1" smtClean="0">
                            <a:latin typeface="Cambria Math" panose="02040503050406030204" pitchFamily="18" charset="0"/>
                          </a:rPr>
                          <m:t>𝑋</m:t>
                        </m:r>
                      </m:sub>
                    </m:sSub>
                  </m:oMath>
                </a14:m>
                <a:r>
                  <a:rPr lang="en-US" dirty="0" smtClean="0">
                    <a:latin typeface="+mn-lt"/>
                  </a:rPr>
                  <a:t> </a:t>
                </a:r>
                <a:r>
                  <a:rPr lang="en-US" dirty="0" err="1" smtClean="0">
                    <a:latin typeface="+mn-lt"/>
                  </a:rPr>
                  <a:t>en</a:t>
                </a:r>
                <a:r>
                  <a:rPr lang="en-US" dirty="0" smtClean="0">
                    <a:latin typeface="+mn-lt"/>
                  </a:rPr>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𝑠</m:t>
                        </m:r>
                      </m:e>
                      <m:sub>
                        <m:r>
                          <a:rPr lang="nl-NL" b="0" i="1" smtClean="0">
                            <a:latin typeface="Cambria Math" panose="02040503050406030204" pitchFamily="18" charset="0"/>
                          </a:rPr>
                          <m:t>𝑌</m:t>
                        </m:r>
                      </m:sub>
                    </m:sSub>
                  </m:oMath>
                </a14:m>
                <a:r>
                  <a:rPr lang="en-US" dirty="0" smtClean="0">
                    <a:latin typeface="+mn-lt"/>
                  </a:rPr>
                  <a:t> </a:t>
                </a:r>
                <a:r>
                  <a:rPr lang="en-US" dirty="0" err="1" smtClean="0">
                    <a:latin typeface="+mn-lt"/>
                  </a:rPr>
                  <a:t>dichtbij</a:t>
                </a:r>
                <a:r>
                  <a:rPr lang="en-US" dirty="0" smtClean="0">
                    <a:latin typeface="+mn-lt"/>
                  </a:rPr>
                  <a:t> </a:t>
                </a:r>
                <a:r>
                  <a:rPr lang="en-US" dirty="0" err="1" smtClean="0">
                    <a:latin typeface="+mn-lt"/>
                  </a:rPr>
                  <a:t>elkaar</a:t>
                </a:r>
                <a:r>
                  <a:rPr lang="en-US" dirty="0" smtClean="0">
                    <a:latin typeface="+mn-lt"/>
                  </a:rPr>
                  <a:t> </a:t>
                </a:r>
                <a:r>
                  <a:rPr lang="en-US" dirty="0" err="1" smtClean="0">
                    <a:latin typeface="+mn-lt"/>
                  </a:rPr>
                  <a:t>liggen</a:t>
                </a:r>
                <a:endParaRPr lang="en-US" dirty="0" smtClean="0">
                  <a:latin typeface="+mn-lt"/>
                </a:endParaRPr>
              </a:p>
              <a:p>
                <a:pPr marL="342900" indent="-342900">
                  <a:buFont typeface="Arial" panose="020B0604020202020204" pitchFamily="34" charset="0"/>
                  <a:buChar char="•"/>
                </a:pPr>
                <a:endParaRPr lang="nl-NL" dirty="0">
                  <a:latin typeface="+mn-lt"/>
                </a:endParaRPr>
              </a:p>
              <a:p>
                <a:pPr marL="342900" indent="-342900">
                  <a:buFont typeface="Arial" panose="020B0604020202020204" pitchFamily="34" charset="0"/>
                  <a:buChar char="•"/>
                </a:pPr>
                <a:r>
                  <a:rPr lang="nl-NL" dirty="0" smtClean="0">
                    <a:latin typeface="+mn-lt"/>
                  </a:rPr>
                  <a:t>Oftewel </a:t>
                </a:r>
                <a14:m>
                  <m:oMath xmlns:m="http://schemas.openxmlformats.org/officeDocument/2006/math">
                    <m:r>
                      <a:rPr lang="nl-NL" b="0" i="1" smtClean="0">
                        <a:latin typeface="Cambria Math" panose="02040503050406030204" pitchFamily="18" charset="0"/>
                      </a:rPr>
                      <m:t>𝑓</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𝑋</m:t>
                            </m:r>
                          </m:sub>
                          <m:sup>
                            <m:r>
                              <a:rPr lang="nl-NL" b="0" i="1" smtClean="0">
                                <a:latin typeface="Cambria Math" panose="02040503050406030204" pitchFamily="18" charset="0"/>
                              </a:rPr>
                              <m:t>2</m:t>
                            </m:r>
                          </m:sup>
                        </m:sSubSup>
                      </m:num>
                      <m:den>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𝑌</m:t>
                            </m:r>
                          </m:sub>
                          <m:sup>
                            <m:r>
                              <a:rPr lang="nl-NL" b="0" i="1" smtClean="0">
                                <a:latin typeface="Cambria Math" panose="02040503050406030204" pitchFamily="18" charset="0"/>
                              </a:rPr>
                              <m:t>2</m:t>
                            </m:r>
                          </m:sup>
                        </m:sSubSup>
                      </m:den>
                    </m:f>
                  </m:oMath>
                </a14:m>
                <a:r>
                  <a:rPr lang="en-US" dirty="0" smtClean="0">
                    <a:latin typeface="+mn-lt"/>
                  </a:rPr>
                  <a:t> </a:t>
                </a:r>
                <a:r>
                  <a:rPr lang="en-US" dirty="0" err="1" smtClean="0">
                    <a:latin typeface="+mn-lt"/>
                  </a:rPr>
                  <a:t>ligt</a:t>
                </a:r>
                <a:r>
                  <a:rPr lang="en-US" dirty="0" smtClean="0">
                    <a:latin typeface="+mn-lt"/>
                  </a:rPr>
                  <a:t> </a:t>
                </a:r>
                <a:r>
                  <a:rPr lang="en-US" dirty="0" err="1" smtClean="0">
                    <a:latin typeface="+mn-lt"/>
                  </a:rPr>
                  <a:t>dichtbij</a:t>
                </a:r>
                <a:r>
                  <a:rPr lang="en-US" dirty="0" smtClean="0">
                    <a:latin typeface="+mn-lt"/>
                  </a:rPr>
                  <a:t> 1</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err="1" smtClean="0">
                    <a:latin typeface="+mn-lt"/>
                  </a:rPr>
                  <a:t>Fracties</a:t>
                </a:r>
                <a:r>
                  <a:rPr lang="en-US" dirty="0" smtClean="0">
                    <a:latin typeface="+mn-lt"/>
                  </a:rPr>
                  <a:t> </a:t>
                </a:r>
                <a:r>
                  <a:rPr lang="en-US" dirty="0" err="1" smtClean="0">
                    <a:latin typeface="+mn-lt"/>
                  </a:rPr>
                  <a:t>zijn</a:t>
                </a:r>
                <a:r>
                  <a:rPr lang="en-US" dirty="0" smtClean="0">
                    <a:latin typeface="+mn-lt"/>
                  </a:rPr>
                  <a:t> </a:t>
                </a:r>
                <a:r>
                  <a:rPr lang="en-US" dirty="0" err="1" smtClean="0">
                    <a:latin typeface="+mn-lt"/>
                  </a:rPr>
                  <a:t>asymmetrisch</a:t>
                </a:r>
                <a:endParaRPr lang="en-US" dirty="0" smtClean="0">
                  <a:latin typeface="+mn-lt"/>
                </a:endParaRPr>
              </a:p>
              <a:p>
                <a:pPr marL="342900" indent="-342900">
                  <a:buFont typeface="Arial" panose="020B0604020202020204" pitchFamily="34" charset="0"/>
                  <a:buChar char="•"/>
                </a:pPr>
                <a:r>
                  <a:rPr lang="en-US" dirty="0" smtClean="0">
                    <a:latin typeface="+mn-lt"/>
                  </a:rPr>
                  <a:t>(</a:t>
                </a:r>
                <a14:m>
                  <m:oMath xmlns:m="http://schemas.openxmlformats.org/officeDocument/2006/math">
                    <m:f>
                      <m:fPr>
                        <m:ctrlPr>
                          <a:rPr lang="nl-NL" b="0" i="1" smtClean="0">
                            <a:latin typeface="Cambria Math" panose="02040503050406030204" pitchFamily="18" charset="0"/>
                          </a:rPr>
                        </m:ctrlPr>
                      </m:fPr>
                      <m:num>
                        <m:r>
                          <a:rPr lang="nl-NL" b="0" i="1" smtClean="0">
                            <a:latin typeface="Cambria Math" panose="02040503050406030204" pitchFamily="18" charset="0"/>
                          </a:rPr>
                          <m:t>𝑎</m:t>
                        </m:r>
                      </m:num>
                      <m:den>
                        <m:r>
                          <a:rPr lang="nl-NL" b="0" i="1" smtClean="0">
                            <a:latin typeface="Cambria Math" panose="02040503050406030204" pitchFamily="18" charset="0"/>
                          </a:rPr>
                          <m:t>𝑏</m:t>
                        </m:r>
                      </m:den>
                    </m:f>
                  </m:oMath>
                </a14:m>
                <a:r>
                  <a:rPr lang="en-US" dirty="0" smtClean="0">
                    <a:latin typeface="+mn-lt"/>
                  </a:rPr>
                  <a:t> </a:t>
                </a:r>
                <a:r>
                  <a:rPr lang="en-US" dirty="0" err="1" smtClean="0">
                    <a:latin typeface="+mn-lt"/>
                  </a:rPr>
                  <a:t>kan</a:t>
                </a:r>
                <a:r>
                  <a:rPr lang="en-US" dirty="0" smtClean="0">
                    <a:latin typeface="+mn-lt"/>
                  </a:rPr>
                  <a:t> </a:t>
                </a:r>
                <a:r>
                  <a:rPr lang="en-US" dirty="0" err="1" smtClean="0">
                    <a:latin typeface="+mn-lt"/>
                  </a:rPr>
                  <a:t>verder</a:t>
                </a:r>
                <a:r>
                  <a:rPr lang="en-US" dirty="0" smtClean="0">
                    <a:latin typeface="+mn-lt"/>
                  </a:rPr>
                  <a:t> van 1 </a:t>
                </a:r>
                <a:r>
                  <a:rPr lang="en-US" dirty="0" err="1" smtClean="0">
                    <a:latin typeface="+mn-lt"/>
                  </a:rPr>
                  <a:t>te</a:t>
                </a:r>
                <a:r>
                  <a:rPr lang="en-US" dirty="0" smtClean="0">
                    <a:latin typeface="+mn-lt"/>
                  </a:rPr>
                  <a:t> </a:t>
                </a:r>
                <a:r>
                  <a:rPr lang="en-US" dirty="0" err="1" smtClean="0">
                    <a:latin typeface="+mn-lt"/>
                  </a:rPr>
                  <a:t>liggen</a:t>
                </a:r>
                <a:r>
                  <a:rPr lang="en-US" dirty="0" smtClean="0">
                    <a:latin typeface="+mn-lt"/>
                  </a:rPr>
                  <a:t> </a:t>
                </a:r>
                <a:r>
                  <a:rPr lang="en-US" dirty="0" err="1" smtClean="0">
                    <a:latin typeface="+mn-lt"/>
                  </a:rPr>
                  <a:t>dan</a:t>
                </a:r>
                <a:r>
                  <a:rPr lang="en-US" dirty="0" smtClean="0">
                    <a:latin typeface="+mn-lt"/>
                  </a:rPr>
                  <a:t> </a:t>
                </a:r>
                <a14:m>
                  <m:oMath xmlns:m="http://schemas.openxmlformats.org/officeDocument/2006/math">
                    <m:f>
                      <m:fPr>
                        <m:ctrlPr>
                          <a:rPr lang="nl-NL" b="0" i="1" smtClean="0">
                            <a:latin typeface="Cambria Math" panose="02040503050406030204" pitchFamily="18" charset="0"/>
                          </a:rPr>
                        </m:ctrlPr>
                      </m:fPr>
                      <m:num>
                        <m:r>
                          <a:rPr lang="nl-NL" b="0" i="1" smtClean="0">
                            <a:latin typeface="Cambria Math" panose="02040503050406030204" pitchFamily="18" charset="0"/>
                          </a:rPr>
                          <m:t>𝑏</m:t>
                        </m:r>
                      </m:num>
                      <m:den>
                        <m:r>
                          <a:rPr lang="nl-NL" b="0" i="1" smtClean="0">
                            <a:latin typeface="Cambria Math" panose="02040503050406030204" pitchFamily="18" charset="0"/>
                          </a:rPr>
                          <m:t>𝑎</m:t>
                        </m:r>
                      </m:den>
                    </m:f>
                  </m:oMath>
                </a14:m>
                <a:r>
                  <a:rPr lang="en-US" dirty="0" smtClean="0">
                    <a:latin typeface="+mn-lt"/>
                  </a:rPr>
                  <a:t>).</a:t>
                </a:r>
              </a:p>
            </p:txBody>
          </p:sp>
        </mc:Choice>
        <mc:Fallback xmlns="">
          <p:sp>
            <p:nvSpPr>
              <p:cNvPr id="7" name="Tekstvak 6"/>
              <p:cNvSpPr txBox="1">
                <a:spLocks noRot="1" noChangeAspect="1" noMove="1" noResize="1" noEditPoints="1" noAdjustHandles="1" noChangeArrowheads="1" noChangeShapeType="1" noTextEdit="1"/>
              </p:cNvSpPr>
              <p:nvPr/>
            </p:nvSpPr>
            <p:spPr>
              <a:xfrm>
                <a:off x="7655496" y="1821519"/>
                <a:ext cx="4489176" cy="3889142"/>
              </a:xfrm>
              <a:prstGeom prst="rect">
                <a:avLst/>
              </a:prstGeom>
              <a:blipFill>
                <a:blip r:embed="rId5"/>
                <a:stretch>
                  <a:fillRect l="-1766" t="-1097" r="-1766"/>
                </a:stretch>
              </a:blipFill>
            </p:spPr>
            <p:txBody>
              <a:bodyPr/>
              <a:lstStyle/>
              <a:p>
                <a:r>
                  <a:rPr lang="en-US">
                    <a:noFill/>
                  </a:rPr>
                  <a:t> </a:t>
                </a:r>
              </a:p>
            </p:txBody>
          </p:sp>
        </mc:Fallback>
      </mc:AlternateContent>
    </p:spTree>
    <p:extLst>
      <p:ext uri="{BB962C8B-B14F-4D97-AF65-F5344CB8AC3E}">
        <p14:creationId xmlns:p14="http://schemas.microsoft.com/office/powerpoint/2010/main" val="2777267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800219"/>
              </a:xfrm>
            </p:spPr>
            <p:txBody>
              <a:bodyPr/>
              <a:lstStyle/>
              <a:p>
                <a:r>
                  <a:rPr lang="nl-NL" dirty="0" smtClean="0"/>
                  <a:t>Schema: toetsen voor </a:t>
                </a:r>
                <a14:m>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𝜇</m:t>
                        </m:r>
                      </m:e>
                      <m:sub>
                        <m:r>
                          <a:rPr lang="nl-NL" b="0" i="1" smtClean="0">
                            <a:latin typeface="Cambria Math" panose="02040503050406030204" pitchFamily="18" charset="0"/>
                          </a:rPr>
                          <m:t>𝑋</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𝜇</m:t>
                        </m:r>
                      </m:e>
                      <m:sub>
                        <m:r>
                          <a:rPr lang="nl-NL" b="0" i="1" smtClean="0">
                            <a:latin typeface="Cambria Math" panose="02040503050406030204" pitchFamily="18" charset="0"/>
                          </a:rPr>
                          <m:t>𝑌</m:t>
                        </m:r>
                      </m:sub>
                    </m:sSub>
                  </m:oMath>
                </a14:m>
                <a:r>
                  <a:rPr lang="nl-NL" dirty="0" smtClean="0"/>
                  <a:t> bij twee onafhankelijke populaties</a:t>
                </a:r>
                <a:br>
                  <a:rPr lang="nl-NL" dirty="0" smtClean="0"/>
                </a:br>
                <a:endParaRPr lang="nl-NL" dirty="0" smtClean="0"/>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800219"/>
              </a:xfrm>
              <a:blipFill>
                <a:blip r:embed="rId3"/>
                <a:stretch>
                  <a:fillRect l="-1941" t="-12977"/>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graphicFrame>
        <p:nvGraphicFramePr>
          <p:cNvPr id="5" name="Tijdelijke aanduiding voor inhoud 4"/>
          <p:cNvGraphicFramePr>
            <a:graphicFrameLocks noGrp="1"/>
          </p:cNvGraphicFramePr>
          <p:nvPr>
            <p:ph idx="1"/>
            <p:extLst>
              <p:ext uri="{D42A27DB-BD31-4B8C-83A1-F6EECF244321}">
                <p14:modId xmlns:p14="http://schemas.microsoft.com/office/powerpoint/2010/main" val="1098190979"/>
              </p:ext>
            </p:extLst>
          </p:nvPr>
        </p:nvGraphicFramePr>
        <p:xfrm>
          <a:off x="812800" y="1773238"/>
          <a:ext cx="10363200" cy="4246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8" name="Rechthoek 7"/>
              <p:cNvSpPr/>
              <p:nvPr/>
            </p:nvSpPr>
            <p:spPr bwMode="auto">
              <a:xfrm>
                <a:off x="4437699" y="1846382"/>
                <a:ext cx="2306373" cy="43049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Zijn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Sub>
                  </m:oMath>
                </a14:m>
                <a:r>
                  <a:rPr kumimoji="0" lang="en-US" sz="1800" b="0" i="0" u="none" strike="noStrike" cap="none" normalizeH="0" baseline="0" dirty="0" smtClean="0">
                    <a:ln>
                      <a:noFill/>
                    </a:ln>
                    <a:solidFill>
                      <a:schemeClr val="tx1"/>
                    </a:solidFill>
                    <a:effectLst/>
                  </a:rPr>
                  <a:t> </a:t>
                </a:r>
                <a:r>
                  <a:rPr kumimoji="0" lang="en-US" sz="1800" b="0" i="0" u="none" strike="noStrike" cap="none" normalizeH="0" baseline="0" dirty="0" err="1" smtClean="0">
                    <a:ln>
                      <a:noFill/>
                    </a:ln>
                    <a:solidFill>
                      <a:schemeClr val="tx1"/>
                    </a:solidFill>
                    <a:effectLst/>
                  </a:rPr>
                  <a:t>en</a:t>
                </a:r>
                <a:r>
                  <a:rPr kumimoji="0" lang="en-US" sz="1800" b="0" i="0" u="none" strike="noStrike" cap="none" normalizeH="0" baseline="0" dirty="0" smtClean="0">
                    <a:ln>
                      <a:noFill/>
                    </a:ln>
                    <a:solidFill>
                      <a:schemeClr val="tx1"/>
                    </a:solidFill>
                    <a:effectLst/>
                  </a:rPr>
                  <a:t>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Sub>
                  </m:oMath>
                </a14:m>
                <a:r>
                  <a:rPr kumimoji="0" lang="en-US" sz="1800" b="0" i="0" u="none" strike="noStrike" cap="none" normalizeH="0" baseline="0" dirty="0" smtClean="0">
                    <a:ln>
                      <a:noFill/>
                    </a:ln>
                    <a:solidFill>
                      <a:schemeClr val="tx1"/>
                    </a:solidFill>
                    <a:effectLst/>
                  </a:rPr>
                  <a:t> bekend?</a:t>
                </a:r>
              </a:p>
            </p:txBody>
          </p:sp>
        </mc:Choice>
        <mc:Fallback xmlns="">
          <p:sp>
            <p:nvSpPr>
              <p:cNvPr id="8" name="Rechthoek 7"/>
              <p:cNvSpPr>
                <a:spLocks noRot="1" noChangeAspect="1" noMove="1" noResize="1" noEditPoints="1" noAdjustHandles="1" noChangeArrowheads="1" noChangeShapeType="1" noTextEdit="1"/>
              </p:cNvSpPr>
              <p:nvPr/>
            </p:nvSpPr>
            <p:spPr bwMode="auto">
              <a:xfrm>
                <a:off x="4437699" y="1846382"/>
                <a:ext cx="2306373" cy="430490"/>
              </a:xfrm>
              <a:prstGeom prst="rect">
                <a:avLst/>
              </a:prstGeom>
              <a:blipFill>
                <a:blip r:embed="rId9"/>
                <a:stretch>
                  <a:fillRect r="-262" b="-12000"/>
                </a:stretch>
              </a:blipFill>
              <a:ln/>
              <a:extLst/>
            </p:spPr>
            <p:txBody>
              <a:bodyPr/>
              <a:lstStyle/>
              <a:p>
                <a:r>
                  <a:rPr lang="en-US">
                    <a:noFill/>
                  </a:rPr>
                  <a:t> </a:t>
                </a:r>
              </a:p>
            </p:txBody>
          </p:sp>
        </mc:Fallback>
      </mc:AlternateContent>
      <p:cxnSp>
        <p:nvCxnSpPr>
          <p:cNvPr id="10" name="Gebogen verbindingslijn 9"/>
          <p:cNvCxnSpPr>
            <a:stCxn id="8" idx="2"/>
          </p:cNvCxnSpPr>
          <p:nvPr/>
        </p:nvCxnSpPr>
        <p:spPr bwMode="auto">
          <a:xfrm rot="5400000">
            <a:off x="4077410" y="1917082"/>
            <a:ext cx="1153687" cy="1873266"/>
          </a:xfrm>
          <a:prstGeom prst="bentConnector2">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Rechte verbindingslijn met pijl 11"/>
          <p:cNvCxnSpPr>
            <a:stCxn id="8" idx="1"/>
            <a:endCxn id="15" idx="0"/>
          </p:cNvCxnSpPr>
          <p:nvPr/>
        </p:nvCxnSpPr>
        <p:spPr bwMode="auto">
          <a:xfrm flipH="1">
            <a:off x="2783632" y="2061627"/>
            <a:ext cx="1654067" cy="395739"/>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5" name="Rechthoek 14"/>
              <p:cNvSpPr/>
              <p:nvPr/>
            </p:nvSpPr>
            <p:spPr bwMode="auto">
              <a:xfrm>
                <a:off x="695400" y="2457366"/>
                <a:ext cx="4176464" cy="133167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Voer een </a:t>
                </a:r>
                <a14:m>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𝑧</m:t>
                    </m:r>
                  </m:oMath>
                </a14:m>
                <a:r>
                  <a:rPr kumimoji="0" lang="nl-NL" sz="1800" b="0" i="0" u="none" strike="noStrike" cap="none" normalizeH="0" baseline="0" dirty="0" smtClean="0">
                    <a:ln>
                      <a:noFill/>
                    </a:ln>
                    <a:solidFill>
                      <a:schemeClr val="tx1"/>
                    </a:solidFill>
                    <a:effectLst/>
                  </a:rPr>
                  <a:t>-toets uit op de </a:t>
                </a:r>
                <a:r>
                  <a:rPr kumimoji="0" lang="nl-NL" sz="1800" b="1" i="0" u="none" strike="noStrike" cap="none" normalizeH="0" baseline="0" dirty="0" smtClean="0">
                    <a:ln>
                      <a:noFill/>
                    </a:ln>
                    <a:solidFill>
                      <a:schemeClr val="accent1"/>
                    </a:solidFill>
                    <a:effectLst/>
                  </a:rPr>
                  <a:t>verschilvariabele</a:t>
                </a: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𝑉</m:t>
                      </m:r>
                      <m:r>
                        <a:rPr kumimoji="0" lang="nl-NL" sz="1800" b="0" i="1" u="none" strike="noStrike" cap="none" normalizeH="0" baseline="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baseline="0" smtClean="0">
                              <a:ln>
                                <a:noFill/>
                              </a:ln>
                              <a:solidFill>
                                <a:schemeClr val="tx1"/>
                              </a:solidFill>
                              <a:effectLst/>
                              <a:latin typeface="Cambria Math" panose="02040503050406030204" pitchFamily="18" charset="0"/>
                            </a:rPr>
                          </m:ctrlPr>
                        </m:barPr>
                        <m:e>
                          <m:r>
                            <a:rPr kumimoji="0" lang="nl-NL" sz="1800" b="0" i="1" u="none" strike="noStrike" cap="none" normalizeH="0" baseline="0" smtClean="0">
                              <a:ln>
                                <a:noFill/>
                              </a:ln>
                              <a:solidFill>
                                <a:schemeClr val="tx1"/>
                              </a:solidFill>
                              <a:effectLst/>
                              <a:latin typeface="Cambria Math" panose="02040503050406030204" pitchFamily="18" charset="0"/>
                            </a:rPr>
                            <m:t>𝑋</m:t>
                          </m:r>
                        </m:e>
                      </m:bar>
                      <m:r>
                        <a:rPr kumimoji="0" lang="nl-NL" sz="1800" b="0" i="1" u="none" strike="noStrike" cap="none" normalizeH="0" baseline="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baseline="0" smtClean="0">
                              <a:ln>
                                <a:noFill/>
                              </a:ln>
                              <a:solidFill>
                                <a:schemeClr val="tx1"/>
                              </a:solidFill>
                              <a:effectLst/>
                              <a:latin typeface="Cambria Math" panose="02040503050406030204" pitchFamily="18" charset="0"/>
                            </a:rPr>
                          </m:ctrlPr>
                        </m:barPr>
                        <m:e>
                          <m:r>
                            <a:rPr kumimoji="0" lang="nl-NL" sz="1800" b="0" i="1" u="none" strike="noStrike" cap="none" normalizeH="0" baseline="0" smtClean="0">
                              <a:ln>
                                <a:noFill/>
                              </a:ln>
                              <a:solidFill>
                                <a:schemeClr val="tx1"/>
                              </a:solidFill>
                              <a:effectLst/>
                              <a:latin typeface="Cambria Math" panose="02040503050406030204" pitchFamily="18" charset="0"/>
                            </a:rPr>
                            <m:t>𝑌</m:t>
                          </m:r>
                        </m:e>
                      </m:bar>
                      <m:r>
                        <a:rPr kumimoji="0" lang="nl-NL" sz="1800" b="0" i="1" u="none" strike="noStrike" cap="none" normalizeH="0" baseline="0" smtClean="0">
                          <a:ln>
                            <a:noFill/>
                          </a:ln>
                          <a:solidFill>
                            <a:schemeClr val="tx1"/>
                          </a:solidFill>
                          <a:effectLst/>
                          <a:latin typeface="Cambria Math" panose="02040503050406030204" pitchFamily="18" charset="0"/>
                        </a:rPr>
                        <m:t> ∼</m:t>
                      </m:r>
                      <m:r>
                        <a:rPr kumimoji="0" lang="nl-NL" sz="1800" b="0" i="1" u="none" strike="noStrike" cap="none" normalizeH="0" baseline="0" smtClean="0">
                          <a:ln>
                            <a:noFill/>
                          </a:ln>
                          <a:solidFill>
                            <a:schemeClr val="tx1"/>
                          </a:solidFill>
                          <a:effectLst/>
                          <a:latin typeface="Cambria Math" panose="02040503050406030204" pitchFamily="18" charset="0"/>
                        </a:rPr>
                        <m:t>𝑁</m:t>
                      </m:r>
                      <m:r>
                        <a:rPr kumimoji="0" lang="nl-NL" sz="1800" b="0" i="1" u="none" strike="noStrike" cap="none" normalizeH="0" baseline="0" smtClean="0">
                          <a:ln>
                            <a:noFill/>
                          </a:ln>
                          <a:solidFill>
                            <a:schemeClr val="tx1"/>
                          </a:solidFill>
                          <a:effectLst/>
                          <a:latin typeface="Cambria Math" panose="02040503050406030204" pitchFamily="18" charset="0"/>
                        </a:rPr>
                        <m:t>(</m:t>
                      </m:r>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𝜇</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Sub>
                      <m:r>
                        <a:rPr kumimoji="0" lang="nl-NL" sz="1800" b="0" i="1" u="none" strike="noStrike" cap="none" normalizeH="0" baseline="0" smtClean="0">
                          <a:ln>
                            <a:noFill/>
                          </a:ln>
                          <a:solidFill>
                            <a:schemeClr val="tx1"/>
                          </a:solidFill>
                          <a:effectLst/>
                          <a:latin typeface="Cambria Math" panose="02040503050406030204" pitchFamily="18" charset="0"/>
                        </a:rPr>
                        <m:t>−</m:t>
                      </m:r>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𝜇</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Sub>
                      <m:r>
                        <a:rPr kumimoji="0" lang="nl-NL" sz="1800" b="0" i="1" u="none" strike="noStrike" cap="none" normalizeH="0" baseline="0" smtClean="0">
                          <a:ln>
                            <a:noFill/>
                          </a:ln>
                          <a:solidFill>
                            <a:schemeClr val="tx1"/>
                          </a:solidFill>
                          <a:effectLst/>
                          <a:latin typeface="Cambria Math" panose="02040503050406030204" pitchFamily="18" charset="0"/>
                        </a:rPr>
                        <m:t>;</m:t>
                      </m:r>
                      <m:rad>
                        <m:radPr>
                          <m:degHide m:val="on"/>
                          <m:ctrlPr>
                            <a:rPr kumimoji="0" lang="nl-NL" sz="1800" b="0" i="1" u="none" strike="noStrike" cap="none" normalizeH="0" baseline="0" smtClean="0">
                              <a:ln>
                                <a:noFill/>
                              </a:ln>
                              <a:solidFill>
                                <a:schemeClr val="tx1"/>
                              </a:solidFill>
                              <a:effectLst/>
                              <a:latin typeface="Cambria Math" panose="02040503050406030204" pitchFamily="18" charset="0"/>
                            </a:rPr>
                          </m:ctrlPr>
                        </m:radPr>
                        <m:deg/>
                        <m:e>
                          <m:f>
                            <m:fPr>
                              <m:ctrlPr>
                                <a:rPr kumimoji="0" lang="nl-NL" sz="1800" b="0" i="1" u="none" strike="noStrike" cap="none" normalizeH="0" baseline="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baseline="0" smtClean="0">
                                      <a:ln>
                                        <a:noFill/>
                                      </a:ln>
                                      <a:solidFill>
                                        <a:schemeClr val="tx1"/>
                                      </a:solidFill>
                                      <a:effectLst/>
                                      <a:latin typeface="Cambria Math" panose="02040503050406030204" pitchFamily="18" charset="0"/>
                                    </a:rPr>
                                  </m:ctrlPr>
                                </m:sSubSup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up>
                                  <m:r>
                                    <a:rPr kumimoji="0" lang="nl-NL" sz="1800" b="0" i="1" u="none" strike="noStrike" cap="none" normalizeH="0" baseline="0" smtClean="0">
                                      <a:ln>
                                        <a:noFill/>
                                      </a:ln>
                                      <a:solidFill>
                                        <a:schemeClr val="tx1"/>
                                      </a:solidFill>
                                      <a:effectLst/>
                                      <a:latin typeface="Cambria Math" panose="02040503050406030204" pitchFamily="18" charset="0"/>
                                    </a:rPr>
                                    <m:t>2</m:t>
                                  </m:r>
                                </m:sup>
                              </m:sSubSup>
                            </m:num>
                            <m:den>
                              <m:r>
                                <a:rPr kumimoji="0" lang="nl-NL" sz="1800" b="0" i="1" u="none" strike="noStrike" cap="none" normalizeH="0" baseline="0" smtClean="0">
                                  <a:ln>
                                    <a:noFill/>
                                  </a:ln>
                                  <a:solidFill>
                                    <a:schemeClr val="tx1"/>
                                  </a:solidFill>
                                  <a:effectLst/>
                                  <a:latin typeface="Cambria Math" panose="02040503050406030204" pitchFamily="18" charset="0"/>
                                </a:rPr>
                                <m:t>𝑛</m:t>
                              </m:r>
                            </m:den>
                          </m:f>
                          <m:r>
                            <a:rPr kumimoji="0" lang="nl-NL" sz="1800" b="0" i="1" u="none" strike="noStrike" cap="none" normalizeH="0" baseline="0" smtClean="0">
                              <a:ln>
                                <a:noFill/>
                              </a:ln>
                              <a:solidFill>
                                <a:schemeClr val="tx1"/>
                              </a:solidFill>
                              <a:effectLst/>
                              <a:latin typeface="Cambria Math" panose="02040503050406030204" pitchFamily="18" charset="0"/>
                            </a:rPr>
                            <m:t>+</m:t>
                          </m:r>
                          <m:f>
                            <m:fPr>
                              <m:ctrlPr>
                                <a:rPr kumimoji="0" lang="nl-NL" sz="1800" b="0" i="1" u="none" strike="noStrike" cap="none" normalizeH="0" baseline="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baseline="0" smtClean="0">
                                      <a:ln>
                                        <a:noFill/>
                                      </a:ln>
                                      <a:solidFill>
                                        <a:schemeClr val="tx1"/>
                                      </a:solidFill>
                                      <a:effectLst/>
                                      <a:latin typeface="Cambria Math" panose="02040503050406030204" pitchFamily="18" charset="0"/>
                                    </a:rPr>
                                  </m:ctrlPr>
                                </m:sSubSup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up>
                                  <m:r>
                                    <a:rPr kumimoji="0" lang="nl-NL" sz="1800" b="0" i="1" u="none" strike="noStrike" cap="none" normalizeH="0" baseline="0" smtClean="0">
                                      <a:ln>
                                        <a:noFill/>
                                      </a:ln>
                                      <a:solidFill>
                                        <a:schemeClr val="tx1"/>
                                      </a:solidFill>
                                      <a:effectLst/>
                                      <a:latin typeface="Cambria Math" panose="02040503050406030204" pitchFamily="18" charset="0"/>
                                    </a:rPr>
                                    <m:t>2</m:t>
                                  </m:r>
                                </m:sup>
                              </m:sSubSup>
                            </m:num>
                            <m:den>
                              <m:r>
                                <a:rPr kumimoji="0" lang="nl-NL" sz="1800" b="0" i="1" u="none" strike="noStrike" cap="none" normalizeH="0" baseline="0" smtClean="0">
                                  <a:ln>
                                    <a:noFill/>
                                  </a:ln>
                                  <a:solidFill>
                                    <a:schemeClr val="tx1"/>
                                  </a:solidFill>
                                  <a:effectLst/>
                                  <a:latin typeface="Cambria Math" panose="02040503050406030204" pitchFamily="18" charset="0"/>
                                </a:rPr>
                                <m:t>𝑚</m:t>
                              </m:r>
                            </m:den>
                          </m:f>
                        </m:e>
                      </m:rad>
                      <m:r>
                        <a:rPr kumimoji="0" lang="nl-NL" sz="1800" b="0" i="1" u="none" strike="noStrike" cap="none" normalizeH="0" baseline="0" smtClean="0">
                          <a:ln>
                            <a:noFill/>
                          </a:ln>
                          <a:solidFill>
                            <a:schemeClr val="tx1"/>
                          </a:solidFill>
                          <a:effectLst/>
                          <a:latin typeface="Cambria Math" panose="02040503050406030204" pitchFamily="18" charset="0"/>
                        </a:rPr>
                        <m:t>)</m:t>
                      </m:r>
                    </m:oMath>
                  </m:oMathPara>
                </a14:m>
                <a:endParaRPr kumimoji="0" lang="nl-NL" sz="1800" b="0" i="0" u="none" strike="noStrike" cap="none" normalizeH="0" baseline="0" dirty="0" smtClean="0">
                  <a:ln>
                    <a:noFill/>
                  </a:ln>
                  <a:solidFill>
                    <a:schemeClr val="tx1"/>
                  </a:solidFill>
                  <a:effectLst/>
                </a:endParaRPr>
              </a:p>
            </p:txBody>
          </p:sp>
        </mc:Choice>
        <mc:Fallback xmlns="">
          <p:sp>
            <p:nvSpPr>
              <p:cNvPr id="15" name="Rechthoek 14"/>
              <p:cNvSpPr>
                <a:spLocks noRot="1" noChangeAspect="1" noMove="1" noResize="1" noEditPoints="1" noAdjustHandles="1" noChangeArrowheads="1" noChangeShapeType="1" noTextEdit="1"/>
              </p:cNvSpPr>
              <p:nvPr/>
            </p:nvSpPr>
            <p:spPr bwMode="auto">
              <a:xfrm>
                <a:off x="695400" y="2457366"/>
                <a:ext cx="4176464" cy="1331674"/>
              </a:xfrm>
              <a:prstGeom prst="rect">
                <a:avLst/>
              </a:prstGeom>
              <a:blipFill>
                <a:blip r:embed="rId10"/>
                <a:stretch>
                  <a:fillRect l="-2612" r="-2758"/>
                </a:stretch>
              </a:blipFill>
              <a:ln/>
              <a:extLst/>
            </p:spPr>
            <p:txBody>
              <a:bodyPr/>
              <a:lstStyle/>
              <a:p>
                <a:r>
                  <a:rPr lang="en-US">
                    <a:noFill/>
                  </a:rPr>
                  <a:t> </a:t>
                </a:r>
              </a:p>
            </p:txBody>
          </p:sp>
        </mc:Fallback>
      </mc:AlternateContent>
      <p:cxnSp>
        <p:nvCxnSpPr>
          <p:cNvPr id="16" name="Rechte verbindingslijn met pijl 15"/>
          <p:cNvCxnSpPr>
            <a:stCxn id="8" idx="3"/>
            <a:endCxn id="18" idx="0"/>
          </p:cNvCxnSpPr>
          <p:nvPr/>
        </p:nvCxnSpPr>
        <p:spPr bwMode="auto">
          <a:xfrm>
            <a:off x="6744072" y="2061627"/>
            <a:ext cx="832057" cy="331603"/>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8" name="Rechthoek 17"/>
              <p:cNvSpPr/>
              <p:nvPr/>
            </p:nvSpPr>
            <p:spPr bwMode="auto">
              <a:xfrm>
                <a:off x="5487897" y="2393230"/>
                <a:ext cx="4176464" cy="129382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Voer een </a:t>
                </a:r>
                <a14:m>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𝐹</m:t>
                    </m:r>
                  </m:oMath>
                </a14:m>
                <a:r>
                  <a:rPr kumimoji="0" lang="nl-NL" sz="1800" b="0" i="0" u="none" strike="noStrike" cap="none" normalizeH="0" baseline="0" dirty="0" smtClean="0">
                    <a:ln>
                      <a:noFill/>
                    </a:ln>
                    <a:solidFill>
                      <a:schemeClr val="tx1"/>
                    </a:solidFill>
                    <a:effectLst/>
                  </a:rPr>
                  <a:t>-toets voor</a:t>
                </a:r>
                <a:r>
                  <a:rPr kumimoji="0" lang="nl-NL" sz="1800" b="0" i="0" u="none" strike="noStrike" cap="none" normalizeH="0" dirty="0" smtClean="0">
                    <a:ln>
                      <a:noFill/>
                    </a:ln>
                    <a:solidFill>
                      <a:schemeClr val="tx1"/>
                    </a:solidFill>
                    <a:effectLst/>
                  </a:rPr>
                  <a:t> gelijke varianties uit:</a:t>
                </a:r>
              </a:p>
              <a:p>
                <a:pPr marL="0" marR="0" indent="0" algn="ctr" defTabSz="914400" rtl="0" eaLnBrk="0" fontAlgn="base" latinLnBrk="0" hangingPunct="0">
                  <a:lnSpc>
                    <a:spcPct val="100000"/>
                  </a:lnSpc>
                  <a:spcBef>
                    <a:spcPct val="50000"/>
                  </a:spcBef>
                  <a:spcAft>
                    <a:spcPct val="0"/>
                  </a:spcAft>
                  <a:buClrTx/>
                  <a:buSzTx/>
                  <a:buFontTx/>
                  <a:buNone/>
                  <a:tabLst/>
                </a:pPr>
                <a14:m>
                  <m:oMath xmlns:m="http://schemas.openxmlformats.org/officeDocument/2006/math">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𝐻</m:t>
                        </m:r>
                      </m:e>
                      <m:sub>
                        <m:r>
                          <a:rPr kumimoji="0" lang="nl-NL" sz="1800" b="0" i="1" u="none" strike="noStrike" cap="none" normalizeH="0" smtClean="0">
                            <a:ln>
                              <a:noFill/>
                            </a:ln>
                            <a:solidFill>
                              <a:schemeClr val="tx1"/>
                            </a:solidFill>
                            <a:effectLst/>
                            <a:latin typeface="Cambria Math" panose="02040503050406030204" pitchFamily="18" charset="0"/>
                          </a:rPr>
                          <m:t>0</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𝑌</m:t>
                        </m:r>
                      </m:sub>
                    </m:sSub>
                  </m:oMath>
                </a14:m>
                <a:r>
                  <a:rPr kumimoji="0" lang="nl-NL" sz="1800" b="0" i="0" u="none" strike="noStrike" cap="none" normalizeH="0" dirty="0" smtClean="0">
                    <a:ln>
                      <a:noFill/>
                    </a:ln>
                    <a:solidFill>
                      <a:schemeClr val="tx1"/>
                    </a:solidFill>
                    <a:effectLst/>
                  </a:rPr>
                  <a:t> versus </a:t>
                </a:r>
                <a14:m>
                  <m:oMath xmlns:m="http://schemas.openxmlformats.org/officeDocument/2006/math">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𝐻</m:t>
                        </m:r>
                      </m:e>
                      <m:sub>
                        <m:r>
                          <a:rPr kumimoji="0" lang="nl-NL" sz="1800" b="0" i="1" u="none" strike="noStrike" cap="none" normalizeH="0" smtClean="0">
                            <a:ln>
                              <a:noFill/>
                            </a:ln>
                            <a:solidFill>
                              <a:schemeClr val="tx1"/>
                            </a:solidFill>
                            <a:effectLst/>
                            <a:latin typeface="Cambria Math" panose="02040503050406030204" pitchFamily="18" charset="0"/>
                          </a:rPr>
                          <m:t>1</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𝑌</m:t>
                        </m:r>
                      </m:sub>
                    </m:sSub>
                  </m:oMath>
                </a14:m>
                <a:endParaRPr kumimoji="0" lang="nl-NL" sz="1800" b="0"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Is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𝐻</m:t>
                        </m:r>
                      </m:e>
                      <m:sub>
                        <m:r>
                          <a:rPr kumimoji="0" lang="nl-NL" sz="1800" b="0" i="1" u="none" strike="noStrike" cap="none" normalizeH="0" baseline="0" smtClean="0">
                            <a:ln>
                              <a:noFill/>
                            </a:ln>
                            <a:solidFill>
                              <a:schemeClr val="tx1"/>
                            </a:solidFill>
                            <a:effectLst/>
                            <a:latin typeface="Cambria Math" panose="02040503050406030204" pitchFamily="18" charset="0"/>
                          </a:rPr>
                          <m:t>0</m:t>
                        </m:r>
                      </m:sub>
                    </m:sSub>
                  </m:oMath>
                </a14:m>
                <a:r>
                  <a:rPr kumimoji="0" lang="nl-NL" sz="1800" b="0" i="0" u="none" strike="noStrike" cap="none" normalizeH="0" baseline="0" dirty="0" smtClean="0">
                    <a:ln>
                      <a:noFill/>
                    </a:ln>
                    <a:solidFill>
                      <a:schemeClr val="tx1"/>
                    </a:solidFill>
                    <a:effectLst/>
                  </a:rPr>
                  <a:t> verworpen?</a:t>
                </a:r>
              </a:p>
            </p:txBody>
          </p:sp>
        </mc:Choice>
        <mc:Fallback xmlns="">
          <p:sp>
            <p:nvSpPr>
              <p:cNvPr id="18" name="Rechthoek 17"/>
              <p:cNvSpPr>
                <a:spLocks noRot="1" noChangeAspect="1" noMove="1" noResize="1" noEditPoints="1" noAdjustHandles="1" noChangeArrowheads="1" noChangeShapeType="1" noTextEdit="1"/>
              </p:cNvSpPr>
              <p:nvPr/>
            </p:nvSpPr>
            <p:spPr bwMode="auto">
              <a:xfrm>
                <a:off x="5487897" y="2393230"/>
                <a:ext cx="4176464" cy="1293828"/>
              </a:xfrm>
              <a:prstGeom prst="rect">
                <a:avLst/>
              </a:prstGeom>
              <a:blipFill>
                <a:blip r:embed="rId11"/>
                <a:stretch>
                  <a:fillRect l="-1597" r="-1597" b="-2778"/>
                </a:stretch>
              </a:blip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hthoek 36"/>
              <p:cNvSpPr/>
              <p:nvPr/>
            </p:nvSpPr>
            <p:spPr bwMode="auto">
              <a:xfrm>
                <a:off x="7896200" y="4313201"/>
                <a:ext cx="4104456" cy="1843396"/>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lang="nl-NL" sz="1800" dirty="0" smtClean="0">
                    <a:solidFill>
                      <a:schemeClr val="tx1"/>
                    </a:solidFill>
                  </a:rPr>
                  <a:t>Voer een </a:t>
                </a:r>
                <a14:m>
                  <m:oMath xmlns:m="http://schemas.openxmlformats.org/officeDocument/2006/math">
                    <m:r>
                      <a:rPr lang="nl-NL" sz="1800" b="0" i="1" smtClean="0">
                        <a:solidFill>
                          <a:schemeClr val="tx1"/>
                        </a:solidFill>
                        <a:latin typeface="Cambria Math" panose="02040503050406030204" pitchFamily="18" charset="0"/>
                      </a:rPr>
                      <m:t>𝑡</m:t>
                    </m:r>
                  </m:oMath>
                </a14:m>
                <a:r>
                  <a:rPr kumimoji="0" lang="nl-NL" sz="1800" b="0" i="0" u="none" strike="noStrike" cap="none" normalizeH="0" dirty="0" smtClean="0">
                    <a:ln>
                      <a:noFill/>
                    </a:ln>
                    <a:solidFill>
                      <a:schemeClr val="tx1"/>
                    </a:solidFill>
                    <a:effectLst/>
                  </a:rPr>
                  <a:t>-toets uit met toetsingsgrootheid</a:t>
                </a:r>
              </a:p>
              <a:p>
                <a:pPr marL="0" marR="0" indent="0" algn="ctr" defTabSz="914400" rtl="0" eaLnBrk="0" fontAlgn="base" latinLnBrk="0" hangingPunct="0">
                  <a:lnSpc>
                    <a:spcPct val="100000"/>
                  </a:lnSpc>
                  <a:spcBef>
                    <a:spcPct val="50000"/>
                  </a:spcBef>
                  <a:spcAft>
                    <a:spcPct val="0"/>
                  </a:spcAft>
                  <a:buClrTx/>
                  <a:buSzTx/>
                  <a:buFontTx/>
                  <a:buNone/>
                  <a:tabLst/>
                </a:pPr>
                <a:endParaRPr kumimoji="0" lang="nl-NL" sz="800" b="0" i="1" u="none" strike="noStrike" cap="none" normalizeH="0" dirty="0" smtClean="0">
                  <a:ln>
                    <a:noFill/>
                  </a:ln>
                  <a:solidFill>
                    <a:schemeClr val="tx1"/>
                  </a:solidFill>
                  <a:effectLst/>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smtClean="0">
                          <a:ln>
                            <a:noFill/>
                          </a:ln>
                          <a:solidFill>
                            <a:schemeClr val="tx1"/>
                          </a:solidFill>
                          <a:effectLst/>
                          <a:latin typeface="Cambria Math" panose="02040503050406030204" pitchFamily="18" charset="0"/>
                        </a:rPr>
                        <m:t>𝑇</m:t>
                      </m:r>
                      <m:r>
                        <a:rPr kumimoji="0" lang="nl-NL" sz="1800" b="0" i="0"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d>
                            <m:dPr>
                              <m:ctrlPr>
                                <a:rPr kumimoji="0" lang="nl-NL" sz="1800" b="0" i="1" u="none" strike="noStrike" cap="none" normalizeH="0" smtClean="0">
                                  <a:ln>
                                    <a:noFill/>
                                  </a:ln>
                                  <a:solidFill>
                                    <a:schemeClr val="tx1"/>
                                  </a:solidFill>
                                  <a:effectLst/>
                                  <a:latin typeface="Cambria Math" panose="02040503050406030204" pitchFamily="18" charset="0"/>
                                </a:rPr>
                              </m:ctrlPr>
                            </m:dPr>
                            <m:e>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𝑋</m:t>
                                  </m:r>
                                </m:e>
                              </m:bar>
                              <m:r>
                                <a:rPr kumimoji="0" lang="nl-NL" sz="1800" b="0" i="1" u="none" strike="noStrike" cap="none" normalizeH="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𝑌</m:t>
                                  </m:r>
                                </m:e>
                              </m:bar>
                            </m:e>
                          </m:d>
                          <m:r>
                            <a:rPr kumimoji="0" lang="nl-NL" sz="1800" b="0" i="1" u="none" strike="noStrike" cap="none" normalizeH="0" smtClean="0">
                              <a:ln>
                                <a:noFill/>
                              </a:ln>
                              <a:solidFill>
                                <a:schemeClr val="tx1"/>
                              </a:solidFill>
                              <a:effectLst/>
                              <a:latin typeface="Cambria Math" panose="02040503050406030204" pitchFamily="18" charset="0"/>
                            </a:rPr>
                            <m:t>−</m:t>
                          </m:r>
                          <m:d>
                            <m:dPr>
                              <m:ctrlPr>
                                <a:rPr kumimoji="0" lang="nl-NL" sz="1800" b="0" i="1" u="none" strike="noStrike" cap="none" normalizeH="0" smtClean="0">
                                  <a:ln>
                                    <a:noFill/>
                                  </a:ln>
                                  <a:solidFill>
                                    <a:schemeClr val="tx1"/>
                                  </a:solidFill>
                                  <a:effectLst/>
                                  <a:latin typeface="Cambria Math" panose="02040503050406030204" pitchFamily="18" charset="0"/>
                                </a:rPr>
                              </m:ctrlPr>
                            </m:dPr>
                            <m:e>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𝑌</m:t>
                                  </m:r>
                                </m:sub>
                              </m:sSub>
                            </m:e>
                          </m:d>
                        </m:num>
                        <m:den>
                          <m:rad>
                            <m:radPr>
                              <m:degHide m:val="on"/>
                              <m:ctrlPr>
                                <a:rPr kumimoji="0" lang="nl-NL" sz="1800" b="0" i="1" u="none" strike="noStrike" cap="none" normalizeH="0" smtClean="0">
                                  <a:ln>
                                    <a:noFill/>
                                  </a:ln>
                                  <a:solidFill>
                                    <a:schemeClr val="tx1"/>
                                  </a:solidFill>
                                  <a:effectLst/>
                                  <a:latin typeface="Cambria Math" panose="02040503050406030204" pitchFamily="18" charset="0"/>
                                </a:rPr>
                              </m:ctrlPr>
                            </m:radPr>
                            <m:deg/>
                            <m:e>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𝑃</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𝑛</m:t>
                                  </m:r>
                                </m:den>
                              </m:f>
                              <m:r>
                                <a:rPr kumimoji="0" lang="nl-NL" sz="1800" b="0" i="1"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𝑃</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𝑚</m:t>
                                  </m:r>
                                </m:den>
                              </m:f>
                            </m:e>
                          </m:rad>
                        </m:den>
                      </m:f>
                    </m:oMath>
                  </m:oMathPara>
                </a14:m>
                <a:endParaRPr kumimoji="0" lang="nl-NL" sz="1800" b="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endParaRPr lang="nl-NL" sz="800" i="1" dirty="0" smtClean="0">
                  <a:solidFill>
                    <a:schemeClr val="tx1"/>
                  </a:solidFill>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nl-NL" sz="1800" b="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𝑑𝑓</m:t>
                      </m:r>
                      <m:r>
                        <a:rPr lang="nl-NL" sz="180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𝑛</m:t>
                      </m:r>
                      <m:r>
                        <a:rPr lang="nl-NL" sz="180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𝑚</m:t>
                      </m:r>
                      <m:r>
                        <a:rPr lang="nl-NL" sz="1800" i="1" dirty="0" smtClean="0">
                          <a:solidFill>
                            <a:schemeClr val="tx1"/>
                          </a:solidFill>
                          <a:latin typeface="Cambria Math" panose="02040503050406030204" pitchFamily="18" charset="0"/>
                        </a:rPr>
                        <m:t>−2)</m:t>
                      </m:r>
                    </m:oMath>
                  </m:oMathPara>
                </a14:m>
                <a:endParaRPr kumimoji="0" lang="nl-NL" sz="1800" b="0" u="none" strike="noStrike" cap="none" normalizeH="0" dirty="0" smtClean="0">
                  <a:ln>
                    <a:noFill/>
                  </a:ln>
                  <a:solidFill>
                    <a:schemeClr val="tx1"/>
                  </a:solidFill>
                  <a:effectLst/>
                </a:endParaRPr>
              </a:p>
            </p:txBody>
          </p:sp>
        </mc:Choice>
        <mc:Fallback xmlns="">
          <p:sp>
            <p:nvSpPr>
              <p:cNvPr id="37" name="Rechthoek 36"/>
              <p:cNvSpPr>
                <a:spLocks noRot="1" noChangeAspect="1" noMove="1" noResize="1" noEditPoints="1" noAdjustHandles="1" noChangeArrowheads="1" noChangeShapeType="1" noTextEdit="1"/>
              </p:cNvSpPr>
              <p:nvPr/>
            </p:nvSpPr>
            <p:spPr bwMode="auto">
              <a:xfrm>
                <a:off x="7896200" y="4313201"/>
                <a:ext cx="4104456" cy="1843396"/>
              </a:xfrm>
              <a:prstGeom prst="rect">
                <a:avLst/>
              </a:prstGeom>
              <a:blipFill>
                <a:blip r:embed="rId12"/>
                <a:stretch>
                  <a:fillRect l="-3097" t="-3268" r="-3097" b="-4902"/>
                </a:stretch>
              </a:blipFill>
              <a:ln/>
              <a:extLst/>
            </p:spPr>
            <p:txBody>
              <a:bodyPr/>
              <a:lstStyle/>
              <a:p>
                <a:r>
                  <a:rPr lang="en-US">
                    <a:noFill/>
                  </a:rPr>
                  <a:t> </a:t>
                </a:r>
              </a:p>
            </p:txBody>
          </p:sp>
        </mc:Fallback>
      </mc:AlternateContent>
      <p:cxnSp>
        <p:nvCxnSpPr>
          <p:cNvPr id="41" name="Rechte verbindingslijn met pijl 40"/>
          <p:cNvCxnSpPr>
            <a:endCxn id="37" idx="0"/>
          </p:cNvCxnSpPr>
          <p:nvPr/>
        </p:nvCxnSpPr>
        <p:spPr bwMode="auto">
          <a:xfrm>
            <a:off x="8760296" y="3687058"/>
            <a:ext cx="1188132" cy="626143"/>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p:cxnSp>
        <p:nvCxnSpPr>
          <p:cNvPr id="47" name="Rechte verbindingslijn met pijl 46"/>
          <p:cNvCxnSpPr>
            <a:endCxn id="50" idx="0"/>
          </p:cNvCxnSpPr>
          <p:nvPr/>
        </p:nvCxnSpPr>
        <p:spPr bwMode="auto">
          <a:xfrm flipH="1">
            <a:off x="5122790" y="3706106"/>
            <a:ext cx="1398768" cy="607094"/>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50" name="Rechthoek 49"/>
              <p:cNvSpPr/>
              <p:nvPr/>
            </p:nvSpPr>
            <p:spPr bwMode="auto">
              <a:xfrm>
                <a:off x="3071664" y="4313200"/>
                <a:ext cx="4102251" cy="1843396"/>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lang="nl-NL" sz="1800" dirty="0" smtClean="0">
                    <a:solidFill>
                      <a:schemeClr val="tx1"/>
                    </a:solidFill>
                  </a:rPr>
                  <a:t>Voer een </a:t>
                </a:r>
                <a14:m>
                  <m:oMath xmlns:m="http://schemas.openxmlformats.org/officeDocument/2006/math">
                    <m:r>
                      <a:rPr lang="nl-NL" sz="1800" b="0" i="1" smtClean="0">
                        <a:solidFill>
                          <a:schemeClr val="tx1"/>
                        </a:solidFill>
                        <a:latin typeface="Cambria Math" panose="02040503050406030204" pitchFamily="18" charset="0"/>
                      </a:rPr>
                      <m:t>𝑡</m:t>
                    </m:r>
                  </m:oMath>
                </a14:m>
                <a:r>
                  <a:rPr kumimoji="0" lang="nl-NL" sz="1800" b="0" i="0" u="none" strike="noStrike" cap="none" normalizeH="0" dirty="0" smtClean="0">
                    <a:ln>
                      <a:noFill/>
                    </a:ln>
                    <a:solidFill>
                      <a:schemeClr val="tx1"/>
                    </a:solidFill>
                    <a:effectLst/>
                  </a:rPr>
                  <a:t>-toets uit met toetsingsgrootheid</a:t>
                </a:r>
              </a:p>
              <a:p>
                <a:pPr marL="0" marR="0" indent="0" algn="ctr" defTabSz="914400" rtl="0" eaLnBrk="0" fontAlgn="base" latinLnBrk="0" hangingPunct="0">
                  <a:lnSpc>
                    <a:spcPct val="100000"/>
                  </a:lnSpc>
                  <a:spcBef>
                    <a:spcPct val="50000"/>
                  </a:spcBef>
                  <a:spcAft>
                    <a:spcPct val="0"/>
                  </a:spcAft>
                  <a:buClrTx/>
                  <a:buSzTx/>
                  <a:buFontTx/>
                  <a:buNone/>
                  <a:tabLst/>
                </a:pPr>
                <a:endParaRPr kumimoji="0" lang="nl-NL" sz="800" b="0" i="1" u="none" strike="noStrike" cap="none" normalizeH="0" dirty="0" smtClean="0">
                  <a:ln>
                    <a:noFill/>
                  </a:ln>
                  <a:solidFill>
                    <a:schemeClr val="tx1"/>
                  </a:solidFill>
                  <a:effectLst/>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smtClean="0">
                          <a:ln>
                            <a:noFill/>
                          </a:ln>
                          <a:solidFill>
                            <a:schemeClr val="tx1"/>
                          </a:solidFill>
                          <a:effectLst/>
                          <a:latin typeface="Cambria Math" panose="02040503050406030204" pitchFamily="18" charset="0"/>
                        </a:rPr>
                        <m:t>𝑇</m:t>
                      </m:r>
                      <m:r>
                        <a:rPr kumimoji="0" lang="nl-NL" sz="1800" b="0" i="0"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d>
                            <m:dPr>
                              <m:ctrlPr>
                                <a:rPr kumimoji="0" lang="nl-NL" sz="1800" b="0" i="1" u="none" strike="noStrike" cap="none" normalizeH="0" smtClean="0">
                                  <a:ln>
                                    <a:noFill/>
                                  </a:ln>
                                  <a:solidFill>
                                    <a:schemeClr val="tx1"/>
                                  </a:solidFill>
                                  <a:effectLst/>
                                  <a:latin typeface="Cambria Math" panose="02040503050406030204" pitchFamily="18" charset="0"/>
                                </a:rPr>
                              </m:ctrlPr>
                            </m:dPr>
                            <m:e>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𝑋</m:t>
                                  </m:r>
                                </m:e>
                              </m:bar>
                              <m:r>
                                <a:rPr kumimoji="0" lang="nl-NL" sz="1800" b="0" i="1" u="none" strike="noStrike" cap="none" normalizeH="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𝑌</m:t>
                                  </m:r>
                                </m:e>
                              </m:bar>
                            </m:e>
                          </m:d>
                          <m:r>
                            <a:rPr kumimoji="0" lang="nl-NL" sz="1800" b="0" i="1" u="none" strike="noStrike" cap="none" normalizeH="0" smtClean="0">
                              <a:ln>
                                <a:noFill/>
                              </a:ln>
                              <a:solidFill>
                                <a:schemeClr val="tx1"/>
                              </a:solidFill>
                              <a:effectLst/>
                              <a:latin typeface="Cambria Math" panose="02040503050406030204" pitchFamily="18" charset="0"/>
                            </a:rPr>
                            <m:t>−</m:t>
                          </m:r>
                          <m:d>
                            <m:dPr>
                              <m:ctrlPr>
                                <a:rPr kumimoji="0" lang="nl-NL" sz="1800" b="0" i="1" u="none" strike="noStrike" cap="none" normalizeH="0" smtClean="0">
                                  <a:ln>
                                    <a:noFill/>
                                  </a:ln>
                                  <a:solidFill>
                                    <a:schemeClr val="tx1"/>
                                  </a:solidFill>
                                  <a:effectLst/>
                                  <a:latin typeface="Cambria Math" panose="02040503050406030204" pitchFamily="18" charset="0"/>
                                </a:rPr>
                              </m:ctrlPr>
                            </m:dPr>
                            <m:e>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𝑌</m:t>
                                  </m:r>
                                </m:sub>
                              </m:sSub>
                            </m:e>
                          </m:d>
                        </m:num>
                        <m:den>
                          <m:rad>
                            <m:radPr>
                              <m:degHide m:val="on"/>
                              <m:ctrlPr>
                                <a:rPr kumimoji="0" lang="nl-NL" sz="1800" b="0" i="1" u="none" strike="noStrike" cap="none" normalizeH="0" smtClean="0">
                                  <a:ln>
                                    <a:noFill/>
                                  </a:ln>
                                  <a:solidFill>
                                    <a:schemeClr val="tx1"/>
                                  </a:solidFill>
                                  <a:effectLst/>
                                  <a:latin typeface="Cambria Math" panose="02040503050406030204" pitchFamily="18" charset="0"/>
                                </a:rPr>
                              </m:ctrlPr>
                            </m:radPr>
                            <m:deg/>
                            <m:e>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𝑋</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𝑛</m:t>
                                  </m:r>
                                </m:den>
                              </m:f>
                              <m:r>
                                <a:rPr kumimoji="0" lang="nl-NL" sz="1800" b="0" i="1"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𝑌</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𝑚</m:t>
                                  </m:r>
                                </m:den>
                              </m:f>
                            </m:e>
                          </m:rad>
                        </m:den>
                      </m:f>
                    </m:oMath>
                  </m:oMathPara>
                </a14:m>
                <a:endParaRPr kumimoji="0" lang="nl-NL" sz="1800" b="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endParaRPr lang="nl-NL" sz="800" i="1" dirty="0" smtClean="0">
                  <a:solidFill>
                    <a:schemeClr val="tx1"/>
                  </a:solidFill>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nl-NL" sz="1800" b="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𝑑𝑓</m:t>
                      </m:r>
                      <m:r>
                        <a:rPr lang="nl-NL" sz="1800" i="1" dirty="0" smtClean="0">
                          <a:solidFill>
                            <a:schemeClr val="tx1"/>
                          </a:solidFill>
                          <a:latin typeface="Cambria Math" panose="02040503050406030204" pitchFamily="18" charset="0"/>
                        </a:rPr>
                        <m:t>=</m:t>
                      </m:r>
                      <m:r>
                        <m:rPr>
                          <m:sty m:val="p"/>
                        </m:rPr>
                        <a:rPr lang="nl-NL" sz="1800" b="0" i="0" dirty="0" smtClean="0">
                          <a:solidFill>
                            <a:schemeClr val="tx1"/>
                          </a:solidFill>
                          <a:latin typeface="Cambria Math" panose="02040503050406030204" pitchFamily="18" charset="0"/>
                        </a:rPr>
                        <m:t>min</m:t>
                      </m:r>
                      <m:r>
                        <a:rPr lang="nl-NL" sz="1800" b="0" i="1" dirty="0" smtClean="0">
                          <a:solidFill>
                            <a:schemeClr val="tx1"/>
                          </a:solidFill>
                          <a:latin typeface="Cambria Math" panose="02040503050406030204" pitchFamily="18" charset="0"/>
                        </a:rPr>
                        <m:t>(</m:t>
                      </m:r>
                      <m:r>
                        <a:rPr lang="nl-NL" sz="1800" b="0" i="1" dirty="0" smtClean="0">
                          <a:solidFill>
                            <a:schemeClr val="tx1"/>
                          </a:solidFill>
                          <a:latin typeface="Cambria Math" panose="02040503050406030204" pitchFamily="18" charset="0"/>
                        </a:rPr>
                        <m:t>𝑛</m:t>
                      </m:r>
                      <m:r>
                        <a:rPr lang="nl-NL" sz="1800" b="0" i="1" dirty="0" smtClean="0">
                          <a:solidFill>
                            <a:schemeClr val="tx1"/>
                          </a:solidFill>
                          <a:latin typeface="Cambria Math" panose="02040503050406030204" pitchFamily="18" charset="0"/>
                        </a:rPr>
                        <m:t>−1,</m:t>
                      </m:r>
                      <m:r>
                        <a:rPr lang="nl-NL" sz="1800" b="0" i="1" dirty="0" smtClean="0">
                          <a:solidFill>
                            <a:schemeClr val="tx1"/>
                          </a:solidFill>
                          <a:latin typeface="Cambria Math" panose="02040503050406030204" pitchFamily="18" charset="0"/>
                        </a:rPr>
                        <m:t>𝑚</m:t>
                      </m:r>
                      <m:r>
                        <a:rPr lang="nl-NL" sz="1800" b="0" i="1" dirty="0" smtClean="0">
                          <a:solidFill>
                            <a:schemeClr val="tx1"/>
                          </a:solidFill>
                          <a:latin typeface="Cambria Math" panose="02040503050406030204" pitchFamily="18" charset="0"/>
                        </a:rPr>
                        <m:t>−1))</m:t>
                      </m:r>
                    </m:oMath>
                  </m:oMathPara>
                </a14:m>
                <a:endParaRPr kumimoji="0" lang="nl-NL" sz="1800" b="0" u="none" strike="noStrike" cap="none" normalizeH="0" dirty="0" smtClean="0">
                  <a:ln>
                    <a:noFill/>
                  </a:ln>
                  <a:solidFill>
                    <a:schemeClr val="tx1"/>
                  </a:solidFill>
                  <a:effectLst/>
                </a:endParaRPr>
              </a:p>
            </p:txBody>
          </p:sp>
        </mc:Choice>
        <mc:Fallback xmlns="">
          <p:sp>
            <p:nvSpPr>
              <p:cNvPr id="50" name="Rechthoek 49"/>
              <p:cNvSpPr>
                <a:spLocks noRot="1" noChangeAspect="1" noMove="1" noResize="1" noEditPoints="1" noAdjustHandles="1" noChangeArrowheads="1" noChangeShapeType="1" noTextEdit="1"/>
              </p:cNvSpPr>
              <p:nvPr/>
            </p:nvSpPr>
            <p:spPr bwMode="auto">
              <a:xfrm>
                <a:off x="3071664" y="4313200"/>
                <a:ext cx="4102251" cy="1843396"/>
              </a:xfrm>
              <a:prstGeom prst="rect">
                <a:avLst/>
              </a:prstGeom>
              <a:blipFill>
                <a:blip r:embed="rId13"/>
                <a:stretch>
                  <a:fillRect l="-3250" t="-3268" r="-3102" b="-4902"/>
                </a:stretch>
              </a:blipFill>
              <a:ln/>
              <a:extLst/>
            </p:spPr>
            <p:txBody>
              <a:bodyPr/>
              <a:lstStyle/>
              <a:p>
                <a:r>
                  <a:rPr lang="en-US">
                    <a:noFill/>
                  </a:rPr>
                  <a:t> </a:t>
                </a:r>
              </a:p>
            </p:txBody>
          </p:sp>
        </mc:Fallback>
      </mc:AlternateContent>
      <p:sp>
        <p:nvSpPr>
          <p:cNvPr id="6165" name="Tekstvak 6164"/>
          <p:cNvSpPr txBox="1"/>
          <p:nvPr/>
        </p:nvSpPr>
        <p:spPr>
          <a:xfrm rot="20176581">
            <a:off x="5535504" y="3615955"/>
            <a:ext cx="995778" cy="307777"/>
          </a:xfrm>
          <a:prstGeom prst="rect">
            <a:avLst/>
          </a:prstGeom>
          <a:noFill/>
        </p:spPr>
        <p:txBody>
          <a:bodyPr wrap="square" rtlCol="0">
            <a:spAutoFit/>
          </a:bodyPr>
          <a:lstStyle/>
          <a:p>
            <a:r>
              <a:rPr lang="nl-NL" sz="1400" dirty="0" smtClean="0">
                <a:latin typeface="+mn-lt"/>
              </a:rPr>
              <a:t>ja</a:t>
            </a:r>
            <a:endParaRPr lang="en-US" sz="1400" dirty="0">
              <a:latin typeface="+mn-lt"/>
            </a:endParaRPr>
          </a:p>
        </p:txBody>
      </p:sp>
      <p:sp>
        <p:nvSpPr>
          <p:cNvPr id="59" name="Tekstvak 58"/>
          <p:cNvSpPr txBox="1"/>
          <p:nvPr/>
        </p:nvSpPr>
        <p:spPr>
          <a:xfrm rot="1180003">
            <a:off x="7016317" y="2073539"/>
            <a:ext cx="995778" cy="307777"/>
          </a:xfrm>
          <a:prstGeom prst="rect">
            <a:avLst/>
          </a:prstGeom>
          <a:noFill/>
        </p:spPr>
        <p:txBody>
          <a:bodyPr wrap="square" rtlCol="0">
            <a:spAutoFit/>
          </a:bodyPr>
          <a:lstStyle/>
          <a:p>
            <a:r>
              <a:rPr lang="nl-NL" sz="1400" dirty="0" smtClean="0">
                <a:latin typeface="+mn-lt"/>
              </a:rPr>
              <a:t>nee</a:t>
            </a:r>
            <a:endParaRPr lang="en-US" sz="1400" dirty="0">
              <a:latin typeface="+mn-lt"/>
            </a:endParaRPr>
          </a:p>
        </p:txBody>
      </p:sp>
      <p:sp>
        <p:nvSpPr>
          <p:cNvPr id="69" name="Tekstvak 68"/>
          <p:cNvSpPr txBox="1"/>
          <p:nvPr/>
        </p:nvSpPr>
        <p:spPr>
          <a:xfrm rot="20855398">
            <a:off x="3475193" y="1837145"/>
            <a:ext cx="995778" cy="307777"/>
          </a:xfrm>
          <a:prstGeom prst="rect">
            <a:avLst/>
          </a:prstGeom>
          <a:noFill/>
        </p:spPr>
        <p:txBody>
          <a:bodyPr wrap="square" rtlCol="0">
            <a:spAutoFit/>
          </a:bodyPr>
          <a:lstStyle/>
          <a:p>
            <a:r>
              <a:rPr lang="nl-NL" sz="1400" dirty="0" smtClean="0">
                <a:latin typeface="+mn-lt"/>
              </a:rPr>
              <a:t>ja</a:t>
            </a:r>
            <a:endParaRPr lang="en-US" sz="1400" dirty="0">
              <a:latin typeface="+mn-lt"/>
            </a:endParaRPr>
          </a:p>
        </p:txBody>
      </p:sp>
      <p:sp>
        <p:nvSpPr>
          <p:cNvPr id="70" name="Tekstvak 69"/>
          <p:cNvSpPr txBox="1"/>
          <p:nvPr/>
        </p:nvSpPr>
        <p:spPr>
          <a:xfrm rot="2243818">
            <a:off x="9258521" y="4077870"/>
            <a:ext cx="995778" cy="307777"/>
          </a:xfrm>
          <a:prstGeom prst="rect">
            <a:avLst/>
          </a:prstGeom>
          <a:noFill/>
        </p:spPr>
        <p:txBody>
          <a:bodyPr wrap="square" rtlCol="0">
            <a:spAutoFit/>
          </a:bodyPr>
          <a:lstStyle/>
          <a:p>
            <a:r>
              <a:rPr lang="nl-NL" sz="1400" dirty="0" smtClean="0">
                <a:latin typeface="+mn-lt"/>
              </a:rPr>
              <a:t>nee</a:t>
            </a:r>
            <a:endParaRPr lang="en-US" sz="1400" dirty="0">
              <a:latin typeface="+mn-lt"/>
            </a:endParaRPr>
          </a:p>
        </p:txBody>
      </p:sp>
    </p:spTree>
    <p:extLst>
      <p:ext uri="{BB962C8B-B14F-4D97-AF65-F5344CB8AC3E}">
        <p14:creationId xmlns:p14="http://schemas.microsoft.com/office/powerpoint/2010/main" val="1881214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7" y="1772816"/>
                <a:ext cx="10363200" cy="4246562"/>
              </a:xfrm>
            </p:spPr>
            <p:txBody>
              <a:bodyPr/>
              <a:lstStyle/>
              <a:p>
                <a:r>
                  <a:rPr lang="nl-NL" sz="2000" dirty="0" smtClean="0"/>
                  <a:t>Een transportbedrijf verzorgt de dagelijkse bevoorrading van supermarkten. Tussen het centrale magazijn in Woerden en een aantal supermarkten in Arnhem moet dagelijks een traject worden afgelegd van 80 km. (we noemen dit traject A). Helaas zijn er dikwijls, en op onvoorspelbare tijdstippen, files op dit traject. Hierdoor is de reisduur onzeker, en kunnen vanwege het tijdverlies de kosten voor het transportbedrijf soms onbeheersbaar zijn. Men overweegt daarom een alternatieve route (traject B) te kiezen. Deze is een aantal kilometers groter, maar misschien is er veel minder risico op files. Om een dergelijke keuze te onderbouwen is besloten op een aantal willekeurig gekozen dagen de route via traject A dan wel traject B te rijden. Dit leverde de volgende reistijden (in minuten):</a:t>
                </a:r>
              </a:p>
              <a:p>
                <a:r>
                  <a:rPr lang="nl-NL" sz="2000" b="1" dirty="0" smtClean="0"/>
                  <a:t>Traject A: </a:t>
                </a:r>
                <a:r>
                  <a:rPr lang="nl-NL" sz="2000" dirty="0" smtClean="0"/>
                  <a:t>72, 85, 104, 55, 90, 77, 68, 50, 36, 63</a:t>
                </a:r>
              </a:p>
              <a:p>
                <a:r>
                  <a:rPr lang="nl-NL" sz="2000" b="1" dirty="0" smtClean="0"/>
                  <a:t>Traject B: </a:t>
                </a:r>
                <a:r>
                  <a:rPr lang="nl-NL" sz="2000" dirty="0" smtClean="0"/>
                  <a:t>78, 72, 81, 74, 85, 71, 69, 84, 66, 76, 65, 79</a:t>
                </a:r>
                <a:endParaRPr lang="nl-NL" sz="2000" b="1" dirty="0" smtClean="0"/>
              </a:p>
              <a:p>
                <a:pPr marL="457200" indent="-457200">
                  <a:buFont typeface="+mj-lt"/>
                  <a:buAutoNum type="alphaLcParenR"/>
                </a:pPr>
                <a:r>
                  <a:rPr lang="nl-NL" sz="2000" dirty="0" smtClean="0"/>
                  <a:t>Toets of de variantie van de reistijden voor traject A en traject B aan elkaar gelijk kunnen zijn (kies </a:t>
                </a:r>
                <a14:m>
                  <m:oMath xmlns:m="http://schemas.openxmlformats.org/officeDocument/2006/math">
                    <m:r>
                      <a:rPr lang="nl-NL" sz="2000" b="0" i="1" smtClean="0">
                        <a:latin typeface="Cambria Math" panose="02040503050406030204" pitchFamily="18" charset="0"/>
                      </a:rPr>
                      <m:t>𝛼</m:t>
                    </m:r>
                    <m:r>
                      <a:rPr lang="nl-NL" sz="2000" b="0" i="1" smtClean="0">
                        <a:latin typeface="Cambria Math" panose="02040503050406030204" pitchFamily="18" charset="0"/>
                      </a:rPr>
                      <m:t>=0,05</m:t>
                    </m:r>
                  </m:oMath>
                </a14:m>
                <a:r>
                  <a:rPr lang="nl-NL" sz="2000" dirty="0" smtClean="0"/>
                  <a:t>).</a:t>
                </a:r>
              </a:p>
              <a:p>
                <a:pPr marL="457200" indent="-457200">
                  <a:buFont typeface="+mj-lt"/>
                  <a:buAutoNum type="alphaLcParenR"/>
                </a:pPr>
                <a:r>
                  <a:rPr lang="nl-NL" sz="2000" dirty="0" smtClean="0"/>
                  <a:t>Toets of de gemiddelde reistijd voor traject A en traject </a:t>
                </a:r>
                <a:r>
                  <a:rPr lang="nl-NL" sz="2000" dirty="0" smtClean="0"/>
                  <a:t>B hetzelfde </a:t>
                </a:r>
                <a:r>
                  <a:rPr lang="nl-NL" sz="2000" dirty="0" smtClean="0"/>
                  <a:t>kan zijn (kies </a:t>
                </a:r>
                <a14:m>
                  <m:oMath xmlns:m="http://schemas.openxmlformats.org/officeDocument/2006/math">
                    <m:r>
                      <a:rPr lang="nl-NL" sz="2000" b="0" i="1" smtClean="0">
                        <a:latin typeface="Cambria Math" panose="02040503050406030204" pitchFamily="18" charset="0"/>
                      </a:rPr>
                      <m:t>𝛼</m:t>
                    </m:r>
                    <m:r>
                      <a:rPr lang="nl-NL" sz="2000" b="0" i="1" smtClean="0">
                        <a:latin typeface="Cambria Math" panose="02040503050406030204" pitchFamily="18" charset="0"/>
                      </a:rPr>
                      <m:t>=0,05).</m:t>
                    </m:r>
                  </m:oMath>
                </a14:m>
                <a:endParaRPr lang="en-US" sz="2000" dirty="0" smtClean="0"/>
              </a:p>
              <a:p>
                <a:pPr marL="457200" indent="-457200">
                  <a:buFont typeface="+mj-lt"/>
                  <a:buAutoNum type="alphaLcParenR"/>
                </a:pPr>
                <a:endParaRPr lang="nl-NL" sz="2000" b="1" dirty="0" smtClean="0"/>
              </a:p>
              <a:p>
                <a:endParaRPr lang="nl-NL" dirty="0"/>
              </a:p>
              <a:p>
                <a:endParaRPr lang="en-US" dirty="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529" t="-1724" r="-1824" b="-5747"/>
                </a:stretch>
              </a:blipFill>
            </p:spPr>
            <p:txBody>
              <a:bodyPr/>
              <a:lstStyle/>
              <a:p>
                <a:r>
                  <a:rPr lang="en-US">
                    <a:noFill/>
                  </a:rPr>
                  <a:t> </a:t>
                </a:r>
              </a:p>
            </p:txBody>
          </p:sp>
        </mc:Fallback>
      </mc:AlternateContent>
    </p:spTree>
    <p:extLst>
      <p:ext uri="{BB962C8B-B14F-4D97-AF65-F5344CB8AC3E}">
        <p14:creationId xmlns:p14="http://schemas.microsoft.com/office/powerpoint/2010/main" val="384859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400" b="1" dirty="0" smtClean="0"/>
                  <a:t>Toets of de variantie van de reistijden voor traject A en traject B aan elkaar gelijk kunnen zijn (kies </a:t>
                </a:r>
                <a14:m>
                  <m:oMath xmlns:m="http://schemas.openxmlformats.org/officeDocument/2006/math">
                    <m:r>
                      <a:rPr lang="nl-NL" sz="2400" b="1" i="1" smtClean="0">
                        <a:latin typeface="Cambria Math" panose="02040503050406030204" pitchFamily="18" charset="0"/>
                      </a:rPr>
                      <m:t>𝜶</m:t>
                    </m:r>
                    <m:r>
                      <a:rPr lang="nl-NL" sz="2400" b="1" i="1" smtClean="0">
                        <a:latin typeface="Cambria Math" panose="02040503050406030204" pitchFamily="18" charset="0"/>
                      </a:rPr>
                      <m:t>=</m:t>
                    </m:r>
                    <m:r>
                      <a:rPr lang="nl-NL" sz="2400" b="1" i="1" smtClean="0">
                        <a:latin typeface="Cambria Math" panose="02040503050406030204" pitchFamily="18" charset="0"/>
                      </a:rPr>
                      <m:t>𝟎</m:t>
                    </m:r>
                    <m:r>
                      <a:rPr lang="nl-NL" sz="2400" b="1" i="1" smtClean="0">
                        <a:latin typeface="Cambria Math" panose="02040503050406030204" pitchFamily="18" charset="0"/>
                      </a:rPr>
                      <m:t>,</m:t>
                    </m:r>
                    <m:r>
                      <a:rPr lang="nl-NL" sz="2400" b="1" i="1" smtClean="0">
                        <a:latin typeface="Cambria Math" panose="02040503050406030204" pitchFamily="18" charset="0"/>
                      </a:rPr>
                      <m:t>𝟎𝟓</m:t>
                    </m:r>
                  </m:oMath>
                </a14:m>
                <a:r>
                  <a:rPr lang="nl-NL" sz="2400" b="1" dirty="0" smtClean="0"/>
                  <a:t>).</a:t>
                </a:r>
              </a:p>
              <a:p>
                <a:endParaRPr lang="nl-NL" sz="2400" b="1" dirty="0" smtClean="0"/>
              </a:p>
              <a:p>
                <a:r>
                  <a:rPr lang="nl-NL" sz="2400" dirty="0" smtClean="0"/>
                  <a:t>Om te toetsen of de variantie van de reistijden voor traject A en traject B aan elkaar gelijk zijn, voeren we een </a:t>
                </a:r>
                <a14:m>
                  <m:oMath xmlns:m="http://schemas.openxmlformats.org/officeDocument/2006/math">
                    <m:r>
                      <a:rPr lang="nl-NL" sz="2400" b="0" i="1" smtClean="0">
                        <a:latin typeface="Cambria Math" panose="02040503050406030204" pitchFamily="18" charset="0"/>
                      </a:rPr>
                      <m:t>𝐹</m:t>
                    </m:r>
                  </m:oMath>
                </a14:m>
                <a:r>
                  <a:rPr lang="nl-NL" sz="2400" dirty="0" smtClean="0"/>
                  <a:t>-toets uit.</a:t>
                </a:r>
              </a:p>
              <a:p>
                <a:endParaRPr lang="nl-NL" sz="2400" dirty="0"/>
              </a:p>
              <a:p>
                <a:r>
                  <a:rPr lang="nl-NL" sz="2400" b="1" dirty="0"/>
                  <a:t>Stap 1: definieer de nulhypothese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𝑯</m:t>
                        </m:r>
                      </m:e>
                      <m:sub>
                        <m:r>
                          <a:rPr lang="nl-NL" sz="2400" b="1" i="1">
                            <a:latin typeface="Cambria Math" panose="02040503050406030204" pitchFamily="18" charset="0"/>
                          </a:rPr>
                          <m:t>𝟎</m:t>
                        </m:r>
                      </m:sub>
                    </m:sSub>
                  </m:oMath>
                </a14:m>
                <a:r>
                  <a:rPr lang="nl-NL" sz="2400" b="1" dirty="0"/>
                  <a:t> en alternatieve hypothese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𝑯</m:t>
                        </m:r>
                      </m:e>
                      <m:sub>
                        <m:r>
                          <a:rPr lang="nl-NL" sz="2400" b="1" i="1">
                            <a:latin typeface="Cambria Math" panose="02040503050406030204" pitchFamily="18" charset="0"/>
                          </a:rPr>
                          <m:t>𝟏</m:t>
                        </m:r>
                      </m:sub>
                    </m:sSub>
                  </m:oMath>
                </a14:m>
                <a:endParaRPr lang="nl-NL" sz="2400" b="1" dirty="0"/>
              </a:p>
              <a:p>
                <a:pPr algn="ct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𝐵</m:t>
                        </m:r>
                      </m:sub>
                      <m:sup>
                        <m:r>
                          <a:rPr lang="nl-NL" sz="2400" i="1">
                            <a:latin typeface="Cambria Math" panose="02040503050406030204" pitchFamily="18" charset="0"/>
                          </a:rPr>
                          <m:t>2</m:t>
                        </m:r>
                      </m:sup>
                    </m:sSubSup>
                  </m:oMath>
                </a14:m>
                <a:r>
                  <a:rPr lang="nl-NL" sz="2400" dirty="0"/>
                  <a:t> versus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1</m:t>
                        </m:r>
                      </m:sub>
                    </m:sSub>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𝐵</m:t>
                        </m:r>
                      </m:sub>
                      <m:sup>
                        <m:r>
                          <a:rPr lang="nl-NL" sz="2400" i="1">
                            <a:latin typeface="Cambria Math" panose="02040503050406030204" pitchFamily="18" charset="0"/>
                          </a:rPr>
                          <m:t>2</m:t>
                        </m:r>
                      </m:sup>
                    </m:sSubSup>
                  </m:oMath>
                </a14:m>
                <a:endParaRPr lang="nl-NL" sz="2400" dirty="0" smtClean="0"/>
              </a:p>
              <a:p>
                <a:pPr algn="ctr"/>
                <a:endParaRPr lang="nl-NL" sz="2400" dirty="0"/>
              </a:p>
              <a:p>
                <a:r>
                  <a:rPr lang="nl-NL" sz="2400" b="1" dirty="0"/>
                  <a:t>Stap </a:t>
                </a:r>
                <a:r>
                  <a:rPr lang="nl-NL" sz="2400" b="1" dirty="0" smtClean="0"/>
                  <a:t>2: bepaal het significantieniveau </a:t>
                </a:r>
                <a14:m>
                  <m:oMath xmlns:m="http://schemas.openxmlformats.org/officeDocument/2006/math">
                    <m:r>
                      <a:rPr lang="nl-NL" sz="2400" b="1" i="1" smtClean="0">
                        <a:latin typeface="Cambria Math" panose="02040503050406030204" pitchFamily="18" charset="0"/>
                      </a:rPr>
                      <m:t>𝜶</m:t>
                    </m:r>
                  </m:oMath>
                </a14:m>
                <a:r>
                  <a:rPr lang="nl-NL" sz="2400" b="1" dirty="0" smtClean="0"/>
                  <a:t> van de hypothesetoets</a:t>
                </a:r>
                <a:endParaRPr lang="nl-NL" sz="2400" b="1" dirty="0"/>
              </a:p>
              <a:p>
                <a:pPr algn="ctr"/>
                <a:r>
                  <a:rPr lang="nl-NL" sz="2400" dirty="0" smtClean="0"/>
                  <a:t>In de vraag is gegeven dat we kunnen werken met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a:t>
                </a:r>
              </a:p>
              <a:p>
                <a:endParaRPr lang="nl-NL" dirty="0"/>
              </a:p>
              <a:p>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824" t="-2443" r="-1765" b="-2730"/>
                </a:stretch>
              </a:blipFill>
            </p:spPr>
            <p:txBody>
              <a:bodyPr/>
              <a:lstStyle/>
              <a:p>
                <a:r>
                  <a:rPr lang="en-US">
                    <a:noFill/>
                  </a:rPr>
                  <a:t> </a:t>
                </a:r>
              </a:p>
            </p:txBody>
          </p:sp>
        </mc:Fallback>
      </mc:AlternateContent>
    </p:spTree>
    <p:extLst>
      <p:ext uri="{BB962C8B-B14F-4D97-AF65-F5344CB8AC3E}">
        <p14:creationId xmlns:p14="http://schemas.microsoft.com/office/powerpoint/2010/main" val="200047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400" b="1" dirty="0" smtClean="0"/>
                  <a:t>Stap 3: verzamelen van data</a:t>
                </a:r>
              </a:p>
              <a:p>
                <a:r>
                  <a:rPr lang="nl-NL" dirty="0" smtClean="0"/>
                  <a:t>In de opdracht werken we met de volgende gegevens</a:t>
                </a:r>
              </a:p>
              <a:p>
                <a:r>
                  <a:rPr lang="nl-NL" b="1" dirty="0" smtClean="0"/>
                  <a:t>Traject A: </a:t>
                </a:r>
                <a:r>
                  <a:rPr lang="nl-NL" dirty="0" smtClean="0"/>
                  <a:t>72, 85, 104, 55, 90, 77, 68, 50, 36, 63</a:t>
                </a:r>
              </a:p>
              <a:p>
                <a:r>
                  <a:rPr lang="nl-NL" b="1" dirty="0" smtClean="0"/>
                  <a:t>Traject B: </a:t>
                </a:r>
                <a:r>
                  <a:rPr lang="nl-NL" dirty="0" smtClean="0"/>
                  <a:t>78, 72, 81, 74, 85, 71, 69, 84, 66, 76, 65, 79</a:t>
                </a:r>
                <a:endParaRPr lang="nl-NL" b="1" dirty="0" smtClean="0"/>
              </a:p>
              <a:p>
                <a:pPr marL="457200" indent="-457200">
                  <a:buFont typeface="+mj-lt"/>
                  <a:buAutoNum type="alphaLcParenR"/>
                </a:pPr>
                <a:endParaRPr lang="nl-NL" sz="2400" b="1" dirty="0" smtClean="0"/>
              </a:p>
              <a:p>
                <a:r>
                  <a:rPr lang="nl-NL" sz="2400" dirty="0" smtClean="0"/>
                  <a:t>W</a:t>
                </a:r>
                <a:r>
                  <a:rPr lang="nl-NL" dirty="0" smtClean="0"/>
                  <a:t>e berekenen allereerst de steekproefgemiddeldes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𝐴</m:t>
                        </m:r>
                      </m:sub>
                    </m:sSub>
                  </m:oMath>
                </a14:m>
                <a:r>
                  <a:rPr lang="nl-NL" dirty="0" smtClean="0"/>
                  <a:t> en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𝐵</m:t>
                        </m:r>
                      </m:sub>
                    </m:sSub>
                  </m:oMath>
                </a14:m>
                <a:r>
                  <a:rPr lang="nl-NL" dirty="0" smtClean="0"/>
                  <a:t> voor trajecten A en B:</a:t>
                </a:r>
              </a:p>
              <a:p>
                <a:pPr marL="342900" indent="-342900">
                  <a:buFont typeface="Arial" panose="020B0604020202020204" pitchFamily="34" charset="0"/>
                  <a:buChar char="•"/>
                </a:pP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𝐴</m:t>
                        </m:r>
                      </m:sub>
                    </m:sSub>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72+85+…+63</m:t>
                        </m:r>
                      </m:num>
                      <m:den>
                        <m:r>
                          <a:rPr lang="nl-NL" b="0" i="1" smtClean="0">
                            <a:latin typeface="Cambria Math" panose="02040503050406030204" pitchFamily="18" charset="0"/>
                          </a:rPr>
                          <m:t>10</m:t>
                        </m:r>
                      </m:den>
                    </m:f>
                    <m:r>
                      <a:rPr lang="nl-NL" b="0" i="1" smtClean="0">
                        <a:latin typeface="Cambria Math" panose="02040503050406030204" pitchFamily="18" charset="0"/>
                      </a:rPr>
                      <m:t>=70</m:t>
                    </m:r>
                  </m:oMath>
                </a14:m>
                <a:r>
                  <a:rPr lang="nl-NL" b="0" dirty="0" smtClean="0"/>
                  <a:t> en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𝐵</m:t>
                        </m:r>
                      </m:sub>
                    </m:sSub>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78+72+…+79</m:t>
                        </m:r>
                      </m:num>
                      <m:den>
                        <m:r>
                          <a:rPr lang="nl-NL" b="0" i="1" smtClean="0">
                            <a:latin typeface="Cambria Math" panose="02040503050406030204" pitchFamily="18" charset="0"/>
                          </a:rPr>
                          <m:t>12</m:t>
                        </m:r>
                      </m:den>
                    </m:f>
                    <m:r>
                      <a:rPr lang="nl-NL" b="0" i="1" smtClean="0">
                        <a:latin typeface="Cambria Math" panose="02040503050406030204" pitchFamily="18" charset="0"/>
                      </a:rPr>
                      <m:t>=75</m:t>
                    </m:r>
                  </m:oMath>
                </a14:m>
                <a:endParaRPr lang="nl-NL" dirty="0"/>
              </a:p>
              <a:p>
                <a:endParaRPr lang="nl-NL" dirty="0"/>
              </a:p>
              <a:p>
                <a:r>
                  <a:rPr lang="nl-NL" dirty="0" smtClean="0"/>
                  <a:t>Vervolgens berekenen we de steekproefvarianties </a:t>
                </a: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𝐴</m:t>
                        </m:r>
                      </m:sub>
                      <m:sup>
                        <m:r>
                          <a:rPr lang="nl-NL" b="0" i="1" smtClean="0">
                            <a:latin typeface="Cambria Math" panose="02040503050406030204" pitchFamily="18" charset="0"/>
                          </a:rPr>
                          <m:t>2</m:t>
                        </m:r>
                      </m:sup>
                    </m:sSubSup>
                  </m:oMath>
                </a14:m>
                <a:r>
                  <a:rPr lang="en-US" dirty="0" smtClean="0"/>
                  <a:t> </a:t>
                </a:r>
                <a:r>
                  <a:rPr lang="en-US" dirty="0" err="1" smtClean="0"/>
                  <a:t>en</a:t>
                </a:r>
                <a:r>
                  <a:rPr lang="en-US" dirty="0" smtClean="0"/>
                  <a:t> </a:t>
                </a: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𝐵</m:t>
                        </m:r>
                      </m:sub>
                      <m:sup>
                        <m:r>
                          <a:rPr lang="nl-NL" b="0" i="1" smtClean="0">
                            <a:latin typeface="Cambria Math" panose="02040503050406030204" pitchFamily="18" charset="0"/>
                          </a:rPr>
                          <m:t>2</m:t>
                        </m:r>
                      </m:sup>
                    </m:sSubSup>
                  </m:oMath>
                </a14:m>
                <a:r>
                  <a:rPr lang="en-US" dirty="0" smtClean="0"/>
                  <a:t> </a:t>
                </a:r>
                <a:r>
                  <a:rPr lang="en-US" dirty="0" err="1" smtClean="0"/>
                  <a:t>voor</a:t>
                </a:r>
                <a:r>
                  <a:rPr lang="en-US" dirty="0" smtClean="0"/>
                  <a:t> </a:t>
                </a:r>
                <a:r>
                  <a:rPr lang="en-US" dirty="0" err="1" smtClean="0"/>
                  <a:t>trajecten</a:t>
                </a:r>
                <a:r>
                  <a:rPr lang="en-US" dirty="0" smtClean="0"/>
                  <a:t> A </a:t>
                </a:r>
                <a:r>
                  <a:rPr lang="en-US" dirty="0" err="1" smtClean="0"/>
                  <a:t>en</a:t>
                </a:r>
                <a:r>
                  <a:rPr lang="en-US" dirty="0" smtClean="0"/>
                  <a:t> B:</a:t>
                </a:r>
              </a:p>
              <a:p>
                <a:pPr marL="342900" indent="-342900">
                  <a:buFont typeface="Arial" panose="020B0604020202020204" pitchFamily="34" charset="0"/>
                  <a:buChar char="•"/>
                </a:pP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𝐴</m:t>
                        </m:r>
                      </m:sub>
                      <m:sup>
                        <m:r>
                          <a:rPr lang="nl-NL" b="0" i="1" smtClean="0">
                            <a:latin typeface="Cambria Math" panose="02040503050406030204" pitchFamily="18" charset="0"/>
                          </a:rPr>
                          <m:t>2</m:t>
                        </m:r>
                      </m:sup>
                    </m:sSubSup>
                    <m:r>
                      <a:rPr lang="nl-NL" b="0" i="1" smtClean="0">
                        <a:latin typeface="Cambria Math" panose="02040503050406030204" pitchFamily="18" charset="0"/>
                      </a:rPr>
                      <m:t>=</m:t>
                    </m:r>
                    <m:f>
                      <m:fPr>
                        <m:ctrlPr>
                          <a:rPr lang="nl-NL" b="0" i="1" smtClean="0">
                            <a:latin typeface="Cambria Math" panose="02040503050406030204" pitchFamily="18" charset="0"/>
                          </a:rPr>
                        </m:ctrlPr>
                      </m:fPr>
                      <m:num>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72−70</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85−70</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63−70</m:t>
                                </m:r>
                              </m:e>
                            </m:d>
                          </m:e>
                          <m:sup>
                            <m:r>
                              <a:rPr lang="nl-NL" b="0" i="1" smtClean="0">
                                <a:latin typeface="Cambria Math" panose="02040503050406030204" pitchFamily="18" charset="0"/>
                              </a:rPr>
                              <m:t>2</m:t>
                            </m:r>
                          </m:sup>
                        </m:sSup>
                      </m:num>
                      <m:den>
                        <m:r>
                          <a:rPr lang="nl-NL" b="0" i="1" smtClean="0">
                            <a:latin typeface="Cambria Math" panose="02040503050406030204" pitchFamily="18" charset="0"/>
                          </a:rPr>
                          <m:t>10−1</m:t>
                        </m:r>
                      </m:den>
                    </m:f>
                    <m:r>
                      <a:rPr lang="nl-NL" b="0" i="1" smtClean="0">
                        <a:latin typeface="Cambria Math" panose="02040503050406030204" pitchFamily="18" charset="0"/>
                      </a:rPr>
                      <m:t>≈407,5555</m:t>
                    </m:r>
                  </m:oMath>
                </a14:m>
                <a:endParaRPr lang="nl-NL" b="0" i="0"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𝐵</m:t>
                        </m:r>
                      </m:sub>
                      <m:sup>
                        <m:r>
                          <a:rPr lang="nl-NL" b="0" i="1" smtClean="0">
                            <a:latin typeface="Cambria Math" panose="02040503050406030204" pitchFamily="18" charset="0"/>
                          </a:rPr>
                          <m:t>2</m:t>
                        </m:r>
                      </m:sup>
                    </m:sSubSup>
                    <m:r>
                      <a:rPr lang="nl-NL" b="0" i="1" smtClean="0">
                        <a:latin typeface="Cambria Math" panose="02040503050406030204" pitchFamily="18" charset="0"/>
                      </a:rPr>
                      <m:t>=</m:t>
                    </m:r>
                    <m:f>
                      <m:fPr>
                        <m:ctrlPr>
                          <a:rPr lang="nl-NL" b="0" i="1" smtClean="0">
                            <a:latin typeface="Cambria Math" panose="02040503050406030204" pitchFamily="18" charset="0"/>
                          </a:rPr>
                        </m:ctrlPr>
                      </m:fPr>
                      <m:num>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78−75</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72−75</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79−75</m:t>
                                </m:r>
                              </m:e>
                            </m:d>
                          </m:e>
                          <m:sup>
                            <m:r>
                              <a:rPr lang="nl-NL" b="0" i="1" smtClean="0">
                                <a:latin typeface="Cambria Math" panose="02040503050406030204" pitchFamily="18" charset="0"/>
                              </a:rPr>
                              <m:t>2</m:t>
                            </m:r>
                          </m:sup>
                        </m:sSup>
                      </m:num>
                      <m:den>
                        <m:r>
                          <a:rPr lang="nl-NL" b="0" i="1" smtClean="0">
                            <a:latin typeface="Cambria Math" panose="02040503050406030204" pitchFamily="18" charset="0"/>
                          </a:rPr>
                          <m:t>12−1</m:t>
                        </m:r>
                      </m:den>
                    </m:f>
                    <m:r>
                      <a:rPr lang="nl-NL" b="0" i="1" smtClean="0">
                        <a:latin typeface="Cambria Math" panose="02040503050406030204" pitchFamily="18" charset="0"/>
                      </a:rPr>
                      <m:t>≈44,1818</m:t>
                    </m:r>
                  </m:oMath>
                </a14:m>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824" t="-2443" b="-6178"/>
                </a:stretch>
              </a:blipFill>
            </p:spPr>
            <p:txBody>
              <a:bodyPr/>
              <a:lstStyle/>
              <a:p>
                <a:r>
                  <a:rPr lang="en-US">
                    <a:noFill/>
                  </a:rPr>
                  <a:t> </a:t>
                </a:r>
              </a:p>
            </p:txBody>
          </p:sp>
        </mc:Fallback>
      </mc:AlternateContent>
    </p:spTree>
    <p:extLst>
      <p:ext uri="{BB962C8B-B14F-4D97-AF65-F5344CB8AC3E}">
        <p14:creationId xmlns:p14="http://schemas.microsoft.com/office/powerpoint/2010/main" val="240125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7" y="1772816"/>
                <a:ext cx="11042652" cy="4246562"/>
              </a:xfrm>
            </p:spPr>
            <p:txBody>
              <a:bodyPr/>
              <a:lstStyle/>
              <a:p>
                <a:r>
                  <a:rPr lang="nl-NL" sz="2400" b="1" dirty="0" smtClean="0"/>
                  <a:t>Stap 4: bereken de toetsingsgrootheid</a:t>
                </a:r>
              </a:p>
              <a:p>
                <a:r>
                  <a:rPr lang="nl-NL" sz="2400" dirty="0" smtClean="0"/>
                  <a:t>Op de vorige slide hebben we steekproefgemiddeldes en steekproefvarianties berekend:</a:t>
                </a:r>
              </a:p>
              <a:p>
                <a:pPr marL="342900" indent="-342900">
                  <a:buFont typeface="Arial" panose="020B0604020202020204" pitchFamily="34" charset="0"/>
                  <a:buChar char="•"/>
                </a:pPr>
                <a14:m>
                  <m:oMath xmlns:m="http://schemas.openxmlformats.org/officeDocument/2006/math">
                    <m:r>
                      <a:rPr lang="nl-NL" sz="2400" b="1" i="1" smtClean="0">
                        <a:latin typeface="Cambria Math" panose="02040503050406030204" pitchFamily="18" charset="0"/>
                      </a:rPr>
                      <m:t>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𝐴</m:t>
                        </m:r>
                      </m:sub>
                    </m:sSub>
                    <m:r>
                      <a:rPr lang="nl-NL" sz="2400" i="1">
                        <a:latin typeface="Cambria Math" panose="02040503050406030204" pitchFamily="18" charset="0"/>
                      </a:rPr>
                      <m:t>=70</m:t>
                    </m:r>
                    <m:r>
                      <a:rPr lang="nl-NL" sz="2400" b="0" i="0" smtClean="0">
                        <a:latin typeface="Cambria Math" panose="02040503050406030204" pitchFamily="18" charset="0"/>
                      </a:rPr>
                      <m:t>,  </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≈407,5555,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𝐵</m:t>
                        </m:r>
                      </m:sub>
                    </m:sSub>
                    <m:r>
                      <a:rPr lang="nl-NL" sz="2400" i="1">
                        <a:latin typeface="Cambria Math" panose="02040503050406030204" pitchFamily="18" charset="0"/>
                      </a:rPr>
                      <m:t>=75</m:t>
                    </m:r>
                    <m:r>
                      <a:rPr lang="nl-NL" sz="2400" b="0" i="0" smtClean="0">
                        <a:latin typeface="Cambria Math" panose="02040503050406030204" pitchFamily="18" charset="0"/>
                      </a:rPr>
                      <m:t>,  </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0" smtClean="0">
                            <a:latin typeface="Cambria Math" panose="02040503050406030204" pitchFamily="18" charset="0"/>
                          </a:rPr>
                          <m:t>2</m:t>
                        </m:r>
                      </m:sup>
                    </m:sSubSup>
                    <m:r>
                      <a:rPr lang="nl-NL" sz="2400" b="0" i="1" smtClean="0">
                        <a:latin typeface="Cambria Math" panose="02040503050406030204" pitchFamily="18" charset="0"/>
                      </a:rPr>
                      <m:t>≈44,1818</m:t>
                    </m:r>
                  </m:oMath>
                </a14:m>
                <a:endParaRPr lang="nl-NL" sz="2400" b="0" dirty="0" smtClean="0"/>
              </a:p>
              <a:p>
                <a:endParaRPr lang="nl-NL" sz="2400" dirty="0" smtClean="0"/>
              </a:p>
              <a:p>
                <a:r>
                  <a:rPr lang="nl-NL" sz="2400" dirty="0" smtClean="0"/>
                  <a:t>De toetsingsgrootheid van een </a:t>
                </a:r>
                <a14:m>
                  <m:oMath xmlns:m="http://schemas.openxmlformats.org/officeDocument/2006/math">
                    <m:r>
                      <a:rPr lang="nl-NL" sz="2400" b="0" i="1" smtClean="0">
                        <a:latin typeface="Cambria Math" panose="02040503050406030204" pitchFamily="18" charset="0"/>
                      </a:rPr>
                      <m:t>𝐹</m:t>
                    </m:r>
                  </m:oMath>
                </a14:m>
                <a:r>
                  <a:rPr lang="nl-NL" sz="2400" dirty="0" smtClean="0"/>
                  <a:t>-toets is gelijk aan</a:t>
                </a:r>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𝐹</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oMath>
                  </m:oMathPara>
                </a14:m>
                <a:endParaRPr lang="nl-NL" sz="2400" b="0" i="1" dirty="0" smtClean="0">
                  <a:latin typeface="Cambria Math" panose="02040503050406030204" pitchFamily="18" charset="0"/>
                </a:endParaRPr>
              </a:p>
              <a:p>
                <a:pPr/>
                <a:endParaRPr lang="nl-NL" sz="2400" b="0" i="1" dirty="0" smtClean="0">
                  <a:latin typeface="Cambria Math" panose="02040503050406030204" pitchFamily="18" charset="0"/>
                </a:endParaRPr>
              </a:p>
              <a:p>
                <a:r>
                  <a:rPr lang="nl-NL" sz="2400" dirty="0" smtClean="0"/>
                  <a:t>De geobserveerde toetsingsgrootheid is gelijk aan</a:t>
                </a:r>
                <a:endParaRPr lang="nl-NL" sz="2400" b="0" dirty="0" smtClean="0"/>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407,5555</m:t>
                          </m:r>
                        </m:num>
                        <m:den>
                          <m:r>
                            <a:rPr lang="nl-NL" sz="2400" b="0" i="1" smtClean="0">
                              <a:latin typeface="Cambria Math" panose="02040503050406030204" pitchFamily="18" charset="0"/>
                            </a:rPr>
                            <m:t>44,1818</m:t>
                          </m:r>
                        </m:den>
                      </m:f>
                      <m:r>
                        <a:rPr lang="nl-NL" sz="2400" b="0" i="1" smtClean="0">
                          <a:latin typeface="Cambria Math" panose="02040503050406030204" pitchFamily="18" charset="0"/>
                        </a:rPr>
                        <m:t>≈9,2245</m:t>
                      </m:r>
                    </m:oMath>
                  </m:oMathPara>
                </a14:m>
                <a:endParaRPr lang="nl-NL" sz="2000" b="1"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1042652" cy="4246562"/>
              </a:xfrm>
              <a:blipFill>
                <a:blip r:embed="rId3"/>
                <a:stretch>
                  <a:fillRect l="-1712" t="-2443" r="-1104" b="-2155"/>
                </a:stretch>
              </a:blipFill>
            </p:spPr>
            <p:txBody>
              <a:bodyPr/>
              <a:lstStyle/>
              <a:p>
                <a:r>
                  <a:rPr lang="en-US">
                    <a:noFill/>
                  </a:rPr>
                  <a:t> </a:t>
                </a:r>
              </a:p>
            </p:txBody>
          </p:sp>
        </mc:Fallback>
      </mc:AlternateContent>
    </p:spTree>
    <p:extLst>
      <p:ext uri="{BB962C8B-B14F-4D97-AF65-F5344CB8AC3E}">
        <p14:creationId xmlns:p14="http://schemas.microsoft.com/office/powerpoint/2010/main" val="3110156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endParaRPr lang="nl-NL" sz="2400" b="1" dirty="0"/>
              </a:p>
              <a:p>
                <a:r>
                  <a:rPr lang="nl-NL" sz="2400" b="1" dirty="0" smtClean="0"/>
                  <a:t>Methode 1 (kritiek gebied</a:t>
                </a:r>
                <a:r>
                  <a:rPr lang="nl-NL" sz="2400" b="1" dirty="0" smtClean="0"/>
                  <a:t>): </a:t>
                </a:r>
                <a:r>
                  <a:rPr lang="nl-NL" sz="2400" dirty="0" smtClean="0"/>
                  <a:t>de </a:t>
                </a:r>
                <a:r>
                  <a:rPr lang="nl-NL" sz="2400" dirty="0" smtClean="0"/>
                  <a:t>toetsingsgrootheid </a:t>
                </a:r>
                <a14:m>
                  <m:oMath xmlns:m="http://schemas.openxmlformats.org/officeDocument/2006/math">
                    <m:r>
                      <a:rPr lang="nl-NL" sz="2400" b="0" i="1" smtClean="0">
                        <a:latin typeface="Cambria Math" panose="02040503050406030204" pitchFamily="18" charset="0"/>
                      </a:rPr>
                      <m:t>𝐹</m:t>
                    </m:r>
                  </m:oMath>
                </a14:m>
                <a:r>
                  <a:rPr lang="nl-NL" sz="2400" dirty="0" smtClean="0"/>
                  <a:t> volgt onder </a:t>
                </a:r>
                <a14:m>
                  <m:oMath xmlns:m="http://schemas.openxmlformats.org/officeDocument/2006/math">
                    <m:sSub>
                      <m:sSubPr>
                        <m:ctrlPr>
                          <a:rPr lang="nl-NL" sz="2400" b="0" i="1" dirty="0" smtClean="0">
                            <a:latin typeface="Cambria Math" panose="02040503050406030204" pitchFamily="18" charset="0"/>
                          </a:rPr>
                        </m:ctrlPr>
                      </m:sSubPr>
                      <m:e>
                        <m:r>
                          <a:rPr lang="nl-NL" sz="2400" b="0" i="1" dirty="0" smtClean="0">
                            <a:latin typeface="Cambria Math" panose="02040503050406030204" pitchFamily="18" charset="0"/>
                          </a:rPr>
                          <m:t>𝐻</m:t>
                        </m:r>
                      </m:e>
                      <m:sub>
                        <m:r>
                          <a:rPr lang="nl-NL" sz="2400" b="0" i="1" dirty="0" smtClean="0">
                            <a:latin typeface="Cambria Math" panose="02040503050406030204" pitchFamily="18" charset="0"/>
                          </a:rPr>
                          <m:t>0</m:t>
                        </m:r>
                      </m:sub>
                    </m:sSub>
                  </m:oMath>
                </a14:m>
                <a:r>
                  <a:rPr lang="nl-NL" sz="2400" dirty="0" smtClean="0"/>
                  <a:t> de </a:t>
                </a:r>
                <a14:m>
                  <m:oMath xmlns:m="http://schemas.openxmlformats.org/officeDocument/2006/math">
                    <m:r>
                      <a:rPr lang="nl-NL" sz="2400" b="0" i="1" smtClean="0">
                        <a:latin typeface="Cambria Math" panose="02040503050406030204" pitchFamily="18" charset="0"/>
                      </a:rPr>
                      <m:t>𝐹</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9, 11</m:t>
                        </m:r>
                      </m:e>
                    </m:d>
                  </m:oMath>
                </a14:m>
                <a:r>
                  <a:rPr lang="nl-NL" sz="2400" dirty="0" smtClean="0"/>
                  <a:t>-verdeling.</a:t>
                </a:r>
              </a:p>
              <a:p>
                <a:r>
                  <a:rPr lang="nl-NL" sz="2400" dirty="0" smtClean="0"/>
                  <a:t>Omdat we tweezijdig toetsen, is het kritieke gebied gegeven door </a:t>
                </a:r>
                <a14:m>
                  <m:oMath xmlns:m="http://schemas.openxmlformats.org/officeDocument/2006/math">
                    <m:r>
                      <a:rPr lang="nl-NL" sz="2400" b="1" i="1"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𝟏</m:t>
                        </m:r>
                      </m:sub>
                    </m:sSub>
                    <m:r>
                      <a:rPr lang="nl-NL" sz="2400" b="1" i="1" smtClean="0">
                        <a:solidFill>
                          <a:srgbClr val="FF0000"/>
                        </a:solidFill>
                        <a:latin typeface="Cambria Math" panose="02040503050406030204" pitchFamily="18" charset="0"/>
                      </a:rPr>
                      <m:t>]</m:t>
                    </m:r>
                  </m:oMath>
                </a14:m>
                <a:r>
                  <a:rPr lang="nl-NL" sz="2400" b="1" dirty="0" smtClean="0">
                    <a:solidFill>
                      <a:srgbClr val="FF0000"/>
                    </a:solidFill>
                  </a:rPr>
                  <a:t> en </a:t>
                </a:r>
                <a14:m>
                  <m:oMath xmlns:m="http://schemas.openxmlformats.org/officeDocument/2006/math">
                    <m:r>
                      <a:rPr lang="nl-NL" sz="2400" b="1" i="0"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𝟐</m:t>
                        </m:r>
                      </m:sub>
                    </m:sSub>
                    <m:r>
                      <a:rPr lang="nl-NL" sz="2400" b="1" i="1" smtClean="0">
                        <a:solidFill>
                          <a:srgbClr val="FF0000"/>
                        </a:solidFill>
                        <a:latin typeface="Cambria Math" panose="02040503050406030204" pitchFamily="18" charset="0"/>
                      </a:rPr>
                      <m:t>,∞)</m:t>
                    </m:r>
                  </m:oMath>
                </a14:m>
                <a:r>
                  <a:rPr lang="nl-NL" sz="2400" b="1" dirty="0" smtClean="0">
                    <a:solidFill>
                      <a:srgbClr val="FF0000"/>
                    </a:solidFill>
                  </a:rPr>
                  <a:t>.</a:t>
                </a:r>
              </a:p>
              <a:p>
                <a:pPr marL="342900" indent="-342900">
                  <a:buFont typeface="Arial" panose="020B0604020202020204" pitchFamily="34" charset="0"/>
                  <a:buChar char="•"/>
                </a:pPr>
                <a14:m>
                  <m:oMath xmlns:m="http://schemas.openxmlformats.org/officeDocument/2006/math">
                    <m:r>
                      <m:rPr>
                        <m:sty m:val="p"/>
                      </m:rPr>
                      <a:rPr lang="nl-NL" sz="2400" b="0" i="0" smtClean="0">
                        <a:latin typeface="Cambria Math" panose="02040503050406030204" pitchFamily="18" charset="0"/>
                      </a:rPr>
                      <m:t>Fcdf</m:t>
                    </m:r>
                    <m:d>
                      <m:dPr>
                        <m:ctrlPr>
                          <a:rPr lang="nl-NL" sz="2400" b="0" i="1" smtClean="0">
                            <a:latin typeface="Cambria Math" panose="02040503050406030204" pitchFamily="18" charset="0"/>
                          </a:rPr>
                        </m:ctrlPr>
                      </m:dPr>
                      <m:e>
                        <m:r>
                          <m:rPr>
                            <m:sty m:val="p"/>
                          </m:rPr>
                          <a:rPr lang="nl-NL" sz="2400" b="0" i="0" smtClean="0">
                            <a:latin typeface="Cambria Math" panose="02040503050406030204" pitchFamily="18" charset="0"/>
                          </a:rPr>
                          <m:t>lower</m:t>
                        </m:r>
                        <m:r>
                          <a:rPr lang="nl-NL" sz="2400" b="0" i="1" smtClean="0">
                            <a:latin typeface="Cambria Math" panose="02040503050406030204" pitchFamily="18" charset="0"/>
                          </a:rPr>
                          <m:t>=0;</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m:rPr>
                            <m:sty m:val="p"/>
                          </m:rPr>
                          <a:rPr lang="nl-NL" sz="2400" b="0" i="0" smtClean="0">
                            <a:latin typeface="Cambria Math" panose="02040503050406030204" pitchFamily="18" charset="0"/>
                          </a:rPr>
                          <m:t>df</m:t>
                        </m:r>
                        <m:r>
                          <a:rPr lang="nl-NL" sz="2400" b="0" i="1" smtClean="0">
                            <a:latin typeface="Cambria Math" panose="02040503050406030204" pitchFamily="18" charset="0"/>
                          </a:rPr>
                          <m:t>1=9;</m:t>
                        </m:r>
                        <m:r>
                          <m:rPr>
                            <m:sty m:val="p"/>
                          </m:rPr>
                          <a:rPr lang="nl-NL" sz="2400" b="0" i="0" smtClean="0">
                            <a:latin typeface="Cambria Math" panose="02040503050406030204" pitchFamily="18" charset="0"/>
                          </a:rPr>
                          <m:t>df</m:t>
                        </m:r>
                        <m:r>
                          <a:rPr lang="nl-NL" sz="2400" b="0" i="1" smtClean="0">
                            <a:latin typeface="Cambria Math" panose="02040503050406030204" pitchFamily="18" charset="0"/>
                          </a:rPr>
                          <m:t>2=11</m:t>
                        </m:r>
                      </m:e>
                    </m:d>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𝛼</m:t>
                        </m:r>
                      </m:num>
                      <m:den>
                        <m:r>
                          <a:rPr lang="nl-NL" sz="2400" b="0" i="1" smtClean="0">
                            <a:latin typeface="Cambria Math" panose="02040503050406030204" pitchFamily="18" charset="0"/>
                          </a:rPr>
                          <m:t>2</m:t>
                        </m:r>
                      </m:den>
                    </m:f>
                    <m:r>
                      <a:rPr lang="nl-NL" sz="2400" b="0" i="1" smtClean="0">
                        <a:latin typeface="Cambria Math" panose="02040503050406030204" pitchFamily="18" charset="0"/>
                      </a:rPr>
                      <m:t>=0,025→</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≈0,2556</m:t>
                    </m:r>
                  </m:oMath>
                </a14:m>
                <a:endParaRPr lang="nl-NL" sz="2400" b="0"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m:rPr>
                        <m:sty m:val="p"/>
                      </m:rPr>
                      <a:rPr lang="nl-NL" sz="2400" i="0">
                        <a:latin typeface="Cambria Math" panose="02040503050406030204" pitchFamily="18" charset="0"/>
                      </a:rPr>
                      <m:t>Fcdf</m:t>
                    </m:r>
                    <m:d>
                      <m:dPr>
                        <m:ctrlPr>
                          <a:rPr lang="nl-NL" sz="2400" i="1">
                            <a:latin typeface="Cambria Math" panose="02040503050406030204" pitchFamily="18" charset="0"/>
                          </a:rPr>
                        </m:ctrlPr>
                      </m:dPr>
                      <m:e>
                        <m:r>
                          <m:rPr>
                            <m:sty m:val="p"/>
                          </m:rPr>
                          <a:rPr lang="nl-NL" sz="2400" i="0">
                            <a:latin typeface="Cambria Math" panose="02040503050406030204" pitchFamily="18" charset="0"/>
                          </a:rPr>
                          <m:t>lower</m:t>
                        </m:r>
                        <m:r>
                          <a:rPr lang="nl-NL" sz="2400" i="1">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2</m:t>
                            </m:r>
                          </m:sub>
                        </m:sSub>
                        <m:r>
                          <a:rPr lang="nl-NL" sz="2400" i="1">
                            <a:latin typeface="Cambria Math" panose="02040503050406030204" pitchFamily="18" charset="0"/>
                          </a:rPr>
                          <m:t>;</m:t>
                        </m:r>
                        <m:r>
                          <m:rPr>
                            <m:sty m:val="p"/>
                          </m:rPr>
                          <a:rPr lang="nl-NL" sz="2400" i="0">
                            <a:latin typeface="Cambria Math" panose="02040503050406030204" pitchFamily="18" charset="0"/>
                          </a:rPr>
                          <m:t>upper</m:t>
                        </m:r>
                        <m:r>
                          <a:rPr lang="nl-NL" sz="2400" i="1">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10</m:t>
                            </m:r>
                          </m:e>
                          <m:sup>
                            <m:r>
                              <a:rPr lang="nl-NL" sz="2400" b="0" i="1" smtClean="0">
                                <a:latin typeface="Cambria Math" panose="02040503050406030204" pitchFamily="18" charset="0"/>
                              </a:rPr>
                              <m:t>99</m:t>
                            </m:r>
                          </m:sup>
                        </m:sSup>
                        <m:r>
                          <a:rPr lang="nl-NL" sz="2400" i="1">
                            <a:latin typeface="Cambria Math" panose="02040503050406030204" pitchFamily="18" charset="0"/>
                          </a:rPr>
                          <m:t>;</m:t>
                        </m:r>
                        <m:r>
                          <m:rPr>
                            <m:sty m:val="p"/>
                          </m:rPr>
                          <a:rPr lang="nl-NL" sz="2400" i="0">
                            <a:latin typeface="Cambria Math" panose="02040503050406030204" pitchFamily="18" charset="0"/>
                          </a:rPr>
                          <m:t>df</m:t>
                        </m:r>
                        <m:r>
                          <a:rPr lang="nl-NL" sz="2400" i="1">
                            <a:latin typeface="Cambria Math" panose="02040503050406030204" pitchFamily="18" charset="0"/>
                          </a:rPr>
                          <m:t>1=9;</m:t>
                        </m:r>
                        <m:r>
                          <m:rPr>
                            <m:sty m:val="p"/>
                          </m:rPr>
                          <a:rPr lang="nl-NL" sz="2400" i="0">
                            <a:latin typeface="Cambria Math" panose="02040503050406030204" pitchFamily="18" charset="0"/>
                          </a:rPr>
                          <m:t>df</m:t>
                        </m:r>
                        <m:r>
                          <a:rPr lang="nl-NL" sz="2400" i="1">
                            <a:latin typeface="Cambria Math" panose="02040503050406030204" pitchFamily="18" charset="0"/>
                          </a:rPr>
                          <m:t>2=11</m:t>
                        </m:r>
                      </m:e>
                    </m:d>
                    <m:r>
                      <a:rPr lang="nl-NL" sz="2400" i="1">
                        <a:latin typeface="Cambria Math" panose="02040503050406030204" pitchFamily="18" charset="0"/>
                      </a:rPr>
                      <m:t>=</m:t>
                    </m:r>
                    <m:f>
                      <m:fPr>
                        <m:ctrlPr>
                          <a:rPr lang="nl-NL" sz="2400" i="1">
                            <a:latin typeface="Cambria Math" panose="02040503050406030204" pitchFamily="18" charset="0"/>
                          </a:rPr>
                        </m:ctrlPr>
                      </m:fPr>
                      <m:num>
                        <m:r>
                          <a:rPr lang="nl-NL" sz="2400" i="1">
                            <a:latin typeface="Cambria Math" panose="02040503050406030204" pitchFamily="18" charset="0"/>
                          </a:rPr>
                          <m:t>𝛼</m:t>
                        </m:r>
                      </m:num>
                      <m:den>
                        <m:r>
                          <a:rPr lang="nl-NL" sz="2400" i="1">
                            <a:latin typeface="Cambria Math" panose="02040503050406030204" pitchFamily="18" charset="0"/>
                          </a:rPr>
                          <m:t>2</m:t>
                        </m:r>
                      </m:den>
                    </m:f>
                    <m:r>
                      <a:rPr lang="nl-NL" sz="2400" i="1">
                        <a:latin typeface="Cambria Math" panose="02040503050406030204" pitchFamily="18" charset="0"/>
                      </a:rPr>
                      <m:t>=0,025→</m:t>
                    </m:r>
                    <m:sSub>
                      <m:sSubPr>
                        <m:ctrlPr>
                          <a:rPr lang="nl-NL" sz="2400" i="1" smtClean="0">
                            <a:solidFill>
                              <a:srgbClr val="FF0000"/>
                            </a:solidFill>
                            <a:latin typeface="Cambria Math" panose="02040503050406030204" pitchFamily="18" charset="0"/>
                          </a:rPr>
                        </m:ctrlPr>
                      </m:sSubPr>
                      <m:e>
                        <m:r>
                          <a:rPr lang="nl-NL" sz="2400" i="1">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i="1">
                        <a:solidFill>
                          <a:srgbClr val="FF0000"/>
                        </a:solidFill>
                        <a:latin typeface="Cambria Math" panose="02040503050406030204" pitchFamily="18" charset="0"/>
                      </a:rPr>
                      <m:t>≈</m:t>
                    </m:r>
                    <m:r>
                      <a:rPr lang="nl-NL" sz="2400" b="0" i="1" smtClean="0">
                        <a:solidFill>
                          <a:srgbClr val="FF0000"/>
                        </a:solidFill>
                        <a:latin typeface="Cambria Math" panose="02040503050406030204" pitchFamily="18" charset="0"/>
                      </a:rPr>
                      <m:t>3,5879</m:t>
                    </m:r>
                  </m:oMath>
                </a14:m>
                <a:endParaRPr lang="nl-NL" sz="2400" dirty="0">
                  <a:latin typeface="Cambria Math" panose="02040503050406030204" pitchFamily="18" charset="0"/>
                </a:endParaRPr>
              </a:p>
              <a:p>
                <a:endParaRPr lang="nl-NL" sz="2400" b="0" dirty="0" smtClean="0">
                  <a:latin typeface="Cambria Math" panose="02040503050406030204" pitchFamily="18" charset="0"/>
                </a:endParaRPr>
              </a:p>
              <a:p>
                <a:r>
                  <a:rPr lang="nl-NL" sz="2400" dirty="0" smtClean="0"/>
                  <a:t>De </a:t>
                </a:r>
                <a:r>
                  <a:rPr lang="nl-NL" sz="2400" dirty="0" smtClean="0"/>
                  <a:t>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≈9,2245</m:t>
                    </m:r>
                  </m:oMath>
                </a14:m>
                <a:r>
                  <a:rPr lang="nl-NL" sz="2400" b="0" dirty="0" smtClean="0"/>
                  <a:t> ligt in het kritieke gebied, dus verwerp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b="0" dirty="0" smtClean="0"/>
                  <a:t>.</a:t>
                </a:r>
              </a:p>
              <a:p>
                <a:endParaRPr lang="nl-NL" sz="2400" dirty="0"/>
              </a:p>
              <a:p>
                <a:r>
                  <a:rPr lang="nl-NL" sz="2400" b="1" dirty="0" smtClean="0"/>
                  <a:t>Er is voldoende reden om aan te nemen dat de varianties NIET gelijk zijn</a:t>
                </a:r>
                <a:r>
                  <a:rPr lang="nl-NL" sz="2400" b="1" dirty="0" smtClean="0"/>
                  <a:t>.</a:t>
                </a:r>
                <a:endParaRPr lang="nl-NL" sz="2400" b="1"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723" b="-8908"/>
                </a:stretch>
              </a:blipFill>
            </p:spPr>
            <p:txBody>
              <a:bodyPr/>
              <a:lstStyle/>
              <a:p>
                <a:r>
                  <a:rPr lang="en-US">
                    <a:noFill/>
                  </a:rPr>
                  <a:t> </a:t>
                </a:r>
              </a:p>
            </p:txBody>
          </p:sp>
        </mc:Fallback>
      </mc:AlternateContent>
    </p:spTree>
    <p:extLst>
      <p:ext uri="{BB962C8B-B14F-4D97-AF65-F5344CB8AC3E}">
        <p14:creationId xmlns:p14="http://schemas.microsoft.com/office/powerpoint/2010/main" val="1667769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a:t>
            </a:r>
            <a:r>
              <a:rPr lang="nl-NL" dirty="0" smtClean="0"/>
              <a:t>11.20a: </a:t>
            </a:r>
            <a:r>
              <a:rPr lang="nl-NL" dirty="0" smtClean="0"/>
              <a:t>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endParaRPr lang="nl-NL" sz="2400" b="1" dirty="0"/>
              </a:p>
              <a:p>
                <a:r>
                  <a:rPr lang="nl-NL" sz="2400" b="1" dirty="0" smtClean="0"/>
                  <a:t>Methode 2 (</a:t>
                </a:r>
                <a14:m>
                  <m:oMath xmlns:m="http://schemas.openxmlformats.org/officeDocument/2006/math">
                    <m:r>
                      <a:rPr lang="nl-NL" sz="2400" b="1" i="1" smtClean="0">
                        <a:latin typeface="Cambria Math" panose="02040503050406030204" pitchFamily="18" charset="0"/>
                      </a:rPr>
                      <m:t>𝒑</m:t>
                    </m:r>
                  </m:oMath>
                </a14:m>
                <a:r>
                  <a:rPr lang="nl-NL" sz="2400" b="1" dirty="0" smtClean="0"/>
                  <a:t>-waarde</a:t>
                </a:r>
                <a:r>
                  <a:rPr lang="nl-NL" sz="2400" b="1" dirty="0" smtClean="0"/>
                  <a:t>): </a:t>
                </a:r>
                <a:r>
                  <a:rPr lang="nl-NL" sz="2400" dirty="0" smtClean="0"/>
                  <a:t>de </a:t>
                </a:r>
                <a:r>
                  <a:rPr lang="nl-NL" sz="2400" dirty="0" smtClean="0"/>
                  <a:t>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≈9,2245</m:t>
                    </m:r>
                  </m:oMath>
                </a14:m>
                <a:r>
                  <a:rPr lang="nl-NL" sz="2400" dirty="0" smtClean="0"/>
                  <a:t> is onder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dirty="0" smtClean="0"/>
                  <a:t> een trekking uit de </a:t>
                </a:r>
                <a14:m>
                  <m:oMath xmlns:m="http://schemas.openxmlformats.org/officeDocument/2006/math">
                    <m:r>
                      <a:rPr lang="nl-NL" sz="2400" b="0" i="1" smtClean="0">
                        <a:latin typeface="Cambria Math" panose="02040503050406030204" pitchFamily="18" charset="0"/>
                      </a:rPr>
                      <m:t>𝐹</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9, 11</m:t>
                        </m:r>
                      </m:e>
                    </m:d>
                  </m:oMath>
                </a14:m>
                <a:r>
                  <a:rPr lang="nl-NL" sz="2400" dirty="0" smtClean="0"/>
                  <a:t>-verdeling.</a:t>
                </a:r>
              </a:p>
              <a:p>
                <a:r>
                  <a:rPr lang="nl-NL" sz="2400" dirty="0" smtClean="0"/>
                  <a:t>Omdat we tweezijdig toetsen, is de </a:t>
                </a:r>
                <a14:m>
                  <m:oMath xmlns:m="http://schemas.openxmlformats.org/officeDocument/2006/math">
                    <m:r>
                      <a:rPr lang="nl-NL" sz="2400" b="0" i="1" smtClean="0">
                        <a:latin typeface="Cambria Math" panose="02040503050406030204" pitchFamily="18" charset="0"/>
                      </a:rPr>
                      <m:t>𝑝</m:t>
                    </m:r>
                  </m:oMath>
                </a14:m>
                <a:r>
                  <a:rPr lang="nl-NL" sz="2400" dirty="0" smtClean="0"/>
                  <a:t>-waarde </a:t>
                </a:r>
                <a:r>
                  <a:rPr lang="nl-NL" sz="2400" dirty="0" smtClean="0"/>
                  <a:t>(overschrijdingskans) gegeven </a:t>
                </a:r>
                <a:r>
                  <a:rPr lang="nl-NL" sz="2400" dirty="0" smtClean="0"/>
                  <a:t>door</a:t>
                </a: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𝑝</m:t>
                      </m:r>
                      <m:r>
                        <a:rPr lang="nl-NL" sz="2400" b="0" i="1" smtClean="0">
                          <a:solidFill>
                            <a:schemeClr val="tx1"/>
                          </a:solidFill>
                          <a:latin typeface="Cambria Math" panose="02040503050406030204" pitchFamily="18" charset="0"/>
                        </a:rPr>
                        <m:t>=</m:t>
                      </m:r>
                      <m:r>
                        <m:rPr>
                          <m:sty m:val="p"/>
                        </m:rPr>
                        <a:rPr lang="nl-NL" sz="2400" b="0" i="0" smtClean="0">
                          <a:solidFill>
                            <a:schemeClr val="tx1"/>
                          </a:solidFill>
                          <a:latin typeface="Cambria Math" panose="02040503050406030204" pitchFamily="18" charset="0"/>
                        </a:rPr>
                        <m:t>Fcdf</m:t>
                      </m:r>
                      <m:d>
                        <m:dPr>
                          <m:ctrlPr>
                            <a:rPr lang="nl-NL" sz="2400" b="0" i="0" smtClean="0">
                              <a:solidFill>
                                <a:schemeClr val="tx1"/>
                              </a:solidFill>
                              <a:latin typeface="Cambria Math" panose="02040503050406030204" pitchFamily="18" charset="0"/>
                            </a:rPr>
                          </m:ctrlPr>
                        </m:dPr>
                        <m:e>
                          <m:r>
                            <m:rPr>
                              <m:sty m:val="p"/>
                            </m:rPr>
                            <a:rPr lang="nl-NL" sz="2400" b="0" i="0" smtClean="0">
                              <a:solidFill>
                                <a:schemeClr val="tx1"/>
                              </a:solidFill>
                              <a:latin typeface="Cambria Math" panose="02040503050406030204" pitchFamily="18" charset="0"/>
                            </a:rPr>
                            <m:t>lower</m:t>
                          </m:r>
                          <m:r>
                            <a:rPr lang="nl-NL" sz="2400" b="0" i="0" smtClean="0">
                              <a:solidFill>
                                <a:schemeClr val="tx1"/>
                              </a:solidFill>
                              <a:latin typeface="Cambria Math" panose="02040503050406030204" pitchFamily="18" charset="0"/>
                            </a:rPr>
                            <m:t>=9,2245;</m:t>
                          </m:r>
                          <m:r>
                            <m:rPr>
                              <m:sty m:val="p"/>
                            </m:rPr>
                            <a:rPr lang="nl-NL" sz="2400" b="0" i="0" smtClean="0">
                              <a:solidFill>
                                <a:schemeClr val="tx1"/>
                              </a:solidFill>
                              <a:latin typeface="Cambria Math" panose="02040503050406030204" pitchFamily="18" charset="0"/>
                            </a:rPr>
                            <m:t>upper</m:t>
                          </m:r>
                          <m:r>
                            <a:rPr lang="nl-NL" sz="2400" b="0" i="0" smtClean="0">
                              <a:solidFill>
                                <a:schemeClr val="tx1"/>
                              </a:solidFill>
                              <a:latin typeface="Cambria Math" panose="02040503050406030204" pitchFamily="18" charset="0"/>
                            </a:rPr>
                            <m:t>=</m:t>
                          </m:r>
                          <m:sSup>
                            <m:sSupPr>
                              <m:ctrlPr>
                                <a:rPr lang="nl-NL" sz="2400" b="0" i="0" smtClean="0">
                                  <a:solidFill>
                                    <a:schemeClr val="tx1"/>
                                  </a:solidFill>
                                  <a:latin typeface="Cambria Math" panose="02040503050406030204" pitchFamily="18" charset="0"/>
                                </a:rPr>
                              </m:ctrlPr>
                            </m:sSupPr>
                            <m:e>
                              <m:r>
                                <a:rPr lang="nl-NL" sz="2400" b="0" i="0" smtClean="0">
                                  <a:solidFill>
                                    <a:schemeClr val="tx1"/>
                                  </a:solidFill>
                                  <a:latin typeface="Cambria Math" panose="02040503050406030204" pitchFamily="18" charset="0"/>
                                </a:rPr>
                                <m:t>10</m:t>
                              </m:r>
                            </m:e>
                            <m:sup>
                              <m:r>
                                <a:rPr lang="nl-NL" sz="2400" b="0" i="0" smtClean="0">
                                  <a:solidFill>
                                    <a:schemeClr val="tx1"/>
                                  </a:solidFill>
                                  <a:latin typeface="Cambria Math" panose="02040503050406030204" pitchFamily="18" charset="0"/>
                                </a:rPr>
                                <m:t>99</m:t>
                              </m:r>
                            </m:sup>
                          </m:sSup>
                          <m:r>
                            <a:rPr lang="nl-NL" sz="2400" b="0" i="0" smtClean="0">
                              <a:solidFill>
                                <a:schemeClr val="tx1"/>
                              </a:solidFill>
                              <a:latin typeface="Cambria Math" panose="02040503050406030204" pitchFamily="18" charset="0"/>
                            </a:rPr>
                            <m:t>;</m:t>
                          </m:r>
                          <m:r>
                            <m:rPr>
                              <m:sty m:val="p"/>
                            </m:rPr>
                            <a:rPr lang="nl-NL" sz="2400" b="0" i="0" smtClean="0">
                              <a:solidFill>
                                <a:schemeClr val="tx1"/>
                              </a:solidFill>
                              <a:latin typeface="Cambria Math" panose="02040503050406030204" pitchFamily="18" charset="0"/>
                            </a:rPr>
                            <m:t>df</m:t>
                          </m:r>
                          <m:r>
                            <a:rPr lang="nl-NL" sz="2400" b="0" i="0" smtClean="0">
                              <a:solidFill>
                                <a:schemeClr val="tx1"/>
                              </a:solidFill>
                              <a:latin typeface="Cambria Math" panose="02040503050406030204" pitchFamily="18" charset="0"/>
                            </a:rPr>
                            <m:t>1=9;</m:t>
                          </m:r>
                          <m:r>
                            <m:rPr>
                              <m:sty m:val="p"/>
                            </m:rPr>
                            <a:rPr lang="nl-NL" sz="2400" b="0" i="0" smtClean="0">
                              <a:solidFill>
                                <a:schemeClr val="tx1"/>
                              </a:solidFill>
                              <a:latin typeface="Cambria Math" panose="02040503050406030204" pitchFamily="18" charset="0"/>
                            </a:rPr>
                            <m:t>df</m:t>
                          </m:r>
                          <m:r>
                            <a:rPr lang="nl-NL" sz="2400" b="0" i="0" smtClean="0">
                              <a:solidFill>
                                <a:schemeClr val="tx1"/>
                              </a:solidFill>
                              <a:latin typeface="Cambria Math" panose="02040503050406030204" pitchFamily="18" charset="0"/>
                            </a:rPr>
                            <m:t>2=11</m:t>
                          </m:r>
                        </m:e>
                      </m:d>
                      <m:r>
                        <a:rPr lang="nl-NL" sz="2400" b="0" i="1" smtClean="0">
                          <a:solidFill>
                            <a:schemeClr val="tx1"/>
                          </a:solidFill>
                          <a:latin typeface="Cambria Math" panose="02040503050406030204" pitchFamily="18" charset="0"/>
                        </a:rPr>
                        <m:t>≈5,6486⋅</m:t>
                      </m:r>
                      <m:sSup>
                        <m:sSupPr>
                          <m:ctrlPr>
                            <a:rPr lang="nl-NL" sz="2400" b="0" i="1" smtClean="0">
                              <a:solidFill>
                                <a:schemeClr val="tx1"/>
                              </a:solidFill>
                              <a:latin typeface="Cambria Math" panose="02040503050406030204" pitchFamily="18" charset="0"/>
                            </a:rPr>
                          </m:ctrlPr>
                        </m:sSupPr>
                        <m:e>
                          <m:r>
                            <a:rPr lang="nl-NL" sz="2400" b="0" i="1" smtClean="0">
                              <a:solidFill>
                                <a:schemeClr val="tx1"/>
                              </a:solidFill>
                              <a:latin typeface="Cambria Math" panose="02040503050406030204" pitchFamily="18" charset="0"/>
                            </a:rPr>
                            <m:t>10</m:t>
                          </m:r>
                        </m:e>
                        <m:sup>
                          <m:r>
                            <a:rPr lang="nl-NL" sz="2400" b="0" i="1" smtClean="0">
                              <a:solidFill>
                                <a:schemeClr val="tx1"/>
                              </a:solidFill>
                              <a:latin typeface="Cambria Math" panose="02040503050406030204" pitchFamily="18" charset="0"/>
                            </a:rPr>
                            <m:t>−4</m:t>
                          </m:r>
                        </m:sup>
                      </m:sSup>
                    </m:oMath>
                  </m:oMathPara>
                </a14:m>
                <a:endParaRPr lang="nl-NL" sz="2400" dirty="0" smtClean="0">
                  <a:solidFill>
                    <a:schemeClr val="tx1"/>
                  </a:solidFill>
                </a:endParaRPr>
              </a:p>
              <a:p>
                <a:endParaRPr lang="nl-NL" sz="2400" b="0" dirty="0" smtClean="0">
                  <a:latin typeface="Cambria Math" panose="02040503050406030204" pitchFamily="18" charset="0"/>
                </a:endParaRPr>
              </a:p>
              <a:p>
                <a:r>
                  <a:rPr lang="nl-NL" sz="2400" dirty="0" smtClean="0"/>
                  <a:t>De </a:t>
                </a:r>
                <a14:m>
                  <m:oMath xmlns:m="http://schemas.openxmlformats.org/officeDocument/2006/math">
                    <m:r>
                      <a:rPr lang="nl-NL" sz="2400" b="0" i="1" smtClean="0">
                        <a:latin typeface="Cambria Math" panose="02040503050406030204" pitchFamily="18" charset="0"/>
                      </a:rPr>
                      <m:t>𝑝</m:t>
                    </m:r>
                  </m:oMath>
                </a14:m>
                <a:r>
                  <a:rPr lang="nl-NL" sz="2400" dirty="0" smtClean="0"/>
                  <a:t>-waarde van de geobserveerde toetsingsgrootheid </a:t>
                </a:r>
                <a14:m>
                  <m:oMath xmlns:m="http://schemas.openxmlformats.org/officeDocument/2006/math">
                    <m:r>
                      <a:rPr lang="nl-NL" sz="2400" b="0" i="1" smtClean="0">
                        <a:latin typeface="Cambria Math" panose="02040503050406030204" pitchFamily="18" charset="0"/>
                      </a:rPr>
                      <m:t>𝑓</m:t>
                    </m:r>
                  </m:oMath>
                </a14:m>
                <a:r>
                  <a:rPr lang="nl-NL" sz="2400" dirty="0" smtClean="0"/>
                  <a:t> is (veel) kleiner dan het significantieniveau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 dus verwerp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0" smtClean="0">
                        <a:latin typeface="Cambria Math" panose="02040503050406030204" pitchFamily="18" charset="0"/>
                      </a:rPr>
                      <m:t>.</m:t>
                    </m:r>
                  </m:oMath>
                </a14:m>
                <a:r>
                  <a:rPr lang="nl-NL" sz="2400" dirty="0" smtClean="0"/>
                  <a:t> </a:t>
                </a:r>
                <a:endParaRPr lang="nl-NL" sz="2400" b="0" dirty="0" smtClean="0"/>
              </a:p>
              <a:p>
                <a:endParaRPr lang="nl-NL" sz="2400" dirty="0"/>
              </a:p>
              <a:p>
                <a:r>
                  <a:rPr lang="nl-NL" sz="2400" b="1" dirty="0" smtClean="0"/>
                  <a:t>Er is voldoende reden om aan te nemen dat de varianties NIET gelijk zijn</a:t>
                </a:r>
                <a:r>
                  <a:rPr lang="nl-NL" sz="2400" b="1" dirty="0" smtClean="0"/>
                  <a:t>.</a:t>
                </a:r>
                <a:endParaRPr lang="nl-NL" sz="2000" b="1"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945" b="-2011"/>
                </a:stretch>
              </a:blipFill>
            </p:spPr>
            <p:txBody>
              <a:bodyPr/>
              <a:lstStyle/>
              <a:p>
                <a:r>
                  <a:rPr lang="en-US">
                    <a:noFill/>
                  </a:rPr>
                  <a:t> </a:t>
                </a:r>
              </a:p>
            </p:txBody>
          </p:sp>
        </mc:Fallback>
      </mc:AlternateContent>
    </p:spTree>
    <p:extLst>
      <p:ext uri="{BB962C8B-B14F-4D97-AF65-F5344CB8AC3E}">
        <p14:creationId xmlns:p14="http://schemas.microsoft.com/office/powerpoint/2010/main" val="3402650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a:t>
            </a:r>
            <a:r>
              <a:rPr lang="nl-NL" dirty="0" smtClean="0"/>
              <a:t>11.20b: </a:t>
            </a:r>
            <a:r>
              <a:rPr lang="nl-NL" dirty="0" smtClean="0"/>
              <a:t>toets voor gelijke </a:t>
            </a:r>
            <a:r>
              <a:rPr lang="nl-NL" dirty="0" smtClean="0"/>
              <a:t>gemiddeldes </a:t>
            </a:r>
            <a:r>
              <a:rPr lang="nl-NL" dirty="0" smtClean="0"/>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6" y="1772816"/>
                <a:ext cx="10969715" cy="4246562"/>
              </a:xfrm>
            </p:spPr>
            <p:txBody>
              <a:bodyPr/>
              <a:lstStyle/>
              <a:p>
                <a:pPr marL="457200" indent="-457200">
                  <a:buFont typeface="+mj-lt"/>
                  <a:buAutoNum type="alphaLcParenR" startAt="2"/>
                </a:pPr>
                <a:r>
                  <a:rPr lang="nl-NL" sz="2400" b="1" dirty="0" smtClean="0"/>
                  <a:t>Toets of de gemiddelde reistijd voor traject A en traject B hetzelfde kan zijn (kies </a:t>
                </a:r>
                <a14:m>
                  <m:oMath xmlns:m="http://schemas.openxmlformats.org/officeDocument/2006/math">
                    <m:r>
                      <a:rPr lang="nl-NL" sz="2400" b="1" i="1">
                        <a:latin typeface="Cambria Math" panose="02040503050406030204" pitchFamily="18" charset="0"/>
                      </a:rPr>
                      <m:t>𝜶</m:t>
                    </m:r>
                    <m:r>
                      <a:rPr lang="nl-NL" sz="2400" b="1" i="1">
                        <a:latin typeface="Cambria Math" panose="02040503050406030204" pitchFamily="18" charset="0"/>
                      </a:rPr>
                      <m:t>=</m:t>
                    </m:r>
                    <m:r>
                      <a:rPr lang="nl-NL" sz="2400" b="1" i="1">
                        <a:latin typeface="Cambria Math" panose="02040503050406030204" pitchFamily="18" charset="0"/>
                      </a:rPr>
                      <m:t>𝟎</m:t>
                    </m:r>
                    <m:r>
                      <a:rPr lang="nl-NL" sz="2400" b="1" i="1">
                        <a:latin typeface="Cambria Math" panose="02040503050406030204" pitchFamily="18" charset="0"/>
                      </a:rPr>
                      <m:t>,</m:t>
                    </m:r>
                    <m:r>
                      <a:rPr lang="nl-NL" sz="2400" b="1" i="1">
                        <a:latin typeface="Cambria Math" panose="02040503050406030204" pitchFamily="18" charset="0"/>
                      </a:rPr>
                      <m:t>𝟎𝟓</m:t>
                    </m:r>
                    <m:r>
                      <a:rPr lang="nl-NL" sz="2400" b="1" i="1">
                        <a:latin typeface="Cambria Math" panose="02040503050406030204" pitchFamily="18" charset="0"/>
                      </a:rPr>
                      <m:t>).</m:t>
                    </m:r>
                  </m:oMath>
                </a14:m>
                <a:endParaRPr lang="en-US" sz="2400" b="1" dirty="0"/>
              </a:p>
              <a:p>
                <a:endParaRPr lang="nl-NL" sz="2400" dirty="0" smtClean="0"/>
              </a:p>
              <a:p>
                <a:r>
                  <a:rPr lang="nl-NL" sz="2400" dirty="0" smtClean="0"/>
                  <a:t>Uit de </a:t>
                </a:r>
                <a14:m>
                  <m:oMath xmlns:m="http://schemas.openxmlformats.org/officeDocument/2006/math">
                    <m:r>
                      <a:rPr lang="nl-NL" sz="2400" b="0" i="1" smtClean="0">
                        <a:latin typeface="Cambria Math" panose="02040503050406030204" pitchFamily="18" charset="0"/>
                      </a:rPr>
                      <m:t>𝐹</m:t>
                    </m:r>
                  </m:oMath>
                </a14:m>
                <a:r>
                  <a:rPr lang="nl-NL" sz="2400" dirty="0" smtClean="0"/>
                  <a:t>-toets voor gelijke variantie is gebleken dat het onwaarschijnlijk is dat traject </a:t>
                </a:r>
                <a14:m>
                  <m:oMath xmlns:m="http://schemas.openxmlformats.org/officeDocument/2006/math">
                    <m:r>
                      <a:rPr lang="nl-NL" sz="2400" b="0" i="1" smtClean="0">
                        <a:latin typeface="Cambria Math" panose="02040503050406030204" pitchFamily="18" charset="0"/>
                      </a:rPr>
                      <m:t>𝐴</m:t>
                    </m:r>
                  </m:oMath>
                </a14:m>
                <a:r>
                  <a:rPr lang="nl-NL" sz="2400" dirty="0" smtClean="0"/>
                  <a:t> en traject </a:t>
                </a:r>
                <a14:m>
                  <m:oMath xmlns:m="http://schemas.openxmlformats.org/officeDocument/2006/math">
                    <m:r>
                      <a:rPr lang="nl-NL" sz="2400" b="0" i="1" smtClean="0">
                        <a:latin typeface="Cambria Math" panose="02040503050406030204" pitchFamily="18" charset="0"/>
                      </a:rPr>
                      <m:t>𝐵</m:t>
                    </m:r>
                  </m:oMath>
                </a14:m>
                <a:r>
                  <a:rPr lang="nl-NL" sz="2400" dirty="0" smtClean="0"/>
                  <a:t> dezelfde varianties hebben op de reistijd.</a:t>
                </a:r>
              </a:p>
              <a:p>
                <a:endParaRPr lang="nl-NL" sz="2400" dirty="0"/>
              </a:p>
              <a:p>
                <a:r>
                  <a:rPr lang="nl-NL" sz="2400" dirty="0" smtClean="0"/>
                  <a:t>We voeren een onafhankelijke </a:t>
                </a:r>
                <a14:m>
                  <m:oMath xmlns:m="http://schemas.openxmlformats.org/officeDocument/2006/math">
                    <m:r>
                      <a:rPr lang="nl-NL" sz="2400" b="0" i="1" smtClean="0">
                        <a:latin typeface="Cambria Math" panose="02040503050406030204" pitchFamily="18" charset="0"/>
                      </a:rPr>
                      <m:t>𝑡</m:t>
                    </m:r>
                  </m:oMath>
                </a14:m>
                <a:r>
                  <a:rPr lang="nl-NL" sz="2400" dirty="0" smtClean="0"/>
                  <a:t>-toets uit met ongelijke varianties.</a:t>
                </a:r>
              </a:p>
              <a:p>
                <a:endParaRPr lang="nl-NL" sz="2400" dirty="0"/>
              </a:p>
              <a:p>
                <a:r>
                  <a:rPr lang="nl-NL" sz="2400" b="1" dirty="0" smtClean="0"/>
                  <a:t>Stap 1: definieer de nulhypothese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𝟎</m:t>
                        </m:r>
                      </m:sub>
                    </m:sSub>
                  </m:oMath>
                </a14:m>
                <a:r>
                  <a:rPr lang="nl-NL" sz="2400" b="1" dirty="0" smtClean="0"/>
                  <a:t> en de alternatieve 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𝟏</m:t>
                        </m:r>
                      </m:sub>
                    </m:sSub>
                  </m:oMath>
                </a14:m>
                <a:endParaRPr lang="nl-NL" sz="2400" b="1" dirty="0" smtClean="0"/>
              </a:p>
              <a:p>
                <a:pPr algn="ctr"/>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𝐴</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𝐵</m:t>
                        </m:r>
                      </m:sub>
                    </m:sSub>
                  </m:oMath>
                </a14:m>
                <a:r>
                  <a:rPr lang="nl-NL" sz="2400" dirty="0" smtClean="0"/>
                  <a:t> versus </a:t>
                </a:r>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𝐴</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𝐵</m:t>
                        </m:r>
                      </m:sub>
                    </m:sSub>
                  </m:oMath>
                </a14:m>
                <a:endParaRPr lang="nl-NL" sz="2400" dirty="0" smtClean="0"/>
              </a:p>
              <a:p>
                <a:pPr algn="ctr"/>
                <a:endParaRPr lang="nl-NL" sz="2400" dirty="0"/>
              </a:p>
              <a:p>
                <a:r>
                  <a:rPr lang="nl-NL" sz="2400" b="1" dirty="0" smtClean="0"/>
                  <a:t>Stap 2: bepaal het significantieniveau </a:t>
                </a:r>
                <a14:m>
                  <m:oMath xmlns:m="http://schemas.openxmlformats.org/officeDocument/2006/math">
                    <m:r>
                      <a:rPr lang="nl-NL" sz="2400" b="1" i="1" smtClean="0">
                        <a:latin typeface="Cambria Math" panose="02040503050406030204" pitchFamily="18" charset="0"/>
                      </a:rPr>
                      <m:t>𝜶</m:t>
                    </m:r>
                    <m:r>
                      <a:rPr lang="nl-NL" sz="2400" b="0" i="1" smtClean="0">
                        <a:latin typeface="Cambria Math" panose="02040503050406030204" pitchFamily="18" charset="0"/>
                      </a:rPr>
                      <m:t>→</m:t>
                    </m:r>
                  </m:oMath>
                </a14:m>
                <a:r>
                  <a:rPr lang="nl-NL" sz="2400" dirty="0" smtClean="0"/>
                  <a:t> we gaan nog steeds uit van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a:t>
                </a:r>
              </a:p>
              <a:p>
                <a:pPr algn="ctr"/>
                <a:endParaRPr lang="nl-NL" sz="2400"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945" b="-11638"/>
                </a:stretch>
              </a:blipFill>
            </p:spPr>
            <p:txBody>
              <a:bodyPr/>
              <a:lstStyle/>
              <a:p>
                <a:r>
                  <a:rPr lang="en-US">
                    <a:noFill/>
                  </a:rPr>
                  <a:t> </a:t>
                </a:r>
              </a:p>
            </p:txBody>
          </p:sp>
        </mc:Fallback>
      </mc:AlternateContent>
    </p:spTree>
    <p:extLst>
      <p:ext uri="{BB962C8B-B14F-4D97-AF65-F5344CB8AC3E}">
        <p14:creationId xmlns:p14="http://schemas.microsoft.com/office/powerpoint/2010/main" val="1061177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6" y="1772816"/>
                <a:ext cx="10465660" cy="4246562"/>
              </a:xfrm>
            </p:spPr>
            <p:txBody>
              <a:bodyPr/>
              <a:lstStyle/>
              <a:p>
                <a:r>
                  <a:rPr lang="nl-NL" sz="2400" b="1" dirty="0" smtClean="0"/>
                  <a:t>Stap 3: verzamelen van data</a:t>
                </a:r>
              </a:p>
              <a:p>
                <a:r>
                  <a:rPr lang="nl-NL" sz="2400" dirty="0" smtClean="0"/>
                  <a:t>We hebben nog steeds te maken met steekproeven voor traject A en traject B met:</a:t>
                </a:r>
              </a:p>
              <a:p>
                <a14:m>
                  <m:oMathPara xmlns:m="http://schemas.openxmlformats.org/officeDocument/2006/math">
                    <m:oMathParaPr>
                      <m:jc m:val="centerGroup"/>
                    </m:oMathParaPr>
                    <m:oMath xmlns:m="http://schemas.openxmlformats.org/officeDocument/2006/math">
                      <m:r>
                        <a:rPr lang="nl-NL" sz="2400" b="1" i="1">
                          <a:latin typeface="Cambria Math" panose="02040503050406030204" pitchFamily="18" charset="0"/>
                        </a:rPr>
                        <m:t>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𝐴</m:t>
                          </m:r>
                        </m:sub>
                      </m:sSub>
                      <m:r>
                        <a:rPr lang="nl-NL" sz="2400" i="1">
                          <a:latin typeface="Cambria Math" panose="02040503050406030204" pitchFamily="18" charset="0"/>
                        </a:rPr>
                        <m:t>=70</m:t>
                      </m:r>
                      <m:r>
                        <a:rPr lang="nl-NL" sz="2400">
                          <a:latin typeface="Cambria Math" panose="02040503050406030204" pitchFamily="18" charset="0"/>
                        </a:rPr>
                        <m:t>,  </m:t>
                      </m:r>
                      <m:sSubSup>
                        <m:sSubSupPr>
                          <m:ctrlPr>
                            <a:rPr lang="nl-NL" sz="2400" i="1">
                              <a:latin typeface="Cambria Math" panose="02040503050406030204" pitchFamily="18" charset="0"/>
                            </a:rPr>
                          </m:ctrlPr>
                        </m:sSubSupPr>
                        <m:e>
                          <m:r>
                            <a:rPr lang="nl-NL" sz="2400" i="1">
                              <a:latin typeface="Cambria Math" panose="02040503050406030204" pitchFamily="18" charset="0"/>
                            </a:rPr>
                            <m:t>𝑠</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≈407,5555,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𝐵</m:t>
                          </m:r>
                        </m:sub>
                      </m:sSub>
                      <m:r>
                        <a:rPr lang="nl-NL" sz="2400" i="1">
                          <a:latin typeface="Cambria Math" panose="02040503050406030204" pitchFamily="18" charset="0"/>
                        </a:rPr>
                        <m:t>=75</m:t>
                      </m:r>
                      <m:r>
                        <a:rPr lang="nl-NL" sz="2400">
                          <a:latin typeface="Cambria Math" panose="02040503050406030204" pitchFamily="18" charset="0"/>
                        </a:rPr>
                        <m:t>,  </m:t>
                      </m:r>
                      <m:sSubSup>
                        <m:sSubSupPr>
                          <m:ctrlPr>
                            <a:rPr lang="nl-NL" sz="2400" i="1">
                              <a:latin typeface="Cambria Math" panose="02040503050406030204" pitchFamily="18" charset="0"/>
                            </a:rPr>
                          </m:ctrlPr>
                        </m:sSubSupPr>
                        <m:e>
                          <m:r>
                            <a:rPr lang="nl-NL" sz="2400" i="1">
                              <a:latin typeface="Cambria Math" panose="02040503050406030204" pitchFamily="18" charset="0"/>
                            </a:rPr>
                            <m:t>𝑠</m:t>
                          </m:r>
                        </m:e>
                        <m:sub>
                          <m:r>
                            <a:rPr lang="nl-NL" sz="2400" i="1">
                              <a:latin typeface="Cambria Math" panose="02040503050406030204" pitchFamily="18" charset="0"/>
                            </a:rPr>
                            <m:t>𝐵</m:t>
                          </m:r>
                        </m:sub>
                        <m:sup>
                          <m:r>
                            <a:rPr lang="nl-NL" sz="2400">
                              <a:latin typeface="Cambria Math" panose="02040503050406030204" pitchFamily="18" charset="0"/>
                            </a:rPr>
                            <m:t>2</m:t>
                          </m:r>
                        </m:sup>
                      </m:sSubSup>
                      <m:r>
                        <a:rPr lang="nl-NL" sz="2400" i="1">
                          <a:latin typeface="Cambria Math" panose="02040503050406030204" pitchFamily="18" charset="0"/>
                        </a:rPr>
                        <m:t>≈44,1818</m:t>
                      </m:r>
                    </m:oMath>
                  </m:oMathPara>
                </a14:m>
                <a:endParaRPr lang="nl-NL" sz="2400" dirty="0"/>
              </a:p>
              <a:p>
                <a:endParaRPr lang="nl-NL" sz="2400" dirty="0" smtClean="0"/>
              </a:p>
              <a:p>
                <a:pPr>
                  <a:spcBef>
                    <a:spcPts val="0"/>
                  </a:spcBef>
                </a:pPr>
                <a:r>
                  <a:rPr lang="nl-NL" sz="2400" b="1" dirty="0" smtClean="0"/>
                  <a:t>Stap 4: bepaal de toetsingsgrootheid</a:t>
                </a:r>
              </a:p>
              <a:p>
                <a:pPr>
                  <a:spcBef>
                    <a:spcPts val="0"/>
                  </a:spcBef>
                </a:pPr>
                <a:r>
                  <a:rPr lang="nl-NL" sz="2400" dirty="0" smtClean="0"/>
                  <a:t>Bij een onafhankelijke </a:t>
                </a:r>
                <a14:m>
                  <m:oMath xmlns:m="http://schemas.openxmlformats.org/officeDocument/2006/math">
                    <m:r>
                      <a:rPr lang="nl-NL" sz="2400" b="0" i="1" smtClean="0">
                        <a:latin typeface="Cambria Math" panose="02040503050406030204" pitchFamily="18" charset="0"/>
                      </a:rPr>
                      <m:t>𝑡</m:t>
                    </m:r>
                  </m:oMath>
                </a14:m>
                <a:r>
                  <a:rPr lang="nl-NL" sz="2400" dirty="0" smtClean="0"/>
                  <a:t>-toets met ongelijke varianties is de toetsingsgrootheid gelijk aan: </a:t>
                </a:r>
              </a:p>
              <a:p>
                <a:endParaRPr lang="nl-NL" sz="2400" i="1" dirty="0" smtClean="0">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nl-NL" sz="2400" i="1">
                          <a:solidFill>
                            <a:schemeClr val="tx1"/>
                          </a:solidFill>
                          <a:latin typeface="Cambria Math" panose="02040503050406030204" pitchFamily="18" charset="0"/>
                        </a:rPr>
                        <m:t>𝑇</m:t>
                      </m:r>
                      <m:r>
                        <a:rPr lang="nl-NL" sz="2400">
                          <a:solidFill>
                            <a:schemeClr val="tx1"/>
                          </a:solidFill>
                          <a:latin typeface="Cambria Math" panose="02040503050406030204" pitchFamily="18" charset="0"/>
                        </a:rPr>
                        <m:t>=</m:t>
                      </m:r>
                      <m:f>
                        <m:fPr>
                          <m:ctrlPr>
                            <a:rPr lang="nl-NL" sz="2400" i="1">
                              <a:solidFill>
                                <a:schemeClr val="tx1"/>
                              </a:solidFill>
                              <a:latin typeface="Cambria Math" panose="02040503050406030204" pitchFamily="18" charset="0"/>
                            </a:rPr>
                          </m:ctrlPr>
                        </m:fPr>
                        <m:num>
                          <m:d>
                            <m:dPr>
                              <m:ctrlPr>
                                <a:rPr lang="nl-NL" sz="2400" i="1">
                                  <a:solidFill>
                                    <a:schemeClr val="tx1"/>
                                  </a:solidFill>
                                  <a:latin typeface="Cambria Math" panose="02040503050406030204" pitchFamily="18" charset="0"/>
                                </a:rPr>
                              </m:ctrlPr>
                            </m:dPr>
                            <m:e>
                              <m:bar>
                                <m:barPr>
                                  <m:pos m:val="top"/>
                                  <m:ctrlPr>
                                    <a:rPr lang="nl-NL" sz="2400" i="1">
                                      <a:solidFill>
                                        <a:schemeClr val="tx1"/>
                                      </a:solidFill>
                                      <a:latin typeface="Cambria Math" panose="02040503050406030204" pitchFamily="18" charset="0"/>
                                    </a:rPr>
                                  </m:ctrlPr>
                                </m:barPr>
                                <m:e>
                                  <m:sSub>
                                    <m:sSubPr>
                                      <m:ctrlPr>
                                        <a:rPr lang="nl-NL" sz="2400" b="0" i="1" smtClean="0">
                                          <a:solidFill>
                                            <a:schemeClr val="tx1"/>
                                          </a:solidFill>
                                          <a:latin typeface="Cambria Math" panose="02040503050406030204" pitchFamily="18" charset="0"/>
                                        </a:rPr>
                                      </m:ctrlPr>
                                    </m:sSubPr>
                                    <m:e>
                                      <m:r>
                                        <a:rPr lang="nl-NL" sz="2400" i="1">
                                          <a:solidFill>
                                            <a:schemeClr val="tx1"/>
                                          </a:solidFill>
                                          <a:latin typeface="Cambria Math" panose="02040503050406030204" pitchFamily="18" charset="0"/>
                                        </a:rPr>
                                        <m:t>𝑋</m:t>
                                      </m:r>
                                    </m:e>
                                    <m:sub>
                                      <m:r>
                                        <a:rPr lang="nl-NL" sz="2400" b="0" i="1" smtClean="0">
                                          <a:solidFill>
                                            <a:schemeClr val="tx1"/>
                                          </a:solidFill>
                                          <a:latin typeface="Cambria Math" panose="02040503050406030204" pitchFamily="18" charset="0"/>
                                        </a:rPr>
                                        <m:t>𝐴</m:t>
                                      </m:r>
                                    </m:sub>
                                  </m:sSub>
                                </m:e>
                              </m:bar>
                              <m:r>
                                <a:rPr lang="nl-NL" sz="2400" i="1">
                                  <a:solidFill>
                                    <a:schemeClr val="tx1"/>
                                  </a:solidFill>
                                  <a:latin typeface="Cambria Math" panose="02040503050406030204" pitchFamily="18" charset="0"/>
                                </a:rPr>
                                <m:t>−</m:t>
                              </m:r>
                              <m:bar>
                                <m:barPr>
                                  <m:pos m:val="top"/>
                                  <m:ctrlPr>
                                    <a:rPr lang="nl-NL" sz="2400" i="1">
                                      <a:solidFill>
                                        <a:schemeClr val="tx1"/>
                                      </a:solidFill>
                                      <a:latin typeface="Cambria Math" panose="02040503050406030204" pitchFamily="18" charset="0"/>
                                    </a:rPr>
                                  </m:ctrlPr>
                                </m:barPr>
                                <m:e>
                                  <m:sSub>
                                    <m:sSubPr>
                                      <m:ctrlPr>
                                        <a:rPr lang="nl-NL" sz="2400" b="0" i="1" smtClean="0">
                                          <a:solidFill>
                                            <a:schemeClr val="tx1"/>
                                          </a:solidFill>
                                          <a:latin typeface="Cambria Math" panose="02040503050406030204" pitchFamily="18" charset="0"/>
                                        </a:rPr>
                                      </m:ctrlPr>
                                    </m:sSubPr>
                                    <m:e>
                                      <m:r>
                                        <a:rPr lang="nl-NL" sz="2400" b="0" i="1" smtClean="0">
                                          <a:solidFill>
                                            <a:schemeClr val="tx1"/>
                                          </a:solidFill>
                                          <a:latin typeface="Cambria Math" panose="02040503050406030204" pitchFamily="18" charset="0"/>
                                        </a:rPr>
                                        <m:t>𝑋</m:t>
                                      </m:r>
                                    </m:e>
                                    <m:sub>
                                      <m:r>
                                        <a:rPr lang="nl-NL" sz="2400" b="0" i="1" smtClean="0">
                                          <a:solidFill>
                                            <a:schemeClr val="tx1"/>
                                          </a:solidFill>
                                          <a:latin typeface="Cambria Math" panose="02040503050406030204" pitchFamily="18" charset="0"/>
                                        </a:rPr>
                                        <m:t>𝐵</m:t>
                                      </m:r>
                                    </m:sub>
                                  </m:sSub>
                                </m:e>
                              </m:bar>
                            </m:e>
                          </m:d>
                          <m:r>
                            <a:rPr lang="nl-NL" sz="2400" i="1">
                              <a:solidFill>
                                <a:schemeClr val="tx1"/>
                              </a:solidFill>
                              <a:latin typeface="Cambria Math" panose="02040503050406030204" pitchFamily="18" charset="0"/>
                            </a:rPr>
                            <m:t>−</m:t>
                          </m:r>
                          <m:d>
                            <m:dPr>
                              <m:ctrlPr>
                                <a:rPr lang="nl-NL" sz="2400" i="1">
                                  <a:solidFill>
                                    <a:schemeClr val="tx1"/>
                                  </a:solidFill>
                                  <a:latin typeface="Cambria Math" panose="02040503050406030204" pitchFamily="18" charset="0"/>
                                </a:rPr>
                              </m:ctrlPr>
                            </m:dPr>
                            <m:e>
                              <m:sSub>
                                <m:sSubPr>
                                  <m:ctrlPr>
                                    <a:rPr lang="nl-NL" sz="2400" i="1">
                                      <a:solidFill>
                                        <a:schemeClr val="tx1"/>
                                      </a:solidFill>
                                      <a:latin typeface="Cambria Math" panose="02040503050406030204" pitchFamily="18" charset="0"/>
                                    </a:rPr>
                                  </m:ctrlPr>
                                </m:sSubPr>
                                <m:e>
                                  <m:r>
                                    <a:rPr lang="nl-NL" sz="2400" i="1">
                                      <a:solidFill>
                                        <a:schemeClr val="tx1"/>
                                      </a:solidFill>
                                      <a:latin typeface="Cambria Math" panose="02040503050406030204" pitchFamily="18" charset="0"/>
                                    </a:rPr>
                                    <m:t>𝜇</m:t>
                                  </m:r>
                                </m:e>
                                <m:sub>
                                  <m:r>
                                    <a:rPr lang="nl-NL" sz="2400" b="0" i="1" smtClean="0">
                                      <a:solidFill>
                                        <a:schemeClr val="tx1"/>
                                      </a:solidFill>
                                      <a:latin typeface="Cambria Math" panose="02040503050406030204" pitchFamily="18" charset="0"/>
                                    </a:rPr>
                                    <m:t>𝐴</m:t>
                                  </m:r>
                                </m:sub>
                              </m:sSub>
                              <m:r>
                                <a:rPr lang="nl-NL" sz="2400" i="1">
                                  <a:solidFill>
                                    <a:schemeClr val="tx1"/>
                                  </a:solidFill>
                                  <a:latin typeface="Cambria Math" panose="02040503050406030204" pitchFamily="18" charset="0"/>
                                </a:rPr>
                                <m:t>−</m:t>
                              </m:r>
                              <m:sSub>
                                <m:sSubPr>
                                  <m:ctrlPr>
                                    <a:rPr lang="nl-NL" sz="2400" i="1">
                                      <a:solidFill>
                                        <a:schemeClr val="tx1"/>
                                      </a:solidFill>
                                      <a:latin typeface="Cambria Math" panose="02040503050406030204" pitchFamily="18" charset="0"/>
                                    </a:rPr>
                                  </m:ctrlPr>
                                </m:sSubPr>
                                <m:e>
                                  <m:r>
                                    <a:rPr lang="nl-NL" sz="2400" i="1">
                                      <a:solidFill>
                                        <a:schemeClr val="tx1"/>
                                      </a:solidFill>
                                      <a:latin typeface="Cambria Math" panose="02040503050406030204" pitchFamily="18" charset="0"/>
                                    </a:rPr>
                                    <m:t>𝜇</m:t>
                                  </m:r>
                                </m:e>
                                <m:sub>
                                  <m:r>
                                    <a:rPr lang="nl-NL" sz="2400" b="0" i="1" smtClean="0">
                                      <a:solidFill>
                                        <a:schemeClr val="tx1"/>
                                      </a:solidFill>
                                      <a:latin typeface="Cambria Math" panose="02040503050406030204" pitchFamily="18" charset="0"/>
                                    </a:rPr>
                                    <m:t>𝐵</m:t>
                                  </m:r>
                                </m:sub>
                              </m:sSub>
                            </m:e>
                          </m:d>
                        </m:num>
                        <m:den>
                          <m:rad>
                            <m:radPr>
                              <m:degHide m:val="on"/>
                              <m:ctrlPr>
                                <a:rPr lang="nl-NL" sz="2400" i="1">
                                  <a:solidFill>
                                    <a:schemeClr val="tx1"/>
                                  </a:solidFill>
                                  <a:latin typeface="Cambria Math" panose="02040503050406030204" pitchFamily="18" charset="0"/>
                                </a:rPr>
                              </m:ctrlPr>
                            </m:radPr>
                            <m:deg/>
                            <m:e>
                              <m:f>
                                <m:fPr>
                                  <m:ctrlPr>
                                    <a:rPr lang="nl-NL" sz="2400" i="1">
                                      <a:solidFill>
                                        <a:schemeClr val="tx1"/>
                                      </a:solidFill>
                                      <a:latin typeface="Cambria Math" panose="02040503050406030204" pitchFamily="18" charset="0"/>
                                    </a:rPr>
                                  </m:ctrlPr>
                                </m:fPr>
                                <m:num>
                                  <m:sSubSup>
                                    <m:sSubSupPr>
                                      <m:ctrlPr>
                                        <a:rPr lang="nl-NL" sz="2400" i="1">
                                          <a:solidFill>
                                            <a:schemeClr val="tx1"/>
                                          </a:solidFill>
                                          <a:latin typeface="Cambria Math" panose="02040503050406030204" pitchFamily="18" charset="0"/>
                                        </a:rPr>
                                      </m:ctrlPr>
                                    </m:sSubSupPr>
                                    <m:e>
                                      <m:r>
                                        <a:rPr lang="nl-NL" sz="2400" i="1">
                                          <a:solidFill>
                                            <a:schemeClr val="tx1"/>
                                          </a:solidFill>
                                          <a:latin typeface="Cambria Math" panose="02040503050406030204" pitchFamily="18" charset="0"/>
                                        </a:rPr>
                                        <m:t>𝑠</m:t>
                                      </m:r>
                                    </m:e>
                                    <m:sub>
                                      <m:r>
                                        <a:rPr lang="nl-NL" sz="2400" b="0" i="1" smtClean="0">
                                          <a:solidFill>
                                            <a:schemeClr val="tx1"/>
                                          </a:solidFill>
                                          <a:latin typeface="Cambria Math" panose="02040503050406030204" pitchFamily="18" charset="0"/>
                                        </a:rPr>
                                        <m:t>𝐴</m:t>
                                      </m:r>
                                    </m:sub>
                                    <m:sup>
                                      <m:r>
                                        <a:rPr lang="nl-NL" sz="2400" i="1">
                                          <a:solidFill>
                                            <a:schemeClr val="tx1"/>
                                          </a:solidFill>
                                          <a:latin typeface="Cambria Math" panose="02040503050406030204" pitchFamily="18" charset="0"/>
                                        </a:rPr>
                                        <m:t>2</m:t>
                                      </m:r>
                                    </m:sup>
                                  </m:sSubSup>
                                </m:num>
                                <m:den>
                                  <m:r>
                                    <a:rPr lang="nl-NL" sz="2400" i="1">
                                      <a:solidFill>
                                        <a:schemeClr val="tx1"/>
                                      </a:solidFill>
                                      <a:latin typeface="Cambria Math" panose="02040503050406030204" pitchFamily="18" charset="0"/>
                                    </a:rPr>
                                    <m:t>𝑛</m:t>
                                  </m:r>
                                </m:den>
                              </m:f>
                              <m:r>
                                <a:rPr lang="nl-NL" sz="2400" i="1">
                                  <a:solidFill>
                                    <a:schemeClr val="tx1"/>
                                  </a:solidFill>
                                  <a:latin typeface="Cambria Math" panose="02040503050406030204" pitchFamily="18" charset="0"/>
                                </a:rPr>
                                <m:t>+</m:t>
                              </m:r>
                              <m:f>
                                <m:fPr>
                                  <m:ctrlPr>
                                    <a:rPr lang="nl-NL" sz="2400" i="1">
                                      <a:solidFill>
                                        <a:schemeClr val="tx1"/>
                                      </a:solidFill>
                                      <a:latin typeface="Cambria Math" panose="02040503050406030204" pitchFamily="18" charset="0"/>
                                    </a:rPr>
                                  </m:ctrlPr>
                                </m:fPr>
                                <m:num>
                                  <m:sSubSup>
                                    <m:sSubSupPr>
                                      <m:ctrlPr>
                                        <a:rPr lang="nl-NL" sz="2400" i="1">
                                          <a:solidFill>
                                            <a:schemeClr val="tx1"/>
                                          </a:solidFill>
                                          <a:latin typeface="Cambria Math" panose="02040503050406030204" pitchFamily="18" charset="0"/>
                                        </a:rPr>
                                      </m:ctrlPr>
                                    </m:sSubSupPr>
                                    <m:e>
                                      <m:r>
                                        <a:rPr lang="nl-NL" sz="2400" i="1">
                                          <a:solidFill>
                                            <a:schemeClr val="tx1"/>
                                          </a:solidFill>
                                          <a:latin typeface="Cambria Math" panose="02040503050406030204" pitchFamily="18" charset="0"/>
                                        </a:rPr>
                                        <m:t>𝑠</m:t>
                                      </m:r>
                                    </m:e>
                                    <m:sub>
                                      <m:r>
                                        <a:rPr lang="nl-NL" sz="2400" b="0" i="1" smtClean="0">
                                          <a:solidFill>
                                            <a:schemeClr val="tx1"/>
                                          </a:solidFill>
                                          <a:latin typeface="Cambria Math" panose="02040503050406030204" pitchFamily="18" charset="0"/>
                                        </a:rPr>
                                        <m:t>𝐵</m:t>
                                      </m:r>
                                    </m:sub>
                                    <m:sup>
                                      <m:r>
                                        <a:rPr lang="nl-NL" sz="2400" i="1">
                                          <a:solidFill>
                                            <a:schemeClr val="tx1"/>
                                          </a:solidFill>
                                          <a:latin typeface="Cambria Math" panose="02040503050406030204" pitchFamily="18" charset="0"/>
                                        </a:rPr>
                                        <m:t>2</m:t>
                                      </m:r>
                                    </m:sup>
                                  </m:sSubSup>
                                </m:num>
                                <m:den>
                                  <m:r>
                                    <a:rPr lang="nl-NL" sz="2400" i="1">
                                      <a:solidFill>
                                        <a:schemeClr val="tx1"/>
                                      </a:solidFill>
                                      <a:latin typeface="Cambria Math" panose="02040503050406030204" pitchFamily="18" charset="0"/>
                                    </a:rPr>
                                    <m:t>𝑚</m:t>
                                  </m:r>
                                </m:den>
                              </m:f>
                            </m:e>
                          </m:rad>
                        </m:den>
                      </m:f>
                      <m:r>
                        <a:rPr lang="nl-NL" sz="2400" b="0" i="1">
                          <a:solidFill>
                            <a:schemeClr val="tx1"/>
                          </a:solidFill>
                          <a:latin typeface="Cambria Math" panose="02040503050406030204" pitchFamily="18" charset="0"/>
                        </a:rPr>
                        <m:t>       </m:t>
                      </m:r>
                      <m:r>
                        <a:rPr lang="nl-NL" sz="2400" b="0" i="1" smtClean="0">
                          <a:solidFill>
                            <a:schemeClr val="tx1"/>
                          </a:solidFill>
                          <a:latin typeface="Cambria Math" panose="02040503050406030204" pitchFamily="18" charset="0"/>
                        </a:rPr>
                        <m:t> →        </m:t>
                      </m:r>
                      <m:r>
                        <a:rPr lang="nl-NL" sz="2400" b="0" i="1" smtClean="0">
                          <a:solidFill>
                            <a:schemeClr val="tx1"/>
                          </a:solidFill>
                          <a:latin typeface="Cambria Math" panose="02040503050406030204" pitchFamily="18" charset="0"/>
                        </a:rPr>
                        <m:t>𝑡</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70−75</m:t>
                              </m:r>
                            </m:e>
                          </m:d>
                          <m:r>
                            <a:rPr lang="nl-NL" sz="2400" b="0" i="1" smtClean="0">
                              <a:latin typeface="Cambria Math" panose="02040503050406030204" pitchFamily="18" charset="0"/>
                            </a:rPr>
                            <m:t>−0</m:t>
                          </m:r>
                        </m:num>
                        <m:den>
                          <m:rad>
                            <m:radPr>
                              <m:degHide m:val="on"/>
                              <m:ctrlPr>
                                <a:rPr lang="nl-NL" sz="2400" b="0" i="1" smtClean="0">
                                  <a:latin typeface="Cambria Math" panose="02040503050406030204" pitchFamily="18" charset="0"/>
                                </a:rPr>
                              </m:ctrlPr>
                            </m:radPr>
                            <m:deg/>
                            <m:e>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407,5555</m:t>
                                  </m:r>
                                </m:num>
                                <m:den>
                                  <m:r>
                                    <a:rPr lang="nl-NL" sz="2400" b="0" i="1" smtClean="0">
                                      <a:latin typeface="Cambria Math" panose="02040503050406030204" pitchFamily="18" charset="0"/>
                                    </a:rPr>
                                    <m:t>10</m:t>
                                  </m:r>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44,1818</m:t>
                                  </m:r>
                                </m:num>
                                <m:den>
                                  <m:r>
                                    <a:rPr lang="nl-NL" sz="2400" b="0" i="1" smtClean="0">
                                      <a:latin typeface="Cambria Math" panose="02040503050406030204" pitchFamily="18" charset="0"/>
                                    </a:rPr>
                                    <m:t>12</m:t>
                                  </m:r>
                                </m:den>
                              </m:f>
                            </m:e>
                          </m:rad>
                        </m:den>
                      </m:f>
                      <m:r>
                        <a:rPr lang="nl-NL" sz="2400" b="0" i="1" smtClean="0">
                          <a:latin typeface="Cambria Math" panose="02040503050406030204" pitchFamily="18" charset="0"/>
                        </a:rPr>
                        <m:t>≈−0,7501</m:t>
                      </m:r>
                    </m:oMath>
                  </m:oMathPara>
                </a14:m>
                <a:endParaRPr lang="nl-NL" sz="2400" dirty="0" smtClean="0"/>
              </a:p>
              <a:p>
                <a:pPr algn="ctr"/>
                <a:endParaRPr lang="nl-NL" sz="2400"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465660" cy="4246562"/>
              </a:xfrm>
              <a:blipFill>
                <a:blip r:embed="rId3"/>
                <a:stretch>
                  <a:fillRect l="-1807" t="-2443"/>
                </a:stretch>
              </a:blipFill>
            </p:spPr>
            <p:txBody>
              <a:bodyPr/>
              <a:lstStyle/>
              <a:p>
                <a:r>
                  <a:rPr lang="en-US">
                    <a:noFill/>
                  </a:rPr>
                  <a:t> </a:t>
                </a:r>
              </a:p>
            </p:txBody>
          </p:sp>
        </mc:Fallback>
      </mc:AlternateContent>
    </p:spTree>
    <p:extLst>
      <p:ext uri="{BB962C8B-B14F-4D97-AF65-F5344CB8AC3E}">
        <p14:creationId xmlns:p14="http://schemas.microsoft.com/office/powerpoint/2010/main" val="1938518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39"/>
            <a:ext cx="10363200" cy="800219"/>
          </a:xfrm>
        </p:spPr>
        <p:txBody>
          <a:bodyPr/>
          <a:lstStyle/>
          <a:p>
            <a:pPr eaLnBrk="1" hangingPunct="1"/>
            <a:r>
              <a:rPr lang="en-US" dirty="0" err="1" smtClean="0"/>
              <a:t>Leerdoelen</a:t>
            </a:r>
            <a:r>
              <a:rPr lang="en-US" dirty="0" smtClean="0"/>
              <a:t/>
            </a:r>
            <a:br>
              <a:rPr lang="en-US" dirty="0" smtClean="0"/>
            </a:br>
            <a:endParaRPr lang="nl-NL" dirty="0" smtClean="0"/>
          </a:p>
        </p:txBody>
      </p:sp>
      <p:sp>
        <p:nvSpPr>
          <p:cNvPr id="6147" name="Content Placeholder 2"/>
          <p:cNvSpPr>
            <a:spLocks noGrp="1"/>
          </p:cNvSpPr>
          <p:nvPr>
            <p:ph idx="1"/>
          </p:nvPr>
        </p:nvSpPr>
        <p:spPr/>
        <p:txBody>
          <a:bodyPr/>
          <a:lstStyle/>
          <a:p>
            <a:pPr marL="0" indent="0">
              <a:buNone/>
            </a:pPr>
            <a:r>
              <a:rPr lang="nl-NL" dirty="0" smtClean="0"/>
              <a:t>Aan het eind van dit college kunnen studenten:</a:t>
            </a:r>
          </a:p>
          <a:p>
            <a:endParaRPr lang="nl-NL" dirty="0"/>
          </a:p>
          <a:p>
            <a:pPr marL="342900" indent="-342900">
              <a:buFont typeface="Arial" panose="020B0604020202020204" pitchFamily="34" charset="0"/>
              <a:buChar char="•"/>
            </a:pPr>
            <a:r>
              <a:rPr lang="nl-NL" dirty="0" smtClean="0"/>
              <a:t>Uitleggen waarom en wanneer verschiltoetsen worden toegepast in kwantitatief onderzoek</a:t>
            </a:r>
          </a:p>
          <a:p>
            <a:endParaRPr lang="en-US" dirty="0" smtClean="0"/>
          </a:p>
          <a:p>
            <a:pPr marL="342900" indent="-342900">
              <a:buFont typeface="Arial" panose="020B0604020202020204" pitchFamily="34" charset="0"/>
              <a:buChar char="•"/>
            </a:pPr>
            <a:r>
              <a:rPr lang="en-US" dirty="0" smtClean="0"/>
              <a:t>De </a:t>
            </a:r>
            <a:r>
              <a:rPr lang="en-US" dirty="0" err="1"/>
              <a:t>verschillende</a:t>
            </a:r>
            <a:r>
              <a:rPr lang="en-US" dirty="0"/>
              <a:t> </a:t>
            </a:r>
            <a:r>
              <a:rPr lang="en-US" dirty="0" err="1"/>
              <a:t>situaties</a:t>
            </a:r>
            <a:r>
              <a:rPr lang="en-US" dirty="0"/>
              <a:t> </a:t>
            </a:r>
            <a:r>
              <a:rPr lang="en-US" dirty="0" err="1"/>
              <a:t>kunnen</a:t>
            </a:r>
            <a:r>
              <a:rPr lang="en-US" dirty="0"/>
              <a:t> </a:t>
            </a:r>
            <a:r>
              <a:rPr lang="en-US" dirty="0" err="1"/>
              <a:t>benoemen</a:t>
            </a:r>
            <a:r>
              <a:rPr lang="en-US" dirty="0"/>
              <a:t> </a:t>
            </a:r>
            <a:r>
              <a:rPr lang="en-US" dirty="0" err="1"/>
              <a:t>waarin</a:t>
            </a:r>
            <a:r>
              <a:rPr lang="en-US" dirty="0"/>
              <a:t> </a:t>
            </a:r>
            <a:r>
              <a:rPr lang="en-US" dirty="0" err="1" smtClean="0"/>
              <a:t>verschiltoetsen</a:t>
            </a:r>
            <a:r>
              <a:rPr lang="en-US" dirty="0" smtClean="0"/>
              <a:t> </a:t>
            </a:r>
            <a:r>
              <a:rPr lang="en-US" dirty="0" err="1" smtClean="0"/>
              <a:t>een</a:t>
            </a:r>
            <a:r>
              <a:rPr lang="en-US" dirty="0" smtClean="0"/>
              <a:t> </a:t>
            </a:r>
            <a:r>
              <a:rPr lang="en-US" dirty="0" err="1" smtClean="0"/>
              <a:t>rol</a:t>
            </a:r>
            <a:r>
              <a:rPr lang="en-US" dirty="0" smtClean="0"/>
              <a:t> </a:t>
            </a:r>
            <a:r>
              <a:rPr lang="en-US" dirty="0" err="1" smtClean="0"/>
              <a:t>spelen</a:t>
            </a:r>
            <a:r>
              <a:rPr lang="en-US" dirty="0" smtClean="0"/>
              <a:t>.</a:t>
            </a:r>
          </a:p>
          <a:p>
            <a:endParaRPr lang="nl-NL" dirty="0" smtClean="0"/>
          </a:p>
          <a:p>
            <a:pPr marL="342900" indent="-342900">
              <a:buFont typeface="Arial" panose="020B0604020202020204" pitchFamily="34" charset="0"/>
              <a:buChar char="•"/>
            </a:pPr>
            <a:r>
              <a:rPr lang="nl-NL" dirty="0" smtClean="0"/>
              <a:t>De juiste verschiltoets kiezen op basis van de onderzoeksvraag die ze voor zich hebben</a:t>
            </a:r>
            <a:endParaRPr lang="nl-NL" dirty="0"/>
          </a:p>
          <a:p>
            <a:endParaRPr lang="nl-NL" dirty="0"/>
          </a:p>
          <a:p>
            <a:pPr marL="342900" indent="-342900">
              <a:buFont typeface="Arial" panose="020B0604020202020204" pitchFamily="34" charset="0"/>
              <a:buChar char="•"/>
            </a:pPr>
            <a:r>
              <a:rPr lang="nl-NL" dirty="0" smtClean="0"/>
              <a:t>De uitkomsten van een verschiltoets interpreteren en duiden in de context van een onderzoeksvraag</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en-US" dirty="0"/>
          </a:p>
        </p:txBody>
      </p:sp>
      <p:sp>
        <p:nvSpPr>
          <p:cNvPr id="2" name="Date Placeholder 1"/>
          <p:cNvSpPr>
            <a:spLocks noGrp="1"/>
          </p:cNvSpPr>
          <p:nvPr>
            <p:ph type="dt" sz="half" idx="10"/>
          </p:nvPr>
        </p:nvSpPr>
        <p:spPr/>
        <p:txBody>
          <a:bodyPr/>
          <a:lstStyle/>
          <a:p>
            <a:pPr>
              <a:defRPr/>
            </a:pPr>
            <a:r>
              <a:rPr lang="nl-NL" smtClean="0"/>
              <a:t>Mei 2025</a:t>
            </a:r>
            <a:endParaRPr lang="nl-N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r>
                  <a:rPr lang="nl-NL" sz="2400" dirty="0"/>
                  <a:t>Toetsingsgrootheid: </a:t>
                </a:r>
                <a14:m>
                  <m:oMath xmlns:m="http://schemas.openxmlformats.org/officeDocument/2006/math">
                    <m:r>
                      <a:rPr lang="nl-NL" sz="2400" i="1">
                        <a:latin typeface="Cambria Math" panose="02040503050406030204" pitchFamily="18" charset="0"/>
                      </a:rPr>
                      <m:t>𝑡</m:t>
                    </m:r>
                  </m:oMath>
                </a14:m>
                <a:r>
                  <a:rPr lang="nl-NL" sz="2400" dirty="0"/>
                  <a:t>-verdeling met </a:t>
                </a:r>
                <a14:m>
                  <m:oMath xmlns:m="http://schemas.openxmlformats.org/officeDocument/2006/math">
                    <m:r>
                      <m:rPr>
                        <m:sty m:val="p"/>
                      </m:rPr>
                      <a:rPr lang="nl-NL" sz="2400">
                        <a:latin typeface="Cambria Math" panose="02040503050406030204" pitchFamily="18" charset="0"/>
                      </a:rPr>
                      <m:t>df</m:t>
                    </m:r>
                    <m:r>
                      <a:rPr lang="nl-NL" sz="2400">
                        <a:latin typeface="Cambria Math" panose="02040503050406030204" pitchFamily="18" charset="0"/>
                      </a:rPr>
                      <m:t>=</m:t>
                    </m:r>
                    <m:r>
                      <m:rPr>
                        <m:sty m:val="p"/>
                      </m:rPr>
                      <a:rPr lang="nl-NL" sz="2400">
                        <a:latin typeface="Cambria Math" panose="02040503050406030204" pitchFamily="18" charset="0"/>
                      </a:rPr>
                      <m:t>min</m:t>
                    </m:r>
                    <m:d>
                      <m:dPr>
                        <m:ctrlPr>
                          <a:rPr lang="nl-NL" sz="2400" i="1">
                            <a:latin typeface="Cambria Math" panose="02040503050406030204" pitchFamily="18" charset="0"/>
                          </a:rPr>
                        </m:ctrlPr>
                      </m:dPr>
                      <m:e>
                        <m:r>
                          <a:rPr lang="nl-NL" sz="2400" i="1">
                            <a:latin typeface="Cambria Math" panose="02040503050406030204" pitchFamily="18" charset="0"/>
                          </a:rPr>
                          <m:t>𝑛</m:t>
                        </m:r>
                        <m:r>
                          <a:rPr lang="nl-NL" sz="2400" i="1">
                            <a:latin typeface="Cambria Math" panose="02040503050406030204" pitchFamily="18" charset="0"/>
                          </a:rPr>
                          <m:t>−1, </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=9</m:t>
                    </m:r>
                  </m:oMath>
                </a14:m>
                <a:r>
                  <a:rPr lang="nl-NL" sz="2400" dirty="0"/>
                  <a:t> vrijheidsgraden.</a:t>
                </a:r>
              </a:p>
              <a:p>
                <a:endParaRPr lang="nl-NL" sz="2400" dirty="0"/>
              </a:p>
              <a:p>
                <a:r>
                  <a:rPr lang="nl-NL" sz="2400" b="1" dirty="0" smtClean="0"/>
                  <a:t>Methode 1 (kritiek gebied):</a:t>
                </a:r>
                <a:r>
                  <a:rPr lang="nl-NL" sz="2400" dirty="0"/>
                  <a:t> </a:t>
                </a:r>
                <a:r>
                  <a:rPr lang="nl-NL" sz="2400" dirty="0" smtClean="0"/>
                  <a:t>omdat we tweezijdig </a:t>
                </a:r>
                <a:r>
                  <a:rPr lang="nl-NL" sz="2400" dirty="0"/>
                  <a:t>toetsen, is het kritieke gebied gegeven door </a:t>
                </a:r>
                <a14:m>
                  <m:oMath xmlns:m="http://schemas.openxmlformats.org/officeDocument/2006/math">
                    <m:r>
                      <a:rPr lang="nl-NL" sz="2400" b="1" i="0" smtClean="0">
                        <a:solidFill>
                          <a:srgbClr val="FF0000"/>
                        </a:solidFill>
                        <a:latin typeface="Cambria Math" panose="02040503050406030204" pitchFamily="18" charset="0"/>
                      </a:rPr>
                      <m:t>(−</m:t>
                    </m:r>
                    <m:r>
                      <a:rPr lang="nl-NL" sz="2400" b="1" i="1"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𝟏</m:t>
                        </m:r>
                      </m:sub>
                    </m:sSub>
                    <m:r>
                      <a:rPr lang="nl-NL" sz="2400" b="1" i="1" smtClean="0">
                        <a:solidFill>
                          <a:srgbClr val="FF0000"/>
                        </a:solidFill>
                        <a:latin typeface="Cambria Math" panose="02040503050406030204" pitchFamily="18" charset="0"/>
                      </a:rPr>
                      <m:t>]</m:t>
                    </m:r>
                  </m:oMath>
                </a14:m>
                <a:r>
                  <a:rPr lang="nl-NL" sz="2400" b="1" dirty="0">
                    <a:solidFill>
                      <a:srgbClr val="FF0000"/>
                    </a:solidFill>
                  </a:rPr>
                  <a:t> </a:t>
                </a:r>
                <a:r>
                  <a:rPr lang="nl-NL" sz="2400" b="1" dirty="0" smtClean="0">
                    <a:solidFill>
                      <a:srgbClr val="FF0000"/>
                    </a:solidFill>
                  </a:rPr>
                  <a:t>en </a:t>
                </a:r>
                <a14:m>
                  <m:oMath xmlns:m="http://schemas.openxmlformats.org/officeDocument/2006/math">
                    <m:r>
                      <a:rPr lang="nl-NL" sz="2400" b="1">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𝟐</m:t>
                        </m:r>
                      </m:sub>
                    </m:sSub>
                    <m:r>
                      <a:rPr lang="nl-NL" sz="2400" b="1" i="1">
                        <a:solidFill>
                          <a:srgbClr val="FF0000"/>
                        </a:solidFill>
                        <a:latin typeface="Cambria Math" panose="02040503050406030204" pitchFamily="18" charset="0"/>
                      </a:rPr>
                      <m:t>,∞)</m:t>
                    </m:r>
                  </m:oMath>
                </a14:m>
                <a:r>
                  <a:rPr lang="nl-NL" sz="2400" b="1" dirty="0">
                    <a:solidFill>
                      <a:srgbClr val="FF0000"/>
                    </a:solidFill>
                  </a:rPr>
                  <a:t>.</a:t>
                </a:r>
                <a:endParaRPr lang="nl-NL" sz="2400" dirty="0" smtClean="0"/>
              </a:p>
              <a:p>
                <a:pPr/>
                <a14:m>
                  <m:oMathPara xmlns:m="http://schemas.openxmlformats.org/officeDocument/2006/math">
                    <m:oMathParaPr>
                      <m:jc m:val="centerGroup"/>
                    </m:oMathParaPr>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m:t>
                          </m:r>
                          <m:r>
                            <a:rPr lang="nl-NL" sz="2400" b="0" i="1" smtClean="0">
                              <a:latin typeface="Cambria Math" panose="02040503050406030204" pitchFamily="18" charset="0"/>
                            </a:rPr>
                            <m:t>𝛼</m:t>
                          </m:r>
                          <m:r>
                            <a:rPr lang="nl-NL" sz="2400" b="0" i="1" smtClean="0">
                              <a:latin typeface="Cambria Math" panose="02040503050406030204" pitchFamily="18" charset="0"/>
                            </a:rPr>
                            <m:t>/2;</m:t>
                          </m:r>
                          <m:r>
                            <m:rPr>
                              <m:sty m:val="p"/>
                            </m:rPr>
                            <a:rPr lang="en-US" sz="2400">
                              <a:latin typeface="Cambria Math" panose="02040503050406030204" pitchFamily="18" charset="0"/>
                            </a:rPr>
                            <m:t>df</m:t>
                          </m:r>
                          <m:r>
                            <a:rPr lang="en-US" sz="2400" i="1">
                              <a:latin typeface="Cambria Math" panose="02040503050406030204" pitchFamily="18" charset="0"/>
                            </a:rPr>
                            <m:t>=</m:t>
                          </m:r>
                          <m:r>
                            <m:rPr>
                              <m:sty m:val="p"/>
                            </m:rPr>
                            <a:rPr lang="nl-NL" sz="2400" b="0" i="0" smtClean="0">
                              <a:latin typeface="Cambria Math" panose="02040503050406030204" pitchFamily="18" charset="0"/>
                            </a:rPr>
                            <m:t>min</m:t>
                          </m:r>
                          <m:r>
                            <a:rPr lang="nl-NL" sz="2400" b="0" i="0" smtClean="0">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−1,</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i="1">
                          <a:latin typeface="Cambria Math" panose="02040503050406030204" pitchFamily="18" charset="0"/>
                        </a:rPr>
                        <m:t>=</m:t>
                      </m:r>
                      <m:r>
                        <m:rPr>
                          <m:sty m:val="p"/>
                        </m:rPr>
                        <a:rPr lang="nl-NL" sz="2400">
                          <a:latin typeface="Cambria Math" panose="02040503050406030204" pitchFamily="18" charset="0"/>
                        </a:rPr>
                        <m:t>InvT</m:t>
                      </m:r>
                      <m:d>
                        <m:dPr>
                          <m:ctrlPr>
                            <a:rPr lang="nl-NL" sz="2400" i="1">
                              <a:latin typeface="Cambria Math" panose="02040503050406030204" pitchFamily="18" charset="0"/>
                            </a:rPr>
                          </m:ctrlPr>
                        </m:dPr>
                        <m:e>
                          <m:r>
                            <a:rPr lang="nl-NL" sz="2400" i="1">
                              <a:latin typeface="Cambria Math" panose="02040503050406030204" pitchFamily="18" charset="0"/>
                            </a:rPr>
                            <m:t>0</m:t>
                          </m:r>
                          <m:r>
                            <a:rPr lang="nl-NL" sz="2400" b="0" i="1" smtClean="0">
                              <a:latin typeface="Cambria Math" panose="02040503050406030204" pitchFamily="18" charset="0"/>
                            </a:rPr>
                            <m:t>,025</m:t>
                          </m:r>
                          <m:r>
                            <a:rPr lang="nl-NL" sz="2400" i="1">
                              <a:latin typeface="Cambria Math" panose="02040503050406030204" pitchFamily="18" charset="0"/>
                            </a:rPr>
                            <m:t>;</m:t>
                          </m:r>
                          <m:r>
                            <a:rPr lang="nl-NL" sz="2400" b="0" i="0" smtClean="0">
                              <a:latin typeface="Cambria Math" panose="02040503050406030204" pitchFamily="18" charset="0"/>
                            </a:rPr>
                            <m:t>9</m:t>
                          </m:r>
                        </m:e>
                      </m:d>
                      <m:r>
                        <a:rPr lang="en-US" sz="2400" i="1">
                          <a:latin typeface="Cambria Math" panose="02040503050406030204" pitchFamily="18" charset="0"/>
                        </a:rPr>
                        <m:t>≈</m:t>
                      </m:r>
                      <m:r>
                        <a:rPr lang="nl-NL" sz="2400" b="0" i="1" smtClean="0">
                          <a:latin typeface="Cambria Math" panose="02040503050406030204" pitchFamily="18" charset="0"/>
                        </a:rPr>
                        <m:t>−2,2622</m:t>
                      </m:r>
                    </m:oMath>
                  </m:oMathPara>
                </a14:m>
                <a:endParaRPr lang="nl-NL" sz="2400" dirty="0" smtClean="0"/>
              </a:p>
              <a:p>
                <a:pPr/>
                <a14:m>
                  <m:oMathPara xmlns:m="http://schemas.openxmlformats.org/officeDocument/2006/math">
                    <m:oMathParaPr>
                      <m:jc m:val="centerGroup"/>
                    </m:oMathParaPr>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𝑔</m:t>
                          </m:r>
                        </m:e>
                        <m:sub>
                          <m:r>
                            <a:rPr lang="nl-NL" sz="2400" b="0" i="1" smtClean="0">
                              <a:latin typeface="Cambria Math" panose="02040503050406030204" pitchFamily="18" charset="0"/>
                            </a:rPr>
                            <m:t>2</m:t>
                          </m:r>
                        </m:sub>
                      </m:sSub>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m:t>
                          </m:r>
                          <m:r>
                            <a:rPr lang="nl-NL" sz="2400" b="0" i="1" smtClean="0">
                              <a:latin typeface="Cambria Math" panose="02040503050406030204" pitchFamily="18" charset="0"/>
                            </a:rPr>
                            <m:t>1−</m:t>
                          </m:r>
                          <m:r>
                            <a:rPr lang="nl-NL" sz="2400" b="0" i="1" smtClean="0">
                              <a:latin typeface="Cambria Math" panose="02040503050406030204" pitchFamily="18" charset="0"/>
                            </a:rPr>
                            <m:t>𝛼</m:t>
                          </m:r>
                          <m:r>
                            <a:rPr lang="nl-NL" sz="2400" b="0" i="1" smtClean="0">
                              <a:latin typeface="Cambria Math" panose="02040503050406030204" pitchFamily="18" charset="0"/>
                            </a:rPr>
                            <m:t>/2;</m:t>
                          </m:r>
                          <m:r>
                            <m:rPr>
                              <m:sty m:val="p"/>
                            </m:rPr>
                            <a:rPr lang="en-US" sz="2400">
                              <a:latin typeface="Cambria Math" panose="02040503050406030204" pitchFamily="18" charset="0"/>
                            </a:rPr>
                            <m:t>df</m:t>
                          </m:r>
                          <m:r>
                            <a:rPr lang="en-US" sz="2400" i="1">
                              <a:latin typeface="Cambria Math" panose="02040503050406030204" pitchFamily="18" charset="0"/>
                            </a:rPr>
                            <m:t>=</m:t>
                          </m:r>
                          <m:r>
                            <m:rPr>
                              <m:sty m:val="p"/>
                            </m:rPr>
                            <a:rPr lang="nl-NL" sz="2400">
                              <a:latin typeface="Cambria Math" panose="02040503050406030204" pitchFamily="18" charset="0"/>
                            </a:rPr>
                            <m:t>min</m:t>
                          </m:r>
                          <m:r>
                            <a:rPr lang="nl-NL" sz="2400">
                              <a:latin typeface="Cambria Math" panose="02040503050406030204" pitchFamily="18" charset="0"/>
                            </a:rPr>
                            <m:t>(</m:t>
                          </m:r>
                          <m:r>
                            <a:rPr lang="nl-NL" sz="2400" i="1">
                              <a:latin typeface="Cambria Math" panose="02040503050406030204" pitchFamily="18" charset="0"/>
                            </a:rPr>
                            <m:t>𝑛</m:t>
                          </m:r>
                          <m:r>
                            <a:rPr lang="nl-NL" sz="2400" i="1">
                              <a:latin typeface="Cambria Math" panose="02040503050406030204" pitchFamily="18" charset="0"/>
                            </a:rPr>
                            <m:t>−1,</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m:t>
                      </m:r>
                      <m:r>
                        <m:rPr>
                          <m:sty m:val="p"/>
                        </m:rPr>
                        <a:rPr lang="nl-NL" sz="2400">
                          <a:latin typeface="Cambria Math" panose="02040503050406030204" pitchFamily="18" charset="0"/>
                        </a:rPr>
                        <m:t>InvT</m:t>
                      </m:r>
                      <m:d>
                        <m:dPr>
                          <m:ctrlPr>
                            <a:rPr lang="nl-NL" sz="2400" i="1">
                              <a:latin typeface="Cambria Math" panose="02040503050406030204" pitchFamily="18" charset="0"/>
                            </a:rPr>
                          </m:ctrlPr>
                        </m:dPr>
                        <m:e>
                          <m:r>
                            <a:rPr lang="nl-NL" sz="2400" i="1">
                              <a:latin typeface="Cambria Math" panose="02040503050406030204" pitchFamily="18" charset="0"/>
                            </a:rPr>
                            <m:t>0</m:t>
                          </m:r>
                          <m:r>
                            <a:rPr lang="nl-NL" sz="2400" i="1">
                              <a:latin typeface="Cambria Math" panose="02040503050406030204" pitchFamily="18" charset="0"/>
                            </a:rPr>
                            <m:t>,</m:t>
                          </m:r>
                          <m:r>
                            <a:rPr lang="nl-NL" sz="2400" b="0" i="1" smtClean="0">
                              <a:latin typeface="Cambria Math" panose="02040503050406030204" pitchFamily="18" charset="0"/>
                            </a:rPr>
                            <m:t>97</m:t>
                          </m:r>
                          <m:r>
                            <a:rPr lang="nl-NL" sz="2400" i="1">
                              <a:latin typeface="Cambria Math" panose="02040503050406030204" pitchFamily="18" charset="0"/>
                            </a:rPr>
                            <m:t>5</m:t>
                          </m:r>
                          <m:r>
                            <a:rPr lang="nl-NL" sz="2400" i="1">
                              <a:latin typeface="Cambria Math" panose="02040503050406030204" pitchFamily="18" charset="0"/>
                            </a:rPr>
                            <m:t>;</m:t>
                          </m:r>
                          <m:r>
                            <a:rPr lang="nl-NL" sz="2400">
                              <a:latin typeface="Cambria Math" panose="02040503050406030204" pitchFamily="18" charset="0"/>
                            </a:rPr>
                            <m:t>9</m:t>
                          </m:r>
                        </m:e>
                      </m:d>
                      <m:r>
                        <a:rPr lang="en-US" sz="2400" i="1">
                          <a:latin typeface="Cambria Math" panose="02040503050406030204" pitchFamily="18" charset="0"/>
                        </a:rPr>
                        <m:t>≈</m:t>
                      </m:r>
                      <m:r>
                        <a:rPr lang="nl-NL" sz="2400" i="1">
                          <a:latin typeface="Cambria Math" panose="02040503050406030204" pitchFamily="18" charset="0"/>
                        </a:rPr>
                        <m:t>2,2622</m:t>
                      </m:r>
                    </m:oMath>
                  </m:oMathPara>
                </a14:m>
                <a:endParaRPr lang="nl-NL" sz="2400" dirty="0"/>
              </a:p>
              <a:p>
                <a:pPr/>
                <a:endParaRPr lang="en-US" sz="2400" dirty="0"/>
              </a:p>
              <a:p>
                <a:r>
                  <a:rPr lang="nl-NL" sz="2400" dirty="0" smtClean="0"/>
                  <a:t>Omdat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&lt;</m:t>
                    </m:r>
                    <m:r>
                      <a:rPr lang="nl-NL" sz="2400" i="1">
                        <a:latin typeface="Cambria Math" panose="02040503050406030204" pitchFamily="18" charset="0"/>
                      </a:rPr>
                      <m:t>𝑡</m:t>
                    </m:r>
                    <m:r>
                      <a:rPr lang="nl-NL" sz="2400" b="0" i="1" smtClean="0">
                        <a:latin typeface="Cambria Math" panose="02040503050406030204" pitchFamily="18" charset="0"/>
                      </a:rPr>
                      <m:t>&lt;</m:t>
                    </m:r>
                    <m:sSub>
                      <m:sSubPr>
                        <m:ctrlPr>
                          <a:rPr lang="nl-NL" sz="2400" b="0" i="1" smtClean="0">
                            <a:latin typeface="Cambria Math" panose="02040503050406030204" pitchFamily="18" charset="0"/>
                          </a:rPr>
                        </m:ctrlPr>
                      </m:sSubPr>
                      <m:e>
                        <m:r>
                          <a:rPr lang="nl-NL" sz="2400" i="1" smtClean="0">
                            <a:latin typeface="Cambria Math" panose="02040503050406030204" pitchFamily="18" charset="0"/>
                          </a:rPr>
                          <m:t>𝑔</m:t>
                        </m:r>
                      </m:e>
                      <m:sub>
                        <m:r>
                          <a:rPr lang="nl-NL" sz="2400" b="0" i="1" smtClean="0">
                            <a:latin typeface="Cambria Math" panose="02040503050406030204" pitchFamily="18" charset="0"/>
                          </a:rPr>
                          <m:t>2</m:t>
                        </m:r>
                      </m:sub>
                    </m:sSub>
                  </m:oMath>
                </a14:m>
                <a:r>
                  <a:rPr lang="en-US" sz="2400" dirty="0"/>
                  <a:t>, </a:t>
                </a:r>
                <a:r>
                  <a:rPr lang="en-US" sz="2400" dirty="0" err="1"/>
                  <a:t>ligt</a:t>
                </a:r>
                <a:r>
                  <a:rPr lang="en-US" sz="2400" dirty="0"/>
                  <a:t> de </a:t>
                </a:r>
                <a14:m>
                  <m:oMath xmlns:m="http://schemas.openxmlformats.org/officeDocument/2006/math">
                    <m:r>
                      <a:rPr lang="nl-NL" sz="2400" i="1">
                        <a:latin typeface="Cambria Math" panose="02040503050406030204" pitchFamily="18" charset="0"/>
                      </a:rPr>
                      <m:t>𝑡</m:t>
                    </m:r>
                  </m:oMath>
                </a14:m>
                <a:r>
                  <a:rPr lang="en-US" sz="2400" dirty="0" smtClean="0"/>
                  <a:t>-score NIET in </a:t>
                </a:r>
                <a:r>
                  <a:rPr lang="en-US" sz="2400" dirty="0"/>
                  <a:t>het </a:t>
                </a:r>
                <a:r>
                  <a:rPr lang="en-US" sz="2400" b="1" dirty="0" err="1">
                    <a:solidFill>
                      <a:srgbClr val="FF0000"/>
                    </a:solidFill>
                  </a:rPr>
                  <a:t>kritieke</a:t>
                </a:r>
                <a:r>
                  <a:rPr lang="en-US" sz="2400" b="1" dirty="0">
                    <a:solidFill>
                      <a:srgbClr val="FF0000"/>
                    </a:solidFill>
                  </a:rPr>
                  <a:t> </a:t>
                </a:r>
                <a:r>
                  <a:rPr lang="en-US" sz="2400" b="1" dirty="0" err="1">
                    <a:solidFill>
                      <a:srgbClr val="FF0000"/>
                    </a:solidFill>
                  </a:rPr>
                  <a:t>gebied</a:t>
                </a:r>
                <a:r>
                  <a:rPr lang="en-US" sz="2400" b="1" dirty="0">
                    <a:solidFill>
                      <a:srgbClr val="FF0000"/>
                    </a:solidFill>
                  </a:rPr>
                  <a:t> </a:t>
                </a:r>
                <a14:m>
                  <m:oMath xmlns:m="http://schemas.openxmlformats.org/officeDocument/2006/math">
                    <m:r>
                      <a:rPr lang="nl-NL" sz="2400" i="1">
                        <a:latin typeface="Cambria Math" panose="02040503050406030204" pitchFamily="18" charset="0"/>
                      </a:rPr>
                      <m:t>→</m:t>
                    </m:r>
                  </m:oMath>
                </a14:m>
                <a:r>
                  <a:rPr lang="en-US" sz="2400" dirty="0"/>
                  <a:t>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oMath>
                </a14:m>
                <a:r>
                  <a:rPr lang="nl-NL" sz="2400" dirty="0" smtClean="0"/>
                  <a:t> niet verwerpen.</a:t>
                </a:r>
              </a:p>
              <a:p>
                <a:endParaRPr lang="nl-NL" sz="2400" dirty="0"/>
              </a:p>
              <a:p>
                <a:r>
                  <a:rPr lang="nl-NL" sz="2400" b="1" dirty="0" smtClean="0"/>
                  <a:t>Er is onvoldoende reden om aan te nemen dat de gemiddelde reistijden verschillend zouden zijn. </a:t>
                </a:r>
              </a:p>
              <a:p>
                <a:pPr marL="342900" indent="-342900">
                  <a:buFont typeface="Arial" panose="020B0604020202020204" pitchFamily="34" charset="0"/>
                  <a:buChar char="•"/>
                </a:pPr>
                <a:endParaRPr lang="nl-NL" sz="2400"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2112" b="-10632"/>
                </a:stretch>
              </a:blipFill>
            </p:spPr>
            <p:txBody>
              <a:bodyPr/>
              <a:lstStyle/>
              <a:p>
                <a:r>
                  <a:rPr lang="en-US">
                    <a:noFill/>
                  </a:rPr>
                  <a:t> </a:t>
                </a:r>
              </a:p>
            </p:txBody>
          </p:sp>
        </mc:Fallback>
      </mc:AlternateContent>
    </p:spTree>
    <p:extLst>
      <p:ext uri="{BB962C8B-B14F-4D97-AF65-F5344CB8AC3E}">
        <p14:creationId xmlns:p14="http://schemas.microsoft.com/office/powerpoint/2010/main" val="1259852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r>
                  <a:rPr lang="nl-NL" sz="2400" dirty="0" smtClean="0"/>
                  <a:t>Toetsingsgrootheid: </a:t>
                </a:r>
                <a14:m>
                  <m:oMath xmlns:m="http://schemas.openxmlformats.org/officeDocument/2006/math">
                    <m:r>
                      <a:rPr lang="nl-NL" sz="2400" b="0" i="1" smtClean="0">
                        <a:latin typeface="Cambria Math" panose="02040503050406030204" pitchFamily="18" charset="0"/>
                      </a:rPr>
                      <m:t>𝑡</m:t>
                    </m:r>
                  </m:oMath>
                </a14:m>
                <a:r>
                  <a:rPr lang="nl-NL" sz="2400" dirty="0" smtClean="0"/>
                  <a:t>-verdeling met </a:t>
                </a:r>
                <a14:m>
                  <m:oMath xmlns:m="http://schemas.openxmlformats.org/officeDocument/2006/math">
                    <m:r>
                      <m:rPr>
                        <m:sty m:val="p"/>
                      </m:rPr>
                      <a:rPr lang="nl-NL" sz="2400" b="0" i="0" smtClean="0">
                        <a:latin typeface="Cambria Math" panose="02040503050406030204" pitchFamily="18" charset="0"/>
                      </a:rPr>
                      <m:t>df</m:t>
                    </m:r>
                    <m:r>
                      <a:rPr lang="nl-NL" sz="2400" b="0" i="0" smtClean="0">
                        <a:latin typeface="Cambria Math" panose="02040503050406030204" pitchFamily="18" charset="0"/>
                      </a:rPr>
                      <m:t>=</m:t>
                    </m:r>
                    <m:r>
                      <m:rPr>
                        <m:sty m:val="p"/>
                      </m:rPr>
                      <a:rPr lang="nl-NL" sz="2400" b="0" i="0" smtClean="0">
                        <a:latin typeface="Cambria Math" panose="02040503050406030204" pitchFamily="18" charset="0"/>
                      </a:rPr>
                      <m:t>min</m:t>
                    </m:r>
                    <m:d>
                      <m:dPr>
                        <m:ctrlPr>
                          <a:rPr lang="nl-NL" sz="2400" i="0" smtClean="0">
                            <a:latin typeface="Cambria Math" panose="02040503050406030204" pitchFamily="18" charset="0"/>
                          </a:rPr>
                        </m:ctrlPr>
                      </m:dPr>
                      <m:e>
                        <m:r>
                          <a:rPr lang="nl-NL" sz="2400" b="0" i="1" smtClean="0">
                            <a:latin typeface="Cambria Math" panose="02040503050406030204" pitchFamily="18" charset="0"/>
                          </a:rPr>
                          <m:t>𝑛</m:t>
                        </m:r>
                        <m:r>
                          <a:rPr lang="nl-NL" sz="2400" b="0" i="1" smtClean="0">
                            <a:latin typeface="Cambria Math" panose="02040503050406030204" pitchFamily="18" charset="0"/>
                          </a:rPr>
                          <m:t>−1, </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=9</m:t>
                    </m:r>
                  </m:oMath>
                </a14:m>
                <a:r>
                  <a:rPr lang="nl-NL" sz="2400" dirty="0" smtClean="0"/>
                  <a:t> vrijheidsgraden.</a:t>
                </a:r>
              </a:p>
              <a:p>
                <a:endParaRPr lang="nl-NL" sz="2400" dirty="0"/>
              </a:p>
              <a:p>
                <a:r>
                  <a:rPr lang="nl-NL" sz="2400" b="1" dirty="0" smtClean="0"/>
                  <a:t>Methode 2 (</a:t>
                </a:r>
                <a14:m>
                  <m:oMath xmlns:m="http://schemas.openxmlformats.org/officeDocument/2006/math">
                    <m:r>
                      <a:rPr lang="nl-NL" sz="2400" b="1" i="1" smtClean="0">
                        <a:latin typeface="Cambria Math" panose="02040503050406030204" pitchFamily="18" charset="0"/>
                      </a:rPr>
                      <m:t>𝒑</m:t>
                    </m:r>
                  </m:oMath>
                </a14:m>
                <a:r>
                  <a:rPr lang="nl-NL" sz="2400" b="1" dirty="0" smtClean="0"/>
                  <a:t>-waarde):</a:t>
                </a:r>
                <a:r>
                  <a:rPr lang="nl-NL" sz="2400" dirty="0" smtClean="0"/>
                  <a:t> we bekijken de </a:t>
                </a:r>
                <a:r>
                  <a:rPr lang="nl-NL" sz="2400" dirty="0" err="1" smtClean="0"/>
                  <a:t>linkeroverschrijdingskans</a:t>
                </a:r>
                <a:r>
                  <a:rPr lang="nl-NL" sz="2400" dirty="0" smtClean="0"/>
                  <a:t> van de toetsingsgrootheid </a:t>
                </a:r>
                <a14:m>
                  <m:oMath xmlns:m="http://schemas.openxmlformats.org/officeDocument/2006/math">
                    <m:r>
                      <a:rPr lang="nl-NL" sz="2400" b="0" i="1" smtClean="0">
                        <a:latin typeface="Cambria Math" panose="02040503050406030204" pitchFamily="18" charset="0"/>
                      </a:rPr>
                      <m:t>𝑡</m:t>
                    </m:r>
                    <m:r>
                      <a:rPr lang="nl-NL" sz="2400" b="0" i="1" smtClean="0">
                        <a:latin typeface="Cambria Math" panose="02040503050406030204" pitchFamily="18" charset="0"/>
                      </a:rPr>
                      <m:t>≈−0,7501</m:t>
                    </m:r>
                  </m:oMath>
                </a14:m>
                <a:r>
                  <a:rPr lang="nl-NL" sz="2400" dirty="0" smtClean="0"/>
                  <a:t> (die is kleiner dan de rechteroverschrijdingskans):</a:t>
                </a:r>
              </a:p>
              <a:p>
                <a:endParaRPr lang="nl-NL" sz="2400" dirty="0" smtClean="0"/>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𝑝</m:t>
                      </m:r>
                      <m:r>
                        <a:rPr lang="nl-NL" sz="2400" b="0" i="1" smtClean="0">
                          <a:latin typeface="Cambria Math" panose="02040503050406030204" pitchFamily="18" charset="0"/>
                        </a:rPr>
                        <m:t>=</m:t>
                      </m:r>
                      <m:r>
                        <m:rPr>
                          <m:sty m:val="p"/>
                        </m:rPr>
                        <a:rPr lang="nl-NL" sz="2400" b="0" i="0" smtClean="0">
                          <a:latin typeface="Cambria Math" panose="02040503050406030204" pitchFamily="18" charset="0"/>
                        </a:rPr>
                        <m:t>tcdf</m:t>
                      </m:r>
                      <m:r>
                        <a:rPr lang="nl-NL" sz="2400" b="0" i="0" smtClean="0">
                          <a:latin typeface="Cambria Math" panose="02040503050406030204" pitchFamily="18" charset="0"/>
                        </a:rPr>
                        <m:t>(</m:t>
                      </m:r>
                      <m:r>
                        <m:rPr>
                          <m:sty m:val="p"/>
                        </m:rPr>
                        <a:rPr lang="nl-NL" sz="2400" b="0" i="0" smtClean="0">
                          <a:latin typeface="Cambria Math" panose="02040503050406030204" pitchFamily="18" charset="0"/>
                        </a:rPr>
                        <m:t>lower</m:t>
                      </m:r>
                      <m:r>
                        <a:rPr lang="nl-NL" sz="2400" b="0" i="0" smtClean="0">
                          <a:latin typeface="Cambria Math" panose="02040503050406030204" pitchFamily="18" charset="0"/>
                        </a:rPr>
                        <m:t>=−</m:t>
                      </m:r>
                      <m:sSup>
                        <m:sSupPr>
                          <m:ctrlPr>
                            <a:rPr lang="nl-NL" sz="2400" b="0" i="0" smtClean="0">
                              <a:latin typeface="Cambria Math" panose="02040503050406030204" pitchFamily="18" charset="0"/>
                            </a:rPr>
                          </m:ctrlPr>
                        </m:sSupPr>
                        <m:e>
                          <m:r>
                            <a:rPr lang="nl-NL" sz="2400" b="0" i="0" smtClean="0">
                              <a:latin typeface="Cambria Math" panose="02040503050406030204" pitchFamily="18" charset="0"/>
                            </a:rPr>
                            <m:t>10</m:t>
                          </m:r>
                        </m:e>
                        <m:sup>
                          <m:r>
                            <a:rPr lang="nl-NL" sz="2400" b="0" i="0" smtClean="0">
                              <a:latin typeface="Cambria Math" panose="02040503050406030204" pitchFamily="18" charset="0"/>
                            </a:rPr>
                            <m:t>99</m:t>
                          </m:r>
                        </m:sup>
                      </m:sSup>
                      <m:r>
                        <a:rPr lang="nl-NL" sz="2400" b="0" i="0" smtClean="0">
                          <a:latin typeface="Cambria Math" panose="02040503050406030204" pitchFamily="18" charset="0"/>
                        </a:rPr>
                        <m:t>;</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r>
                        <a:rPr lang="nl-NL" sz="2400" b="0" i="0" smtClean="0">
                          <a:latin typeface="Cambria Math" panose="02040503050406030204" pitchFamily="18" charset="0"/>
                        </a:rPr>
                        <m:t>−0,7501; </m:t>
                      </m:r>
                      <m:r>
                        <m:rPr>
                          <m:sty m:val="p"/>
                        </m:rPr>
                        <a:rPr lang="nl-NL" sz="2400" b="0" i="0" smtClean="0">
                          <a:latin typeface="Cambria Math" panose="02040503050406030204" pitchFamily="18" charset="0"/>
                        </a:rPr>
                        <m:t>df</m:t>
                      </m:r>
                      <m:r>
                        <a:rPr lang="nl-NL" sz="2400" b="0" i="0" smtClean="0">
                          <a:latin typeface="Cambria Math" panose="02040503050406030204" pitchFamily="18" charset="0"/>
                        </a:rPr>
                        <m:t>=9)</m:t>
                      </m:r>
                      <m:r>
                        <a:rPr lang="en-US" sz="2400" i="1">
                          <a:latin typeface="Cambria Math" panose="02040503050406030204" pitchFamily="18" charset="0"/>
                        </a:rPr>
                        <m:t>≈</m:t>
                      </m:r>
                      <m:r>
                        <a:rPr lang="nl-NL" sz="2400" b="0" i="1" smtClean="0">
                          <a:latin typeface="Cambria Math" panose="02040503050406030204" pitchFamily="18" charset="0"/>
                        </a:rPr>
                        <m:t>0,2362</m:t>
                      </m:r>
                    </m:oMath>
                  </m:oMathPara>
                </a14:m>
                <a:endParaRPr lang="en-US" sz="2400" dirty="0"/>
              </a:p>
              <a:p>
                <a:endParaRPr lang="nl-NL" sz="2400" dirty="0" smtClean="0"/>
              </a:p>
              <a:p>
                <a:r>
                  <a:rPr lang="nl-NL" sz="2400" dirty="0" smtClean="0"/>
                  <a:t>Omdat de </a:t>
                </a:r>
                <a14:m>
                  <m:oMath xmlns:m="http://schemas.openxmlformats.org/officeDocument/2006/math">
                    <m:r>
                      <a:rPr lang="nl-NL" sz="2400" b="0" i="1" smtClean="0">
                        <a:latin typeface="Cambria Math" panose="02040503050406030204" pitchFamily="18" charset="0"/>
                      </a:rPr>
                      <m:t>𝑝</m:t>
                    </m:r>
                  </m:oMath>
                </a14:m>
                <a:r>
                  <a:rPr lang="nl-NL" sz="2400" dirty="0" smtClean="0"/>
                  <a:t>-waarde groter is dan het significantieniveau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m:t>
                    </m:r>
                  </m:oMath>
                </a14:m>
                <a:r>
                  <a:rPr lang="nl-NL" sz="2400" dirty="0" smtClean="0"/>
                  <a:t> </a:t>
                </a:r>
                <a:r>
                  <a:rPr lang="nl-NL" sz="2400" dirty="0" err="1"/>
                  <a:t>w</a:t>
                </a:r>
                <a:r>
                  <a:rPr lang="nl-NL" sz="2400" dirty="0" smtClean="0"/>
                  <a:t>ordt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dirty="0" smtClean="0"/>
                  <a:t> niet verworpen.</a:t>
                </a:r>
              </a:p>
              <a:p>
                <a:endParaRPr lang="nl-NL" sz="2400" b="1" dirty="0" smtClean="0"/>
              </a:p>
              <a:p>
                <a:r>
                  <a:rPr lang="nl-NL" sz="2400" b="1" dirty="0" smtClean="0"/>
                  <a:t>Er is onvoldoende reden om aan te nemen dat de gemiddelde reistijden verschillend zouden zijn. </a:t>
                </a:r>
              </a:p>
              <a:p>
                <a:pPr marL="342900" indent="-342900">
                  <a:buFont typeface="Arial" panose="020B0604020202020204" pitchFamily="34" charset="0"/>
                  <a:buChar char="•"/>
                </a:pPr>
                <a:endParaRPr lang="nl-NL" sz="2400"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1167" b="-11063"/>
                </a:stretch>
              </a:blipFill>
            </p:spPr>
            <p:txBody>
              <a:bodyPr/>
              <a:lstStyle/>
              <a:p>
                <a:r>
                  <a:rPr lang="en-US">
                    <a:noFill/>
                  </a:rPr>
                  <a:t> </a:t>
                </a:r>
              </a:p>
            </p:txBody>
          </p:sp>
        </mc:Fallback>
      </mc:AlternateContent>
    </p:spTree>
    <p:extLst>
      <p:ext uri="{BB962C8B-B14F-4D97-AF65-F5344CB8AC3E}">
        <p14:creationId xmlns:p14="http://schemas.microsoft.com/office/powerpoint/2010/main" val="1215267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Samenvatting</a:t>
            </a:r>
            <a:endParaRPr lang="nl-N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0" y="1773238"/>
                <a:ext cx="11187856" cy="4246562"/>
              </a:xfrm>
            </p:spPr>
            <p:txBody>
              <a:bodyPr/>
              <a:lstStyle/>
              <a:p>
                <a:pPr marL="342900" indent="-342900">
                  <a:buFont typeface="Arial" panose="020B0604020202020204" pitchFamily="34" charset="0"/>
                  <a:buChar char="•"/>
                </a:pPr>
                <a:r>
                  <a:rPr lang="nl-NL" sz="2400" dirty="0" smtClean="0">
                    <a:latin typeface="RijksoverheidSansText" panose="020B0503040202060203" pitchFamily="34" charset="0"/>
                  </a:rPr>
                  <a:t>Verschiltoetsen</a:t>
                </a:r>
              </a:p>
              <a:p>
                <a:pPr marL="717550" lvl="1" indent="-342900">
                  <a:buFont typeface="Arial" panose="020B0604020202020204" pitchFamily="34" charset="0"/>
                  <a:buChar char="•"/>
                </a:pPr>
                <a:r>
                  <a:rPr lang="en-US" sz="2400" dirty="0" err="1" smtClean="0">
                    <a:latin typeface="RijksoverheidSansText" panose="020B0503040202060203" pitchFamily="34" charset="0"/>
                  </a:rPr>
                  <a:t>Gemiddeldes</a:t>
                </a:r>
                <a:r>
                  <a:rPr lang="en-US" sz="2400" dirty="0" smtClean="0">
                    <a:latin typeface="RijksoverheidSansText" panose="020B0503040202060203" pitchFamily="34" charset="0"/>
                  </a:rPr>
                  <a:t> van twee </a:t>
                </a:r>
                <a:r>
                  <a:rPr lang="en-US" sz="2400" dirty="0" err="1" smtClean="0">
                    <a:latin typeface="RijksoverheidSansText" panose="020B0503040202060203" pitchFamily="34" charset="0"/>
                  </a:rPr>
                  <a:t>onafhankelijke</a:t>
                </a:r>
                <a:r>
                  <a:rPr lang="en-US" sz="2400" dirty="0" smtClean="0">
                    <a:latin typeface="RijksoverheidSansText" panose="020B0503040202060203" pitchFamily="34" charset="0"/>
                  </a:rPr>
                  <a:t> </a:t>
                </a:r>
                <a:r>
                  <a:rPr lang="en-US" sz="2400" dirty="0" err="1" smtClean="0">
                    <a:latin typeface="RijksoverheidSansText" panose="020B0503040202060203" pitchFamily="34" charset="0"/>
                  </a:rPr>
                  <a:t>populaties</a:t>
                </a:r>
                <a:endParaRPr lang="en-US" sz="2400" dirty="0" smtClean="0">
                  <a:latin typeface="RijksoverheidSansText" panose="020B0503040202060203" pitchFamily="34" charset="0"/>
                </a:endParaRPr>
              </a:p>
              <a:p>
                <a:pPr marL="71755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𝐹</m:t>
                    </m:r>
                  </m:oMath>
                </a14:m>
                <a:r>
                  <a:rPr lang="nl-NL" sz="2400" dirty="0" smtClean="0">
                    <a:latin typeface="RijksoverheidSansText" panose="020B0503040202060203" pitchFamily="34" charset="0"/>
                  </a:rPr>
                  <a:t>-verdeling</a:t>
                </a:r>
                <a:endParaRPr lang="nl-NL" sz="2400" dirty="0">
                  <a:latin typeface="RijksoverheidSansText" panose="020B0503040202060203" pitchFamily="34" charset="0"/>
                </a:endParaRPr>
              </a:p>
              <a:p>
                <a:endParaRPr lang="nl-NL" sz="2400" dirty="0" smtClean="0">
                  <a:latin typeface="RijksoverheidSansText" panose="020B0503040202060203" pitchFamily="34" charset="0"/>
                </a:endParaRPr>
              </a:p>
              <a:p>
                <a:r>
                  <a:rPr lang="en-US" sz="2400" b="1" dirty="0" err="1">
                    <a:latin typeface="RijksoverheidSansText" panose="020B0503040202060203" pitchFamily="34" charset="0"/>
                  </a:rPr>
                  <a:t>Huiswerk</a:t>
                </a:r>
                <a:r>
                  <a:rPr lang="en-US" sz="2400" b="1" dirty="0">
                    <a:latin typeface="RijksoverheidSansText" panose="020B0503040202060203" pitchFamily="34" charset="0"/>
                  </a:rPr>
                  <a:t>:</a:t>
                </a:r>
              </a:p>
              <a:p>
                <a:pPr marL="342900" indent="-342900">
                  <a:buFont typeface="Arial" panose="020B0604020202020204" pitchFamily="34" charset="0"/>
                  <a:buChar char="•"/>
                </a:pPr>
                <a:r>
                  <a:rPr lang="en-US" sz="2400" dirty="0" err="1">
                    <a:latin typeface="RijksoverheidSansText" panose="020B0503040202060203" pitchFamily="34" charset="0"/>
                  </a:rPr>
                  <a:t>Lezen</a:t>
                </a:r>
                <a:r>
                  <a:rPr lang="en-US" sz="2400" dirty="0">
                    <a:latin typeface="RijksoverheidSansText" panose="020B0503040202060203" pitchFamily="34" charset="0"/>
                  </a:rPr>
                  <a:t> van A. Buijs: </a:t>
                </a:r>
                <a:r>
                  <a:rPr lang="en-US" sz="2400" dirty="0" err="1">
                    <a:latin typeface="RijksoverheidSansText" panose="020B0503040202060203" pitchFamily="34" charset="0"/>
                  </a:rPr>
                  <a:t>hoofdstuk</a:t>
                </a:r>
                <a:r>
                  <a:rPr lang="en-US" sz="2400" dirty="0">
                    <a:latin typeface="RijksoverheidSansText" panose="020B0503040202060203" pitchFamily="34" charset="0"/>
                  </a:rPr>
                  <a:t> </a:t>
                </a:r>
                <a:r>
                  <a:rPr lang="en-US" sz="2400" dirty="0" smtClean="0">
                    <a:latin typeface="RijksoverheidSansText" panose="020B0503040202060203" pitchFamily="34" charset="0"/>
                  </a:rPr>
                  <a:t>11.1 </a:t>
                </a:r>
                <a:r>
                  <a:rPr lang="en-US" sz="2400" dirty="0">
                    <a:latin typeface="RijksoverheidSansText" panose="020B0503040202060203" pitchFamily="34" charset="0"/>
                  </a:rPr>
                  <a:t>(</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339), 11.2 (</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339-348), 11.5 </a:t>
                </a:r>
                <a:r>
                  <a:rPr lang="en-US" sz="2400" dirty="0">
                    <a:latin typeface="RijksoverheidSansText" panose="020B0503040202060203" pitchFamily="34" charset="0"/>
                  </a:rPr>
                  <a:t>(</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354-357)</a:t>
                </a:r>
              </a:p>
              <a:p>
                <a:pPr marL="342900" indent="-342900">
                  <a:buFont typeface="Arial" panose="020B0604020202020204" pitchFamily="34" charset="0"/>
                  <a:buChar char="•"/>
                </a:pPr>
                <a:endParaRPr lang="en-US" sz="2400" dirty="0" smtClean="0">
                  <a:latin typeface="RijksoverheidSansText" panose="020B0503040202060203" pitchFamily="34" charset="0"/>
                </a:endParaRPr>
              </a:p>
              <a:p>
                <a:pPr marL="342900" indent="-342900">
                  <a:buFont typeface="Arial" panose="020B0604020202020204" pitchFamily="34" charset="0"/>
                  <a:buChar char="•"/>
                </a:pPr>
                <a:r>
                  <a:rPr lang="en-US" sz="2400" dirty="0" err="1" smtClean="0">
                    <a:latin typeface="RijksoverheidSansText" panose="020B0503040202060203" pitchFamily="34" charset="0"/>
                  </a:rPr>
                  <a:t>Opdrachten</a:t>
                </a:r>
                <a:r>
                  <a:rPr lang="en-US" sz="2400" dirty="0">
                    <a:latin typeface="RijksoverheidSansText" panose="020B0503040202060203" pitchFamily="34" charset="0"/>
                  </a:rPr>
                  <a:t>: </a:t>
                </a:r>
              </a:p>
              <a:p>
                <a:pPr marL="717550" lvl="1" indent="-342900">
                  <a:buFont typeface="Arial" panose="020B0604020202020204" pitchFamily="34" charset="0"/>
                  <a:buChar char="•"/>
                </a:pPr>
                <a:r>
                  <a:rPr lang="en-US" sz="2400" dirty="0" err="1">
                    <a:latin typeface="RijksoverheidSansText" panose="020B0503040202060203" pitchFamily="34" charset="0"/>
                  </a:rPr>
                  <a:t>Hoofdstuk</a:t>
                </a:r>
                <a:r>
                  <a:rPr lang="en-US" sz="2400" dirty="0">
                    <a:latin typeface="RijksoverheidSansText" panose="020B0503040202060203" pitchFamily="34" charset="0"/>
                  </a:rPr>
                  <a:t> </a:t>
                </a:r>
                <a:r>
                  <a:rPr lang="en-US" sz="2400" dirty="0" smtClean="0">
                    <a:latin typeface="RijksoverheidSansText" panose="020B0503040202060203" pitchFamily="34" charset="0"/>
                  </a:rPr>
                  <a:t>11: m1, m3, m6, 11.1, 11.3, 11.5, 11.7, 11.12, 11.13, 11.14</a:t>
                </a:r>
              </a:p>
              <a:p>
                <a:pPr marL="717550" lvl="1" indent="-342900">
                  <a:buFont typeface="Arial" panose="020B0604020202020204" pitchFamily="34" charset="0"/>
                  <a:buChar char="•"/>
                </a:pPr>
                <a:endParaRPr lang="en-US" sz="2400" b="1" dirty="0">
                  <a:latin typeface="RijksoverheidSansText" panose="020B0503040202060203" pitchFamily="34" charset="0"/>
                </a:endParaRPr>
              </a:p>
              <a:p>
                <a:r>
                  <a:rPr lang="en-US" sz="2400" b="1" dirty="0" err="1">
                    <a:latin typeface="RijksoverheidSansText" panose="020B0503040202060203" pitchFamily="34" charset="0"/>
                  </a:rPr>
                  <a:t>Volgende</a:t>
                </a:r>
                <a:r>
                  <a:rPr lang="en-US" sz="2400" b="1" dirty="0">
                    <a:latin typeface="RijksoverheidSansText" panose="020B0503040202060203" pitchFamily="34" charset="0"/>
                  </a:rPr>
                  <a:t> les: </a:t>
                </a:r>
                <a:r>
                  <a:rPr lang="en-US" sz="2400" dirty="0" err="1" smtClean="0">
                    <a:latin typeface="RijksoverheidSansText" panose="020B0503040202060203" pitchFamily="34" charset="0"/>
                  </a:rPr>
                  <a:t>correlatie</a:t>
                </a:r>
                <a:r>
                  <a:rPr lang="en-US" sz="2400" dirty="0" smtClean="0">
                    <a:latin typeface="RijksoverheidSansText" panose="020B0503040202060203" pitchFamily="34" charset="0"/>
                  </a:rPr>
                  <a:t> </a:t>
                </a:r>
                <a:r>
                  <a:rPr lang="en-US" sz="2400" dirty="0" err="1" smtClean="0">
                    <a:latin typeface="RijksoverheidSansText" panose="020B0503040202060203" pitchFamily="34" charset="0"/>
                  </a:rPr>
                  <a:t>en</a:t>
                </a:r>
                <a:r>
                  <a:rPr lang="en-US" sz="2400" dirty="0">
                    <a:latin typeface="RijksoverheidSansText" panose="020B0503040202060203" pitchFamily="34" charset="0"/>
                  </a:rPr>
                  <a:t> </a:t>
                </a:r>
                <a:r>
                  <a:rPr lang="en-US" sz="2400" dirty="0" err="1" smtClean="0">
                    <a:latin typeface="RijksoverheidSansText" panose="020B0503040202060203" pitchFamily="34" charset="0"/>
                  </a:rPr>
                  <a:t>regressie</a:t>
                </a:r>
                <a:endParaRPr lang="en-US" sz="2400" dirty="0">
                  <a:latin typeface="RijksoverheidSansText" panose="020B050304020206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3300"/>
                </a:stretch>
              </a:blipFill>
            </p:spPr>
            <p:txBody>
              <a:bodyPr/>
              <a:lstStyle/>
              <a:p>
                <a:r>
                  <a:rPr lang="nl-NL">
                    <a:noFill/>
                  </a:rPr>
                  <a:t> </a:t>
                </a:r>
              </a:p>
            </p:txBody>
          </p:sp>
        </mc:Fallback>
      </mc:AlternateContent>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075552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dirty="0" smtClean="0"/>
                  <a:t>Binnen DCBRNC (</a:t>
                </a:r>
                <a:r>
                  <a:rPr lang="en-US" dirty="0" err="1" smtClean="0"/>
                  <a:t>Defensie</a:t>
                </a:r>
                <a:r>
                  <a:rPr lang="en-US" dirty="0" smtClean="0"/>
                  <a:t> CBRN Centrum) </a:t>
                </a:r>
                <a:r>
                  <a:rPr lang="en-US" dirty="0" err="1" smtClean="0"/>
                  <a:t>wordt</a:t>
                </a:r>
                <a:r>
                  <a:rPr lang="en-US" dirty="0" smtClean="0"/>
                  <a:t> </a:t>
                </a:r>
                <a:r>
                  <a:rPr lang="en-US" dirty="0" err="1" smtClean="0"/>
                  <a:t>gekeken</a:t>
                </a:r>
                <a:r>
                  <a:rPr lang="en-US" dirty="0" smtClean="0"/>
                  <a:t> of de </a:t>
                </a:r>
                <a:r>
                  <a:rPr lang="en-US" dirty="0" err="1" smtClean="0"/>
                  <a:t>operationele</a:t>
                </a:r>
                <a:r>
                  <a:rPr lang="en-US" dirty="0" smtClean="0"/>
                  <a:t> </a:t>
                </a:r>
                <a:r>
                  <a:rPr lang="en-US" dirty="0" err="1" smtClean="0"/>
                  <a:t>inzet</a:t>
                </a:r>
                <a:r>
                  <a:rPr lang="en-US" dirty="0" smtClean="0"/>
                  <a:t> </a:t>
                </a:r>
                <a:r>
                  <a:rPr lang="en-US" dirty="0" err="1" smtClean="0"/>
                  <a:t>te</a:t>
                </a:r>
                <a:r>
                  <a:rPr lang="en-US" dirty="0" smtClean="0"/>
                  <a:t> </a:t>
                </a:r>
                <a:r>
                  <a:rPr lang="en-US" dirty="0" err="1" smtClean="0"/>
                  <a:t>versnellen</a:t>
                </a:r>
                <a:r>
                  <a:rPr lang="en-US" dirty="0" smtClean="0"/>
                  <a:t> is met </a:t>
                </a:r>
                <a:r>
                  <a:rPr lang="en-US" dirty="0" err="1" smtClean="0"/>
                  <a:t>een</a:t>
                </a:r>
                <a:r>
                  <a:rPr lang="en-US" dirty="0" smtClean="0"/>
                  <a:t> </a:t>
                </a:r>
                <a:r>
                  <a:rPr lang="en-US" dirty="0" err="1" smtClean="0"/>
                  <a:t>nieuw</a:t>
                </a:r>
                <a:r>
                  <a:rPr lang="en-US" dirty="0" smtClean="0"/>
                  <a:t> </a:t>
                </a:r>
                <a:r>
                  <a:rPr lang="en-US" dirty="0" err="1" smtClean="0"/>
                  <a:t>decontaminatieprotocol</a:t>
                </a:r>
                <a:r>
                  <a:rPr lang="en-US" dirty="0" smtClean="0"/>
                  <a:t> in </a:t>
                </a:r>
                <a:r>
                  <a:rPr lang="en-US" dirty="0" err="1" smtClean="0"/>
                  <a:t>een</a:t>
                </a:r>
                <a:r>
                  <a:rPr lang="en-US" dirty="0" smtClean="0"/>
                  <a:t> </a:t>
                </a:r>
                <a:r>
                  <a:rPr lang="en-US" dirty="0" err="1" smtClean="0"/>
                  <a:t>biologisch</a:t>
                </a:r>
                <a:r>
                  <a:rPr lang="en-US" dirty="0" smtClean="0"/>
                  <a:t> </a:t>
                </a:r>
                <a:r>
                  <a:rPr lang="en-US" dirty="0" err="1" smtClean="0"/>
                  <a:t>verontreinigd</a:t>
                </a:r>
                <a:r>
                  <a:rPr lang="en-US" dirty="0" smtClean="0"/>
                  <a:t> </a:t>
                </a:r>
                <a:r>
                  <a:rPr lang="en-US" dirty="0" err="1" smtClean="0"/>
                  <a:t>inzetgebied</a:t>
                </a:r>
                <a:r>
                  <a:rPr lang="en-US" dirty="0" smtClean="0"/>
                  <a:t>.  Om de </a:t>
                </a:r>
                <a:r>
                  <a:rPr lang="en-US" dirty="0" err="1" smtClean="0"/>
                  <a:t>effectiviteit</a:t>
                </a:r>
                <a:r>
                  <a:rPr lang="en-US" dirty="0" smtClean="0"/>
                  <a:t> </a:t>
                </a:r>
                <a:r>
                  <a:rPr lang="en-US" dirty="0" err="1" smtClean="0"/>
                  <a:t>hiervan</a:t>
                </a:r>
                <a:r>
                  <a:rPr lang="en-US" dirty="0" smtClean="0"/>
                  <a:t> </a:t>
                </a:r>
                <a:r>
                  <a:rPr lang="en-US" dirty="0" err="1" smtClean="0"/>
                  <a:t>te</a:t>
                </a:r>
                <a:r>
                  <a:rPr lang="en-US" dirty="0" smtClean="0"/>
                  <a:t> </a:t>
                </a:r>
                <a:r>
                  <a:rPr lang="en-US" dirty="0" err="1" smtClean="0"/>
                  <a:t>beoordelen</a:t>
                </a:r>
                <a:r>
                  <a:rPr lang="en-US" dirty="0" smtClean="0"/>
                  <a:t> </a:t>
                </a:r>
                <a:r>
                  <a:rPr lang="en-US" dirty="0" err="1" smtClean="0"/>
                  <a:t>worden</a:t>
                </a:r>
                <a:r>
                  <a:rPr lang="en-US" dirty="0" smtClean="0"/>
                  <a:t> twee </a:t>
                </a:r>
                <a:r>
                  <a:rPr lang="en-US" dirty="0" err="1" smtClean="0"/>
                  <a:t>groepen</a:t>
                </a:r>
                <a:r>
                  <a:rPr lang="en-US" dirty="0" smtClean="0"/>
                  <a:t> CBRN-teams </a:t>
                </a:r>
                <a:r>
                  <a:rPr lang="en-US" dirty="0" err="1" smtClean="0"/>
                  <a:t>vergeleken</a:t>
                </a:r>
                <a:r>
                  <a:rPr lang="en-US" dirty="0" smtClean="0"/>
                  <a:t>: </a:t>
                </a:r>
              </a:p>
              <a:p>
                <a:pPr marL="342900" indent="-342900">
                  <a:buFont typeface="Arial" panose="020B0604020202020204" pitchFamily="34" charset="0"/>
                  <a:buChar char="•"/>
                </a:pPr>
                <a:r>
                  <a:rPr lang="en-US" dirty="0" smtClean="0"/>
                  <a:t>De </a:t>
                </a:r>
                <a:r>
                  <a:rPr lang="en-US" dirty="0" err="1" smtClean="0"/>
                  <a:t>eerste</a:t>
                </a:r>
                <a:r>
                  <a:rPr lang="en-US" dirty="0" smtClean="0"/>
                  <a:t> </a:t>
                </a:r>
                <a:r>
                  <a:rPr lang="en-US" dirty="0" err="1" smtClean="0"/>
                  <a:t>groep</a:t>
                </a:r>
                <a:r>
                  <a:rPr lang="en-US" dirty="0" smtClean="0"/>
                  <a:t> </a:t>
                </a:r>
                <a:r>
                  <a:rPr lang="en-US" dirty="0" err="1" smtClean="0"/>
                  <a:t>werkt</a:t>
                </a:r>
                <a:r>
                  <a:rPr lang="en-US" dirty="0" smtClean="0"/>
                  <a:t> met het </a:t>
                </a:r>
                <a:r>
                  <a:rPr lang="en-US" dirty="0" err="1" smtClean="0"/>
                  <a:t>oude</a:t>
                </a:r>
                <a:r>
                  <a:rPr lang="en-US" dirty="0" smtClean="0"/>
                  <a:t> protocol (</a:t>
                </a:r>
                <a:r>
                  <a:rPr lang="en-US" b="1" dirty="0" err="1" smtClean="0"/>
                  <a:t>controlegroep</a:t>
                </a:r>
                <a:r>
                  <a:rPr lang="en-US" dirty="0" smtClean="0"/>
                  <a:t>)</a:t>
                </a:r>
              </a:p>
              <a:p>
                <a:pPr marL="342900" indent="-342900">
                  <a:buFont typeface="Arial" panose="020B0604020202020204" pitchFamily="34" charset="0"/>
                  <a:buChar char="•"/>
                </a:pPr>
                <a:r>
                  <a:rPr lang="en-US" dirty="0" smtClean="0"/>
                  <a:t>De </a:t>
                </a:r>
                <a:r>
                  <a:rPr lang="en-US" dirty="0" err="1" smtClean="0"/>
                  <a:t>tweede</a:t>
                </a:r>
                <a:r>
                  <a:rPr lang="en-US" dirty="0" smtClean="0"/>
                  <a:t> </a:t>
                </a:r>
                <a:r>
                  <a:rPr lang="en-US" dirty="0" err="1" smtClean="0"/>
                  <a:t>groep</a:t>
                </a:r>
                <a:r>
                  <a:rPr lang="en-US" dirty="0" smtClean="0"/>
                  <a:t> </a:t>
                </a:r>
                <a:r>
                  <a:rPr lang="en-US" dirty="0" err="1"/>
                  <a:t>werkt</a:t>
                </a:r>
                <a:r>
                  <a:rPr lang="en-US" dirty="0"/>
                  <a:t> met het </a:t>
                </a:r>
                <a:r>
                  <a:rPr lang="en-US" dirty="0" err="1" smtClean="0"/>
                  <a:t>nieuwe</a:t>
                </a:r>
                <a:r>
                  <a:rPr lang="en-US" dirty="0" smtClean="0"/>
                  <a:t> </a:t>
                </a:r>
                <a:r>
                  <a:rPr lang="en-US" dirty="0"/>
                  <a:t>protocol </a:t>
                </a:r>
                <a:r>
                  <a:rPr lang="en-US" dirty="0" smtClean="0"/>
                  <a:t>(</a:t>
                </a:r>
                <a:r>
                  <a:rPr lang="en-US" b="1" dirty="0" err="1" smtClean="0"/>
                  <a:t>experimentele</a:t>
                </a:r>
                <a:r>
                  <a:rPr lang="en-US" b="1" dirty="0" smtClean="0"/>
                  <a:t> </a:t>
                </a:r>
                <a:r>
                  <a:rPr lang="en-US" b="1" dirty="0" err="1" smtClean="0"/>
                  <a:t>groep</a:t>
                </a:r>
                <a:r>
                  <a:rPr lang="en-US" dirty="0" smtClean="0"/>
                  <a:t>) </a:t>
                </a:r>
              </a:p>
              <a:p>
                <a:endParaRPr lang="en-US"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𝑋</m:t>
                    </m:r>
                  </m:oMath>
                </a14:m>
                <a:r>
                  <a:rPr lang="en-US" dirty="0" smtClean="0"/>
                  <a:t>: </a:t>
                </a:r>
                <a:r>
                  <a:rPr lang="en-US" dirty="0" err="1" smtClean="0"/>
                  <a:t>responstijd</a:t>
                </a:r>
                <a:r>
                  <a:rPr lang="en-US" dirty="0" smtClean="0"/>
                  <a:t> </a:t>
                </a:r>
                <a:r>
                  <a:rPr lang="en-US" dirty="0" err="1" smtClean="0"/>
                  <a:t>onder</a:t>
                </a:r>
                <a:r>
                  <a:rPr lang="en-US" dirty="0" smtClean="0"/>
                  <a:t> het </a:t>
                </a:r>
                <a:r>
                  <a:rPr lang="en-US" dirty="0" err="1" smtClean="0"/>
                  <a:t>oude</a:t>
                </a:r>
                <a:r>
                  <a:rPr lang="en-US" dirty="0" smtClean="0"/>
                  <a:t> protocol (in min) van “</a:t>
                </a:r>
                <a:r>
                  <a:rPr lang="en-US" dirty="0" err="1" smtClean="0"/>
                  <a:t>alarmering</a:t>
                </a:r>
                <a:r>
                  <a:rPr lang="en-US" dirty="0" smtClean="0"/>
                  <a:t>” tot “</a:t>
                </a:r>
                <a:r>
                  <a:rPr lang="en-US" dirty="0" err="1" smtClean="0"/>
                  <a:t>operationeel</a:t>
                </a:r>
                <a:r>
                  <a:rPr lang="en-US" dirty="0" smtClean="0"/>
                  <a:t> </a:t>
                </a:r>
                <a:r>
                  <a:rPr lang="en-US" dirty="0" err="1" smtClean="0"/>
                  <a:t>gereed</a:t>
                </a:r>
                <a:r>
                  <a:rPr lang="en-US" dirty="0" smtClean="0"/>
                  <a:t>”</a:t>
                </a:r>
                <a:endParaRPr lang="nl-NL"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r>
                  <a:rPr lang="en-US" dirty="0" err="1" smtClean="0"/>
                  <a:t>responstijd</a:t>
                </a:r>
                <a:r>
                  <a:rPr lang="en-US" dirty="0" smtClean="0"/>
                  <a:t> </a:t>
                </a:r>
                <a:r>
                  <a:rPr lang="en-US" dirty="0" err="1" smtClean="0"/>
                  <a:t>onder</a:t>
                </a:r>
                <a:r>
                  <a:rPr lang="en-US" dirty="0" smtClean="0"/>
                  <a:t> het </a:t>
                </a:r>
                <a:r>
                  <a:rPr lang="en-US" dirty="0" err="1" smtClean="0"/>
                  <a:t>nieuwe</a:t>
                </a:r>
                <a:r>
                  <a:rPr lang="en-US" dirty="0" smtClean="0"/>
                  <a:t> protocol</a:t>
                </a:r>
                <a:r>
                  <a:rPr lang="en-US" dirty="0"/>
                  <a:t> (in </a:t>
                </a:r>
                <a:r>
                  <a:rPr lang="en-US" dirty="0" smtClean="0"/>
                  <a:t>min) </a:t>
                </a:r>
                <a:r>
                  <a:rPr lang="en-US" dirty="0"/>
                  <a:t>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pPr marL="342900" indent="-342900"/>
                <a:endParaRPr lang="en-US" dirty="0"/>
              </a:p>
              <a:p>
                <a:pPr marL="342900" indent="-342900"/>
                <a:r>
                  <a:rPr lang="en-US" dirty="0" err="1" smtClean="0"/>
                  <a:t>Stel</a:t>
                </a:r>
                <a:r>
                  <a:rPr lang="en-US" dirty="0" smtClean="0"/>
                  <a:t> </a:t>
                </a:r>
                <a:r>
                  <a:rPr lang="en-US" dirty="0"/>
                  <a:t>nu </a:t>
                </a:r>
                <a:r>
                  <a:rPr lang="en-US" dirty="0" err="1"/>
                  <a:t>dat</a:t>
                </a:r>
                <a:r>
                  <a:rPr lang="en-US" dirty="0"/>
                  <a:t> we </a:t>
                </a:r>
                <a:r>
                  <a:rPr lang="en-US" dirty="0" err="1"/>
                  <a:t>weten</a:t>
                </a:r>
                <a:r>
                  <a:rPr lang="en-US" dirty="0"/>
                  <a:t> </a:t>
                </a:r>
                <a:r>
                  <a:rPr lang="en-US" dirty="0" err="1"/>
                  <a:t>dat</a:t>
                </a:r>
                <a:r>
                  <a:rPr lang="en-US" dirty="0"/>
                  <a:t> </a:t>
                </a:r>
                <a14:m>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𝑋</m:t>
                        </m:r>
                      </m:sub>
                    </m:sSub>
                    <m:r>
                      <a:rPr lang="en-US" i="1">
                        <a:latin typeface="Cambria Math" panose="02040503050406030204" pitchFamily="18" charset="0"/>
                      </a:rPr>
                      <m:t>=</m:t>
                    </m:r>
                    <m:r>
                      <a:rPr lang="nl-NL" i="1">
                        <a:latin typeface="Cambria Math" panose="02040503050406030204" pitchFamily="18" charset="0"/>
                      </a:rPr>
                      <m:t>3</m:t>
                    </m:r>
                    <m:r>
                      <a:rPr lang="en-US" i="1">
                        <a:latin typeface="Cambria Math" panose="02040503050406030204" pitchFamily="18" charset="0"/>
                      </a:rPr>
                      <m:t>)</m:t>
                    </m:r>
                  </m:oMath>
                </a14:m>
                <a:r>
                  <a:rPr lang="en-US" dirty="0"/>
                  <a:t> </a:t>
                </a:r>
                <a:r>
                  <a:rPr lang="en-US" dirty="0" err="1"/>
                  <a:t>en</a:t>
                </a:r>
                <a:r>
                  <a:rPr lang="en-US" dirty="0"/>
                  <a:t> </a:t>
                </a:r>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𝑌</m:t>
                            </m:r>
                          </m:sub>
                        </m:sSub>
                        <m:r>
                          <a:rPr lang="nl-NL"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𝑌</m:t>
                            </m:r>
                          </m:sub>
                        </m:sSub>
                        <m:r>
                          <a:rPr lang="en-US" i="1">
                            <a:latin typeface="Cambria Math" panose="02040503050406030204" pitchFamily="18" charset="0"/>
                          </a:rPr>
                          <m:t>=</m:t>
                        </m:r>
                        <m:r>
                          <a:rPr lang="nl-NL" i="1">
                            <a:latin typeface="Cambria Math" panose="02040503050406030204" pitchFamily="18" charset="0"/>
                          </a:rPr>
                          <m:t>1</m:t>
                        </m:r>
                      </m:e>
                    </m:d>
                  </m:oMath>
                </a14:m>
                <a:r>
                  <a:rPr lang="nl-NL" dirty="0" smtClean="0"/>
                  <a:t>. </a:t>
                </a:r>
              </a:p>
              <a:p>
                <a:pPr marL="342900" indent="-342900"/>
                <a:endParaRPr lang="nl-NL" b="1" dirty="0" smtClean="0"/>
              </a:p>
              <a:p>
                <a:pPr marL="342900" indent="-342900"/>
                <a:r>
                  <a:rPr lang="nl-NL" b="1" dirty="0" smtClean="0"/>
                  <a:t>Hoe kunnen we toetsen of het nieuwe protocol gemiddeld tot kortere responstijden leidt </a:t>
                </a:r>
              </a:p>
              <a:p>
                <a:pPr marL="342900" indent="-342900"/>
                <a:r>
                  <a:rPr lang="nl-NL" b="1" dirty="0" smtClean="0"/>
                  <a:t>(in andere woorden: 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𝑿</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𝒀</m:t>
                        </m:r>
                      </m:sub>
                    </m:sSub>
                  </m:oMath>
                </a14:m>
                <a:r>
                  <a:rPr lang="nl-NL" b="1" dirty="0" smtClean="0"/>
                  <a:t>)?</a:t>
                </a: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525" t="-2009" r="-980" b="-10473"/>
                </a:stretch>
              </a:blipFill>
            </p:spPr>
            <p:txBody>
              <a:bodyPr/>
              <a:lstStyle/>
              <a:p>
                <a:r>
                  <a:rPr lang="nl-NL">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88488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pPr marL="342900" indent="-342900"/>
                <a:r>
                  <a:rPr lang="en-US" sz="2400" dirty="0" smtClean="0"/>
                  <a:t>Stel </a:t>
                </a:r>
                <a:r>
                  <a:rPr lang="en-US" sz="2400" dirty="0"/>
                  <a:t>nu </a:t>
                </a:r>
                <a:r>
                  <a:rPr lang="en-US" sz="2400" dirty="0" err="1"/>
                  <a:t>dat</a:t>
                </a:r>
                <a:r>
                  <a:rPr lang="en-US" sz="2400" dirty="0"/>
                  <a:t> we </a:t>
                </a:r>
                <a:r>
                  <a:rPr lang="en-US" sz="2400" dirty="0" err="1"/>
                  <a:t>weten</a:t>
                </a:r>
                <a:r>
                  <a:rPr lang="en-US" sz="2400" dirty="0"/>
                  <a:t> </a:t>
                </a:r>
                <a:r>
                  <a:rPr lang="en-US" sz="2400" dirty="0" err="1"/>
                  <a:t>dat</a:t>
                </a:r>
                <a:r>
                  <a:rPr lang="en-US" sz="2400" dirty="0"/>
                  <a:t> </a:t>
                </a:r>
                <a14:m>
                  <m:oMath xmlns:m="http://schemas.openxmlformats.org/officeDocument/2006/math">
                    <m:r>
                      <a:rPr lang="en-US" sz="2400" b="0" i="1" smtClean="0">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𝑋</m:t>
                        </m:r>
                      </m:sub>
                    </m:sSub>
                    <m:r>
                      <a:rPr lang="en-US" sz="2400" i="1">
                        <a:latin typeface="Cambria Math" panose="02040503050406030204" pitchFamily="18" charset="0"/>
                      </a:rPr>
                      <m:t>=</m:t>
                    </m:r>
                    <m:r>
                      <a:rPr lang="en-US" sz="2400" b="0" i="1" smtClean="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𝑋</m:t>
                        </m:r>
                      </m:sub>
                    </m:sSub>
                    <m:r>
                      <a:rPr lang="en-US" sz="2400" i="1">
                        <a:latin typeface="Cambria Math" panose="02040503050406030204" pitchFamily="18" charset="0"/>
                      </a:rPr>
                      <m:t>=</m:t>
                    </m:r>
                    <m:r>
                      <a:rPr lang="nl-NL" sz="2400" b="0" i="1" smtClean="0">
                        <a:latin typeface="Cambria Math" panose="02040503050406030204" pitchFamily="18" charset="0"/>
                      </a:rPr>
                      <m:t>3</m:t>
                    </m:r>
                    <m:r>
                      <a:rPr lang="en-US" sz="2400" i="1">
                        <a:latin typeface="Cambria Math" panose="02040503050406030204" pitchFamily="18" charset="0"/>
                      </a:rPr>
                      <m:t>)</m:t>
                    </m:r>
                  </m:oMath>
                </a14:m>
                <a:r>
                  <a:rPr lang="en-US" sz="2400" dirty="0"/>
                  <a:t> </a:t>
                </a:r>
                <a:r>
                  <a:rPr lang="en-US" sz="2400" dirty="0" err="1"/>
                  <a:t>en</a:t>
                </a:r>
                <a:r>
                  <a:rPr lang="en-US" sz="2400" dirty="0"/>
                  <a:t> </a:t>
                </a:r>
                <a14:m>
                  <m:oMath xmlns:m="http://schemas.openxmlformats.org/officeDocument/2006/math">
                    <m:r>
                      <a:rPr lang="en-US" sz="2400" b="0" i="1" smtClean="0">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𝑌</m:t>
                            </m:r>
                          </m:sub>
                        </m:sSub>
                        <m:r>
                          <a:rPr lang="nl-NL" sz="2400" b="0" i="1" smtClean="0">
                            <a:latin typeface="Cambria Math" panose="02040503050406030204" pitchFamily="18" charset="0"/>
                          </a:rPr>
                          <m:t>=</m:t>
                        </m:r>
                        <m:r>
                          <a:rPr lang="en-US" sz="2400" b="0" i="1" smtClean="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𝑌</m:t>
                            </m:r>
                          </m:sub>
                        </m:sSub>
                        <m:r>
                          <a:rPr lang="en-US" sz="2400" i="1">
                            <a:latin typeface="Cambria Math" panose="02040503050406030204" pitchFamily="18" charset="0"/>
                          </a:rPr>
                          <m:t>=</m:t>
                        </m:r>
                        <m:r>
                          <a:rPr lang="nl-NL" sz="2400" b="0" i="1" smtClean="0">
                            <a:latin typeface="Cambria Math" panose="02040503050406030204" pitchFamily="18" charset="0"/>
                          </a:rPr>
                          <m:t>1</m:t>
                        </m:r>
                      </m:e>
                    </m:d>
                  </m:oMath>
                </a14:m>
                <a:endParaRPr lang="en-US" sz="2400" b="1" dirty="0" smtClean="0"/>
              </a:p>
              <a:p>
                <a:r>
                  <a:rPr lang="en-US" sz="2400" dirty="0" err="1" smtClean="0"/>
                  <a:t>Verder</a:t>
                </a:r>
                <a:r>
                  <a:rPr lang="en-US" sz="2400" dirty="0" smtClean="0"/>
                  <a:t> </a:t>
                </a:r>
                <a:r>
                  <a:rPr lang="en-US" sz="2400" dirty="0" err="1" smtClean="0"/>
                  <a:t>nemen</a:t>
                </a:r>
                <a:r>
                  <a:rPr lang="en-US" sz="2400" dirty="0" smtClean="0"/>
                  <a:t> we </a:t>
                </a:r>
                <a:r>
                  <a:rPr lang="en-US" sz="2400" dirty="0" err="1" smtClean="0"/>
                  <a:t>steekproeven</a:t>
                </a:r>
                <a:r>
                  <a:rPr lang="en-US" sz="2400" dirty="0" smtClean="0"/>
                  <a:t> van </a:t>
                </a:r>
                <a:r>
                  <a:rPr lang="en-US" sz="2400" dirty="0" err="1" smtClean="0"/>
                  <a:t>respectievelijk</a:t>
                </a:r>
                <a:r>
                  <a:rPr lang="en-US" sz="2400" dirty="0" smtClean="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=15</m:t>
                    </m:r>
                  </m:oMath>
                </a14:m>
                <a:r>
                  <a:rPr lang="en-US" sz="2400" dirty="0" smtClean="0"/>
                  <a:t> </a:t>
                </a:r>
                <a:r>
                  <a:rPr lang="en-US" sz="2400" dirty="0" err="1" smtClean="0"/>
                  <a:t>en</a:t>
                </a:r>
                <a:r>
                  <a:rPr lang="en-US" sz="2400" dirty="0" smtClean="0"/>
                  <a:t>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=10</m:t>
                    </m:r>
                  </m:oMath>
                </a14:m>
                <a:r>
                  <a:rPr lang="en-US" sz="2400" dirty="0" smtClean="0"/>
                  <a:t> CBRN-teams.</a:t>
                </a:r>
                <a:endParaRPr lang="en-US" sz="2400" dirty="0"/>
              </a:p>
              <a:p>
                <a:endParaRPr lang="en-US" sz="2400" dirty="0" smtClean="0"/>
              </a:p>
              <a:p>
                <a:r>
                  <a:rPr lang="en-US" sz="2400" dirty="0" smtClean="0"/>
                  <a:t>In </a:t>
                </a:r>
                <a:r>
                  <a:rPr lang="en-US" sz="2400" dirty="0" err="1" smtClean="0"/>
                  <a:t>dit</a:t>
                </a:r>
                <a:r>
                  <a:rPr lang="en-US" sz="2400" dirty="0" smtClean="0"/>
                  <a:t> </a:t>
                </a:r>
                <a:r>
                  <a:rPr lang="en-US" sz="2400" dirty="0" err="1" smtClean="0"/>
                  <a:t>geval</a:t>
                </a:r>
                <a:r>
                  <a:rPr lang="en-US" sz="2400" dirty="0" smtClean="0"/>
                  <a:t> </a:t>
                </a:r>
                <a:r>
                  <a:rPr lang="en-US" sz="2400" dirty="0" err="1" smtClean="0"/>
                  <a:t>kunnen</a:t>
                </a:r>
                <a:r>
                  <a:rPr lang="en-US" sz="2400" dirty="0" smtClean="0"/>
                  <a:t> we </a:t>
                </a:r>
                <a:r>
                  <a:rPr lang="en-US" sz="2400" dirty="0" err="1" smtClean="0"/>
                  <a:t>kijken</a:t>
                </a:r>
                <a:r>
                  <a:rPr lang="en-US" sz="2400" dirty="0" smtClean="0"/>
                  <a:t> </a:t>
                </a:r>
                <a:r>
                  <a:rPr lang="en-US" sz="2400" dirty="0" err="1" smtClean="0"/>
                  <a:t>naar</a:t>
                </a:r>
                <a:r>
                  <a:rPr lang="en-US" sz="2400" dirty="0" smtClean="0"/>
                  <a:t> de </a:t>
                </a:r>
                <a:r>
                  <a:rPr lang="en-US" sz="2400" b="1" dirty="0" err="1" smtClean="0">
                    <a:solidFill>
                      <a:schemeClr val="accent1"/>
                    </a:solidFill>
                  </a:rPr>
                  <a:t>verschilvariabele</a:t>
                </a:r>
                <a:r>
                  <a:rPr lang="en-US" sz="2400" dirty="0" smtClean="0"/>
                  <a:t> </a:t>
                </a:r>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m:t>
                      </m: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𝑋</m:t>
                          </m:r>
                        </m:e>
                      </m:ba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𝑌</m:t>
                          </m:r>
                        </m:e>
                      </m:bar>
                      <m:r>
                        <a:rPr lang="en-US" sz="2400" b="0" i="1" smtClean="0">
                          <a:latin typeface="Cambria Math" panose="02040503050406030204" pitchFamily="18" charset="0"/>
                        </a:rPr>
                        <m:t>∼</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𝑌</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e>
                      </m:d>
                    </m:oMath>
                  </m:oMathPara>
                </a14:m>
                <a:endParaRPr lang="en-US" sz="2400" b="0" i="1" dirty="0" smtClean="0">
                  <a:latin typeface="Cambria Math" panose="02040503050406030204" pitchFamily="18" charset="0"/>
                </a:endParaRPr>
              </a:p>
              <a:p>
                <a:pPr marL="342900" indent="-342900">
                  <a:buFont typeface="Arial" panose="020B0604020202020204" pitchFamily="34" charset="0"/>
                  <a:buChar char="•"/>
                </a:pPr>
                <a:endParaRPr lang="en-US" sz="2400"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&lt;0:</m:t>
                    </m:r>
                  </m:oMath>
                </a14:m>
                <a:r>
                  <a:rPr lang="nl-NL" sz="2400" dirty="0" smtClean="0"/>
                  <a:t> het nieuwe protocol leidt tot gemiddeld </a:t>
                </a:r>
                <a:r>
                  <a:rPr lang="nl-NL" sz="2400" b="1" dirty="0" smtClean="0"/>
                  <a:t>langere</a:t>
                </a:r>
                <a:r>
                  <a:rPr lang="nl-NL" sz="2400" dirty="0" smtClean="0"/>
                  <a:t> responstijden.</a:t>
                </a: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i="1">
                        <a:latin typeface="Cambria Math" panose="02040503050406030204" pitchFamily="18" charset="0"/>
                      </a:rPr>
                      <m:t>0:</m:t>
                    </m:r>
                  </m:oMath>
                </a14:m>
                <a:r>
                  <a:rPr lang="nl-NL" sz="2400" dirty="0"/>
                  <a:t> </a:t>
                </a:r>
                <a:r>
                  <a:rPr lang="nl-NL" sz="2400" dirty="0" smtClean="0"/>
                  <a:t>de responstijden zijn gemiddeld </a:t>
                </a:r>
                <a:r>
                  <a:rPr lang="nl-NL" sz="2400" b="1" dirty="0" smtClean="0"/>
                  <a:t>even lang </a:t>
                </a:r>
                <a:r>
                  <a:rPr lang="nl-NL" sz="2400" dirty="0" smtClean="0"/>
                  <a:t>voor beide protocollen.</a:t>
                </a: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&gt;</m:t>
                    </m:r>
                    <m:r>
                      <a:rPr lang="en-US" sz="2400" i="1">
                        <a:latin typeface="Cambria Math" panose="02040503050406030204" pitchFamily="18" charset="0"/>
                      </a:rPr>
                      <m:t>0:</m:t>
                    </m:r>
                  </m:oMath>
                </a14:m>
                <a:r>
                  <a:rPr lang="nl-NL" sz="2400" dirty="0"/>
                  <a:t> het nieuwe protocol leidt tot </a:t>
                </a:r>
                <a:r>
                  <a:rPr lang="nl-NL" sz="2400" dirty="0" smtClean="0"/>
                  <a:t>gemiddeld </a:t>
                </a:r>
                <a:r>
                  <a:rPr lang="nl-NL" sz="2400" b="1" dirty="0" smtClean="0"/>
                  <a:t>kortere</a:t>
                </a:r>
                <a:r>
                  <a:rPr lang="nl-NL" sz="2400" dirty="0" smtClean="0"/>
                  <a:t> responstijden</a:t>
                </a:r>
                <a:endParaRPr lang="nl-NL" sz="2400" dirty="0"/>
              </a:p>
              <a:p>
                <a:pPr marL="342900" indent="-342900">
                  <a:buFont typeface="Arial" panose="020B0604020202020204" pitchFamily="34" charset="0"/>
                  <a:buChar char="•"/>
                </a:pPr>
                <a:endParaRPr lang="nl-NL" dirty="0" smtClean="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582" b="-38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808446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dit</a:t>
                </a:r>
                <a:r>
                  <a:rPr lang="en-US" sz="2400" dirty="0" smtClean="0"/>
                  <a:t> </a:t>
                </a:r>
                <a:r>
                  <a:rPr lang="en-US" sz="2400" dirty="0" err="1" smtClean="0"/>
                  <a:t>geval</a:t>
                </a:r>
                <a:r>
                  <a:rPr lang="en-US" sz="2400" dirty="0" smtClean="0"/>
                  <a:t> </a:t>
                </a:r>
                <a:r>
                  <a:rPr lang="en-US" sz="2400" dirty="0" err="1" smtClean="0"/>
                  <a:t>kunnen</a:t>
                </a:r>
                <a:r>
                  <a:rPr lang="en-US" sz="2400" dirty="0" smtClean="0"/>
                  <a:t> we </a:t>
                </a:r>
                <a:r>
                  <a:rPr lang="en-US" sz="2400" dirty="0" err="1" smtClean="0"/>
                  <a:t>kijken</a:t>
                </a:r>
                <a:r>
                  <a:rPr lang="en-US" sz="2400" dirty="0" smtClean="0"/>
                  <a:t> </a:t>
                </a:r>
                <a:r>
                  <a:rPr lang="en-US" sz="2400" dirty="0" err="1" smtClean="0"/>
                  <a:t>naar</a:t>
                </a:r>
                <a:r>
                  <a:rPr lang="en-US" sz="2400" dirty="0" smtClean="0"/>
                  <a:t> de </a:t>
                </a:r>
                <a:r>
                  <a:rPr lang="en-US" sz="2400" b="1" dirty="0" err="1" smtClean="0">
                    <a:solidFill>
                      <a:schemeClr val="accent1"/>
                    </a:solidFill>
                  </a:rPr>
                  <a:t>verschilvariabele</a:t>
                </a:r>
                <a:r>
                  <a:rPr lang="en-US" sz="2400" dirty="0" smtClean="0"/>
                  <a:t> </a:t>
                </a:r>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𝑌</m:t>
                          </m:r>
                        </m:e>
                      </m:ba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𝑋</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𝑌</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e>
                      </m:d>
                    </m:oMath>
                  </m:oMathPara>
                </a14:m>
                <a:endParaRPr lang="en-US" sz="2400" dirty="0" smtClean="0"/>
              </a:p>
              <a:p>
                <a:endParaRPr lang="en-US" dirty="0" smtClean="0"/>
              </a:p>
              <a:p>
                <a:r>
                  <a:rPr lang="en-US" sz="2400" dirty="0" err="1" smtClean="0"/>
                  <a:t>Merk</a:t>
                </a:r>
                <a:r>
                  <a:rPr lang="en-US" sz="2400" dirty="0" smtClean="0"/>
                  <a:t> op </a:t>
                </a:r>
                <a:r>
                  <a:rPr lang="en-US" sz="2400" dirty="0" err="1" smtClean="0"/>
                  <a:t>dat</a:t>
                </a:r>
                <a:r>
                  <a:rPr lang="en-US" sz="2400" dirty="0" smtClean="0"/>
                  <a:t> we in </a:t>
                </a:r>
                <a:r>
                  <a:rPr lang="en-US" sz="2400" dirty="0" err="1" smtClean="0"/>
                  <a:t>dit</a:t>
                </a:r>
                <a:r>
                  <a:rPr lang="en-US" sz="2400" dirty="0" smtClean="0"/>
                  <a:t> </a:t>
                </a:r>
                <a:r>
                  <a:rPr lang="en-US" sz="2400" dirty="0" err="1" smtClean="0"/>
                  <a:t>geval</a:t>
                </a:r>
                <a:r>
                  <a:rPr lang="en-US" sz="2400" dirty="0" smtClean="0"/>
                  <a:t> twee </a:t>
                </a:r>
                <a:r>
                  <a:rPr lang="en-US" sz="2400" dirty="0" err="1" smtClean="0"/>
                  <a:t>steekproeven</a:t>
                </a:r>
                <a:r>
                  <a:rPr lang="en-US" sz="2400" dirty="0" smtClean="0"/>
                  <a:t> </a:t>
                </a:r>
                <a:r>
                  <a:rPr lang="en-US" sz="2400" dirty="0" err="1" smtClean="0"/>
                  <a:t>kunnen</a:t>
                </a:r>
                <a:r>
                  <a:rPr lang="en-US" sz="2400" dirty="0" smtClean="0"/>
                  <a:t> </a:t>
                </a:r>
                <a:r>
                  <a:rPr lang="en-US" sz="2400" dirty="0" err="1" smtClean="0"/>
                  <a:t>combineren</a:t>
                </a:r>
                <a:r>
                  <a:rPr lang="en-US" sz="2400" dirty="0" smtClean="0"/>
                  <a:t> tot </a:t>
                </a:r>
                <a:r>
                  <a:rPr lang="en-US" sz="2400" dirty="0" err="1" smtClean="0"/>
                  <a:t>één</a:t>
                </a:r>
                <a:r>
                  <a:rPr lang="en-US" sz="2400" dirty="0" smtClean="0"/>
                  <a:t> </a:t>
                </a:r>
                <a:r>
                  <a:rPr lang="en-US" sz="2400" dirty="0" err="1" smtClean="0"/>
                  <a:t>variabele</a:t>
                </a:r>
                <a:r>
                  <a:rPr lang="en-US" sz="2400" dirty="0" smtClean="0"/>
                  <a:t>.</a:t>
                </a:r>
              </a:p>
              <a:p>
                <a:r>
                  <a:rPr lang="en-US" sz="2400" dirty="0" smtClean="0"/>
                  <a:t>Om </a:t>
                </a:r>
                <a:r>
                  <a:rPr lang="en-US" sz="2400" dirty="0" err="1" smtClean="0"/>
                  <a:t>te</a:t>
                </a:r>
                <a:r>
                  <a:rPr lang="en-US" sz="2400" dirty="0" smtClean="0"/>
                  <a:t> </a:t>
                </a:r>
                <a:r>
                  <a:rPr lang="en-US" sz="2400" dirty="0" err="1" smtClean="0"/>
                  <a:t>toetsen</a:t>
                </a:r>
                <a:r>
                  <a:rPr lang="en-US" sz="2400" dirty="0" smtClean="0"/>
                  <a:t> of de </a:t>
                </a:r>
                <a:r>
                  <a:rPr lang="en-US" sz="2400" dirty="0" err="1" smtClean="0"/>
                  <a:t>gemiddelde</a:t>
                </a:r>
                <a:r>
                  <a:rPr lang="en-US" sz="2400" dirty="0" smtClean="0"/>
                  <a:t> </a:t>
                </a:r>
                <a:r>
                  <a:rPr lang="en-US" sz="2400" dirty="0" err="1" smtClean="0"/>
                  <a:t>responstijd</a:t>
                </a:r>
                <a:r>
                  <a:rPr lang="en-US" sz="2400" dirty="0" smtClean="0"/>
                  <a:t> lager is </a:t>
                </a:r>
                <a:r>
                  <a:rPr lang="en-US" sz="2400" dirty="0" err="1" smtClean="0"/>
                  <a:t>bij</a:t>
                </a:r>
                <a:r>
                  <a:rPr lang="en-US" sz="2400" dirty="0" smtClean="0"/>
                  <a:t> het </a:t>
                </a:r>
                <a:r>
                  <a:rPr lang="en-US" sz="2400" dirty="0" err="1" smtClean="0"/>
                  <a:t>nieuwe</a:t>
                </a:r>
                <a:r>
                  <a:rPr lang="en-US" sz="2400" dirty="0" smtClean="0"/>
                  <a:t> protocol, </a:t>
                </a:r>
                <a:r>
                  <a:rPr lang="en-US" sz="2400" dirty="0" err="1" smtClean="0"/>
                  <a:t>gebruiken</a:t>
                </a:r>
                <a:r>
                  <a:rPr lang="en-US" sz="2400" dirty="0" smtClean="0"/>
                  <a:t> we </a:t>
                </a:r>
              </a:p>
              <a:p>
                <a:endParaRPr lang="en-US" dirty="0"/>
              </a:p>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≥0</m:t>
                    </m:r>
                  </m:oMath>
                </a14:m>
                <a:r>
                  <a:rPr lang="nl-NL" sz="2400" dirty="0" smtClean="0"/>
                  <a:t> versus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a:rPr lang="nl-NL" sz="2400" b="0" i="1" smtClean="0">
                        <a:latin typeface="Cambria Math" panose="02040503050406030204" pitchFamily="18" charset="0"/>
                      </a:rPr>
                      <m:t>𝜇</m:t>
                    </m:r>
                    <m:r>
                      <a:rPr lang="nl-NL" sz="2400" b="0" i="1" smtClean="0">
                        <a:latin typeface="Cambria Math" panose="02040503050406030204" pitchFamily="18" charset="0"/>
                      </a:rPr>
                      <m:t>&lt;0</m:t>
                    </m:r>
                  </m:oMath>
                </a14:m>
                <a:endParaRPr lang="nl-NL" sz="2400" dirty="0" smtClean="0"/>
              </a:p>
              <a:p>
                <a:endParaRPr lang="en-US" dirty="0" smtClean="0"/>
              </a:p>
              <a:p>
                <a:r>
                  <a:rPr lang="en-US" b="1" dirty="0" smtClean="0"/>
                  <a:t>De </a:t>
                </a:r>
                <a:r>
                  <a:rPr lang="en-US" b="1" dirty="0" err="1" smtClean="0"/>
                  <a:t>toetsingsmethode</a:t>
                </a:r>
                <a:r>
                  <a:rPr lang="en-US" b="1" dirty="0" smtClean="0"/>
                  <a:t> </a:t>
                </a:r>
                <a:r>
                  <a:rPr lang="en-US" b="1" dirty="0" err="1" smtClean="0"/>
                  <a:t>hiervoor</a:t>
                </a:r>
                <a:r>
                  <a:rPr lang="en-US" b="1" dirty="0" smtClean="0"/>
                  <a:t> </a:t>
                </a:r>
                <a:r>
                  <a:rPr lang="en-US" b="1" dirty="0" err="1" smtClean="0"/>
                  <a:t>hebben</a:t>
                </a:r>
                <a:r>
                  <a:rPr lang="en-US" b="1" dirty="0" smtClean="0"/>
                  <a:t> we in het college over </a:t>
                </a:r>
                <a:r>
                  <a:rPr lang="en-US" b="1" dirty="0" err="1" smtClean="0"/>
                  <a:t>hypothesetoetsen</a:t>
                </a:r>
                <a:r>
                  <a:rPr lang="en-US" b="1" dirty="0" smtClean="0"/>
                  <a:t> </a:t>
                </a:r>
                <a:r>
                  <a:rPr lang="en-US" b="1" dirty="0" err="1" smtClean="0"/>
                  <a:t>behandeld</a:t>
                </a:r>
                <a:r>
                  <a:rPr lang="en-US" b="1" dirty="0"/>
                  <a:t>!</a:t>
                </a:r>
                <a:endParaRPr lang="nl-NL" b="1" dirty="0" smtClean="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r="-2124" b="-5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56711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err="1" smtClean="0"/>
              <a:t>Verschiltoetsen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pPr marL="342900" indent="-342900"/>
                <a:r>
                  <a:rPr lang="nl-NL" dirty="0" smtClean="0"/>
                  <a:t>In </a:t>
                </a:r>
                <a:r>
                  <a:rPr lang="nl-NL" dirty="0"/>
                  <a:t>de praktijk weten we echter vaak helemaal niet de precieze waardes van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1</m:t>
                        </m:r>
                      </m:sub>
                    </m:sSub>
                  </m:oMath>
                </a14:m>
                <a:r>
                  <a:rPr lang="en-US" dirty="0" smtClean="0"/>
                  <a:t> </a:t>
                </a:r>
                <a:r>
                  <a:rPr lang="en-US" dirty="0" err="1" smtClean="0"/>
                  <a:t>en</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2</m:t>
                        </m:r>
                      </m:sub>
                    </m:sSub>
                  </m:oMath>
                </a14:m>
                <a:endParaRPr lang="en-US" dirty="0" smtClean="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r>
                  <a:rPr lang="en-US" dirty="0" err="1" smtClean="0"/>
                  <a:t>Stel</a:t>
                </a:r>
                <a:r>
                  <a:rPr lang="en-US" dirty="0" smtClean="0"/>
                  <a:t> </a:t>
                </a:r>
                <a:r>
                  <a:rPr lang="en-US" dirty="0"/>
                  <a:t>nu </a:t>
                </a:r>
                <a:r>
                  <a:rPr lang="en-US" dirty="0" err="1"/>
                  <a:t>dat</a:t>
                </a:r>
                <a:r>
                  <a:rPr lang="en-US" dirty="0"/>
                  <a:t> we </a:t>
                </a:r>
                <a:r>
                  <a:rPr lang="en-US" dirty="0" err="1"/>
                  <a:t>weten</a:t>
                </a:r>
                <a:r>
                  <a:rPr lang="en-US" dirty="0"/>
                  <a:t> </a:t>
                </a:r>
                <a:r>
                  <a:rPr lang="en-US" dirty="0" err="1"/>
                  <a:t>dat</a:t>
                </a:r>
                <a:r>
                  <a:rPr lang="en-US" dirty="0"/>
                  <a:t> </a:t>
                </a:r>
                <a14:m>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oMath>
                </a14:m>
                <a:r>
                  <a:rPr lang="en-US" dirty="0"/>
                  <a:t> </a:t>
                </a:r>
                <a:r>
                  <a:rPr lang="en-US" dirty="0" err="1"/>
                  <a:t>en</a:t>
                </a:r>
                <a:r>
                  <a:rPr lang="en-US" dirty="0"/>
                  <a:t> </a:t>
                </a:r>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𝑌</m:t>
                            </m:r>
                          </m:sub>
                        </m:sSub>
                        <m:r>
                          <a:rPr lang="nl-NL"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𝑌</m:t>
                            </m:r>
                          </m:sub>
                        </m:sSub>
                        <m:r>
                          <a:rPr lang="en-US" i="1">
                            <a:latin typeface="Cambria Math" panose="02040503050406030204" pitchFamily="18" charset="0"/>
                          </a:rPr>
                          <m:t>=</m:t>
                        </m:r>
                        <m:r>
                          <a:rPr lang="en-US" b="0" i="1" smtClean="0">
                            <a:latin typeface="Cambria Math" panose="02040503050406030204" pitchFamily="18" charset="0"/>
                          </a:rPr>
                          <m:t> ?</m:t>
                        </m:r>
                      </m:e>
                    </m:d>
                  </m:oMath>
                </a14:m>
                <a:endParaRPr lang="en-US" b="1" dirty="0"/>
              </a:p>
              <a:p>
                <a:pPr marL="342900" indent="-342900"/>
                <a:r>
                  <a:rPr lang="nl-NL" b="1" dirty="0" smtClean="0"/>
                  <a:t>Hoe </a:t>
                </a:r>
                <a:r>
                  <a:rPr lang="nl-NL" b="1" dirty="0"/>
                  <a:t>kunnen we toetsen of het nieuwe protocol gemiddeld tot kortere responstijden leidt </a:t>
                </a:r>
              </a:p>
              <a:p>
                <a:pPr marL="342900" indent="-342900"/>
                <a:r>
                  <a:rPr lang="nl-NL" b="1" dirty="0"/>
                  <a:t>(in andere woorden: is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𝝁</m:t>
                        </m:r>
                      </m:e>
                      <m:sub>
                        <m:r>
                          <a:rPr lang="en-US" b="1" i="1">
                            <a:latin typeface="Cambria Math" panose="02040503050406030204" pitchFamily="18" charset="0"/>
                          </a:rPr>
                          <m:t>𝑿</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𝝁</m:t>
                        </m:r>
                      </m:e>
                      <m:sub>
                        <m:r>
                          <a:rPr lang="en-US" b="1" i="1">
                            <a:latin typeface="Cambria Math" panose="02040503050406030204" pitchFamily="18" charset="0"/>
                          </a:rPr>
                          <m:t>𝒀</m:t>
                        </m:r>
                      </m:sub>
                    </m:sSub>
                  </m:oMath>
                </a14:m>
                <a:r>
                  <a:rPr lang="nl-NL" b="1" dirty="0"/>
                  <a:t>)?</a:t>
                </a: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525" t="-2009" b="-3013"/>
                </a:stretch>
              </a:blipFill>
            </p:spPr>
            <p:txBody>
              <a:bodyPr/>
              <a:lstStyle/>
              <a:p>
                <a:r>
                  <a:rPr lang="nl-NL">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9087" y="2143560"/>
            <a:ext cx="4107113" cy="2730409"/>
          </a:xfrm>
          <a:prstGeom prst="rect">
            <a:avLst/>
          </a:prstGeom>
        </p:spPr>
      </p:pic>
      <p:sp>
        <p:nvSpPr>
          <p:cNvPr id="3" name="TextBox 2"/>
          <p:cNvSpPr txBox="1"/>
          <p:nvPr/>
        </p:nvSpPr>
        <p:spPr>
          <a:xfrm>
            <a:off x="8112224" y="3356992"/>
            <a:ext cx="2952328" cy="461665"/>
          </a:xfrm>
          <a:prstGeom prst="rect">
            <a:avLst/>
          </a:prstGeom>
          <a:noFill/>
        </p:spPr>
        <p:txBody>
          <a:bodyPr wrap="square" rtlCol="0">
            <a:spAutoFit/>
          </a:bodyPr>
          <a:lstStyle/>
          <a:p>
            <a:r>
              <a:rPr lang="nl-NL" sz="1200" dirty="0">
                <a:latin typeface="+mn-lt"/>
              </a:rPr>
              <a:t>https://www.defensie.nl/onderwerpen/cbrn-centrum/nationaal-trainingscentrum-cbrn</a:t>
            </a:r>
          </a:p>
        </p:txBody>
      </p:sp>
    </p:spTree>
    <p:extLst>
      <p:ext uri="{BB962C8B-B14F-4D97-AF65-F5344CB8AC3E}">
        <p14:creationId xmlns:p14="http://schemas.microsoft.com/office/powerpoint/2010/main" val="328609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err="1" smtClean="0"/>
              <a:t>Rekenvoorbeeld</a:t>
            </a:r>
            <a:r>
              <a:rPr lang="en-US" dirty="0" smtClean="0"/>
              <a:t>: </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4916" y="1772816"/>
                <a:ext cx="10681683" cy="4246562"/>
              </a:xfrm>
            </p:spPr>
            <p:txBody>
              <a:bodyPr/>
              <a:lstStyle/>
              <a:p>
                <a:pPr marL="342900" indent="-342900"/>
                <a:r>
                  <a:rPr lang="en-US" b="0" dirty="0" smtClean="0"/>
                  <a:t>Stel </a:t>
                </a:r>
                <a:r>
                  <a:rPr lang="en-US" b="0" dirty="0" err="1" smtClean="0"/>
                  <a:t>dat</a:t>
                </a:r>
                <a:r>
                  <a:rPr lang="en-US" b="0" dirty="0" smtClean="0"/>
                  <a:t> we </a:t>
                </a:r>
                <a:r>
                  <a:rPr lang="en-US" b="0" dirty="0" err="1" smtClean="0"/>
                  <a:t>een</a:t>
                </a:r>
                <a:r>
                  <a:rPr lang="en-US" b="0" dirty="0" smtClean="0"/>
                  <a:t> </a:t>
                </a:r>
                <a:r>
                  <a:rPr lang="en-US" b="0" dirty="0" err="1" smtClean="0"/>
                  <a:t>hypothesetoets</a:t>
                </a:r>
                <a:r>
                  <a:rPr lang="en-US" b="0" dirty="0" smtClean="0"/>
                  <a:t> </a:t>
                </a:r>
                <a:r>
                  <a:rPr lang="en-US" b="0" dirty="0" err="1" smtClean="0"/>
                  <a:t>willen</a:t>
                </a:r>
                <a:r>
                  <a:rPr lang="en-US" b="0" dirty="0" smtClean="0"/>
                  <a:t> </a:t>
                </a:r>
                <a:r>
                  <a:rPr lang="en-US" b="0" dirty="0" err="1" smtClean="0"/>
                  <a:t>uitvoeren</a:t>
                </a:r>
                <a:r>
                  <a:rPr lang="en-US" b="0" dirty="0" smtClean="0"/>
                  <a:t> met de </a:t>
                </a:r>
                <a:r>
                  <a:rPr lang="en-US" b="0" dirty="0" err="1" smtClean="0"/>
                  <a:t>volgende</a:t>
                </a:r>
                <a:r>
                  <a:rPr lang="en-US" b="0" dirty="0" smtClean="0"/>
                  <a:t> data:</a:t>
                </a:r>
              </a:p>
              <a:p>
                <a:pPr marL="342900" indent="-342900"/>
                <a:endParaRPr lang="en-US"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𝑋</m:t>
                    </m:r>
                  </m:oMath>
                </a14:m>
                <a:r>
                  <a:rPr lang="en-US" dirty="0"/>
                  <a:t>: </a:t>
                </a:r>
                <a:r>
                  <a:rPr lang="en-US" dirty="0" err="1"/>
                  <a:t>responstijd</a:t>
                </a:r>
                <a:r>
                  <a:rPr lang="en-US" dirty="0"/>
                  <a:t> </a:t>
                </a:r>
                <a:r>
                  <a:rPr lang="en-US" dirty="0" err="1"/>
                  <a:t>onder</a:t>
                </a:r>
                <a:r>
                  <a:rPr lang="en-US" dirty="0"/>
                  <a:t> </a:t>
                </a:r>
                <a:r>
                  <a:rPr lang="en-US" dirty="0" err="1" smtClean="0"/>
                  <a:t>oude</a:t>
                </a:r>
                <a:r>
                  <a:rPr lang="en-US" dirty="0" smtClean="0"/>
                  <a:t> </a:t>
                </a:r>
                <a:r>
                  <a:rPr lang="en-US" dirty="0"/>
                  <a:t>protocol (in min) 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oMath>
                </a14:m>
                <a:r>
                  <a:rPr lang="en-US" dirty="0"/>
                  <a:t> </a:t>
                </a:r>
                <a:r>
                  <a:rPr lang="en-US" dirty="0" err="1"/>
                  <a:t>responstijd</a:t>
                </a:r>
                <a:r>
                  <a:rPr lang="en-US" dirty="0"/>
                  <a:t> </a:t>
                </a:r>
                <a:r>
                  <a:rPr lang="en-US" dirty="0" err="1"/>
                  <a:t>onder</a:t>
                </a:r>
                <a:r>
                  <a:rPr lang="en-US" dirty="0"/>
                  <a:t> </a:t>
                </a:r>
                <a:r>
                  <a:rPr lang="en-US" dirty="0" err="1" smtClean="0"/>
                  <a:t>nieuwe</a:t>
                </a:r>
                <a:r>
                  <a:rPr lang="en-US" dirty="0" smtClean="0"/>
                  <a:t> </a:t>
                </a:r>
                <a:r>
                  <a:rPr lang="en-US" dirty="0"/>
                  <a:t>protocol (in min) 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endParaRPr lang="nl-NL" dirty="0" smtClean="0"/>
              </a:p>
              <a:p>
                <a:r>
                  <a:rPr lang="en-US" dirty="0"/>
                  <a:t>Verder </a:t>
                </a:r>
                <a:r>
                  <a:rPr lang="en-US" dirty="0" err="1"/>
                  <a:t>nemen</a:t>
                </a:r>
                <a:r>
                  <a:rPr lang="en-US" dirty="0"/>
                  <a:t> we </a:t>
                </a:r>
                <a:r>
                  <a:rPr lang="en-US" dirty="0" err="1" smtClean="0"/>
                  <a:t>steekproeven</a:t>
                </a:r>
                <a:r>
                  <a:rPr lang="en-US" dirty="0" smtClean="0"/>
                  <a:t> met de </a:t>
                </a:r>
                <a:r>
                  <a:rPr lang="en-US" dirty="0" err="1" smtClean="0"/>
                  <a:t>volgende</a:t>
                </a:r>
                <a:r>
                  <a:rPr lang="en-US" dirty="0" smtClean="0"/>
                  <a:t> </a:t>
                </a:r>
                <a:r>
                  <a:rPr lang="en-US" dirty="0" err="1" smtClean="0"/>
                  <a:t>steekproefresultaten</a:t>
                </a:r>
                <a:r>
                  <a:rPr lang="en-US" dirty="0" smtClean="0"/>
                  <a:t>:</a:t>
                </a:r>
                <a:endParaRPr lang="nl-NL" dirty="0" smtClean="0"/>
              </a:p>
              <a:p>
                <a:pPr marL="342900" indent="-342900">
                  <a:buFont typeface="Arial" panose="020B0604020202020204" pitchFamily="34" charset="0"/>
                  <a:buChar char="•"/>
                </a:pPr>
                <a:r>
                  <a:rPr lang="nl-NL" b="0" dirty="0" smtClean="0"/>
                  <a:t>Gemiddelde </a:t>
                </a:r>
                <a14:m>
                  <m:oMath xmlns:m="http://schemas.openxmlformats.org/officeDocument/2006/math">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r>
                      <a:rPr lang="nl-NL" b="0" i="1" smtClean="0">
                        <a:latin typeface="Cambria Math" panose="02040503050406030204" pitchFamily="18" charset="0"/>
                      </a:rPr>
                      <m:t>=18,2</m:t>
                    </m:r>
                  </m:oMath>
                </a14:m>
                <a:r>
                  <a:rPr lang="nl-NL" dirty="0"/>
                  <a:t> mm, </a:t>
                </a:r>
                <a:r>
                  <a:rPr lang="nl-NL" dirty="0" smtClean="0"/>
                  <a:t>standaardafwijking </a:t>
                </a:r>
                <a14:m>
                  <m:oMath xmlns:m="http://schemas.openxmlformats.org/officeDocument/2006/math">
                    <m:sSub>
                      <m:sSubPr>
                        <m:ctrlPr>
                          <a:rPr lang="en-US" b="0" i="1" smtClean="0">
                            <a:latin typeface="Cambria Math" panose="02040503050406030204" pitchFamily="18" charset="0"/>
                          </a:rPr>
                        </m:ctrlPr>
                      </m:sSubPr>
                      <m:e>
                        <m:r>
                          <a:rPr lang="nl-NL" b="0" i="1" smtClean="0">
                            <a:latin typeface="Cambria Math" panose="02040503050406030204" pitchFamily="18" charset="0"/>
                          </a:rPr>
                          <m:t>𝑠</m:t>
                        </m:r>
                      </m:e>
                      <m:sub>
                        <m:r>
                          <a:rPr lang="en-US" b="0" i="1" smtClean="0">
                            <a:latin typeface="Cambria Math" panose="02040503050406030204" pitchFamily="18" charset="0"/>
                          </a:rPr>
                          <m:t>𝑥</m:t>
                        </m:r>
                      </m:sub>
                    </m:sSub>
                    <m:r>
                      <a:rPr lang="nl-NL" b="0" i="1" smtClean="0">
                        <a:latin typeface="Cambria Math" panose="02040503050406030204" pitchFamily="18" charset="0"/>
                      </a:rPr>
                      <m:t>=2,5</m:t>
                    </m:r>
                  </m:oMath>
                </a14:m>
                <a:r>
                  <a:rPr lang="en-US" dirty="0" smtClean="0"/>
                  <a:t> mm </a:t>
                </a:r>
                <a:r>
                  <a:rPr lang="en-US" dirty="0" err="1" smtClean="0"/>
                  <a:t>en</a:t>
                </a:r>
                <a:r>
                  <a:rPr lang="en-US" dirty="0" smtClean="0"/>
                  <a:t> </a:t>
                </a:r>
                <a:r>
                  <a:rPr lang="en-US" dirty="0" err="1" smtClean="0"/>
                  <a:t>steekproefgrootte</a:t>
                </a:r>
                <a:r>
                  <a:rPr lang="en-US" dirty="0" smtClean="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=15</m:t>
                    </m:r>
                  </m:oMath>
                </a14:m>
                <a:endParaRPr lang="en-US" dirty="0"/>
              </a:p>
              <a:p>
                <a:pPr marL="342900" indent="-342900">
                  <a:buFont typeface="Arial" panose="020B0604020202020204" pitchFamily="34" charset="0"/>
                  <a:buChar char="•"/>
                </a:pPr>
                <a:r>
                  <a:rPr lang="nl-NL" dirty="0"/>
                  <a:t>Gemiddelde </a:t>
                </a:r>
                <a14:m>
                  <m:oMath xmlns:m="http://schemas.openxmlformats.org/officeDocument/2006/math">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r>
                      <a:rPr lang="nl-NL" b="0" i="1" smtClean="0">
                        <a:latin typeface="Cambria Math" panose="02040503050406030204" pitchFamily="18" charset="0"/>
                      </a:rPr>
                      <m:t>=15,7</m:t>
                    </m:r>
                  </m:oMath>
                </a14:m>
                <a:r>
                  <a:rPr lang="nl-NL" dirty="0" smtClean="0"/>
                  <a:t> mm</a:t>
                </a:r>
                <a:r>
                  <a:rPr lang="nl-NL" dirty="0"/>
                  <a:t>, standaardafwijking </a:t>
                </a:r>
                <a14:m>
                  <m:oMath xmlns:m="http://schemas.openxmlformats.org/officeDocument/2006/math">
                    <m:sSub>
                      <m:sSubPr>
                        <m:ctrlPr>
                          <a:rPr lang="en-US" b="0" i="1" smtClean="0">
                            <a:latin typeface="Cambria Math" panose="02040503050406030204" pitchFamily="18" charset="0"/>
                          </a:rPr>
                        </m:ctrlPr>
                      </m:sSubPr>
                      <m:e>
                        <m:r>
                          <a:rPr lang="nl-NL" b="0" i="1" smtClean="0">
                            <a:latin typeface="Cambria Math" panose="02040503050406030204" pitchFamily="18" charset="0"/>
                          </a:rPr>
                          <m:t>𝑠</m:t>
                        </m:r>
                      </m:e>
                      <m:sub>
                        <m:r>
                          <a:rPr lang="en-US" b="0" i="1" smtClean="0">
                            <a:latin typeface="Cambria Math" panose="02040503050406030204" pitchFamily="18" charset="0"/>
                          </a:rPr>
                          <m:t>𝑌</m:t>
                        </m:r>
                      </m:sub>
                    </m:sSub>
                    <m:r>
                      <a:rPr lang="nl-NL" b="0" i="1" smtClean="0">
                        <a:latin typeface="Cambria Math" panose="02040503050406030204" pitchFamily="18" charset="0"/>
                      </a:rPr>
                      <m:t>=2,2</m:t>
                    </m:r>
                  </m:oMath>
                </a14:m>
                <a:r>
                  <a:rPr lang="nl-NL" dirty="0" smtClean="0"/>
                  <a:t> mm en steekproefgrootte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=10</m:t>
                    </m:r>
                  </m:oMath>
                </a14:m>
                <a:endParaRPr lang="nl-NL" dirty="0" smtClean="0"/>
              </a:p>
              <a:p>
                <a:endParaRPr lang="en-US" dirty="0" smtClean="0"/>
              </a:p>
              <a:p>
                <a:r>
                  <a:rPr lang="en-US" dirty="0" err="1" smtClean="0"/>
                  <a:t>Verder</a:t>
                </a:r>
                <a:r>
                  <a:rPr lang="en-US" dirty="0" smtClean="0"/>
                  <a:t> </a:t>
                </a:r>
                <a:r>
                  <a:rPr lang="en-US" dirty="0" err="1" smtClean="0"/>
                  <a:t>kiezen</a:t>
                </a:r>
                <a:r>
                  <a:rPr lang="en-US" dirty="0" smtClean="0"/>
                  <a:t> we </a:t>
                </a:r>
                <a:r>
                  <a:rPr lang="en-US" dirty="0" err="1" smtClean="0"/>
                  <a:t>een</a:t>
                </a:r>
                <a:r>
                  <a:rPr lang="en-US" dirty="0" smtClean="0"/>
                  <a:t> </a:t>
                </a:r>
                <a:r>
                  <a:rPr lang="en-US" dirty="0" err="1" smtClean="0"/>
                  <a:t>significantieniveau</a:t>
                </a:r>
                <a:r>
                  <a:rPr lang="en-US" dirty="0" smtClean="0"/>
                  <a:t> van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=0,02</m:t>
                    </m:r>
                  </m:oMath>
                </a14:m>
                <a:r>
                  <a:rPr lang="nl-NL" b="1" dirty="0" smtClean="0"/>
                  <a:t>.</a:t>
                </a:r>
              </a:p>
              <a:p>
                <a:pPr algn="ctr"/>
                <a:endParaRPr lang="nl-NL" b="1" dirty="0"/>
              </a:p>
              <a:p>
                <a:pPr algn="ctr"/>
                <a:r>
                  <a:rPr lang="nl-NL" b="1" dirty="0" smtClean="0"/>
                  <a:t>Hoe kunnen we nu toetsen of de gemiddelde responstijd gelijk is voor beide protocollen?</a:t>
                </a:r>
                <a:endParaRPr lang="en-US" b="1" dirty="0" smtClean="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4916" y="1772816"/>
                <a:ext cx="10681683" cy="4246562"/>
              </a:xfrm>
              <a:blipFill>
                <a:blip r:embed="rId2"/>
                <a:stretch>
                  <a:fillRect l="-1598" t="-2011" r="-1199" b="-3161"/>
                </a:stretch>
              </a:blipFill>
            </p:spPr>
            <p:txBody>
              <a:bodyPr/>
              <a:lstStyle/>
              <a:p>
                <a:r>
                  <a:rPr lang="nl-NL">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77358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err="1"/>
              <a:t>Stap</a:t>
            </a:r>
            <a:r>
              <a:rPr lang="en-US" dirty="0"/>
              <a:t> 1: </a:t>
            </a:r>
            <a:r>
              <a:rPr lang="en-US" dirty="0" err="1"/>
              <a:t>definieer</a:t>
            </a:r>
            <a:r>
              <a:rPr lang="en-US" dirty="0"/>
              <a:t> de </a:t>
            </a:r>
            <a:r>
              <a:rPr lang="en-US" dirty="0" err="1"/>
              <a:t>nul</a:t>
            </a:r>
            <a:r>
              <a:rPr lang="en-US" dirty="0"/>
              <a:t>- </a:t>
            </a:r>
            <a:r>
              <a:rPr lang="en-US" dirty="0" err="1"/>
              <a:t>en</a:t>
            </a:r>
            <a:r>
              <a:rPr lang="en-US" dirty="0"/>
              <a:t> </a:t>
            </a:r>
            <a:r>
              <a:rPr lang="en-US" dirty="0" err="1"/>
              <a:t>alternatieve</a:t>
            </a:r>
            <a:r>
              <a:rPr lang="en-US" dirty="0"/>
              <a:t> </a:t>
            </a:r>
            <a:r>
              <a:rPr lang="en-US" dirty="0" err="1"/>
              <a:t>hypothese</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voor</a:t>
                </a:r>
                <a:r>
                  <a:rPr lang="en-US" sz="2400" dirty="0" smtClean="0"/>
                  <a:t> de </a:t>
                </a:r>
                <a:r>
                  <a:rPr lang="en-US" sz="2400" b="1" dirty="0" err="1" smtClean="0">
                    <a:solidFill>
                      <a:schemeClr val="accent1"/>
                    </a:solidFill>
                  </a:rPr>
                  <a:t>nulhypothese</a:t>
                </a:r>
                <a:r>
                  <a:rPr lang="en-US" sz="2400" dirty="0" smtClean="0"/>
                  <a:t> </a:t>
                </a:r>
                <a:r>
                  <a:rPr lang="en-US" sz="2400" dirty="0" err="1" smtClean="0"/>
                  <a:t>er</a:t>
                </a:r>
                <a:r>
                  <a:rPr lang="en-US" sz="2400" dirty="0" smtClean="0"/>
                  <a:t> van uit </a:t>
                </a:r>
                <a:r>
                  <a:rPr lang="en-US" sz="2400" dirty="0" err="1" smtClean="0"/>
                  <a:t>dat</a:t>
                </a:r>
                <a:r>
                  <a:rPr lang="en-US" sz="2400" dirty="0" smtClean="0"/>
                  <a:t> het </a:t>
                </a:r>
                <a:r>
                  <a:rPr lang="en-US" sz="2400" dirty="0" err="1" smtClean="0"/>
                  <a:t>nieuwe</a:t>
                </a:r>
                <a:r>
                  <a:rPr lang="en-US" sz="2400" dirty="0" smtClean="0"/>
                  <a:t> protocol </a:t>
                </a:r>
                <a:r>
                  <a:rPr lang="en-US" sz="2400" b="1" u="sng" dirty="0" err="1" smtClean="0"/>
                  <a:t>niet</a:t>
                </a:r>
                <a:r>
                  <a:rPr lang="en-US" sz="2400" dirty="0" smtClean="0"/>
                  <a:t> tot </a:t>
                </a:r>
                <a:r>
                  <a:rPr lang="en-US" sz="2400" dirty="0" err="1" smtClean="0"/>
                  <a:t>gemiddeld</a:t>
                </a:r>
                <a:r>
                  <a:rPr lang="en-US" sz="2400" dirty="0" smtClean="0"/>
                  <a:t> </a:t>
                </a:r>
                <a:r>
                  <a:rPr lang="en-US" sz="2400" dirty="0" err="1" smtClean="0"/>
                  <a:t>kortere</a:t>
                </a:r>
                <a:r>
                  <a:rPr lang="en-US" sz="2400" dirty="0" smtClean="0"/>
                  <a:t> </a:t>
                </a:r>
                <a:r>
                  <a:rPr lang="en-US" sz="2400" dirty="0" err="1" smtClean="0"/>
                  <a:t>responstijden</a:t>
                </a:r>
                <a:r>
                  <a:rPr lang="en-US" sz="2400" dirty="0" smtClean="0"/>
                  <a:t> </a:t>
                </a:r>
                <a:r>
                  <a:rPr lang="en-US" sz="2400" dirty="0" err="1" smtClean="0"/>
                  <a:t>leidt</a:t>
                </a:r>
                <a:r>
                  <a:rPr lang="en-US" sz="2400" dirty="0" smtClean="0"/>
                  <a:t>, </a:t>
                </a:r>
                <a:r>
                  <a:rPr lang="en-US" sz="2400" dirty="0" err="1" smtClean="0"/>
                  <a:t>oftewel</a:t>
                </a:r>
                <a:endParaRPr lang="en-US" sz="2400" dirty="0" smtClean="0"/>
              </a:p>
              <a:p>
                <a:endParaRPr lang="nl-NL" sz="240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nl-NL" sz="2400" b="0" i="1" dirty="0" smtClean="0">
                              <a:latin typeface="Cambria Math" panose="02040503050406030204" pitchFamily="18" charset="0"/>
                            </a:rPr>
                          </m:ctrlPr>
                        </m:sSubPr>
                        <m:e>
                          <m:r>
                            <a:rPr lang="nl-NL"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m:oMathPara>
                </a14:m>
                <a:endParaRPr lang="en-US" sz="2400" dirty="0"/>
              </a:p>
              <a:p>
                <a:pPr algn="ctr"/>
                <a:endParaRPr lang="en-US" sz="2400" dirty="0"/>
              </a:p>
              <a:p>
                <a:endParaRPr lang="en-US" sz="1000" b="1" dirty="0"/>
              </a:p>
              <a:p>
                <a:r>
                  <a:rPr lang="en-US" sz="2400" dirty="0" err="1"/>
                  <a:t>Daartegenover</a:t>
                </a:r>
                <a:r>
                  <a:rPr lang="en-US" sz="2400" dirty="0"/>
                  <a:t> </a:t>
                </a:r>
                <a:r>
                  <a:rPr lang="en-US" sz="2400" dirty="0" err="1"/>
                  <a:t>staat</a:t>
                </a:r>
                <a:r>
                  <a:rPr lang="en-US" sz="2400" dirty="0"/>
                  <a:t> de </a:t>
                </a:r>
                <a:r>
                  <a:rPr lang="en-US" sz="2400" b="1" dirty="0" err="1">
                    <a:solidFill>
                      <a:schemeClr val="accent1"/>
                    </a:solidFill>
                  </a:rPr>
                  <a:t>alternatieve</a:t>
                </a:r>
                <a:r>
                  <a:rPr lang="en-US" sz="2400" b="1" dirty="0">
                    <a:solidFill>
                      <a:schemeClr val="accent1"/>
                    </a:solidFill>
                  </a:rPr>
                  <a:t> </a:t>
                </a:r>
                <a:r>
                  <a:rPr lang="en-US" sz="2400" b="1" dirty="0" err="1" smtClean="0">
                    <a:solidFill>
                      <a:schemeClr val="accent1"/>
                    </a:solidFill>
                  </a:rPr>
                  <a:t>hypothese</a:t>
                </a:r>
                <a:r>
                  <a:rPr lang="en-US" sz="2400" dirty="0">
                    <a:solidFill>
                      <a:schemeClr val="tx1"/>
                    </a:solidFill>
                  </a:rPr>
                  <a:t> </a:t>
                </a:r>
                <a:r>
                  <a:rPr lang="en-US" sz="2400" dirty="0" err="1" smtClean="0"/>
                  <a:t>dat</a:t>
                </a:r>
                <a:r>
                  <a:rPr lang="en-US" sz="2400" dirty="0" smtClean="0"/>
                  <a:t> </a:t>
                </a:r>
                <a:r>
                  <a:rPr lang="en-US" sz="2400" dirty="0"/>
                  <a:t>het </a:t>
                </a:r>
                <a:r>
                  <a:rPr lang="en-US" sz="2400" dirty="0" err="1"/>
                  <a:t>nieuwe</a:t>
                </a:r>
                <a:r>
                  <a:rPr lang="en-US" sz="2400" dirty="0"/>
                  <a:t> protocol </a:t>
                </a:r>
                <a:r>
                  <a:rPr lang="en-US" sz="2400" b="1" u="sng" dirty="0" err="1" smtClean="0"/>
                  <a:t>wel</a:t>
                </a:r>
                <a:r>
                  <a:rPr lang="en-US" sz="2400" dirty="0" smtClean="0"/>
                  <a:t> </a:t>
                </a:r>
                <a:r>
                  <a:rPr lang="en-US" sz="2400" dirty="0"/>
                  <a:t>tot </a:t>
                </a:r>
                <a:r>
                  <a:rPr lang="en-US" sz="2400" dirty="0" err="1"/>
                  <a:t>gemiddeld</a:t>
                </a:r>
                <a:r>
                  <a:rPr lang="en-US" sz="2400" dirty="0"/>
                  <a:t> </a:t>
                </a:r>
                <a:r>
                  <a:rPr lang="en-US" sz="2400" dirty="0" err="1"/>
                  <a:t>kortere</a:t>
                </a:r>
                <a:r>
                  <a:rPr lang="en-US" sz="2400" dirty="0"/>
                  <a:t> </a:t>
                </a:r>
                <a:r>
                  <a:rPr lang="en-US" sz="2400" dirty="0" err="1"/>
                  <a:t>responstijden</a:t>
                </a:r>
                <a:r>
                  <a:rPr lang="en-US" sz="2400" dirty="0"/>
                  <a:t> </a:t>
                </a:r>
                <a:r>
                  <a:rPr lang="en-US" sz="2400" dirty="0" err="1"/>
                  <a:t>leidt</a:t>
                </a:r>
                <a:r>
                  <a:rPr lang="en-US" sz="2400" dirty="0"/>
                  <a:t>, </a:t>
                </a:r>
                <a:r>
                  <a:rPr lang="en-US" sz="2400" dirty="0" err="1" smtClean="0"/>
                  <a:t>oftewel</a:t>
                </a:r>
                <a:r>
                  <a:rPr lang="en-US" sz="2400" dirty="0" smtClean="0">
                    <a:solidFill>
                      <a:schemeClr val="tx1"/>
                    </a:solidFill>
                  </a:rPr>
                  <a:t>:</a:t>
                </a:r>
              </a:p>
              <a:p>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nl-NL" sz="2400" b="0" i="1" smtClean="0">
                              <a:latin typeface="Cambria Math" panose="02040503050406030204" pitchFamily="18" charset="0"/>
                            </a:rPr>
                            <m:t>1</m:t>
                          </m:r>
                        </m:sub>
                      </m:sSub>
                      <m:r>
                        <a:rPr lang="en-US" sz="2400" i="1">
                          <a:latin typeface="Cambria Math" panose="02040503050406030204" pitchFamily="18" charset="0"/>
                        </a:rPr>
                        <m:t>:</m:t>
                      </m:r>
                      <m:sSub>
                        <m:sSubPr>
                          <m:ctrlPr>
                            <a:rPr lang="nl-NL" sz="2400" i="1" dirty="0">
                              <a:latin typeface="Cambria Math" panose="02040503050406030204" pitchFamily="18" charset="0"/>
                            </a:rPr>
                          </m:ctrlPr>
                        </m:sSubPr>
                        <m:e>
                          <m:r>
                            <a:rPr lang="nl-NL" sz="2400" i="1" dirty="0">
                              <a:latin typeface="Cambria Math" panose="02040503050406030204" pitchFamily="18" charset="0"/>
                            </a:rPr>
                            <m:t>𝜇</m:t>
                          </m:r>
                        </m:e>
                        <m:sub>
                          <m:r>
                            <a:rPr lang="nl-NL" sz="2400" b="0" i="1" dirty="0" smtClean="0">
                              <a:latin typeface="Cambria Math" panose="02040503050406030204" pitchFamily="18" charset="0"/>
                            </a:rPr>
                            <m:t>𝑋</m:t>
                          </m:r>
                        </m:sub>
                      </m:sSub>
                      <m:r>
                        <a:rPr lang="en-US" sz="2400" b="0" i="1" dirty="0" smtClean="0">
                          <a:latin typeface="Cambria Math" panose="02040503050406030204" pitchFamily="18" charset="0"/>
                        </a:rPr>
                        <m:t>&gt;</m:t>
                      </m:r>
                      <m:sSub>
                        <m:sSubPr>
                          <m:ctrlPr>
                            <a:rPr lang="nl-NL" sz="2400" i="1" dirty="0">
                              <a:latin typeface="Cambria Math" panose="02040503050406030204" pitchFamily="18" charset="0"/>
                            </a:rPr>
                          </m:ctrlPr>
                        </m:sSubPr>
                        <m:e>
                          <m:r>
                            <a:rPr lang="nl-NL" sz="2400" i="1" dirty="0">
                              <a:latin typeface="Cambria Math" panose="02040503050406030204" pitchFamily="18" charset="0"/>
                            </a:rPr>
                            <m:t>𝜇</m:t>
                          </m:r>
                        </m:e>
                        <m:sub>
                          <m:r>
                            <a:rPr lang="nl-NL" sz="2400" b="0" i="1" dirty="0" smtClean="0">
                              <a:latin typeface="Cambria Math" panose="02040503050406030204" pitchFamily="18" charset="0"/>
                            </a:rPr>
                            <m:t>𝑌</m:t>
                          </m:r>
                        </m:sub>
                      </m:sSub>
                    </m:oMath>
                  </m:oMathPara>
                </a14:m>
                <a:endParaRPr lang="en-US" sz="2400" dirty="0"/>
              </a:p>
              <a:p>
                <a:endParaRPr lang="en-US" sz="10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r="-1743"/>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1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988290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landmachtNL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2.xml><?xml version="1.0" encoding="utf-8"?>
<a:theme xmlns:a="http://schemas.openxmlformats.org/drawingml/2006/main" name="1_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Custom 1">
      <a:majorFont>
        <a:latin typeface="RijksoverheidSansWebText Bold"/>
        <a:ea typeface=""/>
        <a:cs typeface=""/>
      </a:majorFont>
      <a:minorFont>
        <a:latin typeface="RijksoverheidSans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3.xml><?xml version="1.0" encoding="utf-8"?>
<a:theme xmlns:a="http://schemas.openxmlformats.org/drawingml/2006/main" name="2_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landmachtNL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Tijdelijk_bestand_Presentatie_DOSCO_16-9 (1)</Template>
  <TotalTime>0</TotalTime>
  <Words>4776</Words>
  <Application>Microsoft Office PowerPoint</Application>
  <PresentationFormat>Breedbeeld</PresentationFormat>
  <Paragraphs>417</Paragraphs>
  <Slides>32</Slides>
  <Notes>13</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32</vt:i4>
      </vt:variant>
    </vt:vector>
  </HeadingPairs>
  <TitlesOfParts>
    <vt:vector size="41" baseType="lpstr">
      <vt:lpstr>Arial</vt:lpstr>
      <vt:lpstr>Cambria Math</vt:lpstr>
      <vt:lpstr>RijksoverheidSansHeadingTT</vt:lpstr>
      <vt:lpstr>RijksoverheidSansText</vt:lpstr>
      <vt:lpstr>RijksoverheidSansWebText Bold</vt:lpstr>
      <vt:lpstr>Verdana</vt:lpstr>
      <vt:lpstr>Presentatie</vt:lpstr>
      <vt:lpstr>1_Presentatie</vt:lpstr>
      <vt:lpstr>2_Presentatie</vt:lpstr>
      <vt:lpstr>Statistiek: college 11</vt:lpstr>
      <vt:lpstr>Recap</vt:lpstr>
      <vt:lpstr>Leerdoelen </vt:lpstr>
      <vt:lpstr>Recap: verschil tussen twee kansvariabelen</vt:lpstr>
      <vt:lpstr>Recap: verschil tussen twee kansvariabelen</vt:lpstr>
      <vt:lpstr>Recap: verschil tussen twee kansvariabelen</vt:lpstr>
      <vt:lpstr>Verschiltoetsen</vt:lpstr>
      <vt:lpstr>Rekenvoorbeeld: </vt:lpstr>
      <vt:lpstr>Stap 1: definieer de nul- en alternatieve hypothese</vt:lpstr>
      <vt:lpstr>Stap 2: bepaal het significantieniveau α</vt:lpstr>
      <vt:lpstr>Stap 3: verzamelen van data</vt:lpstr>
      <vt:lpstr>Stap 4: bepaal de toetsingsgrootheid</vt:lpstr>
      <vt:lpstr>Stap 4: bepaal de toetsingsgrootheid</vt:lpstr>
      <vt:lpstr>Stap 4: bepaal de toetsingsgrootheid</vt:lpstr>
      <vt:lpstr>Stap 5: geef een conclusie en formuleer deze in de originele context</vt:lpstr>
      <vt:lpstr>Stap 5: geef een conclusie en formuleer deze in de originele context</vt:lpstr>
      <vt:lpstr>F-toets voor gelijke varianties</vt:lpstr>
      <vt:lpstr>F-toets voor gelijke varianties</vt:lpstr>
      <vt:lpstr>F-toets voor gelijke varianties</vt:lpstr>
      <vt:lpstr>F-toets voor gelijke varianties</vt:lpstr>
      <vt:lpstr>Schema: toetsen voor μ_X=μ_Y bij twee onafhankelijke populaties </vt:lpstr>
      <vt:lpstr>Opdracht 11.20  </vt:lpstr>
      <vt:lpstr>Opdracht 11.20  </vt:lpstr>
      <vt:lpstr>Opdracht 11.20a: toets voor gelijke variantie  </vt:lpstr>
      <vt:lpstr>Opdracht 11.20a: toets voor gelijke variantie  </vt:lpstr>
      <vt:lpstr>Opdracht 11.20a: toets voor gelijke variantie  </vt:lpstr>
      <vt:lpstr>Opdracht 11.20a: toets voor gelijke variantie  </vt:lpstr>
      <vt:lpstr>Opdracht 11.20b: toets voor gelijke gemiddeldes  </vt:lpstr>
      <vt:lpstr>Opdracht 11.20b: toets voor gelijke gemiddeldes  </vt:lpstr>
      <vt:lpstr>Opdracht 11.20b: toets voor gelijke gemiddeldes  </vt:lpstr>
      <vt:lpstr>Opdracht 11.20b: toets voor gelijke gemiddeldes  </vt:lpstr>
      <vt:lpstr>Samenvatting</vt:lpstr>
    </vt:vector>
  </TitlesOfParts>
  <Company>Ministerie van Defensie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Statistiek</dc:title>
  <dc:creator>Blom, DAMP, Dr. ir., DOSCO/NLDA/FMW/CG MTW</dc:creator>
  <cp:lastModifiedBy>Gebruiker</cp:lastModifiedBy>
  <cp:revision>147</cp:revision>
  <cp:lastPrinted>2011-09-21T07:52:24Z</cp:lastPrinted>
  <dcterms:created xsi:type="dcterms:W3CDTF">2024-11-25T09:45:08Z</dcterms:created>
  <dcterms:modified xsi:type="dcterms:W3CDTF">2025-07-01T12:44:03Z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eur">
    <vt:lpwstr>Auteur</vt:lpwstr>
  </property>
  <property fmtid="{D5CDD505-2E9C-101B-9397-08002B2CF9AE}" pid="3" name="Functie">
    <vt:lpwstr>Functie</vt:lpwstr>
  </property>
  <property fmtid="{D5CDD505-2E9C-101B-9397-08002B2CF9AE}" pid="4" name="Titel">
    <vt:lpwstr>Titel</vt:lpwstr>
  </property>
  <property fmtid="{D5CDD505-2E9C-101B-9397-08002B2CF9AE}" pid="5" name="Subtitel">
    <vt:lpwstr>Subtitel</vt:lpwstr>
  </property>
  <property fmtid="{D5CDD505-2E9C-101B-9397-08002B2CF9AE}" pid="6" name="Afdeling">
    <vt:lpwstr>Afdeling</vt:lpwstr>
  </property>
  <property fmtid="{D5CDD505-2E9C-101B-9397-08002B2CF9AE}" pid="7" name="Merking">
    <vt:lpwstr>Merking</vt:lpwstr>
  </property>
  <property fmtid="{D5CDD505-2E9C-101B-9397-08002B2CF9AE}" pid="8" name="Rubricering">
    <vt:lpwstr>Rubricering</vt:lpwstr>
  </property>
  <property fmtid="{D5CDD505-2E9C-101B-9397-08002B2CF9AE}" pid="9" name="Datum">
    <vt:filetime>1999-12-31T22:00:00Z</vt:filetime>
  </property>
</Properties>
</file>