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96" r:id="rId6"/>
    <p:sldId id="295" r:id="rId7"/>
    <p:sldId id="287" r:id="rId8"/>
    <p:sldId id="298" r:id="rId9"/>
    <p:sldId id="289" r:id="rId10"/>
    <p:sldId id="292" r:id="rId11"/>
    <p:sldId id="290" r:id="rId12"/>
    <p:sldId id="293" r:id="rId13"/>
    <p:sldId id="303" r:id="rId14"/>
    <p:sldId id="294" r:id="rId15"/>
    <p:sldId id="306" r:id="rId16"/>
    <p:sldId id="305" r:id="rId17"/>
    <p:sldId id="307" r:id="rId18"/>
    <p:sldId id="308" r:id="rId19"/>
    <p:sldId id="318" r:id="rId20"/>
    <p:sldId id="319" r:id="rId21"/>
    <p:sldId id="320" r:id="rId22"/>
    <p:sldId id="317" r:id="rId23"/>
    <p:sldId id="316" r:id="rId24"/>
    <p:sldId id="313" r:id="rId25"/>
    <p:sldId id="314" r:id="rId26"/>
    <p:sldId id="315" r:id="rId27"/>
    <p:sldId id="285" r:id="rId28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B6E"/>
    <a:srgbClr val="005187"/>
    <a:srgbClr val="B80047"/>
    <a:srgbClr val="000000"/>
    <a:srgbClr val="55286E"/>
    <a:srgbClr val="FFFFFF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43" d="100"/>
          <a:sy n="43" d="100"/>
        </p:scale>
        <p:origin x="728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interactive-chisq.streamlit.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10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</a:t>
            </a:r>
            <a:r>
              <a:rPr lang="en-US" dirty="0" err="1" smtClean="0">
                <a:solidFill>
                  <a:srgbClr val="113652"/>
                </a:solidFill>
              </a:rPr>
              <a:t>chikwadraat</a:t>
            </a:r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verdeling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</p:spPr>
            <p:txBody>
              <a:bodyPr/>
              <a:lstStyle/>
              <a:p>
                <a:r>
                  <a:rPr lang="en-US" dirty="0"/>
                  <a:t>Stap</a:t>
                </a:r>
                <a:r>
                  <a:rPr lang="en-US" dirty="0"/>
                  <a:t> </a:t>
                </a:r>
                <a:r>
                  <a:rPr lang="en-US" dirty="0"/>
                  <a:t>2: </a:t>
                </a:r>
                <a:r>
                  <a:rPr lang="en-US" dirty="0" err="1"/>
                  <a:t>bepaal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/>
                  <a:t>een</a:t>
                </a:r>
                <a:r>
                  <a:rPr lang="en-US" dirty="0"/>
                  <a:t> type-I </a:t>
                </a:r>
                <a:r>
                  <a:rPr lang="en-US" dirty="0" err="1" smtClean="0"/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  <a:blipFill>
                <a:blip r:embed="rId2"/>
                <a:stretch>
                  <a:fillRect l="-178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(onafhankelijkheid van de twee variabelen) 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01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2: </a:t>
                </a:r>
                <a:r>
                  <a:rPr lang="en-US" dirty="0" err="1" smtClean="0"/>
                  <a:t>bepaal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type-I </a:t>
                </a:r>
                <a:r>
                  <a:rPr lang="en-US" dirty="0" err="1" smtClean="0"/>
                  <a:t>fou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dirty="0" smtClean="0">
                    <a:latin typeface="RijksoverheidSansText" panose="020B0503040202060203" pitchFamily="34" charset="0"/>
                  </a:rPr>
                  <a:t>Zodra we data gaan verzamelen, </a:t>
                </a:r>
                <a:r>
                  <a:rPr lang="nl-NL" dirty="0" smtClean="0">
                    <a:latin typeface="RijksoverheidSansText" panose="020B0503040202060203" pitchFamily="34" charset="0"/>
                  </a:rPr>
                  <a:t>krijgen we een kruistabel die er zo uitziet: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en-US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Toetsingsgrootheid: </a:t>
                </a:r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vergelijking van geobserveerde aantallen met verwachte aantallen.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Later meer hierover …</a:t>
                </a: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nl-NL" sz="2400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 smtClean="0">
                    <a:latin typeface="RijksoverheidSansText" panose="020B0503040202060203" pitchFamily="34" charset="0"/>
                  </a:rPr>
                  <a:t>Stap </a:t>
                </a:r>
                <a:r>
                  <a:rPr lang="nl-NL" sz="24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data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op basis waarvan je de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(kwantitatieve maat van bewijs) bepaalt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4: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bekijk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of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4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</a:p>
              <a:p>
                <a:endParaRPr lang="nl-NL" sz="2400" b="1" dirty="0">
                  <a:latin typeface="RijksoverheidSansText" panose="020B0503040202060203" pitchFamily="34" charset="0"/>
                </a:endParaRPr>
              </a:p>
              <a:p>
                <a:r>
                  <a:rPr lang="nl-NL" sz="2400" b="1" dirty="0">
                    <a:latin typeface="RijksoverheidSansText" panose="020B0503040202060203" pitchFamily="34" charset="0"/>
                  </a:rPr>
                  <a:t>Stap 5:</a:t>
                </a:r>
                <a:r>
                  <a:rPr lang="nl-NL" sz="2400" dirty="0">
                    <a:latin typeface="RijksoverheidSansText" panose="020B0503040202060203" pitchFamily="34" charset="0"/>
                  </a:rPr>
                  <a:t> geef een conclusie in de originele context van de hypothesetoets.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009" r="-1435" b="-104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7650524"/>
                  </p:ext>
                </p:extLst>
              </p:nvPr>
            </p:nvGraphicFramePr>
            <p:xfrm>
              <a:off x="821044" y="2185063"/>
              <a:ext cx="9289032" cy="30296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81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93666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527478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49366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49366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527478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93666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7650524"/>
                  </p:ext>
                </p:extLst>
              </p:nvPr>
            </p:nvGraphicFramePr>
            <p:xfrm>
              <a:off x="821044" y="2185063"/>
              <a:ext cx="9289032" cy="30296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8172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019207077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2641015940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1290507579"/>
                        </a:ext>
                      </a:extLst>
                    </a:gridCol>
                    <a:gridCol w="1548172">
                      <a:extLst>
                        <a:ext uri="{9D8B030D-6E8A-4147-A177-3AD203B41FA5}">
                          <a16:colId xmlns:a16="http://schemas.microsoft.com/office/drawing/2014/main" val="3709160026"/>
                        </a:ext>
                      </a:extLst>
                    </a:gridCol>
                  </a:tblGrid>
                  <a:tr h="493666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Taakstelling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527478">
                    <a:tc>
                      <a:txBody>
                        <a:bodyPr/>
                        <a:lstStyle/>
                        <a:p>
                          <a:endParaRPr lang="nl-NL" sz="20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Patrouille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Mijnruiming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Logistiek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49366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RijksoverheidSansText" panose="020B0503040202060203" pitchFamily="34" charset="0"/>
                            </a:rPr>
                            <a:t>Type </a:t>
                          </a:r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verwonding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Hoofd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08" t="-208642" r="-299608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7" t="-208642" r="-200787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87" t="-208642" r="-100787" b="-3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787" t="-208642" r="-787" b="-3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493666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smtClean="0">
                              <a:latin typeface="RijksoverheidSansText" panose="020B0503040202060203" pitchFamily="34" charset="0"/>
                            </a:rPr>
                            <a:t>Romp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08" t="-308642" r="-299608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7" t="-308642" r="-200787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87" t="-308642" r="-100787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787" t="-308642" r="-787" b="-2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527478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 err="1" smtClean="0">
                              <a:latin typeface="RijksoverheidSansText" panose="020B0503040202060203" pitchFamily="34" charset="0"/>
                            </a:rPr>
                            <a:t>Ledematen</a:t>
                          </a:r>
                          <a:endParaRPr lang="nl-NL" sz="2000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08" t="-380460" r="-29960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7" t="-380460" r="-20078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87" t="-380460" r="-10078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787" t="-380460" r="-787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493666">
                    <a:tc>
                      <a:txBody>
                        <a:bodyPr/>
                        <a:lstStyle/>
                        <a:p>
                          <a:pPr algn="ctr"/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20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9608" t="-516049" r="-29960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787" t="-516049" r="-20078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787" t="-516049" r="-100787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787" t="-516049" r="-787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49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dirty="0"/>
                  <a:t>Stap</a:t>
                </a:r>
                <a:r>
                  <a:rPr lang="en-US" dirty="0"/>
                  <a:t> </a:t>
                </a:r>
                <a:r>
                  <a:rPr lang="en-US" dirty="0"/>
                  <a:t>2: </a:t>
                </a:r>
                <a:r>
                  <a:rPr lang="en-US" dirty="0" err="1"/>
                  <a:t>bepaal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/>
                  <a:t>een</a:t>
                </a:r>
                <a:r>
                  <a:rPr lang="en-US" dirty="0"/>
                  <a:t> type-I </a:t>
                </a:r>
                <a:r>
                  <a:rPr lang="en-US" dirty="0" err="1"/>
                  <a:t>fou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nl-NL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)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rij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kolom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𝑟𝑖𝑗𝑒𝑛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𝑘𝑜𝑙𝑜𝑚𝑚𝑒𝑛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vrijheidsgraden</a:t>
                </a: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10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RijksoverheidSansText" panose="020B0503040202060203" pitchFamily="34" charset="0"/>
                        </a:rPr>
                        <a:t>uit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830997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Stap 3: </a:t>
                </a:r>
                <a:r>
                  <a:rPr lang="nl-NL" sz="2400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verzamel </a:t>
                </a:r>
                <a:r>
                  <a:rPr lang="nl-NL" sz="2400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data </a:t>
                </a:r>
                <a:r>
                  <a:rPr lang="nl-NL" sz="2400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 bepaal de geobserveerde toetsingsgrootheid </a:t>
                </a:r>
                <a14:m>
                  <m:oMath xmlns:m="http://schemas.openxmlformats.org/officeDocument/2006/math">
                    <m:r>
                      <a:rPr lang="nl-NL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nl-NL" sz="2400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/>
                </a:r>
                <a:br>
                  <a:rPr lang="nl-NL" sz="2400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</a:b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830997"/>
              </a:xfrm>
              <a:blipFill>
                <a:blip r:embed="rId2"/>
                <a:stretch>
                  <a:fillRect l="-1798" t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12−12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18−20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20−18,6666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18,6666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≈4,3543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21294"/>
              </p:ext>
            </p:extLst>
          </p:nvPr>
        </p:nvGraphicFramePr>
        <p:xfrm>
          <a:off x="407368" y="2179320"/>
          <a:ext cx="5771087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179545483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2613349315"/>
                    </a:ext>
                  </a:extLst>
                </a:gridCol>
                <a:gridCol w="952567">
                  <a:extLst>
                    <a:ext uri="{9D8B030D-6E8A-4147-A177-3AD203B41FA5}">
                      <a16:colId xmlns:a16="http://schemas.microsoft.com/office/drawing/2014/main" val="2019207077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641015940"/>
                    </a:ext>
                  </a:extLst>
                </a:gridCol>
                <a:gridCol w="840297">
                  <a:extLst>
                    <a:ext uri="{9D8B030D-6E8A-4147-A177-3AD203B41FA5}">
                      <a16:colId xmlns:a16="http://schemas.microsoft.com/office/drawing/2014/main" val="1290507579"/>
                    </a:ext>
                  </a:extLst>
                </a:gridCol>
                <a:gridCol w="681621">
                  <a:extLst>
                    <a:ext uri="{9D8B030D-6E8A-4147-A177-3AD203B41FA5}">
                      <a16:colId xmlns:a16="http://schemas.microsoft.com/office/drawing/2014/main" val="3709160026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871413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51468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</a:t>
                      </a:r>
                    </a:p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3627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22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114861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8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7366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8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2133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0424"/>
              </p:ext>
            </p:extLst>
          </p:nvPr>
        </p:nvGraphicFramePr>
        <p:xfrm>
          <a:off x="6324457" y="2179320"/>
          <a:ext cx="5722378" cy="2275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797163929"/>
                    </a:ext>
                  </a:extLst>
                </a:gridCol>
                <a:gridCol w="1035367">
                  <a:extLst>
                    <a:ext uri="{9D8B030D-6E8A-4147-A177-3AD203B41FA5}">
                      <a16:colId xmlns:a16="http://schemas.microsoft.com/office/drawing/2014/main" val="1721983043"/>
                    </a:ext>
                  </a:extLst>
                </a:gridCol>
                <a:gridCol w="893203">
                  <a:extLst>
                    <a:ext uri="{9D8B030D-6E8A-4147-A177-3AD203B41FA5}">
                      <a16:colId xmlns:a16="http://schemas.microsoft.com/office/drawing/2014/main" val="197565752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953279734"/>
                    </a:ext>
                  </a:extLst>
                </a:gridCol>
                <a:gridCol w="867093">
                  <a:extLst>
                    <a:ext uri="{9D8B030D-6E8A-4147-A177-3AD203B41FA5}">
                      <a16:colId xmlns:a16="http://schemas.microsoft.com/office/drawing/2014/main" val="2125856223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94284111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Taakstelling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26719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endParaRPr lang="nl-NL" sz="140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Patrouille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Mijnruiming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Logistiek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905112"/>
                  </a:ext>
                </a:extLst>
              </a:tr>
              <a:tr h="379307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Type </a:t>
                      </a:r>
                    </a:p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verwonding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Hoofd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12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60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05877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Romp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10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16,6666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23,3333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83565"/>
                  </a:ext>
                </a:extLst>
              </a:tr>
              <a:tr h="379307">
                <a:tc v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latin typeface="RijksoverheidSansText" panose="020B0503040202060203" pitchFamily="34" charset="0"/>
                        </a:rPr>
                        <a:t>Ledematen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13,3333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RijksoverheidSansText" panose="020B0503040202060203" pitchFamily="34" charset="0"/>
                        </a:rPr>
                        <a:t>18,6666</a:t>
                      </a:r>
                      <a:endParaRPr lang="nl-NL" sz="1400" b="0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40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56662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>
                          <a:latin typeface="RijksoverheidSansText" panose="020B0503040202060203" pitchFamily="34" charset="0"/>
                        </a:rPr>
                        <a:t>Totaal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30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70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RijksoverheidSansText" panose="020B0503040202060203" pitchFamily="34" charset="0"/>
                        </a:rPr>
                        <a:t>150</a:t>
                      </a:r>
                      <a:endParaRPr lang="nl-NL" sz="1400" b="1" dirty="0">
                        <a:latin typeface="RijksoverheidSansText" panose="020B050304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29719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0267"/>
              </p:ext>
            </p:extLst>
          </p:nvPr>
        </p:nvGraphicFramePr>
        <p:xfrm>
          <a:off x="806697" y="1808480"/>
          <a:ext cx="10958524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262">
                  <a:extLst>
                    <a:ext uri="{9D8B030D-6E8A-4147-A177-3AD203B41FA5}">
                      <a16:colId xmlns:a16="http://schemas.microsoft.com/office/drawing/2014/main" val="3786420643"/>
                    </a:ext>
                  </a:extLst>
                </a:gridCol>
                <a:gridCol w="5479262">
                  <a:extLst>
                    <a:ext uri="{9D8B030D-6E8A-4147-A177-3AD203B41FA5}">
                      <a16:colId xmlns:a16="http://schemas.microsoft.com/office/drawing/2014/main" val="34007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Geobserveerde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baseline="0" dirty="0" smtClean="0">
                          <a:latin typeface="RijksoverheidSansText" panose="020B0503040202060203" pitchFamily="34" charset="0"/>
                        </a:rPr>
                        <a:t> uit data (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“observed”)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Verwachte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</a:t>
                      </a:r>
                      <a:r>
                        <a:rPr lang="en-US" b="1" dirty="0" err="1" smtClean="0">
                          <a:latin typeface="RijksoverheidSansText" panose="020B0503040202060203" pitchFamily="34" charset="0"/>
                        </a:rPr>
                        <a:t>frequenties</a:t>
                      </a:r>
                      <a:r>
                        <a:rPr lang="en-US" b="1" dirty="0" smtClean="0">
                          <a:latin typeface="RijksoverheidSansText" panose="020B0503040202060203" pitchFamily="34" charset="0"/>
                        </a:rPr>
                        <a:t> (“expected”)</a:t>
                      </a:r>
                      <a:endParaRPr lang="nl-NL" b="1" dirty="0">
                        <a:latin typeface="RijksoverheidSansText" panose="020B050304020206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49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1292662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bekijk </a:t>
                </a:r>
                <a:r>
                  <a:rPr lang="en-US" sz="2800" b="1" dirty="0" err="1">
                    <a:latin typeface="RijksoverheidSansText" panose="020B0503040202060203" pitchFamily="34" charset="0"/>
                  </a:rPr>
                  <a:t>aan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hand van 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de </a:t>
                </a:r>
                <a:r>
                  <a:rPr lang="en-US" sz="2800" b="1" dirty="0" err="1">
                    <a:latin typeface="RijksoverheidSansText" panose="020B0503040202060203" pitchFamily="34" charset="0"/>
                  </a:rPr>
                  <a:t>geobserveerde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800" b="1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sz="2800" b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8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800" b="1" dirty="0">
                    <a:latin typeface="RijksoverheidSansText" panose="020B0503040202060203" pitchFamily="34" charset="0"/>
                  </a:rPr>
                  <a:t> of</a:t>
                </a:r>
                <a:r>
                  <a:rPr lang="nl-NL" sz="2800" b="1" dirty="0">
                    <a:latin typeface="RijksoverheidSansText" panose="020B0503040202060203" pitchFamily="34" charset="0"/>
                  </a:rPr>
                  <a:t> </a:t>
                </a:r>
                <a:r>
                  <a:rPr lang="nl-NL" sz="2800" b="1" dirty="0">
                    <a:latin typeface="RijksoverheidSansText" panose="020B0503040202060203" pitchFamily="34" charset="0"/>
                  </a:rPr>
                  <a:t>de nulhypothese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nl-NL" sz="2800" b="1" dirty="0">
                    <a:latin typeface="RijksoverheidSansText" panose="020B0503040202060203" pitchFamily="34" charset="0"/>
                  </a:rPr>
                  <a:t> moet worden </a:t>
                </a:r>
                <a:r>
                  <a:rPr lang="nl-NL" sz="28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aangenomen</a:t>
                </a:r>
                <a:r>
                  <a:rPr lang="nl-NL" sz="2800" b="1" dirty="0">
                    <a:latin typeface="RijksoverheidSansText" panose="020B0503040202060203" pitchFamily="34" charset="0"/>
                  </a:rPr>
                  <a:t> of </a:t>
                </a:r>
                <a:r>
                  <a:rPr lang="nl-NL" sz="28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verworpen</a:t>
                </a:r>
                <a:br>
                  <a:rPr lang="nl-NL" sz="2800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</a:br>
                <a:r>
                  <a:rPr lang="en-US" sz="2800" b="1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1292662"/>
              </a:xfrm>
              <a:blipFill>
                <a:blip r:embed="rId2"/>
                <a:stretch>
                  <a:fillRect l="-1962" t="-8491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916" y="2205256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=9,4877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6" y="2205256"/>
                <a:ext cx="11115848" cy="4246562"/>
              </a:xfrm>
              <a:blipFill>
                <a:blip r:embed="rId3"/>
                <a:stretch>
                  <a:fillRect l="-1536" t="-2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498" y="3645024"/>
            <a:ext cx="5472608" cy="26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≈4,3543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i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0,3602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2813646"/>
            <a:ext cx="724409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om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onafhankelijkheid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704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dirty="0" err="1" smtClean="0"/>
              <a:t>Toepassing</a:t>
            </a:r>
            <a:r>
              <a:rPr lang="en-US" sz="2800" dirty="0" smtClean="0"/>
              <a:t> </a:t>
            </a:r>
            <a:r>
              <a:rPr lang="en-US" sz="2800" dirty="0" smtClean="0"/>
              <a:t>2: </a:t>
            </a:r>
            <a:r>
              <a:rPr lang="en-US" sz="2800" dirty="0" err="1" smtClean="0"/>
              <a:t>aanpassingstoets</a:t>
            </a:r>
            <a:r>
              <a:rPr lang="en-US" sz="2800" dirty="0" smtClean="0"/>
              <a:t> (“goodness-of-fit test”)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commandant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Paresto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inzicht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krijgen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drukte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piekuren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antines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graag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of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lunchpauze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gemiddelde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personen.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Doel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bestuderen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hoeverre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data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overeenkomen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discrete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kansverdeling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b="-9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65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 smtClean="0"/>
                  <a:t> 1: </a:t>
                </a:r>
                <a:r>
                  <a:rPr lang="en-US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</p:spPr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	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met gemiddelde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endParaRPr lang="en-US" sz="2400" i="1" dirty="0" smtClean="0">
                  <a:latin typeface="RijksoverheidSansText" panose="020B0503040202060203" pitchFamily="34" charset="0"/>
                </a:endParaRPr>
              </a:p>
              <a:p>
                <a:endParaRPr lang="en-US" sz="24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 smtClean="0">
                    <a:latin typeface="RijksoverheidSansText" panose="020B0503040202060203" pitchFamily="34" charset="0"/>
                  </a:rPr>
                  <a:t>:</a:t>
                </a:r>
                <a:endParaRPr lang="en-US" sz="2400" b="1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	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minuut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kantine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binnenkomt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volgt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	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NIET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met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gemiddelde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endParaRPr lang="en-US" sz="240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9963720" cy="4246562"/>
              </a:xfrm>
              <a:blipFill>
                <a:blip r:embed="rId3"/>
                <a:stretch>
                  <a:fillRect l="-1835" r="-1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</p:spPr>
            <p:txBody>
              <a:bodyPr/>
              <a:lstStyle/>
              <a:p>
                <a:r>
                  <a:rPr lang="en-US" dirty="0"/>
                  <a:t>Stap</a:t>
                </a:r>
                <a:r>
                  <a:rPr lang="en-US" dirty="0"/>
                  <a:t> </a:t>
                </a:r>
                <a:r>
                  <a:rPr lang="en-US" dirty="0"/>
                  <a:t>2: </a:t>
                </a:r>
                <a:r>
                  <a:rPr lang="en-US" dirty="0" err="1"/>
                  <a:t>bepaal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/>
                  <a:t>een</a:t>
                </a:r>
                <a:r>
                  <a:rPr lang="en-US" dirty="0"/>
                  <a:t> type-I </a:t>
                </a:r>
                <a:r>
                  <a:rPr lang="en-US" dirty="0" err="1" smtClean="0"/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257747" cy="400110"/>
              </a:xfrm>
              <a:blipFill>
                <a:blip r:embed="rId2"/>
                <a:stretch>
                  <a:fillRect l="-1788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zelf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type-I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kiezen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Hoeveel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risico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je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nemen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aanname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Poisson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=3,7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>
                    <a:latin typeface="RijksoverheidSansText" panose="020B0503040202060203" pitchFamily="34" charset="0"/>
                  </a:rPr>
                  <a:t>onterecht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op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type-I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RijksoverheidSansText" panose="020B0503040202060203" pitchFamily="34" charset="0"/>
                  </a:rPr>
                  <a:t>5</a:t>
                </a:r>
                <a:r>
                  <a:rPr lang="en-US" dirty="0">
                    <a:latin typeface="RijksoverheidSansText" panose="020B0503040202060203" pitchFamily="34" charset="0"/>
                  </a:rPr>
                  <a:t>%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op type-I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onterecht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>
                    <a:latin typeface="RijksoverheidSansText" panose="020B0503040202060203" pitchFamily="34" charset="0"/>
                  </a:rPr>
                  <a:t> Poisson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is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Indien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mensen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inderdaad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Poisson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</a:t>
                </a:r>
                <a:r>
                  <a:rPr lang="en-US" dirty="0">
                    <a:latin typeface="RijksoverheidSansText" panose="020B0503040202060203" pitchFamily="34" charset="0"/>
                  </a:rPr>
                  <a:t>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</a:t>
                </a:r>
                <a:r>
                  <a:rPr lang="en-US" dirty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zal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nulhypothese</a:t>
                </a:r>
                <a:r>
                  <a:rPr lang="en-US" dirty="0">
                    <a:latin typeface="RijksoverheidSansText" panose="020B0503040202060203" pitchFamily="34" charset="0"/>
                  </a:rPr>
                  <a:t> in 95%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alle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steekproefresultaten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ook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daadwerkelijk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aangenomen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 r="-5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Punt-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intervalschatters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Betrouwbaarheid</a:t>
            </a:r>
            <a:r>
              <a:rPr lang="en-US" sz="2400" dirty="0" smtClean="0"/>
              <a:t>-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voorspellingsintervallen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methode</a:t>
            </a:r>
            <a:r>
              <a:rPr lang="en-US" sz="2400" dirty="0" smtClean="0"/>
              <a:t> van </a:t>
            </a:r>
            <a:r>
              <a:rPr lang="en-US" sz="2400" dirty="0" err="1" smtClean="0"/>
              <a:t>hypothesetoetsen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Hypothesetoetsen</a:t>
            </a:r>
            <a:r>
              <a:rPr lang="en-US" sz="2400" dirty="0" smtClean="0"/>
              <a:t> </a:t>
            </a:r>
            <a:r>
              <a:rPr lang="en-US" sz="2400" dirty="0" err="1" smtClean="0"/>
              <a:t>voor</a:t>
            </a:r>
            <a:r>
              <a:rPr lang="en-US" sz="2400" dirty="0" smtClean="0"/>
              <a:t> het </a:t>
            </a:r>
            <a:r>
              <a:rPr lang="en-US" sz="2400" dirty="0" err="1" smtClean="0"/>
              <a:t>gemiddelde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normale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</p:spPr>
            <p:txBody>
              <a:bodyPr/>
              <a:lstStyle/>
              <a:p>
                <a:r>
                  <a:rPr lang="nl-NL" sz="2800" b="1" dirty="0" smtClean="0">
                    <a:solidFill>
                      <a:srgbClr val="005187"/>
                    </a:solidFill>
                    <a:latin typeface="RijksoverheidSansText" panose="020B0503040202060203" pitchFamily="34" charset="0"/>
                  </a:rPr>
                  <a:t>Stap 2: bepaal de kans </a:t>
                </a:r>
                <a14:m>
                  <m:oMath xmlns:m="http://schemas.openxmlformats.org/officeDocument/2006/math">
                    <m:r>
                      <a:rPr lang="nl-NL" sz="2800" b="1" i="1">
                        <a:solidFill>
                          <a:srgbClr val="005187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nl-NL" sz="2800" b="1" dirty="0">
                    <a:solidFill>
                      <a:srgbClr val="005187"/>
                    </a:solidFill>
                    <a:latin typeface="RijksoverheidSansText" panose="020B0503040202060203" pitchFamily="34" charset="0"/>
                  </a:rPr>
                  <a:t> op een type-I fout, en de toetsingsgrootheid </a:t>
                </a:r>
                <a14:m>
                  <m:oMath xmlns:m="http://schemas.openxmlformats.org/officeDocument/2006/math">
                    <m:r>
                      <a:rPr lang="nl-NL" sz="2800" b="1" i="1">
                        <a:solidFill>
                          <a:srgbClr val="005187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800" b="1" dirty="0">
                  <a:solidFill>
                    <a:srgbClr val="005187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  <a:blipFill>
                <a:blip r:embed="rId2"/>
                <a:stretch>
                  <a:fillRect l="-200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Zodra we data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verzamelen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bv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dag,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jaar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lang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frequentietabel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uitgaande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75736"/>
                  </p:ext>
                </p:extLst>
              </p:nvPr>
            </p:nvGraphicFramePr>
            <p:xfrm>
              <a:off x="2540133" y="2838082"/>
              <a:ext cx="7372291" cy="3423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2623609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2299261">
                      <a:extLst>
                        <a:ext uri="{9D8B030D-6E8A-4147-A177-3AD203B41FA5}">
                          <a16:colId xmlns:a16="http://schemas.microsoft.com/office/drawing/2014/main" val="3009411855"/>
                        </a:ext>
                      </a:extLst>
                    </a:gridCol>
                  </a:tblGrid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in de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rij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Geobserveerde</a:t>
                          </a:r>
                          <a:r>
                            <a:rPr lang="en-US" sz="16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Verwachte</a:t>
                          </a:r>
                          <a:r>
                            <a:rPr lang="nl-NL" sz="1600" b="1" baseline="0" dirty="0" smtClean="0">
                              <a:latin typeface="RijksoverheidSansText" panose="020B0503040202060203" pitchFamily="34" charset="0"/>
                            </a:rPr>
                            <a:t> frequenties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8759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2659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75736"/>
                  </p:ext>
                </p:extLst>
              </p:nvPr>
            </p:nvGraphicFramePr>
            <p:xfrm>
              <a:off x="2540133" y="2838082"/>
              <a:ext cx="7372291" cy="3423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2623609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2299261">
                      <a:extLst>
                        <a:ext uri="{9D8B030D-6E8A-4147-A177-3AD203B41FA5}">
                          <a16:colId xmlns:a16="http://schemas.microsoft.com/office/drawing/2014/main" val="3009411855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in de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rij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Geobserveerde</a:t>
                          </a:r>
                          <a:r>
                            <a:rPr lang="en-US" sz="16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Verwachte</a:t>
                          </a:r>
                          <a:r>
                            <a:rPr lang="nl-NL" sz="1600" b="1" baseline="0" dirty="0" smtClean="0">
                              <a:latin typeface="RijksoverheidSansText" panose="020B0503040202060203" pitchFamily="34" charset="0"/>
                            </a:rPr>
                            <a:t> frequenties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103636" r="-88167" b="-8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103636" r="-529" b="-8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203636" r="-88167" b="-7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203636" r="-529" b="-7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298214" r="-88167" b="-632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298214" r="-529" b="-63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64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337879" r="-88167" b="-43636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337879" r="-529" b="-4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525455" r="-88167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525455" r="-529" b="-4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614286" r="-88167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614286" r="-529" b="-3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727273" r="-88167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727273" r="-529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827273" r="-88167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827273" r="-529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103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</p:spPr>
            <p:txBody>
              <a:bodyPr/>
              <a:lstStyle/>
              <a:p>
                <a:r>
                  <a:rPr lang="nl-NL" sz="2800" b="1" dirty="0" smtClean="0">
                    <a:solidFill>
                      <a:srgbClr val="005187"/>
                    </a:solidFill>
                    <a:latin typeface="RijksoverheidSansText" panose="020B0503040202060203" pitchFamily="34" charset="0"/>
                  </a:rPr>
                  <a:t>Stap 2: bepaal de kans </a:t>
                </a:r>
                <a14:m>
                  <m:oMath xmlns:m="http://schemas.openxmlformats.org/officeDocument/2006/math">
                    <m:r>
                      <a:rPr lang="nl-NL" sz="2800" b="1" i="1">
                        <a:solidFill>
                          <a:srgbClr val="005187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nl-NL" sz="2800" b="1" dirty="0">
                    <a:solidFill>
                      <a:srgbClr val="005187"/>
                    </a:solidFill>
                    <a:latin typeface="RijksoverheidSansText" panose="020B0503040202060203" pitchFamily="34" charset="0"/>
                  </a:rPr>
                  <a:t> op een type-I fout, en de toetsingsgrootheid </a:t>
                </a:r>
                <a14:m>
                  <m:oMath xmlns:m="http://schemas.openxmlformats.org/officeDocument/2006/math">
                    <m:r>
                      <a:rPr lang="nl-NL" sz="2800" b="1" i="1">
                        <a:solidFill>
                          <a:srgbClr val="005187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800" b="1" dirty="0">
                  <a:solidFill>
                    <a:srgbClr val="005187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  <a:blipFill>
                <a:blip r:embed="rId2"/>
                <a:stretch>
                  <a:fillRect l="-200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Zodra we data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verzamelen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bv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dag,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jaar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lang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frequentietabel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maken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kunnen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uitgaande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verwachte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frequenties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hand van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Poissonverdeling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=3,7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nl-NL" b="1" dirty="0" smtClean="0">
                    <a:latin typeface="RijksoverheidSansText" panose="020B0503040202060203" pitchFamily="34" charset="0"/>
                  </a:rPr>
                  <a:t>Toetsingsgrootheid: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N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N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l-N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nl-NL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nl-N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p>
                            <m:sSup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categorie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ë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nl-NL" b="0" i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endParaRPr lang="en-US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2009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871178"/>
                  </p:ext>
                </p:extLst>
              </p:nvPr>
            </p:nvGraphicFramePr>
            <p:xfrm>
              <a:off x="4655840" y="2602270"/>
              <a:ext cx="7372291" cy="3667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2623609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2299261">
                      <a:extLst>
                        <a:ext uri="{9D8B030D-6E8A-4147-A177-3AD203B41FA5}">
                          <a16:colId xmlns:a16="http://schemas.microsoft.com/office/drawing/2014/main" val="3009411855"/>
                        </a:ext>
                      </a:extLst>
                    </a:gridCol>
                  </a:tblGrid>
                  <a:tr h="327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Geobserveerde</a:t>
                          </a:r>
                          <a:r>
                            <a:rPr lang="en-US" sz="1600" b="1" baseline="0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Text" panose="020B0503040202060203" pitchFamily="34" charset="0"/>
                            </a:rPr>
                            <a:t>frequenties</a:t>
                          </a:r>
                          <a:endParaRPr lang="en-US" sz="1600" b="1" baseline="0" dirty="0" smtClean="0">
                            <a:latin typeface="RijksoverheidSansTex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Verwachte</a:t>
                          </a:r>
                          <a:r>
                            <a:rPr lang="nl-NL" sz="1600" b="1" baseline="0" dirty="0" smtClean="0">
                              <a:latin typeface="RijksoverheidSansText" panose="020B0503040202060203" pitchFamily="34" charset="0"/>
                            </a:rPr>
                            <a:t> frequenties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8759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2659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875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8871178"/>
                  </p:ext>
                </p:extLst>
              </p:nvPr>
            </p:nvGraphicFramePr>
            <p:xfrm>
              <a:off x="4655840" y="2602270"/>
              <a:ext cx="7372291" cy="36677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44942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2623609">
                      <a:extLst>
                        <a:ext uri="{9D8B030D-6E8A-4147-A177-3AD203B41FA5}">
                          <a16:colId xmlns:a16="http://schemas.microsoft.com/office/drawing/2014/main" val="2613349315"/>
                        </a:ext>
                      </a:extLst>
                    </a:gridCol>
                    <a:gridCol w="2299261">
                      <a:extLst>
                        <a:ext uri="{9D8B030D-6E8A-4147-A177-3AD203B41FA5}">
                          <a16:colId xmlns:a16="http://schemas.microsoft.com/office/drawing/2014/main" val="3009411855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2105" r="-88167" b="-54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2105" r="-529" b="-54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176364" r="-88167" b="-8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176364" r="-529" b="-84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352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276364" r="-88167" b="-7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276364" r="-529" b="-74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369643" r="-88167" b="-63392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369643" r="-529" b="-633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7114861"/>
                      </a:ext>
                    </a:extLst>
                  </a:tr>
                  <a:tr h="2641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71120">
                    <a:tc vMerge="1">
                      <a:txBody>
                        <a:bodyPr/>
                        <a:lstStyle/>
                        <a:p>
                          <a:endParaRPr lang="nl-NL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398485" r="-88167" b="-43787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398485" r="-529" b="-43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07366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587500" r="-88167" b="-4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587500" r="-529" b="-416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700000" r="-88167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700000" r="-529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800000" r="-8816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800000" r="-529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6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3503" t="-900000" r="-88167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635" t="-900000" r="-529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6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6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</p:spPr>
            <p:txBody>
              <a:bodyPr/>
              <a:lstStyle/>
              <a:p>
                <a:r>
                  <a:rPr lang="nl-NL" sz="2800" b="1" dirty="0">
                    <a:latin typeface="RijksoverheidSansText" panose="020B0503040202060203" pitchFamily="34" charset="0"/>
                  </a:rPr>
                  <a:t>Stap </a:t>
                </a:r>
                <a:r>
                  <a:rPr lang="nl-NL" sz="2800" b="1" dirty="0">
                    <a:latin typeface="RijksoverheidSansText" panose="020B0503040202060203" pitchFamily="34" charset="0"/>
                  </a:rPr>
                  <a:t>3: </a:t>
                </a:r>
                <a:r>
                  <a:rPr lang="nl-NL" sz="2800" b="1" dirty="0">
                    <a:solidFill>
                      <a:srgbClr val="0E3B6E"/>
                    </a:solidFill>
                    <a:latin typeface="RijksoverheidSansText" panose="020B0503040202060203" pitchFamily="34" charset="0"/>
                  </a:rPr>
                  <a:t>verzamel data en bepaal de geobserveerde toetsingsgrootheid </a:t>
                </a:r>
                <a14:m>
                  <m:oMath xmlns:m="http://schemas.openxmlformats.org/officeDocument/2006/math">
                    <m:r>
                      <a:rPr lang="nl-NL" sz="2800" b="1" i="1">
                        <a:solidFill>
                          <a:srgbClr val="0E3B6E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005187"/>
                  </a:solidFill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0969716" cy="430887"/>
              </a:xfrm>
              <a:blipFill>
                <a:blip r:embed="rId2"/>
                <a:stretch>
                  <a:fillRect l="-2001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dirty="0" smtClean="0">
                <a:latin typeface="RijksoverheidSansText" panose="020B0503040202060203" pitchFamily="34" charset="0"/>
              </a:rPr>
              <a:t>Op basis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steekproef</a:t>
            </a:r>
            <a:r>
              <a:rPr lang="en-US" dirty="0" smtClean="0">
                <a:latin typeface="RijksoverheidSansText" panose="020B0503040202060203" pitchFamily="34" charset="0"/>
              </a:rPr>
              <a:t> van 365 </a:t>
            </a:r>
            <a:r>
              <a:rPr lang="en-US" dirty="0" err="1" smtClean="0">
                <a:latin typeface="RijksoverheidSansText" panose="020B0503040202060203" pitchFamily="34" charset="0"/>
              </a:rPr>
              <a:t>willekeurig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gekozen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momentopnames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gedurende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jaar</a:t>
            </a:r>
            <a:r>
              <a:rPr lang="en-US" dirty="0" smtClean="0">
                <a:latin typeface="RijksoverheidSansText" panose="020B0503040202060203" pitchFamily="34" charset="0"/>
              </a:rPr>
              <a:t> (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per dag) </a:t>
            </a:r>
            <a:r>
              <a:rPr lang="en-US" dirty="0" err="1" smtClean="0">
                <a:latin typeface="RijksoverheidSansText" panose="020B0503040202060203" pitchFamily="34" charset="0"/>
              </a:rPr>
              <a:t>zijn</a:t>
            </a:r>
            <a:r>
              <a:rPr lang="en-US" dirty="0" smtClean="0">
                <a:latin typeface="RijksoverheidSansText" panose="020B0503040202060203" pitchFamily="34" charset="0"/>
              </a:rPr>
              <a:t> de </a:t>
            </a:r>
            <a:r>
              <a:rPr lang="en-US" dirty="0" err="1" smtClean="0">
                <a:latin typeface="RijksoverheidSansText" panose="020B0503040202060203" pitchFamily="34" charset="0"/>
              </a:rPr>
              <a:t>volgende</a:t>
            </a:r>
            <a:r>
              <a:rPr lang="en-US" dirty="0" smtClean="0">
                <a:latin typeface="RijksoverheidSansText" panose="020B0503040202060203" pitchFamily="34" charset="0"/>
              </a:rPr>
              <a:t> data </a:t>
            </a:r>
            <a:r>
              <a:rPr lang="en-US" dirty="0" err="1" smtClean="0">
                <a:latin typeface="RijksoverheidSansText" panose="020B0503040202060203" pitchFamily="34" charset="0"/>
              </a:rPr>
              <a:t>verzameld</a:t>
            </a:r>
            <a:r>
              <a:rPr lang="en-US" dirty="0" smtClean="0">
                <a:latin typeface="RijksoverheidSansText" panose="020B0503040202060203" pitchFamily="34" charset="0"/>
              </a:rPr>
              <a:t> (met </a:t>
            </a:r>
            <a:r>
              <a:rPr lang="en-US" dirty="0" err="1" smtClean="0">
                <a:latin typeface="RijksoverheidSansText" panose="020B0503040202060203" pitchFamily="34" charset="0"/>
              </a:rPr>
              <a:t>gemiddelde</a:t>
            </a:r>
            <a:r>
              <a:rPr lang="en-US" dirty="0" smtClean="0">
                <a:latin typeface="RijksoverheidSansText" panose="020B0503040202060203" pitchFamily="34" charset="0"/>
              </a:rPr>
              <a:t> 3,7).</a:t>
            </a:r>
          </a:p>
          <a:p>
            <a:endParaRPr lang="en-US" b="1" dirty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 smtClean="0">
              <a:latin typeface="RijksoverheidSansText" panose="020B0503040202060203" pitchFamily="34" charset="0"/>
            </a:endParaRPr>
          </a:p>
          <a:p>
            <a:endParaRPr lang="en-US" i="1" dirty="0" smtClean="0">
              <a:latin typeface="RijksoverheidSansText" panose="020B0503040202060203" pitchFamily="34" charset="0"/>
            </a:endParaRPr>
          </a:p>
          <a:p>
            <a:endParaRPr lang="en-US" b="0" i="1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764727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Geobserveerde frequenties</a:t>
                          </a:r>
                          <a14:m>
                            <m:oMath xmlns:m="http://schemas.openxmlformats.org/officeDocument/2006/math">
                              <m:r>
                                <a:rPr lang="nl-NL" sz="18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Verwachte frequenties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nl-NL" sz="18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9,0241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33.3891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1808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61,7699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76,1828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≈70,4691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52,1472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365∗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poissonpdf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=3,7;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32,1574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365−9,0241−33,3891−…≈29,8603</m:t>
                                </m:r>
                              </m:oMath>
                            </m:oMathPara>
                          </a14:m>
                          <a:endParaRPr lang="nl-NL" b="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2204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0764727"/>
                  </p:ext>
                </p:extLst>
              </p:nvPr>
            </p:nvGraphicFramePr>
            <p:xfrm>
              <a:off x="1099386" y="2492896"/>
              <a:ext cx="10400776" cy="36576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68301">
                      <a:extLst>
                        <a:ext uri="{9D8B030D-6E8A-4147-A177-3AD203B41FA5}">
                          <a16:colId xmlns:a16="http://schemas.microsoft.com/office/drawing/2014/main" val="179545483"/>
                        </a:ext>
                      </a:extLst>
                    </a:gridCol>
                    <a:gridCol w="3160966">
                      <a:extLst>
                        <a:ext uri="{9D8B030D-6E8A-4147-A177-3AD203B41FA5}">
                          <a16:colId xmlns:a16="http://schemas.microsoft.com/office/drawing/2014/main" val="2607929271"/>
                        </a:ext>
                      </a:extLst>
                    </a:gridCol>
                    <a:gridCol w="5171509">
                      <a:extLst>
                        <a:ext uri="{9D8B030D-6E8A-4147-A177-3AD203B41FA5}">
                          <a16:colId xmlns:a16="http://schemas.microsoft.com/office/drawing/2014/main" val="11105420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1800" b="1" dirty="0" smtClean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personen</a:t>
                          </a:r>
                          <a:endParaRPr lang="en-US" sz="1800" b="1" dirty="0" smtClean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511" t="-8333" r="-163969" b="-9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178" t="-8333" r="-236" b="-9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08714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0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10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108333" r="-236" b="-8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6514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1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208333" r="-236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8362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2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60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308333" r="-236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4343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3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401639" r="-236" b="-5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35322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4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80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510000" r="-236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521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5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55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610000" r="-236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92208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6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30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710000" r="-23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43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latin typeface="RijksoverheidSansText" panose="020B0503040202060203" pitchFamily="34" charset="0"/>
                            </a:rPr>
                            <a:t>7</a:t>
                          </a:r>
                          <a:endParaRPr lang="nl-NL" sz="18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RijksoverheidSansText" panose="020B0503040202060203" pitchFamily="34" charset="0"/>
                            </a:rPr>
                            <a:t>20</a:t>
                          </a:r>
                          <a:endParaRPr lang="nl-NL" b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78" t="-810000" r="-236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18116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>
                              <a:latin typeface="RijksoverheidSansText" panose="020B0503040202060203" pitchFamily="34" charset="0"/>
                            </a:rPr>
                            <a:t>Totaal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1800" b="1" dirty="0" smtClean="0">
                              <a:latin typeface="RijksoverheidSansText" panose="020B0503040202060203" pitchFamily="34" charset="0"/>
                            </a:rPr>
                            <a:t>365</a:t>
                          </a:r>
                          <a:endParaRPr lang="nl-NL" sz="18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635663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574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Stap 3: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bepaal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significantieniveau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latin typeface="RijksoverheidSansText" panose="020B0503040202060203" pitchFamily="34" charset="0"/>
                  </a:rPr>
                  <a:t> (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op 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type-I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fout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)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toetsingsgrootheid</a:t>
                </a:r>
                <a:endParaRPr lang="en-US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4615" r="-1090" b="-52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b="1" dirty="0" smtClean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geobserveerde</a:t>
                </a:r>
                <a:r>
                  <a:rPr lang="en-US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10−9,0241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9,0241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25−33,3891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33,3891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20−29,860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29,860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≈8,1304</m:t>
                      </m:r>
                    </m:oMath>
                  </m:oMathPara>
                </a14:m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3"/>
                <a:stretch>
                  <a:fillRect l="-1516" b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1705702"/>
            <a:ext cx="8424935" cy="30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1 (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kritieke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gebied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∞)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waarbij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grens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oplossing</a:t>
                </a:r>
                <a:r>
                  <a:rPr lang="en-US" dirty="0">
                    <a:latin typeface="RijksoverheidSansText" panose="020B0503040202060203" pitchFamily="34" charset="0"/>
                  </a:rPr>
                  <a:t> is van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cdf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=14,0671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ligt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 het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kritieke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gebied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954" y="3234296"/>
            <a:ext cx="6337662" cy="30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</p:spPr>
            <p:txBody>
              <a:bodyPr/>
              <a:lstStyle/>
              <a:p>
                <a:r>
                  <a:rPr lang="en-US" sz="2800" b="1" dirty="0"/>
                  <a:t>Stap 4: </a:t>
                </a:r>
                <a:r>
                  <a:rPr lang="en-US" sz="2800" b="1" dirty="0" err="1"/>
                  <a:t>bepaal</a:t>
                </a:r>
                <a:r>
                  <a:rPr lang="en-US" sz="2800" b="1" dirty="0"/>
                  <a:t> </a:t>
                </a:r>
                <a:r>
                  <a:rPr lang="en-US" sz="2800" b="1" dirty="0" smtClean="0"/>
                  <a:t>met de </a:t>
                </a:r>
                <a:r>
                  <a:rPr lang="en-US" sz="2800" b="1" dirty="0" err="1" smtClean="0"/>
                  <a:t>toetsingsgrootheid</a:t>
                </a:r>
                <a:r>
                  <a:rPr lang="en-US" sz="2800" b="1" dirty="0" smtClean="0"/>
                  <a:t> </a:t>
                </a:r>
                <a:r>
                  <a:rPr lang="en-US" sz="2800" b="1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moet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worden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verworpen</a:t>
                </a:r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30887"/>
              </a:xfrm>
              <a:blipFill>
                <a:blip r:embed="rId2"/>
                <a:stretch>
                  <a:fillRect l="-1962" t="-25714" r="-872" b="-50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toetsingsgrootheid</a:t>
                </a:r>
                <a:r>
                  <a:rPr lang="en-US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8,1304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komt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uit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(7)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-verdeling.</a:t>
                </a: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2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):</a:t>
                </a: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Het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-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waarde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door </a:t>
                </a:r>
              </a:p>
              <a:p>
                <a:endParaRPr lang="en-US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0,3212</m:t>
                      </m:r>
                    </m:oMath>
                  </m:oMathPara>
                </a14:m>
                <a:endParaRPr lang="en-US" b="0" i="1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=0,05</m:t>
                      </m:r>
                    </m:oMath>
                  </m:oMathPara>
                </a14:m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!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3"/>
                <a:stretch>
                  <a:fillRect l="-153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2771942"/>
            <a:ext cx="7207721" cy="34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6" y="1265239"/>
            <a:ext cx="11185739" cy="430887"/>
          </a:xfrm>
        </p:spPr>
        <p:txBody>
          <a:bodyPr/>
          <a:lstStyle/>
          <a:p>
            <a:r>
              <a:rPr lang="en-US" sz="2800" b="1" dirty="0" err="1"/>
              <a:t>Stap</a:t>
            </a:r>
            <a:r>
              <a:rPr lang="en-US" sz="2800" b="1" dirty="0"/>
              <a:t> </a:t>
            </a:r>
            <a:r>
              <a:rPr lang="en-US" sz="2800" b="1" dirty="0" smtClean="0"/>
              <a:t>5: </a:t>
            </a:r>
            <a:r>
              <a:rPr lang="en-US" sz="2800" b="1" dirty="0" err="1" smtClean="0"/>
              <a:t>formuleer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duidelijke</a:t>
            </a:r>
            <a:r>
              <a:rPr lang="en-US" sz="2800" b="1" dirty="0" smtClean="0"/>
              <a:t> </a:t>
            </a:r>
            <a:r>
              <a:rPr lang="en-US" sz="2800" b="1" dirty="0" err="1"/>
              <a:t>conclusie</a:t>
            </a:r>
            <a:r>
              <a:rPr lang="en-US" sz="2800" b="1" dirty="0"/>
              <a:t> in </a:t>
            </a:r>
            <a:r>
              <a:rPr lang="en-US" sz="2800" b="1" dirty="0" smtClean="0"/>
              <a:t>de </a:t>
            </a:r>
            <a:r>
              <a:rPr lang="en-US" sz="2800" b="1" dirty="0" err="1" smtClean="0"/>
              <a:t>originele</a:t>
            </a:r>
            <a:r>
              <a:rPr lang="en-US" sz="2800" b="1" dirty="0" smtClean="0"/>
              <a:t> context.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Volgens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beide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methoden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kritiek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gebied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/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-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wordt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verworpen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betekent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basis van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onvoldoende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om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verwerpen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het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aantal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binnenkomende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personen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bij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bedrijfskantine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=3,7)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verdeeld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is.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r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De chi-kwadraatverdeling en toepassingen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Onafhankelijkheidstoets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Aanpassingstoets</a:t>
            </a:r>
            <a:endParaRPr lang="nl-NL" sz="2400" dirty="0">
              <a:latin typeface="RijksoverheidSansText" panose="020B0503040202060203" pitchFamily="34" charset="0"/>
            </a:endParaRPr>
          </a:p>
          <a:p>
            <a:endParaRPr lang="nl-NL" sz="2400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</a:t>
            </a:r>
            <a:r>
              <a:rPr lang="en-US" sz="2400" dirty="0" err="1">
                <a:latin typeface="RijksoverheidSansText" panose="020B0503040202060203" pitchFamily="34" charset="0"/>
              </a:rPr>
              <a:t>Buijs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315-318), 10.2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318-323), 10.3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325-330)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10: m1-m4, 10.1, 10.5a, 10.7, 10.11, 10.12, 10.13</a:t>
            </a:r>
            <a:endParaRPr lang="en-US" sz="2400" dirty="0">
              <a:latin typeface="RijksoverheidSansText" panose="020B0503040202060203" pitchFamily="34" charset="0"/>
            </a:endParaRPr>
          </a:p>
          <a:p>
            <a:endParaRPr lang="en-US" sz="2400" b="1" dirty="0"/>
          </a:p>
          <a:p>
            <a:r>
              <a:rPr lang="en-US" sz="2400" b="1" dirty="0" err="1"/>
              <a:t>Volgende</a:t>
            </a:r>
            <a:r>
              <a:rPr lang="en-US" sz="2400" b="1" dirty="0"/>
              <a:t> les: </a:t>
            </a:r>
            <a:r>
              <a:rPr lang="en-US" sz="2400" dirty="0" err="1" smtClean="0"/>
              <a:t>verschiltoetsen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eigenschappen van </a:t>
                </a:r>
                <a:r>
                  <a:rPr lang="nl-NL" dirty="0" smtClean="0"/>
                  <a:t>de chi-kwadraatverdeling benoemen en uitleggen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verschillende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situaties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benoemen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waarin</a:t>
                </a:r>
                <a:r>
                  <a:rPr lang="en-US" dirty="0" smtClean="0"/>
                  <a:t> 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speelt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Met </a:t>
                </a:r>
                <a:r>
                  <a:rPr lang="en-US" dirty="0" err="1" smtClean="0"/>
                  <a:t>behulp</a:t>
                </a:r>
                <a:r>
                  <a:rPr lang="en-US" dirty="0" smtClean="0"/>
                  <a:t> van de chi-</a:t>
                </a:r>
                <a:r>
                  <a:rPr lang="en-US" dirty="0" err="1" smtClean="0"/>
                  <a:t>kwadraatverdeling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onafhankelijkheidstoetsen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aanpassingstoetsen</a:t>
                </a:r>
                <a:r>
                  <a:rPr lang="en-US" dirty="0" smtClean="0"/>
                  <a:t> (goodness-of-fit tests) </a:t>
                </a:r>
                <a:r>
                  <a:rPr lang="en-US" dirty="0" err="1" smtClean="0"/>
                  <a:t>uitvoeren</a:t>
                </a:r>
                <a:r>
                  <a:rPr lang="en-US" dirty="0" smtClean="0"/>
                  <a:t> 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4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Recap: de </a:t>
                </a:r>
                <a:r>
                  <a:rPr lang="en-US" dirty="0" err="1" smtClean="0"/>
                  <a:t>standaardnormale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Gemiddelde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dirty="0" smtClean="0"/>
                  <a:t> en standaardafwijking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Symmetrisch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rond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Belkromme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Standaardisatie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nl-NL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68" y="2162573"/>
            <a:ext cx="6151899" cy="40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Wat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zeggen</a:t>
                </a:r>
                <a:r>
                  <a:rPr lang="en-US" dirty="0" smtClean="0"/>
                  <a:t> over het </a:t>
                </a:r>
                <a:r>
                  <a:rPr lang="en-US" dirty="0" err="1" smtClean="0"/>
                  <a:t>kwadraat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nl-NL" dirty="0" smtClean="0"/>
                  <a:t>?</a:t>
                </a:r>
                <a:endParaRPr lang="nl-N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i="0" baseline="0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RijksoverheidSansText" panose="020B0503040202060203" pitchFamily="34" charset="0"/>
                            </a:rPr>
                            <a:t>Kansdichtheidsfunctie</a:t>
                          </a:r>
                          <a:r>
                            <a:rPr lang="en-US" b="1" dirty="0" smtClean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nl-NL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55660525"/>
                  </p:ext>
                </p:extLst>
              </p:nvPr>
            </p:nvGraphicFramePr>
            <p:xfrm>
              <a:off x="812800" y="3093913"/>
              <a:ext cx="11593288" cy="3719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752501">
                      <a:extLst>
                        <a:ext uri="{9D8B030D-6E8A-4147-A177-3AD203B41FA5}">
                          <a16:colId xmlns:a16="http://schemas.microsoft.com/office/drawing/2014/main" val="2254539415"/>
                        </a:ext>
                      </a:extLst>
                    </a:gridCol>
                    <a:gridCol w="6840787">
                      <a:extLst>
                        <a:ext uri="{9D8B030D-6E8A-4147-A177-3AD203B41FA5}">
                          <a16:colId xmlns:a16="http://schemas.microsoft.com/office/drawing/2014/main" val="356158008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28" t="-8065" r="-144231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69546" t="-8065" r="-178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5889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467140"/>
            <a:ext cx="4237344" cy="2802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3465833"/>
            <a:ext cx="4176464" cy="28066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waarden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niet-negatief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symmetrisch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Bouwsteen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chikwadraatverdeling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772816"/>
                <a:ext cx="10946144" cy="1200329"/>
              </a:xfrm>
              <a:prstGeom prst="rect">
                <a:avLst/>
              </a:prstGeom>
              <a:blipFill>
                <a:blip r:embed="rId6"/>
                <a:stretch>
                  <a:fillRect l="-78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chikwadraatverdeling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chikwadraatverdeling</a:t>
                </a:r>
                <a:r>
                  <a:rPr lang="en-US" sz="240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continue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kansverdeling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hoort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som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kwadraten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standaardnormaal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verdeelde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NL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noemen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getal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 van de </a:t>
                </a:r>
                <a:r>
                  <a:rPr lang="en-US" sz="2400" dirty="0" err="1" smtClean="0"/>
                  <a:t>chikwadraatverdeling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b="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formule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de </a:t>
                </a:r>
                <a:r>
                  <a:rPr lang="en-US" sz="2400" dirty="0" smtClean="0"/>
                  <a:t>(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)</a:t>
                </a:r>
                <a:r>
                  <a:rPr lang="en-US" sz="2400" dirty="0" err="1" smtClean="0"/>
                  <a:t>variantie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bevat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som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van </a:t>
                </a:r>
                <a:r>
                  <a:rPr lang="en-US" sz="2400" dirty="0" err="1" smtClean="0"/>
                  <a:t>kwadraten</a:t>
                </a:r>
                <a:r>
                  <a:rPr lang="en-US" sz="2400" dirty="0" smtClean="0"/>
                  <a:t>!</a:t>
                </a:r>
                <a:endParaRPr lang="nl-NL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450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juli</a:t>
            </a:r>
            <a:r>
              <a:rPr lang="en-US" dirty="0" smtClean="0"/>
              <a:t>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64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chi-</a:t>
            </a:r>
            <a:r>
              <a:rPr lang="en-US" dirty="0" err="1" smtClean="0"/>
              <a:t>kwadraatverdeling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marL="0" indent="0" algn="ctr">
              <a:buNone/>
            </a:pPr>
            <a:endParaRPr lang="nl-NL" sz="2400" dirty="0" smtClean="0">
              <a:hlinkClick r:id="rId2" action="ppaction://hlinkfile"/>
            </a:endParaRPr>
          </a:p>
          <a:p>
            <a:pPr marL="0" indent="0" algn="ctr">
              <a:buNone/>
            </a:pPr>
            <a:r>
              <a:rPr lang="nl-NL" sz="2400" dirty="0" err="1" smtClean="0">
                <a:hlinkClick r:id="rId2" action="ppaction://hlinkfile"/>
              </a:rPr>
              <a:t>interactive-chisq.streamlit.app</a:t>
            </a:r>
            <a:endParaRPr lang="nl-NL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87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0E3B6E"/>
                    </a:solidFill>
                  </a:rPr>
                  <a:t>Toepassing</a:t>
                </a:r>
                <a:r>
                  <a:rPr lang="en-US" dirty="0" smtClean="0">
                    <a:solidFill>
                      <a:srgbClr val="0E3B6E"/>
                    </a:solidFill>
                  </a:rPr>
                  <a:t> </a:t>
                </a:r>
                <a:r>
                  <a:rPr lang="en-US" dirty="0" smtClean="0">
                    <a:solidFill>
                      <a:srgbClr val="0E3B6E"/>
                    </a:solidFill>
                  </a:rPr>
                  <a:t>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E3B6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0E3B6E"/>
                    </a:solidFill>
                  </a:rPr>
                  <a:t>-toets </a:t>
                </a:r>
                <a:r>
                  <a:rPr lang="en-US" dirty="0" err="1" smtClean="0">
                    <a:solidFill>
                      <a:srgbClr val="0E3B6E"/>
                    </a:solidFill>
                  </a:rPr>
                  <a:t>voor</a:t>
                </a:r>
                <a:r>
                  <a:rPr lang="en-US" dirty="0" smtClean="0">
                    <a:solidFill>
                      <a:srgbClr val="0E3B6E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0E3B6E"/>
                    </a:solidFill>
                  </a:rPr>
                  <a:t>onafhankelijkheid</a:t>
                </a:r>
                <a:endParaRPr lang="nl-NL" dirty="0">
                  <a:solidFill>
                    <a:srgbClr val="0E3B6E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Stel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onderzoeken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onder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gewonde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soldaten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oorlogsmissie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of het 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samenhangt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hun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tijdens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missie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RijksoverheidSansText" panose="020B0503040202060203" pitchFamily="34" charset="0"/>
                      </a:rPr>
                      <m:t>Interactie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tussen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twee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categorische</m:t>
                    </m:r>
                    <m:r>
                      <m:rPr>
                        <m:nor/>
                      </m:rPr>
                      <a:rPr lang="en-US" b="1" i="0" dirty="0" smtClean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RijksoverheidSansText" panose="020B0503040202060203" pitchFamily="34" charset="0"/>
                      </a:rPr>
                      <m:t>variabelen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oftewel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nomina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r>
                  <a:rPr lang="en-US" dirty="0" smtClean="0"/>
                  <a:t> of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RijksoverheidSansText" panose="020B0503040202060203" pitchFamily="34" charset="0"/>
                      </a:rPr>
                      <m:t>ordina</m:t>
                    </m:r>
                    <m:r>
                      <m:rPr>
                        <m:nor/>
                      </m:rPr>
                      <a:rPr lang="nl-NL" b="1" i="0" dirty="0" smtClean="0">
                        <a:latin typeface="RijksoverheidSansText" panose="020B0503040202060203" pitchFamily="34" charset="0"/>
                      </a:rPr>
                      <m:t>al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dirty="0" err="1" smtClean="0">
                    <a:latin typeface="RijksoverheidSansText" panose="020B0503040202060203" pitchFamily="34" charset="0"/>
                  </a:rPr>
                  <a:t>Vraag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deze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twee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(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/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)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onafhankelijk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van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elkaar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?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 t="-2009" r="-1235" b="-2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628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 1: </a:t>
                </a:r>
                <a:r>
                  <a:rPr lang="en-US" dirty="0" err="1" smtClean="0"/>
                  <a:t>formuleer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nulhypothese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alternatieve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Nulhypothese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onafhankelijke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b="0" dirty="0" smtClean="0">
                    <a:latin typeface="RijksoverheidSansText" panose="020B0503040202060203" pitchFamily="34" charset="0"/>
                  </a:rPr>
                  <a:t>.</a:t>
                </a:r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Alternatieve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hypothese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“type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verwonding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“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taakstelling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”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afhankelijke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variabelen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endParaRPr lang="en-US" b="0" i="1" dirty="0">
                  <a:latin typeface="RijksoverheidSansText" panose="020B0503040202060203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23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2363</Words>
  <Application>Microsoft Office PowerPoint</Application>
  <PresentationFormat>Breedbeeld</PresentationFormat>
  <Paragraphs>575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10</vt:lpstr>
      <vt:lpstr>Terugblik</vt:lpstr>
      <vt:lpstr>Leerdoelen </vt:lpstr>
      <vt:lpstr>Recap: de standaardnormale verdeling Z∼N(0,1)</vt:lpstr>
      <vt:lpstr>Wat kunnen we zeggen over het kwadraat Z^2 van Z∼N(0,1)?</vt:lpstr>
      <vt:lpstr>De chikwadraatverdeling</vt:lpstr>
      <vt:lpstr>De chi-kwadraatverdeling</vt:lpstr>
      <vt:lpstr>Toepassing 1: χ^2-toets voor onafhankelijkheid</vt:lpstr>
      <vt:lpstr>Stap 1: formuleer de nulhypothese H_0 en alternatieve hypothese H_1</vt:lpstr>
      <vt:lpstr>Stap 2: bepaal de kans α op een type-I fout en de toetsingsgrootheid T</vt:lpstr>
      <vt:lpstr>Stap 2: bepaal de kans α op een type-I fout en de toetsingsgrootheid T</vt:lpstr>
      <vt:lpstr>Stap 2: bepaal de kans α op een type-I fout en de toetsingsgrootheid T</vt:lpstr>
      <vt:lpstr>Stap 3: verzamel data en bepaal de geobserveerde toetsingsgrootheid t </vt:lpstr>
      <vt:lpstr>Stap 4: bekijk aan de hand van de geobserveerde toetsingsgrootheid t of de nulhypothese H_0 moet worden aangenomen of verworpen .</vt:lpstr>
      <vt:lpstr>Stap 4: bepaal met de toetsingsgrootheid of H_0 moet worden verworpen.</vt:lpstr>
      <vt:lpstr>Stap 5: formuleer een duidelijke conclusie in de originele context.</vt:lpstr>
      <vt:lpstr>Toepassing 2: aanpassingstoets (“goodness-of-fit test”)</vt:lpstr>
      <vt:lpstr>Stap 1: formuleer de nulhypothese H_0 en de alternatieve hypothese H_1</vt:lpstr>
      <vt:lpstr>Stap 2: bepaal de kans α op een type-I fout en de toetsingsgrootheid T</vt:lpstr>
      <vt:lpstr>Stap 2: bepaal de kans α op een type-I fout, en de toetsingsgrootheid T</vt:lpstr>
      <vt:lpstr>Stap 2: bepaal de kans α op een type-I fout, en de toetsingsgrootheid T</vt:lpstr>
      <vt:lpstr>Stap 3: verzamel data en bepaal de geobserveerde toetsingsgrootheid t</vt:lpstr>
      <vt:lpstr>Stap 3: bepaal significantieniveau α (kans op type-I fout) en toetsingsgrootheid</vt:lpstr>
      <vt:lpstr>Stap 4: bepaal met de toetsingsgrootheid of H_0 moet worden verworpen.</vt:lpstr>
      <vt:lpstr>Stap 4: bepaal met de toetsingsgrootheid of H_0 moet worden verworpen.</vt:lpstr>
      <vt:lpstr>Stap 5: formuleer een duidelijke conclusie in de originele context.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139</cp:revision>
  <cp:lastPrinted>2011-09-21T07:52:24Z</cp:lastPrinted>
  <dcterms:created xsi:type="dcterms:W3CDTF">2024-11-25T09:45:08Z</dcterms:created>
  <dcterms:modified xsi:type="dcterms:W3CDTF">2025-06-06T13:26:47Z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