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11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Regressie </a:t>
            </a:r>
            <a:r>
              <a:rPr lang="nl-NL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en correlatie</a:t>
            </a:r>
            <a:endParaRPr lang="nl-NL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Vraag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Stel nu </a:t>
                </a:r>
                <a:r>
                  <a:rPr lang="en-US" dirty="0" err="1"/>
                  <a:t>dat</a:t>
                </a:r>
                <a:r>
                  <a:rPr lang="en-US" dirty="0"/>
                  <a:t> het </a:t>
                </a:r>
                <a:r>
                  <a:rPr lang="en-US" dirty="0" err="1"/>
                  <a:t>volgende</a:t>
                </a:r>
                <a:r>
                  <a:rPr lang="en-US" dirty="0"/>
                  <a:t> </a:t>
                </a:r>
                <a:r>
                  <a:rPr lang="en-US" dirty="0" err="1"/>
                  <a:t>geldt</a:t>
                </a:r>
                <a:r>
                  <a:rPr lang="en-US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dirty="0"/>
                  <a:t> een boodschap stuurt met 1 signaal, ofwel een “dot” ofwel een “</a:t>
                </a:r>
                <a:r>
                  <a:rPr lang="nl-NL" dirty="0" err="1"/>
                  <a:t>dash</a:t>
                </a:r>
                <a:r>
                  <a:rPr lang="nl-NL" dirty="0"/>
                  <a:t>”.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Een</a:t>
                </a:r>
                <a:r>
                  <a:rPr lang="en-US" dirty="0"/>
                  <a:t> signal </a:t>
                </a:r>
                <a:r>
                  <a:rPr lang="en-US" dirty="0" err="1"/>
                  <a:t>komt</a:t>
                </a:r>
                <a:r>
                  <a:rPr lang="en-US" dirty="0"/>
                  <a:t> met 80%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:r>
                  <a:rPr lang="en-US" dirty="0" err="1"/>
                  <a:t>goed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smtClean="0"/>
                  <a:t>Wat is de </a:t>
                </a:r>
                <a:r>
                  <a:rPr lang="en-US" dirty="0" err="1" smtClean="0"/>
                  <a:t>verwachtingswaarde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variantie</a:t>
                </a:r>
                <a:r>
                  <a:rPr lang="en-US" dirty="0" smtClean="0"/>
                  <a:t> van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signalen</a:t>
                </a:r>
                <a:r>
                  <a:rPr lang="en-US" dirty="0" smtClean="0"/>
                  <a:t> wat </a:t>
                </a:r>
                <a:r>
                  <a:rPr lang="en-US" dirty="0" err="1" smtClean="0"/>
                  <a:t>goed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aankomt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None/>
                </a:pPr>
                <a:endParaRPr lang="nl-NL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nl-NL" sz="1800" b="1" dirty="0" smtClean="0">
                    <a:solidFill>
                      <a:srgbClr val="00B050"/>
                    </a:solidFill>
                  </a:rPr>
                  <a:t>Verwachtingswaarde: </a:t>
                </a:r>
                <a14:m>
                  <m:oMath xmlns:m="http://schemas.openxmlformats.org/officeDocument/2006/math">
                    <m:r>
                      <a:rPr lang="nl-NL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nl-NL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</m:d>
                    <m:r>
                      <a:rPr lang="nl-NL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nl-NL" sz="1800" dirty="0" smtClean="0">
                    <a:solidFill>
                      <a:srgbClr val="00B050"/>
                    </a:solidFill>
                  </a:rPr>
                  <a:t> signalen</a:t>
                </a:r>
                <a:endParaRPr lang="nl-NL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00B050"/>
                    </a:solidFill>
                  </a:rPr>
                  <a:t>Variantie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8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nl-NL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</m:d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=0,8∗0,2=0,16</m:t>
                    </m:r>
                  </m:oMath>
                </a14:m>
                <a:r>
                  <a:rPr lang="nl-NL" sz="1800" dirty="0" smtClean="0">
                    <a:solidFill>
                      <a:srgbClr val="00B050"/>
                    </a:solidFill>
                  </a:rPr>
                  <a:t> signalen</a:t>
                </a:r>
                <a:endParaRPr lang="nl-NL" sz="1800" dirty="0">
                  <a:solidFill>
                    <a:srgbClr val="00B050"/>
                  </a:solidFill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79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Boodschappen</a:t>
            </a:r>
            <a:r>
              <a:rPr lang="en-US" dirty="0"/>
              <a:t> </a:t>
            </a:r>
            <a:r>
              <a:rPr lang="en-US" dirty="0" smtClean="0"/>
              <a:t>met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Stel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volgende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Eenheid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verstuurt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boodschap</a:t>
                </a:r>
                <a:r>
                  <a:rPr lang="en-US" dirty="0" smtClean="0"/>
                  <a:t> met 8 </a:t>
                </a:r>
                <a:r>
                  <a:rPr lang="en-US" dirty="0" err="1" smtClean="0"/>
                  <a:t>signalen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Elk </a:t>
                </a:r>
                <a:r>
                  <a:rPr lang="en-US" dirty="0" err="1" smtClean="0"/>
                  <a:t>signaal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afzonderlijk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komt</a:t>
                </a:r>
                <a:r>
                  <a:rPr lang="en-US" dirty="0" smtClean="0"/>
                  <a:t> met 80%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correct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nl-NL" b="1" dirty="0" smtClean="0"/>
                  <a:t> minstens 6 signalen correct ontvangt?</a:t>
                </a:r>
                <a:endParaRPr lang="nl-NL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05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Bernoulli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binomiaal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b="1" dirty="0" smtClean="0"/>
              </a:p>
              <a:p>
                <a:pPr marL="0" indent="0">
                  <a:buNone/>
                </a:pPr>
                <a:r>
                  <a:rPr lang="nl-NL" b="1" dirty="0" smtClean="0"/>
                  <a:t>Casus:</a:t>
                </a:r>
                <a:r>
                  <a:rPr lang="nl-NL" dirty="0"/>
                  <a:t> niet 1, maar 8 achtereenvolgende signalen!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We willen nu het </a:t>
                </a:r>
                <a:r>
                  <a:rPr lang="nl-NL" u="sng" dirty="0"/>
                  <a:t>aantal successen </a:t>
                </a:r>
                <a:r>
                  <a:rPr lang="nl-NL" dirty="0" smtClean="0"/>
                  <a:t>tellen: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Som </a:t>
                </a:r>
                <a:r>
                  <a:rPr lang="nl-NL" dirty="0"/>
                  <a:t>van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nl-NL" dirty="0"/>
                  <a:t> onafhankelijke </a:t>
                </a:r>
                <a:r>
                  <a:rPr lang="nl-NL" dirty="0" err="1"/>
                  <a:t>Bernoulli</a:t>
                </a:r>
                <a:r>
                  <a:rPr lang="nl-NL" dirty="0"/>
                  <a:t>-variabelen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Succeskans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nl-NL" dirty="0"/>
                  <a:t> voor elk </a:t>
                </a:r>
                <a:r>
                  <a:rPr lang="nl-NL" dirty="0" err="1"/>
                  <a:t>Bernoulli</a:t>
                </a:r>
                <a:r>
                  <a:rPr lang="nl-NL" dirty="0"/>
                  <a:t>-experiment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 smtClean="0"/>
              </a:p>
              <a:p>
                <a:pPr marL="0" indent="0">
                  <a:buNone/>
                </a:pPr>
                <a:r>
                  <a:rPr lang="nl-NL" dirty="0" smtClean="0"/>
                  <a:t>Wat </a:t>
                </a:r>
                <a:r>
                  <a:rPr lang="nl-NL" dirty="0"/>
                  <a:t>is </a:t>
                </a:r>
                <a:r>
                  <a:rPr lang="nl-NL" dirty="0" smtClean="0"/>
                  <a:t>de </a:t>
                </a:r>
                <a:r>
                  <a:rPr lang="nl-NL" dirty="0"/>
                  <a:t>kans op minstens zes </a:t>
                </a:r>
                <a:r>
                  <a:rPr lang="nl-NL" dirty="0" smtClean="0"/>
                  <a:t>correct ontvangen signalen bij een boodschap van </a:t>
                </a:r>
                <a:r>
                  <a:rPr lang="nl-NL" dirty="0"/>
                  <a:t>acht </a:t>
                </a:r>
                <a:r>
                  <a:rPr lang="nl-NL" dirty="0" smtClean="0"/>
                  <a:t>signalen?</a:t>
                </a: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b="-31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11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Bernoulli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binomiaal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Eenvoudiger: </a:t>
            </a:r>
            <a:r>
              <a:rPr lang="nl-NL" dirty="0"/>
              <a:t>Wat is de kans op </a:t>
            </a:r>
            <a:r>
              <a:rPr lang="nl-NL" u="sng" dirty="0"/>
              <a:t>exact</a:t>
            </a:r>
            <a:r>
              <a:rPr lang="nl-NL" dirty="0"/>
              <a:t> zes successen bij acht onafhankelijke signalen?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i="1" u="sng" dirty="0"/>
              <a:t>Stap 1</a:t>
            </a:r>
            <a:r>
              <a:rPr lang="nl-NL" b="1" dirty="0"/>
              <a:t>: </a:t>
            </a:r>
            <a:r>
              <a:rPr lang="nl-NL" dirty="0"/>
              <a:t>Label de signalen met getallen 1, 2, 3, …, </a:t>
            </a:r>
            <a:r>
              <a:rPr lang="nl-NL" dirty="0" smtClean="0"/>
              <a:t>8.</a:t>
            </a:r>
          </a:p>
          <a:p>
            <a:pPr marL="0" indent="0">
              <a:buNone/>
            </a:pPr>
            <a:endParaRPr lang="nl-NL" u="sng" dirty="0"/>
          </a:p>
          <a:p>
            <a:pPr marL="0" indent="0">
              <a:buNone/>
            </a:pPr>
            <a:endParaRPr lang="nl-NL" u="sng" dirty="0" smtClean="0"/>
          </a:p>
          <a:p>
            <a:pPr marL="0" indent="0">
              <a:buNone/>
            </a:pPr>
            <a:endParaRPr lang="nl-NL" u="sng" dirty="0"/>
          </a:p>
          <a:p>
            <a:pPr marL="0" indent="0">
              <a:buNone/>
            </a:pPr>
            <a:endParaRPr lang="nl-NL" u="sng" dirty="0" smtClean="0"/>
          </a:p>
          <a:p>
            <a:pPr marL="0" indent="0">
              <a:buNone/>
            </a:pPr>
            <a:endParaRPr lang="nl-NL" u="sng" dirty="0"/>
          </a:p>
          <a:p>
            <a:pPr marL="0" indent="0">
              <a:buNone/>
            </a:pPr>
            <a:endParaRPr lang="nl-NL" u="sng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Op hoeveel manieren kunnen we zes labels uit acht opties kiezen?</a:t>
            </a:r>
            <a:endParaRPr lang="nl-N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7397"/>
              </p:ext>
            </p:extLst>
          </p:nvPr>
        </p:nvGraphicFramePr>
        <p:xfrm>
          <a:off x="2063552" y="3212976"/>
          <a:ext cx="812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69434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4014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39375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08871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974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75482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729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768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1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72416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9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Bernoulli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binomiaal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dirty="0" err="1" smtClean="0"/>
                  <a:t>berekenen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volgt</a:t>
                </a:r>
                <a:r>
                  <a:rPr lang="en-US" dirty="0" smtClean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Eerste succes: 8 </a:t>
                </a:r>
                <a:r>
                  <a:rPr lang="nl-NL" sz="2000" dirty="0"/>
                  <a:t>labels om uit te kiezen </a:t>
                </a: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Tweede succes: 7 </a:t>
                </a:r>
                <a:r>
                  <a:rPr lang="nl-NL" sz="2000" dirty="0"/>
                  <a:t>overgebleven labels om uit te kiezen </a:t>
                </a: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 smtClean="0"/>
                  <a:t>Zesde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succes</a:t>
                </a:r>
                <a:r>
                  <a:rPr lang="en-US" sz="2000" dirty="0" smtClean="0"/>
                  <a:t>: 3 </a:t>
                </a:r>
                <a:r>
                  <a:rPr lang="en-US" sz="2000" dirty="0" err="1" smtClean="0"/>
                  <a:t>overgebleven</a:t>
                </a:r>
                <a:r>
                  <a:rPr lang="en-US" sz="2000" dirty="0" smtClean="0"/>
                  <a:t> labels om uit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kiezen</a:t>
                </a: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 err="1" smtClean="0"/>
                  <a:t>Dit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geeft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8∗7∗6∗5∗4∗3</m:t>
                    </m:r>
                  </m:oMath>
                </a14:m>
                <a:r>
                  <a:rPr lang="nl-NL" sz="2000" dirty="0" smtClean="0"/>
                  <a:t> mogelijkheden</a:t>
                </a:r>
              </a:p>
              <a:p>
                <a:endParaRPr lang="nl-NL" sz="2000" dirty="0"/>
              </a:p>
              <a:p>
                <a:pPr marL="0" indent="0">
                  <a:buNone/>
                </a:pPr>
                <a:r>
                  <a:rPr lang="nl-NL" sz="2000" u="sng" dirty="0"/>
                  <a:t>Merk op</a:t>
                </a:r>
                <a:r>
                  <a:rPr lang="nl-NL" sz="2000" dirty="0"/>
                  <a:t>: </a:t>
                </a:r>
                <a:r>
                  <a:rPr lang="nl-NL" sz="2000" dirty="0" smtClean="0"/>
                  <a:t>we hadden de zes gekozen labels in elke andere volgorde kunnen kiezen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sz="2000" dirty="0"/>
                  <a:t> delen door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6!=6∗5∗4∗3∗2∗1</m:t>
                    </m:r>
                  </m:oMath>
                </a14:m>
                <a:endParaRPr lang="nl-NL" sz="2000" dirty="0"/>
              </a:p>
              <a:p>
                <a:pPr marL="0" indent="0">
                  <a:buNone/>
                </a:pPr>
                <a:endParaRPr lang="nl-NL" b="1" dirty="0" smtClean="0"/>
              </a:p>
              <a:p>
                <a:pPr marL="0" indent="0">
                  <a:buNone/>
                </a:pPr>
                <a:r>
                  <a:rPr lang="nl-NL" b="1" dirty="0" smtClean="0"/>
                  <a:t>Aantal (unieke) mogelijkheden: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8∗7∗6∗5∗4∗3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dirty="0" smtClean="0"/>
                  <a:t> binomiaalcoëfficiënt  </a:t>
                </a:r>
                <a:endParaRPr lang="nl-NL" dirty="0"/>
              </a:p>
              <a:p>
                <a:pPr marL="0" indent="0">
                  <a:buNone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 r="-2118" b="-51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47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Bernoulli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binomiaal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b="1" i="1" u="sng" dirty="0" smtClean="0"/>
              </a:p>
              <a:p>
                <a:pPr marL="0" indent="0">
                  <a:buNone/>
                </a:pPr>
                <a:r>
                  <a:rPr lang="nl-NL" b="1" i="1" u="sng" dirty="0" smtClean="0"/>
                  <a:t>Stap 2</a:t>
                </a:r>
                <a:r>
                  <a:rPr lang="nl-NL" b="1" dirty="0" smtClean="0"/>
                  <a:t>: </a:t>
                </a:r>
                <a:r>
                  <a:rPr lang="nl-NL" dirty="0"/>
                  <a:t>bepaal de kans op </a:t>
                </a:r>
                <a:r>
                  <a:rPr lang="nl-NL" dirty="0" smtClean="0"/>
                  <a:t>elke mogelijkheid: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Elke mogelijkheid </a:t>
                </a:r>
                <a:r>
                  <a:rPr lang="nl-NL" dirty="0"/>
                  <a:t>bestaat uit 6 successen en 2 mislukkingen en gebeurt met kans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dirty="0"/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De kans op exact 6 successen is dus:</a:t>
                </a:r>
              </a:p>
              <a:p>
                <a:pPr marL="0" indent="0">
                  <a:buNone/>
                </a:pPr>
                <a:endParaRPr lang="nl-NL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𝑎𝑎𝑛𝑡𝑎𝑙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𝑚𝑜𝑔𝑒𝑙𝑖𝑗𝑘h𝑒𝑑𝑒𝑛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𝑘𝑎𝑛𝑠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𝑒𝑙𝑘𝑒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𝑚𝑜𝑔𝑒𝑙𝑖𝑗𝑘h𝑒𝑖𝑑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nl-NL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2000" i="1">
                          <a:latin typeface="Cambria Math" panose="02040503050406030204" pitchFamily="18" charset="0"/>
                        </a:rPr>
                        <m:t>≈0,2936</m:t>
                      </m:r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41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Stel </a:t>
                </a:r>
                <a:r>
                  <a:rPr lang="nl-NL" dirty="0"/>
                  <a:t>nu </a:t>
                </a:r>
                <a:r>
                  <a:rPr lang="nl-NL" dirty="0" smtClean="0"/>
                  <a:t>het volgende: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Eenheid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dirty="0" smtClean="0"/>
                  <a:t> verstuurt een boodschap met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smtClean="0"/>
                  <a:t>signalen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Elk signaal afzonderlijk komt met succeskans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correct aan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Eenheid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dirty="0" smtClean="0"/>
                  <a:t> ontvangt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 smtClean="0"/>
                  <a:t> signalen correct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 smtClean="0"/>
                  <a:t> ligt tussen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/>
                  <a:t>)</a:t>
                </a:r>
              </a:p>
              <a:p>
                <a:endParaRPr lang="nl-NL" dirty="0"/>
              </a:p>
              <a:p>
                <a:r>
                  <a:rPr lang="nl-NL" dirty="0" smtClean="0"/>
                  <a:t>Dit gebeurt met kans:</a:t>
                </a:r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l-NL" i="0">
                              <a:latin typeface="Cambria Math" panose="02040503050406030204" pitchFamily="18" charset="0"/>
                            </a:rPr>
                            <m:t>binompdf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kansfunctie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 noemen we de 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binomiale verdeling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nl-NL" dirty="0" smtClean="0"/>
                  <a:t>De </a:t>
                </a:r>
                <a:r>
                  <a:rPr lang="nl-NL" dirty="0"/>
                  <a:t>discrete </a:t>
                </a:r>
                <a:r>
                  <a:rPr lang="nl-NL" dirty="0" err="1"/>
                  <a:t>kansvariabele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dirty="0"/>
                  <a:t> </a:t>
                </a:r>
                <a:r>
                  <a:rPr lang="nl-NL" dirty="0" smtClean="0"/>
                  <a:t>noemen we 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binomiaal verdeeld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.</a:t>
                </a:r>
                <a:endParaRPr lang="nl-NL" dirty="0" smtClean="0"/>
              </a:p>
              <a:p>
                <a:pPr marL="0" indent="0">
                  <a:buNone/>
                </a:pPr>
                <a:r>
                  <a:rPr lang="nl-NL" b="1" dirty="0" smtClean="0"/>
                  <a:t>Notatie</a:t>
                </a:r>
                <a:r>
                  <a:rPr lang="nl-NL" b="1" dirty="0"/>
                  <a:t>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nl-NL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Bin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 b="-2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**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simulatie</a:t>
            </a:r>
            <a:r>
              <a:rPr lang="en-US" dirty="0" smtClean="0"/>
              <a:t>**</a:t>
            </a:r>
            <a:endParaRPr lang="nl-NL" dirty="0"/>
          </a:p>
          <a:p>
            <a:pPr marL="0" indent="0">
              <a:buNone/>
            </a:pPr>
            <a:endParaRPr lang="nl-NL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24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Eigenschappen</a:t>
            </a:r>
            <a:r>
              <a:rPr lang="en-US" dirty="0" smtClean="0"/>
              <a:t> van de binomial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Gegeven de </a:t>
                </a:r>
                <a:r>
                  <a:rPr lang="en-US" dirty="0" err="1" smtClean="0"/>
                  <a:t>kansfunctie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binomiaal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nl-NL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Wat is de </a:t>
                </a:r>
                <a:r>
                  <a:rPr lang="en-US" b="1" dirty="0" err="1" smtClean="0"/>
                  <a:t>verwachtingswaarde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variantie</a:t>
                </a:r>
                <a:r>
                  <a:rPr lang="en-US" b="1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ba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1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35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Eigenschappen</a:t>
            </a:r>
            <a:r>
              <a:rPr lang="en-US" dirty="0" smtClean="0"/>
              <a:t> van de binomial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Wat is de </a:t>
                </a:r>
                <a:r>
                  <a:rPr lang="en-US" b="1" dirty="0" err="1" smtClean="0"/>
                  <a:t>verwachtingswaarde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variantie</a:t>
                </a:r>
                <a:r>
                  <a:rPr lang="en-US" b="1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ba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nl-NL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err="1" smtClean="0"/>
                  <a:t>Methode</a:t>
                </a:r>
                <a:r>
                  <a:rPr lang="en-US" b="1" dirty="0" smtClean="0"/>
                  <a:t> 1: </a:t>
                </a:r>
                <a:r>
                  <a:rPr lang="en-US" dirty="0" smtClean="0"/>
                  <a:t>direct </a:t>
                </a:r>
                <a:r>
                  <a:rPr lang="en-US" dirty="0" err="1" smtClean="0"/>
                  <a:t>gebruik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algemene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formules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nl-NL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nl-NL" sz="2000" i="1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nl-N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dirty="0"/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nl-N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nl-NL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nl-NL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nl-NL" sz="2000" i="1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nl-NL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Dit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mogelijke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methode</a:t>
                </a:r>
                <a:r>
                  <a:rPr lang="en-US" sz="2000" dirty="0" smtClean="0"/>
                  <a:t> om </a:t>
                </a:r>
                <a:r>
                  <a:rPr lang="en-US" sz="2000" dirty="0" err="1" smtClean="0"/>
                  <a:t>mee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rekenen</a:t>
                </a:r>
                <a:r>
                  <a:rPr lang="en-US" sz="2000" dirty="0" smtClean="0"/>
                  <a:t>, maar </a:t>
                </a:r>
                <a:r>
                  <a:rPr lang="en-US" sz="2000" dirty="0" err="1" smtClean="0"/>
                  <a:t>onnodig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moeilijk</a:t>
                </a:r>
                <a:r>
                  <a:rPr lang="en-US" sz="2000" dirty="0" smtClean="0"/>
                  <a:t>…</a:t>
                </a:r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1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098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Terugblik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Statistiek deel 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Schatten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betrouwbaarheidsintervallen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Hypothesetoetsen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Chi-</a:t>
            </a:r>
            <a:r>
              <a:rPr lang="en-US" dirty="0" err="1" smtClean="0"/>
              <a:t>kwadraattoets</a:t>
            </a:r>
            <a:endParaRPr lang="nl-NL" dirty="0"/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Verschiltoetsen</a:t>
            </a: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Eigenschappen</a:t>
            </a:r>
            <a:r>
              <a:rPr lang="en-US" dirty="0" smtClean="0"/>
              <a:t> van de binomial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Wat is de </a:t>
                </a:r>
                <a:r>
                  <a:rPr lang="en-US" b="1" dirty="0" err="1" smtClean="0"/>
                  <a:t>verwachtingswaarde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variantie</a:t>
                </a:r>
                <a:r>
                  <a:rPr lang="en-US" b="1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ba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nl-NL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err="1" smtClean="0"/>
                  <a:t>Methode</a:t>
                </a:r>
                <a:r>
                  <a:rPr lang="en-US" b="1" dirty="0" smtClean="0"/>
                  <a:t> 2: </a:t>
                </a:r>
                <a:r>
                  <a:rPr lang="en-US" dirty="0" smtClean="0"/>
                  <a:t>shortcut via </a:t>
                </a:r>
                <a:r>
                  <a:rPr lang="en-US" dirty="0" err="1" smtClean="0"/>
                  <a:t>connectie</a:t>
                </a:r>
                <a:r>
                  <a:rPr lang="en-US" dirty="0" smtClean="0"/>
                  <a:t> met Bernoulli: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Binomiaalvariabele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som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u="sng" dirty="0" err="1" smtClean="0"/>
                  <a:t>onafhankelijke</a:t>
                </a:r>
                <a:r>
                  <a:rPr lang="en-US" dirty="0" smtClean="0"/>
                  <a:t> Bernoulli-</a:t>
                </a:r>
                <a:r>
                  <a:rPr lang="en-US" dirty="0" err="1" smtClean="0"/>
                  <a:t>variabelen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rekenregels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nl-NL" sz="2000" dirty="0" smtClean="0"/>
              </a:p>
              <a:p>
                <a:pPr marL="0" indent="0" algn="ctr">
                  <a:buNone/>
                </a:pPr>
                <a:endParaRPr lang="nl-NL" sz="20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152" b="-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122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Eigenschappen</a:t>
            </a:r>
            <a:r>
              <a:rPr lang="en-US" dirty="0" smtClean="0"/>
              <a:t> van de binomial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dirty="0" err="1" smtClean="0"/>
                  <a:t>Stel</a:t>
                </a:r>
                <a:r>
                  <a:rPr lang="en-US" dirty="0" smtClean="0"/>
                  <a:t> nu </a:t>
                </a:r>
                <a:r>
                  <a:rPr lang="en-US" dirty="0" err="1"/>
                  <a:t>dat</a:t>
                </a:r>
                <a:r>
                  <a:rPr lang="en-US" dirty="0"/>
                  <a:t> het </a:t>
                </a:r>
                <a:r>
                  <a:rPr lang="en-US" dirty="0" err="1"/>
                  <a:t>volgende</a:t>
                </a:r>
                <a:r>
                  <a:rPr lang="en-US" dirty="0"/>
                  <a:t> </a:t>
                </a:r>
                <a:r>
                  <a:rPr lang="en-US" dirty="0" err="1"/>
                  <a:t>geldt</a:t>
                </a:r>
                <a:r>
                  <a:rPr lang="en-US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Eenheid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verstuurt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boodschap</a:t>
                </a:r>
                <a:r>
                  <a:rPr lang="en-US" dirty="0"/>
                  <a:t> met </a:t>
                </a:r>
                <a:r>
                  <a:rPr lang="en-US" dirty="0" smtClean="0"/>
                  <a:t>50 </a:t>
                </a:r>
                <a:r>
                  <a:rPr lang="en-US" dirty="0" err="1"/>
                  <a:t>signalen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 </a:t>
                </a:r>
                <a:r>
                  <a:rPr lang="en-US" dirty="0" err="1"/>
                  <a:t>eenheid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Elk </a:t>
                </a:r>
                <a:r>
                  <a:rPr lang="en-US" dirty="0" err="1"/>
                  <a:t>signaal</a:t>
                </a:r>
                <a:r>
                  <a:rPr lang="en-US" dirty="0"/>
                  <a:t> </a:t>
                </a:r>
                <a:r>
                  <a:rPr lang="en-US" dirty="0" err="1"/>
                  <a:t>afzonderlijk</a:t>
                </a:r>
                <a:r>
                  <a:rPr lang="en-US" dirty="0"/>
                  <a:t> </a:t>
                </a:r>
                <a:r>
                  <a:rPr lang="en-US" dirty="0" err="1"/>
                  <a:t>komt</a:t>
                </a:r>
                <a:r>
                  <a:rPr lang="en-US" dirty="0"/>
                  <a:t> met 80% </a:t>
                </a:r>
                <a:r>
                  <a:rPr lang="en-US" dirty="0" err="1"/>
                  <a:t>kans</a:t>
                </a:r>
                <a:r>
                  <a:rPr lang="en-US" dirty="0"/>
                  <a:t> correct </a:t>
                </a:r>
                <a:r>
                  <a:rPr lang="en-US" dirty="0" err="1"/>
                  <a:t>aan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 smtClean="0"/>
              </a:p>
              <a:p>
                <a:r>
                  <a:rPr lang="en-US" b="1" dirty="0" smtClean="0"/>
                  <a:t>Wat </a:t>
                </a:r>
                <a:r>
                  <a:rPr lang="en-US" b="1" dirty="0"/>
                  <a:t>is </a:t>
                </a:r>
                <a:r>
                  <a:rPr lang="en-US" b="1" dirty="0" smtClean="0"/>
                  <a:t>de </a:t>
                </a:r>
                <a:r>
                  <a:rPr lang="en-US" b="1" dirty="0" err="1" smtClean="0"/>
                  <a:t>verwachtingswaarde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variantie</a:t>
                </a:r>
                <a:r>
                  <a:rPr lang="en-US" b="1" dirty="0" smtClean="0"/>
                  <a:t> van het </a:t>
                </a:r>
                <a:r>
                  <a:rPr lang="en-US" b="1" dirty="0" err="1" smtClean="0"/>
                  <a:t>aantal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signalen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correct </a:t>
                </a:r>
                <a:r>
                  <a:rPr lang="en-US" b="1" dirty="0" err="1" smtClean="0"/>
                  <a:t>wordt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ontvangen</a:t>
                </a:r>
                <a:r>
                  <a:rPr lang="en-US" b="1" dirty="0" smtClean="0"/>
                  <a:t> door </a:t>
                </a:r>
                <a:r>
                  <a:rPr lang="en-US" b="1" dirty="0" err="1" smtClean="0"/>
                  <a:t>eenheid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1865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1857" y="3789040"/>
                <a:ext cx="3529320" cy="119519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Binomiale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57" y="3789040"/>
                <a:ext cx="3529320" cy="1195199"/>
              </a:xfrm>
              <a:prstGeom prst="rect">
                <a:avLst/>
              </a:prstGeom>
              <a:blipFill>
                <a:blip r:embed="rId3"/>
                <a:stretch>
                  <a:fillRect l="-1887" t="-2000" b="-55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0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Binomiaalcoëfficiënt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NL" sz="2000" dirty="0" smtClean="0"/>
                  <a:t>Eerder zagen we dat de </a:t>
                </a:r>
                <a:r>
                  <a:rPr lang="nl-NL" sz="2000" dirty="0" err="1"/>
                  <a:t>kansfunctie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nl-NL" sz="2000" dirty="0"/>
                  <a:t> van een binomiaal verdeelde </a:t>
                </a:r>
                <a:r>
                  <a:rPr lang="nl-NL" sz="2000" dirty="0" err="1"/>
                  <a:t>kansvariabele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nl-NL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nl-NL" sz="2000">
                        <a:latin typeface="Cambria Math" panose="02040503050406030204" pitchFamily="18" charset="0"/>
                      </a:rPr>
                      <m:t>Bin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000" dirty="0"/>
                  <a:t> gelijk is aan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pPr marL="0" indent="0">
                  <a:buNone/>
                </a:pPr>
                <a:endParaRPr lang="nl-NL" sz="2000" b="1" dirty="0" smtClean="0"/>
              </a:p>
              <a:p>
                <a:pPr marL="0" indent="0">
                  <a:buNone/>
                </a:pPr>
                <a:r>
                  <a:rPr lang="nl-NL" sz="2000" b="1" dirty="0" smtClean="0"/>
                  <a:t>Probleem</a:t>
                </a:r>
                <a:r>
                  <a:rPr lang="nl-NL" sz="2000" b="1" dirty="0"/>
                  <a:t>: </a:t>
                </a:r>
                <a:r>
                  <a:rPr lang="nl-NL" sz="2000" dirty="0"/>
                  <a:t>als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sz="2000" dirty="0"/>
                  <a:t> en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000" dirty="0"/>
                  <a:t>groot zijn, kost het bepalen van de </a:t>
                </a:r>
                <a:r>
                  <a:rPr lang="nl-NL" sz="2000" i="1" dirty="0"/>
                  <a:t>binomiaalcoëfficiënt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nl-NL" sz="2000" dirty="0"/>
                  <a:t> veel rekenkracht</a:t>
                </a:r>
                <a:r>
                  <a:rPr lang="nl-NL" sz="2000" dirty="0" smtClean="0"/>
                  <a:t>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 smtClean="0"/>
                  <a:t>Kansen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zijn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moeilijk</a:t>
                </a:r>
                <a:r>
                  <a:rPr lang="en-US" sz="2000" dirty="0" smtClean="0"/>
                  <a:t> uit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rekenen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 hele </a:t>
                </a:r>
                <a:r>
                  <a:rPr lang="en-US" sz="2000" dirty="0" err="1" smtClean="0"/>
                  <a:t>lange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boodschappen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wil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versturen</a:t>
                </a:r>
                <a:r>
                  <a:rPr lang="en-US" sz="2000" dirty="0" smtClean="0"/>
                  <a:t>!</a:t>
                </a:r>
              </a:p>
              <a:p>
                <a:pPr marL="0" indent="0">
                  <a:buNone/>
                </a:pPr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436" t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195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Binomiaalcoëfficiënt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11792" cy="424656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**</a:t>
            </a:r>
            <a:r>
              <a:rPr lang="en-US" sz="2000" dirty="0" err="1" smtClean="0"/>
              <a:t>interactieve</a:t>
            </a:r>
            <a:r>
              <a:rPr lang="en-US" sz="2000" dirty="0" smtClean="0"/>
              <a:t> </a:t>
            </a:r>
            <a:r>
              <a:rPr lang="en-US" sz="2000" dirty="0" err="1" smtClean="0"/>
              <a:t>simulatie</a:t>
            </a:r>
            <a:r>
              <a:rPr lang="en-US" sz="2000" dirty="0" smtClean="0"/>
              <a:t>**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25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Normale benadering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err="1" smtClean="0"/>
                  <a:t>Vuistregel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de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sz="2000" dirty="0" smtClean="0"/>
                  <a:t> 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sz="2000" dirty="0" smtClean="0"/>
                  <a:t> voldoen aan de voorwaarden:</a:t>
                </a:r>
              </a:p>
              <a:p>
                <a:pPr marL="0" indent="0">
                  <a:buNone/>
                </a:pP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en-US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 smtClean="0"/>
                  <a:t>Dan mag je </a:t>
                </a:r>
                <a:r>
                  <a:rPr lang="en-US" sz="2000" dirty="0" err="1" smtClean="0"/>
                  <a:t>benaderen</a:t>
                </a:r>
                <a:r>
                  <a:rPr lang="en-US" sz="2000" dirty="0" smtClean="0"/>
                  <a:t> met de </a:t>
                </a:r>
                <a:r>
                  <a:rPr lang="en-US" sz="2000" dirty="0" err="1" smtClean="0"/>
                  <a:t>normale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 met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0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4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08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Normale benadering</a:t>
            </a:r>
            <a:endParaRPr lang="nl-NL" dirty="0"/>
          </a:p>
        </p:txBody>
      </p:sp>
      <p:pic>
        <p:nvPicPr>
          <p:cNvPr id="5" name="Afbeelding 5"/>
          <p:cNvPicPr>
            <a:picLocks noChangeAspect="1"/>
          </p:cNvPicPr>
          <p:nvPr/>
        </p:nvPicPr>
        <p:blipFill rotWithShape="1">
          <a:blip r:embed="rId2"/>
          <a:srcRect l="9717" t="17998" r="7847" b="11468"/>
          <a:stretch/>
        </p:blipFill>
        <p:spPr>
          <a:xfrm>
            <a:off x="1247341" y="1773238"/>
            <a:ext cx="9511974" cy="440848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0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Continuïteitscorrectie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NL" sz="2000" dirty="0"/>
                  <a:t>Van</a:t>
                </a:r>
                <a:r>
                  <a:rPr lang="nl-NL" sz="2000" b="1" dirty="0"/>
                  <a:t> </a:t>
                </a:r>
                <a:r>
                  <a:rPr lang="nl-NL" sz="2000" dirty="0"/>
                  <a:t>discrete </a:t>
                </a:r>
                <a:r>
                  <a:rPr lang="nl-NL" sz="2000" dirty="0" err="1"/>
                  <a:t>kansvariabele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sz="2000" dirty="0"/>
                  <a:t> (binomiaal) naar een continue </a:t>
                </a:r>
                <a:r>
                  <a:rPr lang="nl-NL" sz="2000" dirty="0" err="1"/>
                  <a:t>kansvariabele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/>
                  <a:t> (normaal)!</a:t>
                </a:r>
              </a:p>
              <a:p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Verdeel </a:t>
                </a:r>
                <a:r>
                  <a:rPr lang="nl-NL" sz="2000" dirty="0"/>
                  <a:t>discrete waardes in intervallen (bv.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10→</m:t>
                    </m:r>
                    <m:d>
                      <m:dPr>
                        <m:begChr m:val="["/>
                        <m:endChr m:val="]"/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9.5;10.5</m:t>
                        </m:r>
                      </m:e>
                    </m:d>
                    <m:r>
                      <a:rPr lang="nl-NL" sz="2000" i="1">
                        <a:latin typeface="Cambria Math" panose="02040503050406030204" pitchFamily="18" charset="0"/>
                      </a:rPr>
                      <m:t>, 21→</m:t>
                    </m:r>
                    <m:d>
                      <m:dPr>
                        <m:begChr m:val="["/>
                        <m:endChr m:val="]"/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20.5;21.5</m:t>
                        </m:r>
                      </m:e>
                    </m:d>
                  </m:oMath>
                </a14:m>
                <a:r>
                  <a:rPr lang="nl-NL" sz="2000" dirty="0"/>
                  <a:t>, etc.)</a:t>
                </a:r>
              </a:p>
              <a:p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Corrigeren </a:t>
                </a:r>
                <a:r>
                  <a:rPr lang="nl-NL" sz="2000" dirty="0"/>
                  <a:t>voor benaderingsfouten door continuïteit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nl-NL" sz="2000" i="1">
                          <a:latin typeface="Cambria Math" panose="02040503050406030204" pitchFamily="18" charset="0"/>
                        </a:rPr>
                        <m:t>≤10.5)</m:t>
                      </m:r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&lt;10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nl-NL" sz="2000" i="1">
                          <a:latin typeface="Cambria Math" panose="02040503050406030204" pitchFamily="18" charset="0"/>
                        </a:rPr>
                        <m:t>≤9.5)</m:t>
                      </m:r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&gt;21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nl-NL" sz="2000" i="1">
                          <a:latin typeface="Cambria Math" panose="02040503050406030204" pitchFamily="18" charset="0"/>
                        </a:rPr>
                        <m:t>≥21.5)</m:t>
                      </m:r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≥21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nl-NL" sz="2000" i="1">
                          <a:latin typeface="Cambria Math" panose="02040503050406030204" pitchFamily="18" charset="0"/>
                        </a:rPr>
                        <m:t>≥20.5)</m:t>
                      </m:r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362" t="-2009" r="-1144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14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Continuïteitscorrectie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Stel nu het </a:t>
                </a:r>
                <a:r>
                  <a:rPr lang="en-US" sz="2000" dirty="0" err="1" smtClean="0"/>
                  <a:t>volgende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 smtClean="0"/>
                  <a:t>Eenheid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sz="2000" dirty="0" smtClean="0"/>
                  <a:t> verstuurt een boodschap bestaande uit 1000 signalen.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Elk </a:t>
                </a:r>
                <a:r>
                  <a:rPr lang="en-US" sz="2000" dirty="0" err="1" smtClean="0"/>
                  <a:t>signaal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afzonderlijk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komt</a:t>
                </a:r>
                <a:r>
                  <a:rPr lang="en-US" sz="2000" dirty="0" smtClean="0"/>
                  <a:t> met </a:t>
                </a:r>
                <a:r>
                  <a:rPr lang="en-US" sz="2000" dirty="0" err="1" smtClean="0"/>
                  <a:t>succeskans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nl-NL" sz="2000" dirty="0" smtClean="0"/>
                  <a:t> correct aan bij eenheid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b="0" dirty="0" smtClean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 </a:t>
                </a:r>
                <a:r>
                  <a:rPr lang="en-US" sz="2000" dirty="0" err="1" smtClean="0"/>
                  <a:t>cyberexperts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bij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kunnen</a:t>
                </a:r>
                <a:r>
                  <a:rPr lang="en-US" sz="2000" dirty="0" smtClean="0"/>
                  <a:t> met </a:t>
                </a:r>
                <a:r>
                  <a:rPr lang="en-US" sz="2000" dirty="0" err="1" smtClean="0"/>
                  <a:t>complexe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ontcijferingsmethodes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boodschap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geheel</a:t>
                </a:r>
                <a:r>
                  <a:rPr lang="en-US" sz="2000" dirty="0" smtClean="0"/>
                  <a:t> correct </a:t>
                </a:r>
                <a:r>
                  <a:rPr lang="en-US" sz="2000" dirty="0" err="1" smtClean="0"/>
                  <a:t>ontcijferen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minstens</a:t>
                </a:r>
                <a:r>
                  <a:rPr lang="en-US" sz="2000" dirty="0" smtClean="0"/>
                  <a:t> 830 </a:t>
                </a:r>
                <a:r>
                  <a:rPr lang="en-US" sz="2000" dirty="0" err="1" smtClean="0"/>
                  <a:t>signalen</a:t>
                </a:r>
                <a:r>
                  <a:rPr lang="en-US" sz="2000" dirty="0" smtClean="0"/>
                  <a:t> correct </a:t>
                </a:r>
                <a:r>
                  <a:rPr lang="en-US" sz="2000" dirty="0" err="1" smtClean="0"/>
                  <a:t>aankomen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r>
                  <a:rPr lang="en-US" sz="2000" b="1" dirty="0" smtClean="0"/>
                  <a:t>Wat is de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minstens</a:t>
                </a:r>
                <a:r>
                  <a:rPr lang="en-US" sz="2000" b="1" dirty="0" smtClean="0"/>
                  <a:t> 830 </a:t>
                </a:r>
                <a:r>
                  <a:rPr lang="en-US" sz="2000" b="1" dirty="0" err="1" smtClean="0"/>
                  <a:t>signalen</a:t>
                </a:r>
                <a:r>
                  <a:rPr lang="en-US" sz="2000" b="1" dirty="0" smtClean="0"/>
                  <a:t> correct </a:t>
                </a:r>
                <a:r>
                  <a:rPr lang="en-US" sz="2000" b="1" dirty="0" err="1" smtClean="0"/>
                  <a:t>aankomen</a:t>
                </a:r>
                <a:r>
                  <a:rPr lang="en-US" sz="2000" b="1" dirty="0" smtClean="0"/>
                  <a:t>?</a:t>
                </a:r>
                <a:endParaRPr lang="nl-NL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362" t="-1865" b="-83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88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Continuïteitscorrectie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000" b="1" dirty="0" smtClean="0"/>
                  <a:t>Wat is de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minstens</a:t>
                </a:r>
                <a:r>
                  <a:rPr lang="en-US" sz="2000" b="1" dirty="0" smtClean="0"/>
                  <a:t> 830 </a:t>
                </a:r>
                <a:r>
                  <a:rPr lang="en-US" sz="2000" b="1" dirty="0" err="1" smtClean="0"/>
                  <a:t>signalen</a:t>
                </a:r>
                <a:r>
                  <a:rPr lang="en-US" sz="2000" b="1" dirty="0" smtClean="0"/>
                  <a:t> correct </a:t>
                </a:r>
                <a:r>
                  <a:rPr lang="en-US" sz="2000" b="1" dirty="0" err="1" smtClean="0"/>
                  <a:t>aankomen</a:t>
                </a:r>
                <a:r>
                  <a:rPr lang="en-US" sz="2000" b="1" dirty="0" smtClean="0"/>
                  <a:t>?</a:t>
                </a:r>
              </a:p>
              <a:p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solidFill>
                      <a:srgbClr val="00B050"/>
                    </a:solidFill>
                  </a:rPr>
                  <a:t>Allereerst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is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er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gegeven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dat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=1000,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 (oftewel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(1000;0,8)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We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gebruiken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de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normale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benadering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omdat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zowel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 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We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introduceren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een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normal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verdeelde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kansvariabele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 met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=800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, 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=160</m:t>
                    </m:r>
                  </m:oMath>
                </a14:m>
                <a:endParaRPr lang="nl-NL" sz="2000" dirty="0" smtClean="0">
                  <a:solidFill>
                    <a:srgbClr val="00B050"/>
                  </a:solidFill>
                </a:endParaRPr>
              </a:p>
              <a:p>
                <a:endParaRPr lang="en-US" sz="2000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De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kans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op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minstens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830 correct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ontvangen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signalen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is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dan</a:t>
                </a:r>
                <a:endParaRPr lang="en-US" sz="2000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≥830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&gt;829,5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normalcdf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829,5;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;800;160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≈0,4269</m:t>
                    </m:r>
                  </m:oMath>
                </a14:m>
                <a:endParaRPr lang="nl-NL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362" t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62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Afsluiting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pPr marL="0" indent="0">
              <a:buNone/>
            </a:pPr>
            <a:endParaRPr lang="nl-NL" b="1" dirty="0" smtClean="0"/>
          </a:p>
          <a:p>
            <a:pPr marL="0" indent="0">
              <a:buNone/>
            </a:pPr>
            <a:r>
              <a:rPr lang="nl-NL" b="1" dirty="0" smtClean="0"/>
              <a:t>Vandaag</a:t>
            </a:r>
            <a:r>
              <a:rPr lang="nl-NL" b="1" dirty="0"/>
              <a:t>: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Introductie in de </a:t>
            </a:r>
            <a:r>
              <a:rPr lang="nl-NL" dirty="0" err="1"/>
              <a:t>Bernoulli</a:t>
            </a:r>
            <a:r>
              <a:rPr lang="nl-NL" dirty="0"/>
              <a:t> en binomiale </a:t>
            </a:r>
            <a:r>
              <a:rPr lang="nl-NL" dirty="0" smtClean="0"/>
              <a:t>verdeling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Bernoulli</a:t>
            </a:r>
            <a:r>
              <a:rPr lang="nl-NL" dirty="0"/>
              <a:t>: discrete verdeling met “succes” of “mislukking” als </a:t>
            </a:r>
            <a:r>
              <a:rPr lang="nl-NL" dirty="0" smtClean="0"/>
              <a:t>uitkomst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dirty="0" smtClean="0"/>
              <a:t>Binomiaal</a:t>
            </a:r>
            <a:r>
              <a:rPr lang="nl-NL" dirty="0"/>
              <a:t>: som van onafhankelijke </a:t>
            </a:r>
            <a:r>
              <a:rPr lang="nl-NL" dirty="0" err="1"/>
              <a:t>Bernoulli</a:t>
            </a:r>
            <a:r>
              <a:rPr lang="nl-NL" dirty="0"/>
              <a:t>-variabelen.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Berekenen </a:t>
            </a:r>
            <a:r>
              <a:rPr lang="nl-NL" dirty="0"/>
              <a:t>van kansen met de binomiale </a:t>
            </a:r>
            <a:r>
              <a:rPr lang="nl-NL" dirty="0" err="1"/>
              <a:t>kansfunctie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Normale </a:t>
            </a:r>
            <a:r>
              <a:rPr lang="nl-NL" dirty="0"/>
              <a:t>benadering + continuïteitscorrectie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b="1" dirty="0" smtClean="0"/>
              <a:t>Volgende </a:t>
            </a:r>
            <a:r>
              <a:rPr lang="nl-NL" b="1" dirty="0"/>
              <a:t>week: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Poissonverdeling</a:t>
            </a:r>
            <a:r>
              <a:rPr lang="nl-NL" dirty="0"/>
              <a:t>: aantal gebeurtenissen in een tijdsperiode / ruimte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9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Aan het eind van dit college kunnen studenten: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Begrijpen hoe een afhankelijke variabele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dirty="0" smtClean="0"/>
                  <a:t> verklaard kan worden aan de hand van een onafhankelijke variabele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, inclusief de opbouw van het regressiemodel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De kleinstekwadratenmethode toepassen voor het vinden van de beste regressielijn</a:t>
                </a:r>
                <a:endParaRPr lang="nl-NL" dirty="0"/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Correlatie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twee </a:t>
                </a:r>
                <a:r>
                  <a:rPr lang="en-US" dirty="0" err="1" smtClean="0"/>
                  <a:t>variabelen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uitleggen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berekenen</a:t>
                </a:r>
                <a:r>
                  <a:rPr lang="en-US" dirty="0" smtClean="0"/>
                  <a:t> met de </a:t>
                </a:r>
                <a:r>
                  <a:rPr lang="en-US" dirty="0" err="1" smtClean="0"/>
                  <a:t>correlatiecoefficienten</a:t>
                </a:r>
                <a:r>
                  <a:rPr lang="en-US" dirty="0" smtClean="0"/>
                  <a:t> van Pearson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Spearman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Onderscheid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begrippen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correlatie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smtClean="0"/>
                  <a:t>causaliteit</a:t>
                </a:r>
                <a:endParaRPr lang="en-US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71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Casus: </a:t>
            </a:r>
            <a:r>
              <a:rPr lang="en-US" dirty="0" err="1" smtClean="0"/>
              <a:t>communicatiekanaal</a:t>
            </a:r>
            <a:r>
              <a:rPr lang="en-US" dirty="0" smtClean="0"/>
              <a:t> met </a:t>
            </a:r>
            <a:r>
              <a:rPr lang="en-US" dirty="0" err="1" smtClean="0"/>
              <a:t>ruis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Twee </a:t>
                </a:r>
                <a:r>
                  <a:rPr lang="en-US" dirty="0" err="1" smtClean="0"/>
                  <a:t>militaire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eenheden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zender</a:t>
                </a:r>
                <a:r>
                  <a:rPr lang="en-US" dirty="0"/>
                  <a:t>)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ontvanger</a:t>
                </a:r>
                <a:r>
                  <a:rPr lang="en-US" dirty="0"/>
                  <a:t>) </a:t>
                </a:r>
                <a:r>
                  <a:rPr lang="en-US" dirty="0" err="1"/>
                  <a:t>versturen</a:t>
                </a:r>
                <a:r>
                  <a:rPr lang="en-US" dirty="0"/>
                  <a:t> </a:t>
                </a:r>
                <a:r>
                  <a:rPr lang="en-US" dirty="0" err="1"/>
                  <a:t>elkaar</a:t>
                </a:r>
                <a:r>
                  <a:rPr lang="en-US" dirty="0"/>
                  <a:t> </a:t>
                </a:r>
                <a:r>
                  <a:rPr lang="en-US" dirty="0" err="1"/>
                  <a:t>boodschappen</a:t>
                </a:r>
                <a:r>
                  <a:rPr lang="en-US" dirty="0"/>
                  <a:t> (</a:t>
                </a:r>
                <a:r>
                  <a:rPr lang="en-US" dirty="0" err="1"/>
                  <a:t>gebaseerd</a:t>
                </a:r>
                <a:r>
                  <a:rPr lang="en-US" dirty="0"/>
                  <a:t> op </a:t>
                </a:r>
                <a:r>
                  <a:rPr lang="en-US" dirty="0" err="1"/>
                  <a:t>morsecode</a:t>
                </a:r>
                <a:r>
                  <a:rPr lang="en-US" dirty="0" smtClean="0"/>
                  <a:t>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/>
                  <a:t>boodschap</a:t>
                </a:r>
                <a:r>
                  <a:rPr lang="en-US" dirty="0"/>
                  <a:t> </a:t>
                </a:r>
                <a:r>
                  <a:rPr lang="en-US" dirty="0" err="1"/>
                  <a:t>bestaat</a:t>
                </a:r>
                <a:r>
                  <a:rPr lang="en-US" dirty="0"/>
                  <a:t> uit </a:t>
                </a:r>
                <a:r>
                  <a:rPr lang="en-US" dirty="0" err="1"/>
                  <a:t>een</a:t>
                </a:r>
                <a:r>
                  <a:rPr lang="en-US" dirty="0"/>
                  <a:t> reeks met </a:t>
                </a:r>
                <a:r>
                  <a:rPr lang="en-US" dirty="0" err="1"/>
                  <a:t>korte</a:t>
                </a:r>
                <a:r>
                  <a:rPr lang="en-US" dirty="0"/>
                  <a:t> </a:t>
                </a:r>
                <a:r>
                  <a:rPr lang="en-US" dirty="0" smtClean="0"/>
                  <a:t>(“dot</a:t>
                </a:r>
                <a:r>
                  <a:rPr lang="en-US" dirty="0"/>
                  <a:t>”)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lange</a:t>
                </a:r>
                <a:r>
                  <a:rPr lang="en-US" dirty="0"/>
                  <a:t> </a:t>
                </a:r>
                <a:r>
                  <a:rPr lang="en-US" dirty="0" smtClean="0"/>
                  <a:t>(“dash</a:t>
                </a:r>
                <a:r>
                  <a:rPr lang="en-US" dirty="0"/>
                  <a:t>”) </a:t>
                </a:r>
                <a:r>
                  <a:rPr lang="en-US" dirty="0" err="1"/>
                  <a:t>signalen</a:t>
                </a:r>
                <a:r>
                  <a:rPr lang="en-US" dirty="0"/>
                  <a:t>, </a:t>
                </a:r>
                <a:r>
                  <a:rPr lang="en-US" dirty="0" err="1"/>
                  <a:t>bijvoorbeeld</a:t>
                </a:r>
                <a:r>
                  <a:rPr lang="en-US" dirty="0"/>
                  <a:t> </a:t>
                </a:r>
                <a:r>
                  <a:rPr lang="en-US" dirty="0" smtClean="0"/>
                  <a:t>..---..-.-…-.-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Het </a:t>
                </a:r>
                <a:r>
                  <a:rPr lang="nl-NL" dirty="0"/>
                  <a:t>communicatiekanaal is </a:t>
                </a:r>
                <a:r>
                  <a:rPr lang="nl-NL" dirty="0" smtClean="0"/>
                  <a:t>deels onbetrouwbaar </a:t>
                </a:r>
                <a:r>
                  <a:rPr lang="nl-NL" dirty="0"/>
                  <a:t>door aanwezige </a:t>
                </a:r>
                <a:r>
                  <a:rPr lang="nl-NL" dirty="0" smtClean="0"/>
                  <a:t>ruis.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Dots</a:t>
                </a:r>
                <a:r>
                  <a:rPr lang="nl-NL" dirty="0" smtClean="0"/>
                  <a:t> </a:t>
                </a:r>
                <a:r>
                  <a:rPr lang="nl-NL" dirty="0"/>
                  <a:t>kunnen worden geïnterpreteerd als </a:t>
                </a:r>
                <a:r>
                  <a:rPr lang="nl-NL" dirty="0" err="1"/>
                  <a:t>dashes</a:t>
                </a:r>
                <a:r>
                  <a:rPr lang="nl-NL" dirty="0"/>
                  <a:t>, en andersom.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1"/>
          <a:stretch/>
        </p:blipFill>
        <p:spPr>
          <a:xfrm>
            <a:off x="3043789" y="4339528"/>
            <a:ext cx="5901222" cy="1930501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46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Simpelste</a:t>
            </a:r>
            <a:r>
              <a:rPr lang="en-US" dirty="0" smtClean="0"/>
              <a:t> </a:t>
            </a:r>
            <a:r>
              <a:rPr lang="en-US" dirty="0" err="1" smtClean="0"/>
              <a:t>geval</a:t>
            </a:r>
            <a:r>
              <a:rPr lang="en-US" dirty="0" smtClean="0"/>
              <a:t>: </a:t>
            </a:r>
            <a:r>
              <a:rPr lang="en-US" dirty="0" err="1" smtClean="0"/>
              <a:t>boodschap</a:t>
            </a:r>
            <a:r>
              <a:rPr lang="en-US" dirty="0" smtClean="0"/>
              <a:t> met 1 </a:t>
            </a:r>
            <a:r>
              <a:rPr lang="en-US" dirty="0" err="1" smtClean="0"/>
              <a:t>signaal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Stel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volgende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dirty="0" smtClean="0"/>
                  <a:t> een boodschap stuurt met 1 signaal, ofwel een “dot” ofwel een “</a:t>
                </a:r>
                <a:r>
                  <a:rPr lang="nl-NL" dirty="0" err="1" smtClean="0"/>
                  <a:t>dash</a:t>
                </a:r>
                <a:r>
                  <a:rPr lang="nl-NL" dirty="0" smtClean="0"/>
                  <a:t>”.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Een</a:t>
                </a:r>
                <a:r>
                  <a:rPr lang="en-US" dirty="0" smtClean="0"/>
                  <a:t> signal </a:t>
                </a:r>
                <a:r>
                  <a:rPr lang="en-US" dirty="0" err="1" smtClean="0"/>
                  <a:t>komt</a:t>
                </a:r>
                <a:r>
                  <a:rPr lang="en-US" dirty="0" smtClean="0"/>
                  <a:t> met 80%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goed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we de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beschrijven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discrete </a:t>
                </a:r>
                <a:r>
                  <a:rPr lang="en-US" dirty="0" err="1" smtClean="0"/>
                  <a:t>kansvariabele</a:t>
                </a:r>
                <a:r>
                  <a:rPr lang="en-US" dirty="0"/>
                  <a:t>?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 b="-27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0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Simpelste</a:t>
            </a:r>
            <a:r>
              <a:rPr lang="en-US" dirty="0" smtClean="0"/>
              <a:t> </a:t>
            </a:r>
            <a:r>
              <a:rPr lang="en-US" dirty="0" err="1" smtClean="0"/>
              <a:t>geval</a:t>
            </a:r>
            <a:r>
              <a:rPr lang="en-US" dirty="0" smtClean="0"/>
              <a:t>: </a:t>
            </a:r>
            <a:r>
              <a:rPr lang="en-US" dirty="0" err="1" smtClean="0"/>
              <a:t>boodschap</a:t>
            </a:r>
            <a:r>
              <a:rPr lang="en-US" dirty="0" smtClean="0"/>
              <a:t> met 1 </a:t>
            </a:r>
            <a:r>
              <a:rPr lang="en-US" dirty="0" err="1" smtClean="0"/>
              <a:t>signaal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situatie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twee </a:t>
                </a:r>
                <a:r>
                  <a:rPr lang="en-US" dirty="0" err="1" smtClean="0"/>
                  <a:t>mogelijke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uitkomsten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Daarnaast</a:t>
                </a:r>
                <a:r>
                  <a:rPr lang="en-US" dirty="0" smtClean="0"/>
                  <a:t> is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oftewel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mislukking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=0,2.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433222"/>
                  </p:ext>
                </p:extLst>
              </p:nvPr>
            </p:nvGraphicFramePr>
            <p:xfrm>
              <a:off x="812800" y="2780928"/>
              <a:ext cx="1094521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88231">
                      <a:extLst>
                        <a:ext uri="{9D8B030D-6E8A-4147-A177-3AD203B41FA5}">
                          <a16:colId xmlns:a16="http://schemas.microsoft.com/office/drawing/2014/main" val="37768991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12200529"/>
                        </a:ext>
                      </a:extLst>
                    </a:gridCol>
                    <a:gridCol w="8352927">
                      <a:extLst>
                        <a:ext uri="{9D8B030D-6E8A-4147-A177-3AD203B41FA5}">
                          <a16:colId xmlns:a16="http://schemas.microsoft.com/office/drawing/2014/main" val="79953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</a:t>
                          </a:r>
                          <a:r>
                            <a:rPr lang="en-US" dirty="0" err="1" smtClean="0"/>
                            <a:t>succes</a:t>
                          </a:r>
                          <a:r>
                            <a:rPr lang="en-US" dirty="0" smtClean="0"/>
                            <a:t>”</a:t>
                          </a:r>
                          <a:r>
                            <a:rPr lang="en-US" baseline="0" dirty="0" smtClean="0"/>
                            <a:t> (1)</a:t>
                          </a:r>
                          <a:endParaRPr lang="nl-NL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>
                        <a:lnL w="12700" cmpd="sng"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Een</a:t>
                          </a:r>
                          <a:r>
                            <a:rPr lang="en-US" baseline="0" dirty="0" smtClean="0"/>
                            <a:t> “dot” </a:t>
                          </a:r>
                          <a:r>
                            <a:rPr lang="en-US" baseline="0" dirty="0" err="1" smtClean="0"/>
                            <a:t>komt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aan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als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“dot”,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“dash” </a:t>
                          </a:r>
                          <a:r>
                            <a:rPr lang="en-US" baseline="0" dirty="0" err="1" smtClean="0"/>
                            <a:t>als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“dash”</a:t>
                          </a:r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3161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</a:t>
                          </a:r>
                          <a:r>
                            <a:rPr lang="en-US" dirty="0" err="1" smtClean="0"/>
                            <a:t>mislukking</a:t>
                          </a:r>
                          <a:r>
                            <a:rPr lang="en-US" dirty="0" smtClean="0"/>
                            <a:t>” (0)</a:t>
                          </a:r>
                          <a:endParaRPr lang="nl-NL" dirty="0"/>
                        </a:p>
                      </a:txBody>
                      <a:tcPr>
                        <a:lnT w="127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Een</a:t>
                          </a:r>
                          <a:r>
                            <a:rPr lang="en-US" dirty="0" smtClean="0"/>
                            <a:t> “dot” </a:t>
                          </a:r>
                          <a:r>
                            <a:rPr lang="en-US" dirty="0" err="1" smtClean="0"/>
                            <a:t>komt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aan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als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een</a:t>
                          </a:r>
                          <a:r>
                            <a:rPr lang="en-US" dirty="0" smtClean="0"/>
                            <a:t> “dash”,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andersom</a:t>
                          </a:r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156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433222"/>
                  </p:ext>
                </p:extLst>
              </p:nvPr>
            </p:nvGraphicFramePr>
            <p:xfrm>
              <a:off x="812800" y="2780928"/>
              <a:ext cx="1094521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88231">
                      <a:extLst>
                        <a:ext uri="{9D8B030D-6E8A-4147-A177-3AD203B41FA5}">
                          <a16:colId xmlns:a16="http://schemas.microsoft.com/office/drawing/2014/main" val="37768991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12200529"/>
                        </a:ext>
                      </a:extLst>
                    </a:gridCol>
                    <a:gridCol w="8352927">
                      <a:extLst>
                        <a:ext uri="{9D8B030D-6E8A-4147-A177-3AD203B41FA5}">
                          <a16:colId xmlns:a16="http://schemas.microsoft.com/office/drawing/2014/main" val="79953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</a:t>
                          </a:r>
                          <a:r>
                            <a:rPr lang="en-US" dirty="0" err="1" smtClean="0"/>
                            <a:t>succes</a:t>
                          </a:r>
                          <a:r>
                            <a:rPr lang="en-US" dirty="0" smtClean="0"/>
                            <a:t>”</a:t>
                          </a:r>
                          <a:r>
                            <a:rPr lang="en-US" baseline="0" dirty="0" smtClean="0"/>
                            <a:t> (1)</a:t>
                          </a:r>
                          <a:endParaRPr lang="nl-NL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mpd="sng">
                          <a:noFill/>
                        </a:lnL>
                        <a:blipFill>
                          <a:blip r:embed="rId3"/>
                          <a:stretch>
                            <a:fillRect l="-419512" t="-8197" r="-167439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Een</a:t>
                          </a:r>
                          <a:r>
                            <a:rPr lang="en-US" baseline="0" dirty="0" smtClean="0"/>
                            <a:t> “dot” </a:t>
                          </a:r>
                          <a:r>
                            <a:rPr lang="en-US" baseline="0" dirty="0" err="1" smtClean="0"/>
                            <a:t>komt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aan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als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“dot”,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“dash” </a:t>
                          </a:r>
                          <a:r>
                            <a:rPr lang="en-US" baseline="0" dirty="0" err="1" smtClean="0"/>
                            <a:t>als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“dash”</a:t>
                          </a:r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3161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</a:t>
                          </a:r>
                          <a:r>
                            <a:rPr lang="en-US" dirty="0" err="1" smtClean="0"/>
                            <a:t>mislukking</a:t>
                          </a:r>
                          <a:r>
                            <a:rPr lang="en-US" dirty="0" smtClean="0"/>
                            <a:t>” (0)</a:t>
                          </a:r>
                          <a:endParaRPr lang="nl-NL" dirty="0"/>
                        </a:p>
                      </a:txBody>
                      <a:tcPr>
                        <a:lnT w="127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9512" t="-108197" r="-16743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Een</a:t>
                          </a:r>
                          <a:r>
                            <a:rPr lang="en-US" dirty="0" smtClean="0"/>
                            <a:t> “dot” </a:t>
                          </a:r>
                          <a:r>
                            <a:rPr lang="en-US" dirty="0" err="1" smtClean="0"/>
                            <a:t>komt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aan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als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een</a:t>
                          </a:r>
                          <a:r>
                            <a:rPr lang="en-US" dirty="0" smtClean="0"/>
                            <a:t> “dash”,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andersom</a:t>
                          </a:r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1564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41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Bernoulli-</a:t>
            </a:r>
            <a:r>
              <a:rPr lang="en-US" dirty="0" err="1" smtClean="0"/>
              <a:t>variabele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We hebben te maken met een </a:t>
                </a:r>
                <a:r>
                  <a:rPr lang="nl-NL" dirty="0">
                    <a:solidFill>
                      <a:srgbClr val="FF0000"/>
                    </a:solidFill>
                  </a:rPr>
                  <a:t>discrete </a:t>
                </a:r>
                <a:r>
                  <a:rPr lang="nl-NL" dirty="0" err="1">
                    <a:solidFill>
                      <a:srgbClr val="FF0000"/>
                    </a:solidFill>
                  </a:rPr>
                  <a:t>kansvariabele</a:t>
                </a:r>
                <a:r>
                  <a:rPr lang="nl-NL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dirty="0"/>
                  <a:t> waarvoor geldt: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twee mogelijke uitkomsten: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nl-NL" dirty="0"/>
                  <a:t> (“mislukking”) en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/>
                  <a:t> (“succes”).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/>
                  <a:t>kansfunctie</a:t>
                </a:r>
                <a:r>
                  <a:rPr lang="nl-NL" dirty="0"/>
                  <a:t> </a:t>
                </a:r>
                <a:r>
                  <a:rPr lang="nl-NL" dirty="0" smtClean="0"/>
                  <a:t>op </a:t>
                </a:r>
                <a:r>
                  <a:rPr lang="nl-NL" dirty="0"/>
                  <a:t>basis van succeskans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tussen 0 en 1):</a:t>
                </a:r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Deze discrete kansverdeling noemen we de </a:t>
                </a:r>
                <a:r>
                  <a:rPr lang="nl-NL" b="1" dirty="0" err="1" smtClean="0">
                    <a:solidFill>
                      <a:srgbClr val="FF0000"/>
                    </a:solidFill>
                  </a:rPr>
                  <a:t>Bernoulli-verdeling</a:t>
                </a:r>
                <a:r>
                  <a:rPr lang="nl-NL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nl-NL" dirty="0" smtClean="0">
                    <a:solidFill>
                      <a:schemeClr val="tx1"/>
                    </a:solidFill>
                  </a:rPr>
                  <a:t>Deze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smtClean="0"/>
                  <a:t>noemen we </a:t>
                </a:r>
                <a:r>
                  <a:rPr lang="nl-NL" dirty="0"/>
                  <a:t>een </a:t>
                </a:r>
                <a:r>
                  <a:rPr lang="nl-NL" b="1" dirty="0" err="1">
                    <a:solidFill>
                      <a:srgbClr val="FF0000"/>
                    </a:solidFill>
                  </a:rPr>
                  <a:t>Bernoulli</a:t>
                </a:r>
                <a:r>
                  <a:rPr lang="nl-NL" b="1" dirty="0">
                    <a:solidFill>
                      <a:srgbClr val="FF0000"/>
                    </a:solidFill>
                  </a:rPr>
                  <a:t>-variabele</a:t>
                </a:r>
                <a:r>
                  <a:rPr lang="nl-NL" b="1" dirty="0"/>
                  <a:t>.</a:t>
                </a:r>
              </a:p>
              <a:p>
                <a:pPr marL="0" indent="0">
                  <a:buNone/>
                </a:pPr>
                <a:endParaRPr lang="nl-NL" b="1" dirty="0" smtClean="0"/>
              </a:p>
              <a:p>
                <a:pPr marL="0" indent="0">
                  <a:buNone/>
                </a:pPr>
                <a:r>
                  <a:rPr lang="nl-NL" b="1" dirty="0" smtClean="0"/>
                  <a:t>Notatie</a:t>
                </a:r>
                <a:r>
                  <a:rPr lang="nl-NL" b="1" dirty="0"/>
                  <a:t>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nl-NL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Ber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1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46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Vraag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Gegeven de </a:t>
                </a:r>
                <a:r>
                  <a:rPr lang="en-US" dirty="0" err="1" smtClean="0"/>
                  <a:t>kansfunctie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Bernoulli-</a:t>
                </a:r>
                <a:r>
                  <a:rPr lang="en-US" dirty="0" err="1" smtClean="0"/>
                  <a:t>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b="1" dirty="0" smtClean="0"/>
                  <a:t>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b="1" dirty="0"/>
              </a:p>
              <a:p>
                <a:pPr marL="0" indent="0">
                  <a:buNone/>
                </a:pPr>
                <a:r>
                  <a:rPr lang="nl-NL" b="1" dirty="0" smtClean="0"/>
                  <a:t>Wat is de verwachtingswaarde en de variantie van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bar>
                  </m:oMath>
                </a14:m>
                <a:r>
                  <a:rPr lang="nl-NL" dirty="0" smtClean="0"/>
                  <a:t>?</a:t>
                </a:r>
              </a:p>
              <a:p>
                <a:pPr marL="0" indent="0">
                  <a:buNone/>
                </a:pPr>
                <a:r>
                  <a:rPr lang="nl-NL" sz="1800" b="1" dirty="0" smtClean="0">
                    <a:solidFill>
                      <a:srgbClr val="00B050"/>
                    </a:solidFill>
                  </a:rPr>
                  <a:t>Verwachtingswaarde: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=0∗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nl-NL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00B050"/>
                    </a:solidFill>
                  </a:rPr>
                  <a:t>Variantie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:</a:t>
                </a:r>
                <a:endParaRPr lang="nl-NL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8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nl-NL" sz="1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nl-NL" sz="1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nl-NL" sz="1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nary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800" dirty="0">
                  <a:solidFill>
                    <a:srgbClr val="00B050"/>
                  </a:solidFill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152" b="-50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20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Interpretatie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verwachtingswaarde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Bernoulli-</a:t>
                </a:r>
                <a:r>
                  <a:rPr lang="en-US" dirty="0" err="1" smtClean="0"/>
                  <a:t>variabele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De variantie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nl-NL" dirty="0"/>
                  <a:t> is afhankelijk van de succeskans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/>
                  <a:t>, en de formule is symmetrisch rond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l-NL" dirty="0"/>
                  <a:t> (parabool). Waarom is dit logisch?</a:t>
                </a:r>
                <a:endParaRPr lang="nl-NL" dirty="0">
                  <a:solidFill>
                    <a:srgbClr val="00B050"/>
                  </a:solidFill>
                </a:endParaRP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9" t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72" y="3660747"/>
            <a:ext cx="3298256" cy="247369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00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2427</Words>
  <Application>Microsoft Office PowerPoint</Application>
  <PresentationFormat>Widescreen</PresentationFormat>
  <Paragraphs>349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RijksoverheidSansHeadingTT</vt:lpstr>
      <vt:lpstr>RijksoverheidSansWebText Bold</vt:lpstr>
      <vt:lpstr>Verdana</vt:lpstr>
      <vt:lpstr>Wingdings</vt:lpstr>
      <vt:lpstr>Presentatie</vt:lpstr>
      <vt:lpstr>Statistiek: college 11</vt:lpstr>
      <vt:lpstr>Terugblik</vt:lpstr>
      <vt:lpstr>Leerdoelen </vt:lpstr>
      <vt:lpstr>Casus: communicatiekanaal met ruis</vt:lpstr>
      <vt:lpstr>Simpelste geval: boodschap met 1 signaal</vt:lpstr>
      <vt:lpstr>Simpelste geval: boodschap met 1 signaal</vt:lpstr>
      <vt:lpstr>Bernoulli-variabele</vt:lpstr>
      <vt:lpstr>Vraag</vt:lpstr>
      <vt:lpstr>Interpretatie</vt:lpstr>
      <vt:lpstr>Vraag</vt:lpstr>
      <vt:lpstr>Boodschappen met meerdere signalen</vt:lpstr>
      <vt:lpstr>Van Bernoulli naar binomiaal</vt:lpstr>
      <vt:lpstr>Van Bernoulli naar binomiaal</vt:lpstr>
      <vt:lpstr>Van Bernoulli naar binomiaal</vt:lpstr>
      <vt:lpstr>Van Bernoulli naar binomiaal</vt:lpstr>
      <vt:lpstr>Binomiale verdeling</vt:lpstr>
      <vt:lpstr>Binomiale verdeling</vt:lpstr>
      <vt:lpstr>Eigenschappen van de binomial verdeling</vt:lpstr>
      <vt:lpstr>Eigenschappen van de binomial verdeling</vt:lpstr>
      <vt:lpstr>Eigenschappen van de binomial verdeling</vt:lpstr>
      <vt:lpstr>Eigenschappen van de binomial verdeling</vt:lpstr>
      <vt:lpstr>Binomiaalcoëfficiënt</vt:lpstr>
      <vt:lpstr>Binomiaalcoëfficiënt</vt:lpstr>
      <vt:lpstr>Normale benadering</vt:lpstr>
      <vt:lpstr>Normale benadering</vt:lpstr>
      <vt:lpstr>Continuïteitscorrectie</vt:lpstr>
      <vt:lpstr>Continuïteitscorrectie</vt:lpstr>
      <vt:lpstr>Continuïteitscorrectie</vt:lpstr>
      <vt:lpstr>Afsluiting</vt:lpstr>
      <vt:lpstr>Vragen?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36</cp:revision>
  <cp:lastPrinted>2011-09-21T07:52:24Z</cp:lastPrinted>
  <dcterms:created xsi:type="dcterms:W3CDTF">2024-11-25T09:45:08Z</dcterms:created>
  <dcterms:modified xsi:type="dcterms:W3CDTF">2025-04-10T14:19:36Z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