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86" r:id="rId2"/>
    <p:sldMasterId id="2147483698" r:id="rId3"/>
  </p:sldMasterIdLst>
  <p:notesMasterIdLst>
    <p:notesMasterId r:id="rId32"/>
  </p:notesMasterIdLst>
  <p:handoutMasterIdLst>
    <p:handoutMasterId r:id="rId33"/>
  </p:handoutMasterIdLst>
  <p:sldIdLst>
    <p:sldId id="256" r:id="rId4"/>
    <p:sldId id="257" r:id="rId5"/>
    <p:sldId id="329" r:id="rId6"/>
    <p:sldId id="292" r:id="rId7"/>
    <p:sldId id="287" r:id="rId8"/>
    <p:sldId id="344" r:id="rId9"/>
    <p:sldId id="298" r:id="rId10"/>
    <p:sldId id="336" r:id="rId11"/>
    <p:sldId id="297" r:id="rId12"/>
    <p:sldId id="337" r:id="rId13"/>
    <p:sldId id="301" r:id="rId14"/>
    <p:sldId id="299" r:id="rId15"/>
    <p:sldId id="345" r:id="rId16"/>
    <p:sldId id="302" r:id="rId17"/>
    <p:sldId id="311" r:id="rId18"/>
    <p:sldId id="310" r:id="rId19"/>
    <p:sldId id="314" r:id="rId20"/>
    <p:sldId id="309" r:id="rId21"/>
    <p:sldId id="323" r:id="rId22"/>
    <p:sldId id="315" r:id="rId23"/>
    <p:sldId id="318" r:id="rId24"/>
    <p:sldId id="319" r:id="rId25"/>
    <p:sldId id="321" r:id="rId26"/>
    <p:sldId id="324" r:id="rId27"/>
    <p:sldId id="331" r:id="rId28"/>
    <p:sldId id="333" r:id="rId29"/>
    <p:sldId id="334" r:id="rId30"/>
    <p:sldId id="343" r:id="rId31"/>
  </p:sldIdLst>
  <p:sldSz cx="12192000" cy="6858000"/>
  <p:notesSz cx="6921500" cy="9423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8">
          <p15:clr>
            <a:srgbClr val="A4A3A4"/>
          </p15:clr>
        </p15:guide>
        <p15:guide id="2" pos="21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0047"/>
    <a:srgbClr val="000000"/>
    <a:srgbClr val="55286E"/>
    <a:srgbClr val="FFFFFF"/>
    <a:srgbClr val="0E3B6E"/>
    <a:srgbClr val="005187"/>
    <a:srgbClr val="00423C"/>
    <a:srgbClr val="0E6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0"/>
  </p:normalViewPr>
  <p:slideViewPr>
    <p:cSldViewPr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2118" y="-90"/>
      </p:cViewPr>
      <p:guideLst>
        <p:guide orient="horz" pos="2968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9E90AC-1A9D-4974-BAF5-4A7D733043D9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E26EC6-7821-4C66-ACA0-C4C826A60C6F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399CC24F-1863-4927-A03D-9014BC9B1320}" type="parTrans" cxnId="{CE9F6066-92E7-45A3-BEAF-12762EEF7AC3}">
      <dgm:prSet/>
      <dgm:spPr/>
      <dgm:t>
        <a:bodyPr/>
        <a:lstStyle/>
        <a:p>
          <a:endParaRPr lang="en-US"/>
        </a:p>
      </dgm:t>
    </dgm:pt>
    <dgm:pt modelId="{4CC6A34B-8859-47AA-A26A-16DE8E9CD1CE}" type="sibTrans" cxnId="{CE9F6066-92E7-45A3-BEAF-12762EEF7AC3}">
      <dgm:prSet/>
      <dgm:spPr/>
      <dgm:t>
        <a:bodyPr/>
        <a:lstStyle/>
        <a:p>
          <a:endParaRPr lang="en-US"/>
        </a:p>
      </dgm:t>
    </dgm:pt>
    <dgm:pt modelId="{E11C979E-DA7F-44FE-93FF-6B10E1A32EFE}">
      <dgm:prSet phldrT="[Text]"/>
      <dgm:spPr/>
      <dgm:t>
        <a:bodyPr/>
        <a:lstStyle/>
        <a:p>
          <a:r>
            <a:rPr lang="en-US" dirty="0" smtClean="0"/>
            <a:t>Experiment </a:t>
          </a:r>
          <a:endParaRPr lang="en-US" dirty="0"/>
        </a:p>
      </dgm:t>
    </dgm:pt>
    <dgm:pt modelId="{36C2889A-2DD7-4CC0-830A-FD90DB7DE7A3}" type="parTrans" cxnId="{9399D6E6-EC3A-40E7-8D06-30549A77E737}">
      <dgm:prSet/>
      <dgm:spPr/>
      <dgm:t>
        <a:bodyPr/>
        <a:lstStyle/>
        <a:p>
          <a:endParaRPr lang="en-US"/>
        </a:p>
      </dgm:t>
    </dgm:pt>
    <dgm:pt modelId="{CBA8F9A7-B3A3-41C3-888D-E1DD4A1C1874}" type="sibTrans" cxnId="{9399D6E6-EC3A-40E7-8D06-30549A77E737}">
      <dgm:prSet/>
      <dgm:spPr/>
      <dgm:t>
        <a:bodyPr/>
        <a:lstStyle/>
        <a:p>
          <a:endParaRPr lang="en-US"/>
        </a:p>
      </dgm:t>
    </dgm:pt>
    <dgm:pt modelId="{069719F9-BB75-49A5-A166-10F2795AEF0B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692A72E2-8E20-4674-8647-F531720BD7AB}" type="parTrans" cxnId="{CBB670C9-5286-490A-945E-B2BDEB6C2CF3}">
      <dgm:prSet/>
      <dgm:spPr/>
      <dgm:t>
        <a:bodyPr/>
        <a:lstStyle/>
        <a:p>
          <a:endParaRPr lang="en-US"/>
        </a:p>
      </dgm:t>
    </dgm:pt>
    <dgm:pt modelId="{4FE59848-15AC-4F61-9815-B768F5B4D67A}" type="sibTrans" cxnId="{CBB670C9-5286-490A-945E-B2BDEB6C2CF3}">
      <dgm:prSet/>
      <dgm:spPr/>
      <dgm:t>
        <a:bodyPr/>
        <a:lstStyle/>
        <a:p>
          <a:endParaRPr lang="en-US"/>
        </a:p>
      </dgm:t>
    </dgm:pt>
    <dgm:pt modelId="{1DD63560-39EA-40A5-8D8C-D1F346A7411F}">
      <dgm:prSet phldrT="[Text]"/>
      <dgm:spPr/>
      <dgm:t>
        <a:bodyPr/>
        <a:lstStyle/>
        <a:p>
          <a:r>
            <a:rPr lang="en-US" dirty="0" err="1" smtClean="0"/>
            <a:t>Een</a:t>
          </a:r>
          <a:r>
            <a:rPr lang="en-US" dirty="0" smtClean="0"/>
            <a:t> van de </a:t>
          </a:r>
          <a:r>
            <a:rPr lang="en-US" dirty="0" err="1" smtClean="0"/>
            <a:t>mogelijke</a:t>
          </a:r>
          <a:r>
            <a:rPr lang="en-US" dirty="0" smtClean="0"/>
            <a:t> </a:t>
          </a:r>
          <a:r>
            <a:rPr lang="en-US" dirty="0" err="1" smtClean="0"/>
            <a:t>uitkomsten</a:t>
          </a:r>
          <a:r>
            <a:rPr lang="en-US" dirty="0" smtClean="0"/>
            <a:t> (</a:t>
          </a:r>
          <a:r>
            <a:rPr lang="en-US" b="1" dirty="0" smtClean="0"/>
            <a:t>trekking</a:t>
          </a:r>
          <a:r>
            <a:rPr lang="en-US" dirty="0" smtClean="0"/>
            <a:t>)</a:t>
          </a:r>
          <a:endParaRPr lang="en-US" dirty="0"/>
        </a:p>
      </dgm:t>
    </dgm:pt>
    <dgm:pt modelId="{3F7BE854-47EB-45E1-B095-59561E777271}" type="parTrans" cxnId="{6CD97026-52D1-4004-B7F3-B2201E5C1C44}">
      <dgm:prSet/>
      <dgm:spPr/>
      <dgm:t>
        <a:bodyPr/>
        <a:lstStyle/>
        <a:p>
          <a:endParaRPr lang="en-US"/>
        </a:p>
      </dgm:t>
    </dgm:pt>
    <dgm:pt modelId="{0FDFD97D-4660-4EB9-A519-9BA8162C0D45}" type="sibTrans" cxnId="{6CD97026-52D1-4004-B7F3-B2201E5C1C4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EA94DEB-9F40-4F05-AC41-46C694D6339D}">
          <dgm:prSet/>
          <dgm:spPr/>
          <dgm:t>
            <a:bodyPr/>
            <a:lstStyle/>
            <a:p>
              <a:r>
                <a:rPr lang="en-US" dirty="0" smtClean="0"/>
                <a:t>Uitkomstenruimte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𝑆</m:t>
                  </m:r>
                </m:oMath>
              </a14:m>
              <a:endParaRPr lang="en-US" dirty="0"/>
            </a:p>
          </dgm:t>
        </dgm:pt>
      </mc:Choice>
      <mc:Fallback xmlns="">
        <dgm:pt modelId="{1EA94DEB-9F40-4F05-AC41-46C694D6339D}">
          <dgm:prSet/>
          <dgm:spPr/>
          <dgm:t>
            <a:bodyPr/>
            <a:lstStyle/>
            <a:p>
              <a:r>
                <a:rPr lang="en-US" dirty="0" smtClean="0"/>
                <a:t>Uitkomstenruimte </a:t>
              </a:r>
              <a:r>
                <a:rPr lang="en-US" b="0" i="0" smtClean="0">
                  <a:latin typeface="Cambria Math" panose="02040503050406030204" pitchFamily="18" charset="0"/>
                </a:rPr>
                <a:t>𝑆</a:t>
              </a:r>
              <a:endParaRPr lang="en-US" dirty="0"/>
            </a:p>
          </dgm:t>
        </dgm:pt>
      </mc:Fallback>
    </mc:AlternateContent>
    <dgm:pt modelId="{5776BFE5-B53A-4F74-9EBE-26BBD91CBDBB}" type="parTrans" cxnId="{70DD71B6-9057-4717-BEB6-8D9F43FC6D98}">
      <dgm:prSet/>
      <dgm:spPr/>
      <dgm:t>
        <a:bodyPr/>
        <a:lstStyle/>
        <a:p>
          <a:endParaRPr lang="en-US"/>
        </a:p>
      </dgm:t>
    </dgm:pt>
    <dgm:pt modelId="{980D1F3B-6028-4893-9CA9-B72D00BBD16D}" type="sibTrans" cxnId="{70DD71B6-9057-4717-BEB6-8D9F43FC6D9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64F6326-40AA-4438-91FC-00721E0287A0}">
          <dgm:prSet/>
          <dgm:spPr/>
          <dgm:t>
            <a:bodyPr/>
            <a:lstStyle/>
            <a:p>
              <a:r>
                <a:rPr lang="en-US" dirty="0" smtClean="0"/>
                <a:t>Onderliggende </a:t>
              </a:r>
              <a:r>
                <a:rPr lang="en-US" dirty="0" err="1" smtClean="0"/>
                <a:t>kansverdeling</a:t>
              </a:r>
              <a:r>
                <a:rPr lang="en-US" dirty="0" smtClean="0"/>
                <a:t> over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𝑆</m:t>
                  </m:r>
                </m:oMath>
              </a14:m>
              <a:r>
                <a:rPr lang="en-US" dirty="0" smtClean="0"/>
                <a:t> (hoeft </a:t>
              </a:r>
              <a:r>
                <a:rPr lang="en-US" dirty="0" err="1" smtClean="0"/>
                <a:t>niet</a:t>
              </a:r>
              <a:r>
                <a:rPr lang="en-US" dirty="0" smtClean="0"/>
                <a:t> per se </a:t>
              </a:r>
              <a:r>
                <a:rPr lang="en-US" dirty="0" err="1" smtClean="0"/>
                <a:t>bekend</a:t>
              </a:r>
              <a:r>
                <a:rPr lang="en-US" dirty="0" smtClean="0"/>
                <a:t> </a:t>
              </a:r>
              <a:r>
                <a:rPr lang="en-US" dirty="0" err="1" smtClean="0"/>
                <a:t>te</a:t>
              </a:r>
              <a:r>
                <a:rPr lang="en-US" dirty="0" smtClean="0"/>
                <a:t> </a:t>
              </a:r>
              <a:r>
                <a:rPr lang="en-US" dirty="0" err="1" smtClean="0"/>
                <a:t>zijn</a:t>
              </a:r>
              <a:r>
                <a:rPr lang="en-US" dirty="0" smtClean="0"/>
                <a:t>)</a:t>
              </a:r>
              <a:endParaRPr lang="en-US" dirty="0"/>
            </a:p>
          </dgm:t>
        </dgm:pt>
      </mc:Choice>
      <mc:Fallback xmlns="">
        <dgm:pt modelId="{C64F6326-40AA-4438-91FC-00721E0287A0}">
          <dgm:prSet/>
          <dgm:spPr/>
          <dgm:t>
            <a:bodyPr/>
            <a:lstStyle/>
            <a:p>
              <a:r>
                <a:rPr lang="en-US" dirty="0" smtClean="0"/>
                <a:t>Onderliggende </a:t>
              </a:r>
              <a:r>
                <a:rPr lang="en-US" dirty="0" err="1" smtClean="0"/>
                <a:t>kansverdeling</a:t>
              </a:r>
              <a:r>
                <a:rPr lang="en-US" dirty="0" smtClean="0"/>
                <a:t> over </a:t>
              </a:r>
              <a:r>
                <a:rPr lang="en-US" b="0" i="0" smtClean="0">
                  <a:latin typeface="Cambria Math" panose="02040503050406030204" pitchFamily="18" charset="0"/>
                </a:rPr>
                <a:t>𝑆</a:t>
              </a:r>
              <a:r>
                <a:rPr lang="en-US" dirty="0" smtClean="0"/>
                <a:t> (hoeft </a:t>
              </a:r>
              <a:r>
                <a:rPr lang="en-US" dirty="0" err="1" smtClean="0"/>
                <a:t>niet</a:t>
              </a:r>
              <a:r>
                <a:rPr lang="en-US" dirty="0" smtClean="0"/>
                <a:t> per se </a:t>
              </a:r>
              <a:r>
                <a:rPr lang="en-US" dirty="0" err="1" smtClean="0"/>
                <a:t>bekend</a:t>
              </a:r>
              <a:r>
                <a:rPr lang="en-US" dirty="0" smtClean="0"/>
                <a:t> </a:t>
              </a:r>
              <a:r>
                <a:rPr lang="en-US" dirty="0" err="1" smtClean="0"/>
                <a:t>te</a:t>
              </a:r>
              <a:r>
                <a:rPr lang="en-US" dirty="0" smtClean="0"/>
                <a:t> </a:t>
              </a:r>
              <a:r>
                <a:rPr lang="en-US" dirty="0" err="1" smtClean="0"/>
                <a:t>zijn</a:t>
              </a:r>
              <a:r>
                <a:rPr lang="en-US" dirty="0" smtClean="0"/>
                <a:t>)</a:t>
              </a:r>
              <a:endParaRPr lang="en-US" dirty="0"/>
            </a:p>
          </dgm:t>
        </dgm:pt>
      </mc:Fallback>
    </mc:AlternateContent>
    <dgm:pt modelId="{29CA02DC-F699-4B0E-BD2A-F60754D403C9}" type="parTrans" cxnId="{13D89CF0-3F7E-4312-B1E7-DD186B39D479}">
      <dgm:prSet/>
      <dgm:spPr/>
      <dgm:t>
        <a:bodyPr/>
        <a:lstStyle/>
        <a:p>
          <a:endParaRPr lang="en-US"/>
        </a:p>
      </dgm:t>
    </dgm:pt>
    <dgm:pt modelId="{7B355344-C857-4FDF-91D1-D85357A3849D}" type="sibTrans" cxnId="{13D89CF0-3F7E-4312-B1E7-DD186B39D479}">
      <dgm:prSet/>
      <dgm:spPr/>
      <dgm:t>
        <a:bodyPr/>
        <a:lstStyle/>
        <a:p>
          <a:endParaRPr lang="en-US"/>
        </a:p>
      </dgm:t>
    </dgm:pt>
    <dgm:pt modelId="{03124F20-BE95-4AF4-BB13-FABF503744E6}" type="pres">
      <dgm:prSet presAssocID="{969E90AC-1A9D-4974-BAF5-4A7D733043D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6D2FDB-F5EB-4609-8AD8-F3C93B94A9D3}" type="pres">
      <dgm:prSet presAssocID="{2AE26EC6-7821-4C66-ACA0-C4C826A60C6F}" presName="composite" presStyleCnt="0"/>
      <dgm:spPr/>
    </dgm:pt>
    <dgm:pt modelId="{42CEEBA4-1378-4AF5-90B3-23A2D88490E9}" type="pres">
      <dgm:prSet presAssocID="{2AE26EC6-7821-4C66-ACA0-C4C826A60C6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8E15F-C463-4A97-A02E-B468DB006C48}" type="pres">
      <dgm:prSet presAssocID="{2AE26EC6-7821-4C66-ACA0-C4C826A60C6F}" presName="parSh" presStyleLbl="node1" presStyleIdx="0" presStyleCnt="3"/>
      <dgm:spPr/>
      <dgm:t>
        <a:bodyPr/>
        <a:lstStyle/>
        <a:p>
          <a:endParaRPr lang="en-US"/>
        </a:p>
      </dgm:t>
    </dgm:pt>
    <dgm:pt modelId="{ADD3AE7F-21AA-45B5-9626-51D4168ADC97}" type="pres">
      <dgm:prSet presAssocID="{2AE26EC6-7821-4C66-ACA0-C4C826A60C6F}" presName="desTx" presStyleLbl="fgAcc1" presStyleIdx="0" presStyleCnt="3" custScaleX="105343" custScaleY="860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CCC56C-82FA-496D-A27C-E92CDD6B587F}" type="pres">
      <dgm:prSet presAssocID="{4CC6A34B-8859-47AA-A26A-16DE8E9CD1C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F028978-9137-4291-926F-A290C98A4E9A}" type="pres">
      <dgm:prSet presAssocID="{4CC6A34B-8859-47AA-A26A-16DE8E9CD1CE}" presName="connTx" presStyleLbl="sibTrans2D1" presStyleIdx="0" presStyleCnt="2"/>
      <dgm:spPr/>
      <dgm:t>
        <a:bodyPr/>
        <a:lstStyle/>
        <a:p>
          <a:endParaRPr lang="en-US"/>
        </a:p>
      </dgm:t>
    </dgm:pt>
    <dgm:pt modelId="{D824E52D-6C6F-428E-9EE3-BDBFB3E2FDB7}" type="pres">
      <dgm:prSet presAssocID="{E11C979E-DA7F-44FE-93FF-6B10E1A32EFE}" presName="composite" presStyleCnt="0"/>
      <dgm:spPr/>
    </dgm:pt>
    <dgm:pt modelId="{D7E26F22-B107-441F-91C8-C2BAF2213382}" type="pres">
      <dgm:prSet presAssocID="{E11C979E-DA7F-44FE-93FF-6B10E1A32EF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A36FA2-C369-4F6B-9E66-F573CE9937C7}" type="pres">
      <dgm:prSet presAssocID="{E11C979E-DA7F-44FE-93FF-6B10E1A32EFE}" presName="parSh" presStyleLbl="node1" presStyleIdx="1" presStyleCnt="3" custLinFactNeighborX="1912" custLinFactNeighborY="13619"/>
      <dgm:spPr/>
      <dgm:t>
        <a:bodyPr/>
        <a:lstStyle/>
        <a:p>
          <a:endParaRPr lang="en-US"/>
        </a:p>
      </dgm:t>
    </dgm:pt>
    <dgm:pt modelId="{91B2C4FF-5229-419A-8888-2858F92609F6}" type="pres">
      <dgm:prSet presAssocID="{E11C979E-DA7F-44FE-93FF-6B10E1A32EFE}" presName="desTx" presStyleLbl="fgAcc1" presStyleIdx="1" presStyleCnt="3">
        <dgm:presLayoutVars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2375B698-2873-448F-B324-CD4F680EB8CA}" type="pres">
      <dgm:prSet presAssocID="{CBA8F9A7-B3A3-41C3-888D-E1DD4A1C187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3862587-3509-442D-A6F0-110B0E5EC7B2}" type="pres">
      <dgm:prSet presAssocID="{CBA8F9A7-B3A3-41C3-888D-E1DD4A1C1874}" presName="connTx" presStyleLbl="sibTrans2D1" presStyleIdx="1" presStyleCnt="2"/>
      <dgm:spPr/>
      <dgm:t>
        <a:bodyPr/>
        <a:lstStyle/>
        <a:p>
          <a:endParaRPr lang="en-US"/>
        </a:p>
      </dgm:t>
    </dgm:pt>
    <dgm:pt modelId="{E0F15CA8-39A9-45AB-96B7-41954EE0801B}" type="pres">
      <dgm:prSet presAssocID="{069719F9-BB75-49A5-A166-10F2795AEF0B}" presName="composite" presStyleCnt="0"/>
      <dgm:spPr/>
    </dgm:pt>
    <dgm:pt modelId="{2FBFA388-BE05-44CE-B01B-779EB17B0BF7}" type="pres">
      <dgm:prSet presAssocID="{069719F9-BB75-49A5-A166-10F2795AEF0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3CB30-4DA4-4350-B7A4-3E648F2EB227}" type="pres">
      <dgm:prSet presAssocID="{069719F9-BB75-49A5-A166-10F2795AEF0B}" presName="parSh" presStyleLbl="node1" presStyleIdx="2" presStyleCnt="3" custLinFactNeighborX="311" custLinFactNeighborY="9606"/>
      <dgm:spPr/>
      <dgm:t>
        <a:bodyPr/>
        <a:lstStyle/>
        <a:p>
          <a:endParaRPr lang="en-US"/>
        </a:p>
      </dgm:t>
    </dgm:pt>
    <dgm:pt modelId="{65612ED5-8892-45FF-B158-3CE141D796A7}" type="pres">
      <dgm:prSet presAssocID="{069719F9-BB75-49A5-A166-10F2795AEF0B}" presName="desTx" presStyleLbl="fgAcc1" presStyleIdx="2" presStyleCnt="3" custScaleY="910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8BCAD4-931C-44B2-9C85-654167CE9A69}" type="presOf" srcId="{E11C979E-DA7F-44FE-93FF-6B10E1A32EFE}" destId="{D7E26F22-B107-441F-91C8-C2BAF2213382}" srcOrd="0" destOrd="0" presId="urn:microsoft.com/office/officeart/2005/8/layout/process3"/>
    <dgm:cxn modelId="{7CEECCED-4FE1-49B1-9243-BF6CAF418BB8}" type="presOf" srcId="{E11C979E-DA7F-44FE-93FF-6B10E1A32EFE}" destId="{58A36FA2-C369-4F6B-9E66-F573CE9937C7}" srcOrd="1" destOrd="0" presId="urn:microsoft.com/office/officeart/2005/8/layout/process3"/>
    <dgm:cxn modelId="{BCA3C229-E5F6-473A-B341-587A45A44BB4}" type="presOf" srcId="{1EA94DEB-9F40-4F05-AC41-46C694D6339D}" destId="{ADD3AE7F-21AA-45B5-9626-51D4168ADC97}" srcOrd="0" destOrd="0" presId="urn:microsoft.com/office/officeart/2005/8/layout/process3"/>
    <dgm:cxn modelId="{ADB9B6C5-EFFC-417D-A9F3-20EC750CE833}" type="presOf" srcId="{4CC6A34B-8859-47AA-A26A-16DE8E9CD1CE}" destId="{5DCCC56C-82FA-496D-A27C-E92CDD6B587F}" srcOrd="0" destOrd="0" presId="urn:microsoft.com/office/officeart/2005/8/layout/process3"/>
    <dgm:cxn modelId="{2BDA2315-127D-47A5-A6F7-58F5D949FAD8}" type="presOf" srcId="{069719F9-BB75-49A5-A166-10F2795AEF0B}" destId="{48D3CB30-4DA4-4350-B7A4-3E648F2EB227}" srcOrd="1" destOrd="0" presId="urn:microsoft.com/office/officeart/2005/8/layout/process3"/>
    <dgm:cxn modelId="{DBD0F1A5-087C-4BE8-A8BC-2A3B93662CB7}" type="presOf" srcId="{969E90AC-1A9D-4974-BAF5-4A7D733043D9}" destId="{03124F20-BE95-4AF4-BB13-FABF503744E6}" srcOrd="0" destOrd="0" presId="urn:microsoft.com/office/officeart/2005/8/layout/process3"/>
    <dgm:cxn modelId="{334B804A-29FA-4013-B447-8612ABE11DA6}" type="presOf" srcId="{4CC6A34B-8859-47AA-A26A-16DE8E9CD1CE}" destId="{CF028978-9137-4291-926F-A290C98A4E9A}" srcOrd="1" destOrd="0" presId="urn:microsoft.com/office/officeart/2005/8/layout/process3"/>
    <dgm:cxn modelId="{9399D6E6-EC3A-40E7-8D06-30549A77E737}" srcId="{969E90AC-1A9D-4974-BAF5-4A7D733043D9}" destId="{E11C979E-DA7F-44FE-93FF-6B10E1A32EFE}" srcOrd="1" destOrd="0" parTransId="{36C2889A-2DD7-4CC0-830A-FD90DB7DE7A3}" sibTransId="{CBA8F9A7-B3A3-41C3-888D-E1DD4A1C1874}"/>
    <dgm:cxn modelId="{80E6E1B5-08FE-4928-A819-DB9CAC909E65}" type="presOf" srcId="{2AE26EC6-7821-4C66-ACA0-C4C826A60C6F}" destId="{42CEEBA4-1378-4AF5-90B3-23A2D88490E9}" srcOrd="0" destOrd="0" presId="urn:microsoft.com/office/officeart/2005/8/layout/process3"/>
    <dgm:cxn modelId="{4A38A417-58F5-4E64-99F3-9C2551F9B067}" type="presOf" srcId="{2AE26EC6-7821-4C66-ACA0-C4C826A60C6F}" destId="{2F28E15F-C463-4A97-A02E-B468DB006C48}" srcOrd="1" destOrd="0" presId="urn:microsoft.com/office/officeart/2005/8/layout/process3"/>
    <dgm:cxn modelId="{CE9F6066-92E7-45A3-BEAF-12762EEF7AC3}" srcId="{969E90AC-1A9D-4974-BAF5-4A7D733043D9}" destId="{2AE26EC6-7821-4C66-ACA0-C4C826A60C6F}" srcOrd="0" destOrd="0" parTransId="{399CC24F-1863-4927-A03D-9014BC9B1320}" sibTransId="{4CC6A34B-8859-47AA-A26A-16DE8E9CD1CE}"/>
    <dgm:cxn modelId="{F95D89BF-4665-4583-80F2-30197FFAD205}" type="presOf" srcId="{CBA8F9A7-B3A3-41C3-888D-E1DD4A1C1874}" destId="{2375B698-2873-448F-B324-CD4F680EB8CA}" srcOrd="0" destOrd="0" presId="urn:microsoft.com/office/officeart/2005/8/layout/process3"/>
    <dgm:cxn modelId="{0F9DCE36-6678-432F-90D7-F0CDE08CA1AF}" type="presOf" srcId="{1DD63560-39EA-40A5-8D8C-D1F346A7411F}" destId="{65612ED5-8892-45FF-B158-3CE141D796A7}" srcOrd="0" destOrd="0" presId="urn:microsoft.com/office/officeart/2005/8/layout/process3"/>
    <dgm:cxn modelId="{4994D5B8-2488-463B-A1B2-2B1A8272DB1E}" type="presOf" srcId="{069719F9-BB75-49A5-A166-10F2795AEF0B}" destId="{2FBFA388-BE05-44CE-B01B-779EB17B0BF7}" srcOrd="0" destOrd="0" presId="urn:microsoft.com/office/officeart/2005/8/layout/process3"/>
    <dgm:cxn modelId="{CBB670C9-5286-490A-945E-B2BDEB6C2CF3}" srcId="{969E90AC-1A9D-4974-BAF5-4A7D733043D9}" destId="{069719F9-BB75-49A5-A166-10F2795AEF0B}" srcOrd="2" destOrd="0" parTransId="{692A72E2-8E20-4674-8647-F531720BD7AB}" sibTransId="{4FE59848-15AC-4F61-9815-B768F5B4D67A}"/>
    <dgm:cxn modelId="{70DD71B6-9057-4717-BEB6-8D9F43FC6D98}" srcId="{2AE26EC6-7821-4C66-ACA0-C4C826A60C6F}" destId="{1EA94DEB-9F40-4F05-AC41-46C694D6339D}" srcOrd="0" destOrd="0" parTransId="{5776BFE5-B53A-4F74-9EBE-26BBD91CBDBB}" sibTransId="{980D1F3B-6028-4893-9CA9-B72D00BBD16D}"/>
    <dgm:cxn modelId="{6CD97026-52D1-4004-B7F3-B2201E5C1C44}" srcId="{069719F9-BB75-49A5-A166-10F2795AEF0B}" destId="{1DD63560-39EA-40A5-8D8C-D1F346A7411F}" srcOrd="0" destOrd="0" parTransId="{3F7BE854-47EB-45E1-B095-59561E777271}" sibTransId="{0FDFD97D-4660-4EB9-A519-9BA8162C0D45}"/>
    <dgm:cxn modelId="{13D89CF0-3F7E-4312-B1E7-DD186B39D479}" srcId="{2AE26EC6-7821-4C66-ACA0-C4C826A60C6F}" destId="{C64F6326-40AA-4438-91FC-00721E0287A0}" srcOrd="1" destOrd="0" parTransId="{29CA02DC-F699-4B0E-BD2A-F60754D403C9}" sibTransId="{7B355344-C857-4FDF-91D1-D85357A3849D}"/>
    <dgm:cxn modelId="{D5B10F76-5062-4297-9E37-F71590979F0E}" type="presOf" srcId="{C64F6326-40AA-4438-91FC-00721E0287A0}" destId="{ADD3AE7F-21AA-45B5-9626-51D4168ADC97}" srcOrd="0" destOrd="1" presId="urn:microsoft.com/office/officeart/2005/8/layout/process3"/>
    <dgm:cxn modelId="{FFCB8FB3-0F13-4B28-97C9-DF6FA35A9121}" type="presOf" srcId="{CBA8F9A7-B3A3-41C3-888D-E1DD4A1C1874}" destId="{F3862587-3509-442D-A6F0-110B0E5EC7B2}" srcOrd="1" destOrd="0" presId="urn:microsoft.com/office/officeart/2005/8/layout/process3"/>
    <dgm:cxn modelId="{B5464F6E-C175-4BC8-9EB1-DBB0DDACF68E}" type="presParOf" srcId="{03124F20-BE95-4AF4-BB13-FABF503744E6}" destId="{EC6D2FDB-F5EB-4609-8AD8-F3C93B94A9D3}" srcOrd="0" destOrd="0" presId="urn:microsoft.com/office/officeart/2005/8/layout/process3"/>
    <dgm:cxn modelId="{8C6A688D-F313-4B2A-838B-4EEC6B142727}" type="presParOf" srcId="{EC6D2FDB-F5EB-4609-8AD8-F3C93B94A9D3}" destId="{42CEEBA4-1378-4AF5-90B3-23A2D88490E9}" srcOrd="0" destOrd="0" presId="urn:microsoft.com/office/officeart/2005/8/layout/process3"/>
    <dgm:cxn modelId="{58B0B9A7-7CBD-4D83-9380-C1AEDA5CF52A}" type="presParOf" srcId="{EC6D2FDB-F5EB-4609-8AD8-F3C93B94A9D3}" destId="{2F28E15F-C463-4A97-A02E-B468DB006C48}" srcOrd="1" destOrd="0" presId="urn:microsoft.com/office/officeart/2005/8/layout/process3"/>
    <dgm:cxn modelId="{BB3876E3-CFD3-4D50-AC41-1B384B99355C}" type="presParOf" srcId="{EC6D2FDB-F5EB-4609-8AD8-F3C93B94A9D3}" destId="{ADD3AE7F-21AA-45B5-9626-51D4168ADC97}" srcOrd="2" destOrd="0" presId="urn:microsoft.com/office/officeart/2005/8/layout/process3"/>
    <dgm:cxn modelId="{2FC108C4-2B9C-4E01-AB00-674EB398C545}" type="presParOf" srcId="{03124F20-BE95-4AF4-BB13-FABF503744E6}" destId="{5DCCC56C-82FA-496D-A27C-E92CDD6B587F}" srcOrd="1" destOrd="0" presId="urn:microsoft.com/office/officeart/2005/8/layout/process3"/>
    <dgm:cxn modelId="{FE0FBC44-90CB-49D8-ABE3-5F9ADE4950E2}" type="presParOf" srcId="{5DCCC56C-82FA-496D-A27C-E92CDD6B587F}" destId="{CF028978-9137-4291-926F-A290C98A4E9A}" srcOrd="0" destOrd="0" presId="urn:microsoft.com/office/officeart/2005/8/layout/process3"/>
    <dgm:cxn modelId="{95517E44-D426-4DFF-AE5C-E6E9A34022BE}" type="presParOf" srcId="{03124F20-BE95-4AF4-BB13-FABF503744E6}" destId="{D824E52D-6C6F-428E-9EE3-BDBFB3E2FDB7}" srcOrd="2" destOrd="0" presId="urn:microsoft.com/office/officeart/2005/8/layout/process3"/>
    <dgm:cxn modelId="{94175DB4-F164-485B-BCDF-4F5167406DCF}" type="presParOf" srcId="{D824E52D-6C6F-428E-9EE3-BDBFB3E2FDB7}" destId="{D7E26F22-B107-441F-91C8-C2BAF2213382}" srcOrd="0" destOrd="0" presId="urn:microsoft.com/office/officeart/2005/8/layout/process3"/>
    <dgm:cxn modelId="{910F243D-EEA6-46F4-98AD-AB47E8024EC4}" type="presParOf" srcId="{D824E52D-6C6F-428E-9EE3-BDBFB3E2FDB7}" destId="{58A36FA2-C369-4F6B-9E66-F573CE9937C7}" srcOrd="1" destOrd="0" presId="urn:microsoft.com/office/officeart/2005/8/layout/process3"/>
    <dgm:cxn modelId="{93CF0CC5-0A8A-48AA-A4CE-5991A217B62F}" type="presParOf" srcId="{D824E52D-6C6F-428E-9EE3-BDBFB3E2FDB7}" destId="{91B2C4FF-5229-419A-8888-2858F92609F6}" srcOrd="2" destOrd="0" presId="urn:microsoft.com/office/officeart/2005/8/layout/process3"/>
    <dgm:cxn modelId="{DE58D759-8CAB-40FA-870B-7385BDA2C1CD}" type="presParOf" srcId="{03124F20-BE95-4AF4-BB13-FABF503744E6}" destId="{2375B698-2873-448F-B324-CD4F680EB8CA}" srcOrd="3" destOrd="0" presId="urn:microsoft.com/office/officeart/2005/8/layout/process3"/>
    <dgm:cxn modelId="{DE957BDA-A020-4BF3-B86E-21148D9DA1FB}" type="presParOf" srcId="{2375B698-2873-448F-B324-CD4F680EB8CA}" destId="{F3862587-3509-442D-A6F0-110B0E5EC7B2}" srcOrd="0" destOrd="0" presId="urn:microsoft.com/office/officeart/2005/8/layout/process3"/>
    <dgm:cxn modelId="{07F1709C-9024-49B4-8FE9-0891712E8B60}" type="presParOf" srcId="{03124F20-BE95-4AF4-BB13-FABF503744E6}" destId="{E0F15CA8-39A9-45AB-96B7-41954EE0801B}" srcOrd="4" destOrd="0" presId="urn:microsoft.com/office/officeart/2005/8/layout/process3"/>
    <dgm:cxn modelId="{8050325E-CF12-49F6-93EF-E6E1ACA35664}" type="presParOf" srcId="{E0F15CA8-39A9-45AB-96B7-41954EE0801B}" destId="{2FBFA388-BE05-44CE-B01B-779EB17B0BF7}" srcOrd="0" destOrd="0" presId="urn:microsoft.com/office/officeart/2005/8/layout/process3"/>
    <dgm:cxn modelId="{CB045D79-7A9E-4196-B0EA-715D5E6A1BE2}" type="presParOf" srcId="{E0F15CA8-39A9-45AB-96B7-41954EE0801B}" destId="{48D3CB30-4DA4-4350-B7A4-3E648F2EB227}" srcOrd="1" destOrd="0" presId="urn:microsoft.com/office/officeart/2005/8/layout/process3"/>
    <dgm:cxn modelId="{15E0BB28-B38D-4F17-981C-9173E4E7DEB4}" type="presParOf" srcId="{E0F15CA8-39A9-45AB-96B7-41954EE0801B}" destId="{65612ED5-8892-45FF-B158-3CE141D796A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9E90AC-1A9D-4974-BAF5-4A7D733043D9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E26EC6-7821-4C66-ACA0-C4C826A60C6F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399CC24F-1863-4927-A03D-9014BC9B1320}" type="parTrans" cxnId="{CE9F6066-92E7-45A3-BEAF-12762EEF7AC3}">
      <dgm:prSet/>
      <dgm:spPr/>
      <dgm:t>
        <a:bodyPr/>
        <a:lstStyle/>
        <a:p>
          <a:endParaRPr lang="en-US"/>
        </a:p>
      </dgm:t>
    </dgm:pt>
    <dgm:pt modelId="{4CC6A34B-8859-47AA-A26A-16DE8E9CD1CE}" type="sibTrans" cxnId="{CE9F6066-92E7-45A3-BEAF-12762EEF7AC3}">
      <dgm:prSet/>
      <dgm:spPr/>
      <dgm:t>
        <a:bodyPr/>
        <a:lstStyle/>
        <a:p>
          <a:endParaRPr lang="en-US"/>
        </a:p>
      </dgm:t>
    </dgm:pt>
    <dgm:pt modelId="{E11C979E-DA7F-44FE-93FF-6B10E1A32EFE}">
      <dgm:prSet phldrT="[Text]"/>
      <dgm:spPr/>
      <dgm:t>
        <a:bodyPr/>
        <a:lstStyle/>
        <a:p>
          <a:r>
            <a:rPr lang="en-US" dirty="0" smtClean="0"/>
            <a:t>Experiment </a:t>
          </a:r>
          <a:endParaRPr lang="en-US" dirty="0"/>
        </a:p>
      </dgm:t>
    </dgm:pt>
    <dgm:pt modelId="{36C2889A-2DD7-4CC0-830A-FD90DB7DE7A3}" type="parTrans" cxnId="{9399D6E6-EC3A-40E7-8D06-30549A77E737}">
      <dgm:prSet/>
      <dgm:spPr/>
      <dgm:t>
        <a:bodyPr/>
        <a:lstStyle/>
        <a:p>
          <a:endParaRPr lang="en-US"/>
        </a:p>
      </dgm:t>
    </dgm:pt>
    <dgm:pt modelId="{CBA8F9A7-B3A3-41C3-888D-E1DD4A1C1874}" type="sibTrans" cxnId="{9399D6E6-EC3A-40E7-8D06-30549A77E737}">
      <dgm:prSet/>
      <dgm:spPr/>
      <dgm:t>
        <a:bodyPr/>
        <a:lstStyle/>
        <a:p>
          <a:endParaRPr lang="en-US"/>
        </a:p>
      </dgm:t>
    </dgm:pt>
    <dgm:pt modelId="{069719F9-BB75-49A5-A166-10F2795AEF0B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692A72E2-8E20-4674-8647-F531720BD7AB}" type="parTrans" cxnId="{CBB670C9-5286-490A-945E-B2BDEB6C2CF3}">
      <dgm:prSet/>
      <dgm:spPr/>
      <dgm:t>
        <a:bodyPr/>
        <a:lstStyle/>
        <a:p>
          <a:endParaRPr lang="en-US"/>
        </a:p>
      </dgm:t>
    </dgm:pt>
    <dgm:pt modelId="{4FE59848-15AC-4F61-9815-B768F5B4D67A}" type="sibTrans" cxnId="{CBB670C9-5286-490A-945E-B2BDEB6C2CF3}">
      <dgm:prSet/>
      <dgm:spPr/>
      <dgm:t>
        <a:bodyPr/>
        <a:lstStyle/>
        <a:p>
          <a:endParaRPr lang="en-US"/>
        </a:p>
      </dgm:t>
    </dgm:pt>
    <dgm:pt modelId="{1DD63560-39EA-40A5-8D8C-D1F346A7411F}">
      <dgm:prSet phldrT="[Text]"/>
      <dgm:spPr/>
      <dgm:t>
        <a:bodyPr/>
        <a:lstStyle/>
        <a:p>
          <a:r>
            <a:rPr lang="en-US" dirty="0" err="1" smtClean="0"/>
            <a:t>Een</a:t>
          </a:r>
          <a:r>
            <a:rPr lang="en-US" dirty="0" smtClean="0"/>
            <a:t> van de </a:t>
          </a:r>
          <a:r>
            <a:rPr lang="en-US" dirty="0" err="1" smtClean="0"/>
            <a:t>mogelijke</a:t>
          </a:r>
          <a:r>
            <a:rPr lang="en-US" dirty="0" smtClean="0"/>
            <a:t> </a:t>
          </a:r>
          <a:r>
            <a:rPr lang="en-US" dirty="0" err="1" smtClean="0"/>
            <a:t>uitkomsten</a:t>
          </a:r>
          <a:r>
            <a:rPr lang="en-US" dirty="0" smtClean="0"/>
            <a:t> (</a:t>
          </a:r>
          <a:r>
            <a:rPr lang="en-US" b="1" dirty="0" smtClean="0"/>
            <a:t>trekking</a:t>
          </a:r>
          <a:r>
            <a:rPr lang="en-US" dirty="0" smtClean="0"/>
            <a:t>)</a:t>
          </a:r>
          <a:endParaRPr lang="en-US" dirty="0"/>
        </a:p>
      </dgm:t>
    </dgm:pt>
    <dgm:pt modelId="{3F7BE854-47EB-45E1-B095-59561E777271}" type="parTrans" cxnId="{6CD97026-52D1-4004-B7F3-B2201E5C1C44}">
      <dgm:prSet/>
      <dgm:spPr/>
      <dgm:t>
        <a:bodyPr/>
        <a:lstStyle/>
        <a:p>
          <a:endParaRPr lang="en-US"/>
        </a:p>
      </dgm:t>
    </dgm:pt>
    <dgm:pt modelId="{0FDFD97D-4660-4EB9-A519-9BA8162C0D45}" type="sibTrans" cxnId="{6CD97026-52D1-4004-B7F3-B2201E5C1C44}">
      <dgm:prSet/>
      <dgm:spPr/>
      <dgm:t>
        <a:bodyPr/>
        <a:lstStyle/>
        <a:p>
          <a:endParaRPr lang="en-US"/>
        </a:p>
      </dgm:t>
    </dgm:pt>
    <dgm:pt modelId="{1EA94DEB-9F40-4F05-AC41-46C694D6339D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nl-NL">
              <a:noFill/>
            </a:rPr>
            <a:t> </a:t>
          </a:r>
        </a:p>
      </dgm:t>
    </dgm:pt>
    <dgm:pt modelId="{5776BFE5-B53A-4F74-9EBE-26BBD91CBDBB}" type="parTrans" cxnId="{70DD71B6-9057-4717-BEB6-8D9F43FC6D98}">
      <dgm:prSet/>
      <dgm:spPr/>
      <dgm:t>
        <a:bodyPr/>
        <a:lstStyle/>
        <a:p>
          <a:endParaRPr lang="en-US"/>
        </a:p>
      </dgm:t>
    </dgm:pt>
    <dgm:pt modelId="{980D1F3B-6028-4893-9CA9-B72D00BBD16D}" type="sibTrans" cxnId="{70DD71B6-9057-4717-BEB6-8D9F43FC6D98}">
      <dgm:prSet/>
      <dgm:spPr/>
      <dgm:t>
        <a:bodyPr/>
        <a:lstStyle/>
        <a:p>
          <a:endParaRPr lang="en-US"/>
        </a:p>
      </dgm:t>
    </dgm:pt>
    <dgm:pt modelId="{C64F6326-40AA-4438-91FC-00721E0287A0}">
      <dgm:prSet/>
      <dgm:spPr/>
      <dgm:t>
        <a:bodyPr/>
        <a:lstStyle/>
        <a:p>
          <a:r>
            <a:rPr lang="nl-NL">
              <a:noFill/>
            </a:rPr>
            <a:t> </a:t>
          </a:r>
        </a:p>
      </dgm:t>
    </dgm:pt>
    <dgm:pt modelId="{29CA02DC-F699-4B0E-BD2A-F60754D403C9}" type="parTrans" cxnId="{13D89CF0-3F7E-4312-B1E7-DD186B39D479}">
      <dgm:prSet/>
      <dgm:spPr/>
      <dgm:t>
        <a:bodyPr/>
        <a:lstStyle/>
        <a:p>
          <a:endParaRPr lang="en-US"/>
        </a:p>
      </dgm:t>
    </dgm:pt>
    <dgm:pt modelId="{7B355344-C857-4FDF-91D1-D85357A3849D}" type="sibTrans" cxnId="{13D89CF0-3F7E-4312-B1E7-DD186B39D479}">
      <dgm:prSet/>
      <dgm:spPr/>
      <dgm:t>
        <a:bodyPr/>
        <a:lstStyle/>
        <a:p>
          <a:endParaRPr lang="en-US"/>
        </a:p>
      </dgm:t>
    </dgm:pt>
    <dgm:pt modelId="{03124F20-BE95-4AF4-BB13-FABF503744E6}" type="pres">
      <dgm:prSet presAssocID="{969E90AC-1A9D-4974-BAF5-4A7D733043D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6D2FDB-F5EB-4609-8AD8-F3C93B94A9D3}" type="pres">
      <dgm:prSet presAssocID="{2AE26EC6-7821-4C66-ACA0-C4C826A60C6F}" presName="composite" presStyleCnt="0"/>
      <dgm:spPr/>
    </dgm:pt>
    <dgm:pt modelId="{42CEEBA4-1378-4AF5-90B3-23A2D88490E9}" type="pres">
      <dgm:prSet presAssocID="{2AE26EC6-7821-4C66-ACA0-C4C826A60C6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8E15F-C463-4A97-A02E-B468DB006C48}" type="pres">
      <dgm:prSet presAssocID="{2AE26EC6-7821-4C66-ACA0-C4C826A60C6F}" presName="parSh" presStyleLbl="node1" presStyleIdx="0" presStyleCnt="3"/>
      <dgm:spPr/>
      <dgm:t>
        <a:bodyPr/>
        <a:lstStyle/>
        <a:p>
          <a:endParaRPr lang="en-US"/>
        </a:p>
      </dgm:t>
    </dgm:pt>
    <dgm:pt modelId="{ADD3AE7F-21AA-45B5-9626-51D4168ADC97}" type="pres">
      <dgm:prSet presAssocID="{2AE26EC6-7821-4C66-ACA0-C4C826A60C6F}" presName="desTx" presStyleLbl="fgAcc1" presStyleIdx="0" presStyleCnt="3" custScaleX="105343" custScaleY="860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CCC56C-82FA-496D-A27C-E92CDD6B587F}" type="pres">
      <dgm:prSet presAssocID="{4CC6A34B-8859-47AA-A26A-16DE8E9CD1C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F028978-9137-4291-926F-A290C98A4E9A}" type="pres">
      <dgm:prSet presAssocID="{4CC6A34B-8859-47AA-A26A-16DE8E9CD1CE}" presName="connTx" presStyleLbl="sibTrans2D1" presStyleIdx="0" presStyleCnt="2"/>
      <dgm:spPr/>
      <dgm:t>
        <a:bodyPr/>
        <a:lstStyle/>
        <a:p>
          <a:endParaRPr lang="en-US"/>
        </a:p>
      </dgm:t>
    </dgm:pt>
    <dgm:pt modelId="{D824E52D-6C6F-428E-9EE3-BDBFB3E2FDB7}" type="pres">
      <dgm:prSet presAssocID="{E11C979E-DA7F-44FE-93FF-6B10E1A32EFE}" presName="composite" presStyleCnt="0"/>
      <dgm:spPr/>
    </dgm:pt>
    <dgm:pt modelId="{D7E26F22-B107-441F-91C8-C2BAF2213382}" type="pres">
      <dgm:prSet presAssocID="{E11C979E-DA7F-44FE-93FF-6B10E1A32EF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A36FA2-C369-4F6B-9E66-F573CE9937C7}" type="pres">
      <dgm:prSet presAssocID="{E11C979E-DA7F-44FE-93FF-6B10E1A32EFE}" presName="parSh" presStyleLbl="node1" presStyleIdx="1" presStyleCnt="3" custLinFactNeighborX="1912" custLinFactNeighborY="13619"/>
      <dgm:spPr/>
      <dgm:t>
        <a:bodyPr/>
        <a:lstStyle/>
        <a:p>
          <a:endParaRPr lang="en-US"/>
        </a:p>
      </dgm:t>
    </dgm:pt>
    <dgm:pt modelId="{91B2C4FF-5229-419A-8888-2858F92609F6}" type="pres">
      <dgm:prSet presAssocID="{E11C979E-DA7F-44FE-93FF-6B10E1A32EFE}" presName="desTx" presStyleLbl="fgAcc1" presStyleIdx="1" presStyleCnt="3">
        <dgm:presLayoutVars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2375B698-2873-448F-B324-CD4F680EB8CA}" type="pres">
      <dgm:prSet presAssocID="{CBA8F9A7-B3A3-41C3-888D-E1DD4A1C187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3862587-3509-442D-A6F0-110B0E5EC7B2}" type="pres">
      <dgm:prSet presAssocID="{CBA8F9A7-B3A3-41C3-888D-E1DD4A1C1874}" presName="connTx" presStyleLbl="sibTrans2D1" presStyleIdx="1" presStyleCnt="2"/>
      <dgm:spPr/>
      <dgm:t>
        <a:bodyPr/>
        <a:lstStyle/>
        <a:p>
          <a:endParaRPr lang="en-US"/>
        </a:p>
      </dgm:t>
    </dgm:pt>
    <dgm:pt modelId="{E0F15CA8-39A9-45AB-96B7-41954EE0801B}" type="pres">
      <dgm:prSet presAssocID="{069719F9-BB75-49A5-A166-10F2795AEF0B}" presName="composite" presStyleCnt="0"/>
      <dgm:spPr/>
    </dgm:pt>
    <dgm:pt modelId="{2FBFA388-BE05-44CE-B01B-779EB17B0BF7}" type="pres">
      <dgm:prSet presAssocID="{069719F9-BB75-49A5-A166-10F2795AEF0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3CB30-4DA4-4350-B7A4-3E648F2EB227}" type="pres">
      <dgm:prSet presAssocID="{069719F9-BB75-49A5-A166-10F2795AEF0B}" presName="parSh" presStyleLbl="node1" presStyleIdx="2" presStyleCnt="3" custLinFactNeighborX="311" custLinFactNeighborY="9606"/>
      <dgm:spPr/>
      <dgm:t>
        <a:bodyPr/>
        <a:lstStyle/>
        <a:p>
          <a:endParaRPr lang="en-US"/>
        </a:p>
      </dgm:t>
    </dgm:pt>
    <dgm:pt modelId="{65612ED5-8892-45FF-B158-3CE141D796A7}" type="pres">
      <dgm:prSet presAssocID="{069719F9-BB75-49A5-A166-10F2795AEF0B}" presName="desTx" presStyleLbl="fgAcc1" presStyleIdx="2" presStyleCnt="3" custScaleY="910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8BCAD4-931C-44B2-9C85-654167CE9A69}" type="presOf" srcId="{E11C979E-DA7F-44FE-93FF-6B10E1A32EFE}" destId="{D7E26F22-B107-441F-91C8-C2BAF2213382}" srcOrd="0" destOrd="0" presId="urn:microsoft.com/office/officeart/2005/8/layout/process3"/>
    <dgm:cxn modelId="{7CEECCED-4FE1-49B1-9243-BF6CAF418BB8}" type="presOf" srcId="{E11C979E-DA7F-44FE-93FF-6B10E1A32EFE}" destId="{58A36FA2-C369-4F6B-9E66-F573CE9937C7}" srcOrd="1" destOrd="0" presId="urn:microsoft.com/office/officeart/2005/8/layout/process3"/>
    <dgm:cxn modelId="{BCA3C229-E5F6-473A-B341-587A45A44BB4}" type="presOf" srcId="{1EA94DEB-9F40-4F05-AC41-46C694D6339D}" destId="{ADD3AE7F-21AA-45B5-9626-51D4168ADC97}" srcOrd="0" destOrd="0" presId="urn:microsoft.com/office/officeart/2005/8/layout/process3"/>
    <dgm:cxn modelId="{ADB9B6C5-EFFC-417D-A9F3-20EC750CE833}" type="presOf" srcId="{4CC6A34B-8859-47AA-A26A-16DE8E9CD1CE}" destId="{5DCCC56C-82FA-496D-A27C-E92CDD6B587F}" srcOrd="0" destOrd="0" presId="urn:microsoft.com/office/officeart/2005/8/layout/process3"/>
    <dgm:cxn modelId="{2BDA2315-127D-47A5-A6F7-58F5D949FAD8}" type="presOf" srcId="{069719F9-BB75-49A5-A166-10F2795AEF0B}" destId="{48D3CB30-4DA4-4350-B7A4-3E648F2EB227}" srcOrd="1" destOrd="0" presId="urn:microsoft.com/office/officeart/2005/8/layout/process3"/>
    <dgm:cxn modelId="{DBD0F1A5-087C-4BE8-A8BC-2A3B93662CB7}" type="presOf" srcId="{969E90AC-1A9D-4974-BAF5-4A7D733043D9}" destId="{03124F20-BE95-4AF4-BB13-FABF503744E6}" srcOrd="0" destOrd="0" presId="urn:microsoft.com/office/officeart/2005/8/layout/process3"/>
    <dgm:cxn modelId="{334B804A-29FA-4013-B447-8612ABE11DA6}" type="presOf" srcId="{4CC6A34B-8859-47AA-A26A-16DE8E9CD1CE}" destId="{CF028978-9137-4291-926F-A290C98A4E9A}" srcOrd="1" destOrd="0" presId="urn:microsoft.com/office/officeart/2005/8/layout/process3"/>
    <dgm:cxn modelId="{9399D6E6-EC3A-40E7-8D06-30549A77E737}" srcId="{969E90AC-1A9D-4974-BAF5-4A7D733043D9}" destId="{E11C979E-DA7F-44FE-93FF-6B10E1A32EFE}" srcOrd="1" destOrd="0" parTransId="{36C2889A-2DD7-4CC0-830A-FD90DB7DE7A3}" sibTransId="{CBA8F9A7-B3A3-41C3-888D-E1DD4A1C1874}"/>
    <dgm:cxn modelId="{80E6E1B5-08FE-4928-A819-DB9CAC909E65}" type="presOf" srcId="{2AE26EC6-7821-4C66-ACA0-C4C826A60C6F}" destId="{42CEEBA4-1378-4AF5-90B3-23A2D88490E9}" srcOrd="0" destOrd="0" presId="urn:microsoft.com/office/officeart/2005/8/layout/process3"/>
    <dgm:cxn modelId="{4A38A417-58F5-4E64-99F3-9C2551F9B067}" type="presOf" srcId="{2AE26EC6-7821-4C66-ACA0-C4C826A60C6F}" destId="{2F28E15F-C463-4A97-A02E-B468DB006C48}" srcOrd="1" destOrd="0" presId="urn:microsoft.com/office/officeart/2005/8/layout/process3"/>
    <dgm:cxn modelId="{CE9F6066-92E7-45A3-BEAF-12762EEF7AC3}" srcId="{969E90AC-1A9D-4974-BAF5-4A7D733043D9}" destId="{2AE26EC6-7821-4C66-ACA0-C4C826A60C6F}" srcOrd="0" destOrd="0" parTransId="{399CC24F-1863-4927-A03D-9014BC9B1320}" sibTransId="{4CC6A34B-8859-47AA-A26A-16DE8E9CD1CE}"/>
    <dgm:cxn modelId="{F95D89BF-4665-4583-80F2-30197FFAD205}" type="presOf" srcId="{CBA8F9A7-B3A3-41C3-888D-E1DD4A1C1874}" destId="{2375B698-2873-448F-B324-CD4F680EB8CA}" srcOrd="0" destOrd="0" presId="urn:microsoft.com/office/officeart/2005/8/layout/process3"/>
    <dgm:cxn modelId="{0F9DCE36-6678-432F-90D7-F0CDE08CA1AF}" type="presOf" srcId="{1DD63560-39EA-40A5-8D8C-D1F346A7411F}" destId="{65612ED5-8892-45FF-B158-3CE141D796A7}" srcOrd="0" destOrd="0" presId="urn:microsoft.com/office/officeart/2005/8/layout/process3"/>
    <dgm:cxn modelId="{4994D5B8-2488-463B-A1B2-2B1A8272DB1E}" type="presOf" srcId="{069719F9-BB75-49A5-A166-10F2795AEF0B}" destId="{2FBFA388-BE05-44CE-B01B-779EB17B0BF7}" srcOrd="0" destOrd="0" presId="urn:microsoft.com/office/officeart/2005/8/layout/process3"/>
    <dgm:cxn modelId="{CBB670C9-5286-490A-945E-B2BDEB6C2CF3}" srcId="{969E90AC-1A9D-4974-BAF5-4A7D733043D9}" destId="{069719F9-BB75-49A5-A166-10F2795AEF0B}" srcOrd="2" destOrd="0" parTransId="{692A72E2-8E20-4674-8647-F531720BD7AB}" sibTransId="{4FE59848-15AC-4F61-9815-B768F5B4D67A}"/>
    <dgm:cxn modelId="{70DD71B6-9057-4717-BEB6-8D9F43FC6D98}" srcId="{2AE26EC6-7821-4C66-ACA0-C4C826A60C6F}" destId="{1EA94DEB-9F40-4F05-AC41-46C694D6339D}" srcOrd="0" destOrd="0" parTransId="{5776BFE5-B53A-4F74-9EBE-26BBD91CBDBB}" sibTransId="{980D1F3B-6028-4893-9CA9-B72D00BBD16D}"/>
    <dgm:cxn modelId="{6CD97026-52D1-4004-B7F3-B2201E5C1C44}" srcId="{069719F9-BB75-49A5-A166-10F2795AEF0B}" destId="{1DD63560-39EA-40A5-8D8C-D1F346A7411F}" srcOrd="0" destOrd="0" parTransId="{3F7BE854-47EB-45E1-B095-59561E777271}" sibTransId="{0FDFD97D-4660-4EB9-A519-9BA8162C0D45}"/>
    <dgm:cxn modelId="{13D89CF0-3F7E-4312-B1E7-DD186B39D479}" srcId="{2AE26EC6-7821-4C66-ACA0-C4C826A60C6F}" destId="{C64F6326-40AA-4438-91FC-00721E0287A0}" srcOrd="1" destOrd="0" parTransId="{29CA02DC-F699-4B0E-BD2A-F60754D403C9}" sibTransId="{7B355344-C857-4FDF-91D1-D85357A3849D}"/>
    <dgm:cxn modelId="{D5B10F76-5062-4297-9E37-F71590979F0E}" type="presOf" srcId="{C64F6326-40AA-4438-91FC-00721E0287A0}" destId="{ADD3AE7F-21AA-45B5-9626-51D4168ADC97}" srcOrd="0" destOrd="1" presId="urn:microsoft.com/office/officeart/2005/8/layout/process3"/>
    <dgm:cxn modelId="{FFCB8FB3-0F13-4B28-97C9-DF6FA35A9121}" type="presOf" srcId="{CBA8F9A7-B3A3-41C3-888D-E1DD4A1C1874}" destId="{F3862587-3509-442D-A6F0-110B0E5EC7B2}" srcOrd="1" destOrd="0" presId="urn:microsoft.com/office/officeart/2005/8/layout/process3"/>
    <dgm:cxn modelId="{B5464F6E-C175-4BC8-9EB1-DBB0DDACF68E}" type="presParOf" srcId="{03124F20-BE95-4AF4-BB13-FABF503744E6}" destId="{EC6D2FDB-F5EB-4609-8AD8-F3C93B94A9D3}" srcOrd="0" destOrd="0" presId="urn:microsoft.com/office/officeart/2005/8/layout/process3"/>
    <dgm:cxn modelId="{8C6A688D-F313-4B2A-838B-4EEC6B142727}" type="presParOf" srcId="{EC6D2FDB-F5EB-4609-8AD8-F3C93B94A9D3}" destId="{42CEEBA4-1378-4AF5-90B3-23A2D88490E9}" srcOrd="0" destOrd="0" presId="urn:microsoft.com/office/officeart/2005/8/layout/process3"/>
    <dgm:cxn modelId="{58B0B9A7-7CBD-4D83-9380-C1AEDA5CF52A}" type="presParOf" srcId="{EC6D2FDB-F5EB-4609-8AD8-F3C93B94A9D3}" destId="{2F28E15F-C463-4A97-A02E-B468DB006C48}" srcOrd="1" destOrd="0" presId="urn:microsoft.com/office/officeart/2005/8/layout/process3"/>
    <dgm:cxn modelId="{BB3876E3-CFD3-4D50-AC41-1B384B99355C}" type="presParOf" srcId="{EC6D2FDB-F5EB-4609-8AD8-F3C93B94A9D3}" destId="{ADD3AE7F-21AA-45B5-9626-51D4168ADC97}" srcOrd="2" destOrd="0" presId="urn:microsoft.com/office/officeart/2005/8/layout/process3"/>
    <dgm:cxn modelId="{2FC108C4-2B9C-4E01-AB00-674EB398C545}" type="presParOf" srcId="{03124F20-BE95-4AF4-BB13-FABF503744E6}" destId="{5DCCC56C-82FA-496D-A27C-E92CDD6B587F}" srcOrd="1" destOrd="0" presId="urn:microsoft.com/office/officeart/2005/8/layout/process3"/>
    <dgm:cxn modelId="{FE0FBC44-90CB-49D8-ABE3-5F9ADE4950E2}" type="presParOf" srcId="{5DCCC56C-82FA-496D-A27C-E92CDD6B587F}" destId="{CF028978-9137-4291-926F-A290C98A4E9A}" srcOrd="0" destOrd="0" presId="urn:microsoft.com/office/officeart/2005/8/layout/process3"/>
    <dgm:cxn modelId="{95517E44-D426-4DFF-AE5C-E6E9A34022BE}" type="presParOf" srcId="{03124F20-BE95-4AF4-BB13-FABF503744E6}" destId="{D824E52D-6C6F-428E-9EE3-BDBFB3E2FDB7}" srcOrd="2" destOrd="0" presId="urn:microsoft.com/office/officeart/2005/8/layout/process3"/>
    <dgm:cxn modelId="{94175DB4-F164-485B-BCDF-4F5167406DCF}" type="presParOf" srcId="{D824E52D-6C6F-428E-9EE3-BDBFB3E2FDB7}" destId="{D7E26F22-B107-441F-91C8-C2BAF2213382}" srcOrd="0" destOrd="0" presId="urn:microsoft.com/office/officeart/2005/8/layout/process3"/>
    <dgm:cxn modelId="{910F243D-EEA6-46F4-98AD-AB47E8024EC4}" type="presParOf" srcId="{D824E52D-6C6F-428E-9EE3-BDBFB3E2FDB7}" destId="{58A36FA2-C369-4F6B-9E66-F573CE9937C7}" srcOrd="1" destOrd="0" presId="urn:microsoft.com/office/officeart/2005/8/layout/process3"/>
    <dgm:cxn modelId="{93CF0CC5-0A8A-48AA-A4CE-5991A217B62F}" type="presParOf" srcId="{D824E52D-6C6F-428E-9EE3-BDBFB3E2FDB7}" destId="{91B2C4FF-5229-419A-8888-2858F92609F6}" srcOrd="2" destOrd="0" presId="urn:microsoft.com/office/officeart/2005/8/layout/process3"/>
    <dgm:cxn modelId="{DE58D759-8CAB-40FA-870B-7385BDA2C1CD}" type="presParOf" srcId="{03124F20-BE95-4AF4-BB13-FABF503744E6}" destId="{2375B698-2873-448F-B324-CD4F680EB8CA}" srcOrd="3" destOrd="0" presId="urn:microsoft.com/office/officeart/2005/8/layout/process3"/>
    <dgm:cxn modelId="{DE957BDA-A020-4BF3-B86E-21148D9DA1FB}" type="presParOf" srcId="{2375B698-2873-448F-B324-CD4F680EB8CA}" destId="{F3862587-3509-442D-A6F0-110B0E5EC7B2}" srcOrd="0" destOrd="0" presId="urn:microsoft.com/office/officeart/2005/8/layout/process3"/>
    <dgm:cxn modelId="{07F1709C-9024-49B4-8FE9-0891712E8B60}" type="presParOf" srcId="{03124F20-BE95-4AF4-BB13-FABF503744E6}" destId="{E0F15CA8-39A9-45AB-96B7-41954EE0801B}" srcOrd="4" destOrd="0" presId="urn:microsoft.com/office/officeart/2005/8/layout/process3"/>
    <dgm:cxn modelId="{8050325E-CF12-49F6-93EF-E6E1ACA35664}" type="presParOf" srcId="{E0F15CA8-39A9-45AB-96B7-41954EE0801B}" destId="{2FBFA388-BE05-44CE-B01B-779EB17B0BF7}" srcOrd="0" destOrd="0" presId="urn:microsoft.com/office/officeart/2005/8/layout/process3"/>
    <dgm:cxn modelId="{CB045D79-7A9E-4196-B0EA-715D5E6A1BE2}" type="presParOf" srcId="{E0F15CA8-39A9-45AB-96B7-41954EE0801B}" destId="{48D3CB30-4DA4-4350-B7A4-3E648F2EB227}" srcOrd="1" destOrd="0" presId="urn:microsoft.com/office/officeart/2005/8/layout/process3"/>
    <dgm:cxn modelId="{15E0BB28-B38D-4F17-981C-9173E4E7DEB4}" type="presParOf" srcId="{E0F15CA8-39A9-45AB-96B7-41954EE0801B}" destId="{65612ED5-8892-45FF-B158-3CE141D796A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8E15F-C463-4A97-A02E-B468DB006C48}">
      <dsp:nvSpPr>
        <dsp:cNvPr id="0" name=""/>
        <dsp:cNvSpPr/>
      </dsp:nvSpPr>
      <dsp:spPr>
        <a:xfrm>
          <a:off x="1774" y="1166511"/>
          <a:ext cx="2237843" cy="734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Model</a:t>
          </a:r>
          <a:endParaRPr lang="en-US" sz="1600" kern="1200" dirty="0"/>
        </a:p>
      </dsp:txBody>
      <dsp:txXfrm>
        <a:off x="1774" y="1166511"/>
        <a:ext cx="2237843" cy="489600"/>
      </dsp:txXfrm>
    </dsp:sp>
    <dsp:sp modelId="{ADD3AE7F-21AA-45B5-9626-51D4168ADC97}">
      <dsp:nvSpPr>
        <dsp:cNvPr id="0" name=""/>
        <dsp:cNvSpPr/>
      </dsp:nvSpPr>
      <dsp:spPr>
        <a:xfrm>
          <a:off x="400344" y="1773820"/>
          <a:ext cx="2357411" cy="14475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Uitkomstenruimte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𝑆</m:t>
              </m:r>
            </m:oMath>
          </a14:m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Onderliggende </a:t>
          </a:r>
          <a:r>
            <a:rPr lang="en-US" sz="1600" kern="1200" dirty="0" err="1" smtClean="0"/>
            <a:t>kansverdeling</a:t>
          </a:r>
          <a:r>
            <a:rPr lang="en-US" sz="1600" kern="1200" dirty="0" smtClean="0"/>
            <a:t> over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𝑆</m:t>
              </m:r>
            </m:oMath>
          </a14:m>
          <a:r>
            <a:rPr lang="en-US" sz="1600" kern="1200" dirty="0" smtClean="0"/>
            <a:t> (hoeft </a:t>
          </a:r>
          <a:r>
            <a:rPr lang="en-US" sz="1600" kern="1200" dirty="0" err="1" smtClean="0"/>
            <a:t>niet</a:t>
          </a:r>
          <a:r>
            <a:rPr lang="en-US" sz="1600" kern="1200" dirty="0" smtClean="0"/>
            <a:t> per se </a:t>
          </a:r>
          <a:r>
            <a:rPr lang="en-US" sz="1600" kern="1200" dirty="0" err="1" smtClean="0"/>
            <a:t>bekend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te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zijn</a:t>
          </a:r>
          <a:r>
            <a:rPr lang="en-US" sz="1600" kern="1200" dirty="0" smtClean="0"/>
            <a:t>)</a:t>
          </a:r>
          <a:endParaRPr lang="en-US" sz="1600" kern="1200" dirty="0"/>
        </a:p>
      </dsp:txBody>
      <dsp:txXfrm>
        <a:off x="442742" y="1816218"/>
        <a:ext cx="2272615" cy="1362785"/>
      </dsp:txXfrm>
    </dsp:sp>
    <dsp:sp modelId="{5DCCC56C-82FA-496D-A27C-E92CDD6B587F}">
      <dsp:nvSpPr>
        <dsp:cNvPr id="0" name=""/>
        <dsp:cNvSpPr/>
      </dsp:nvSpPr>
      <dsp:spPr>
        <a:xfrm rot="38271">
          <a:off x="2604486" y="1153557"/>
          <a:ext cx="773618" cy="5571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604491" y="1264059"/>
        <a:ext cx="606471" cy="334294"/>
      </dsp:txXfrm>
    </dsp:sp>
    <dsp:sp modelId="{58A36FA2-C369-4F6B-9E66-F573CE9937C7}">
      <dsp:nvSpPr>
        <dsp:cNvPr id="0" name=""/>
        <dsp:cNvSpPr/>
      </dsp:nvSpPr>
      <dsp:spPr>
        <a:xfrm>
          <a:off x="3699186" y="1207674"/>
          <a:ext cx="2237843" cy="734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Experiment </a:t>
          </a:r>
          <a:endParaRPr lang="en-US" sz="1600" kern="1200" dirty="0"/>
        </a:p>
      </dsp:txBody>
      <dsp:txXfrm>
        <a:off x="3699186" y="1207674"/>
        <a:ext cx="2237843" cy="489600"/>
      </dsp:txXfrm>
    </dsp:sp>
    <dsp:sp modelId="{91B2C4FF-5229-419A-8888-2858F92609F6}">
      <dsp:nvSpPr>
        <dsp:cNvPr id="0" name=""/>
        <dsp:cNvSpPr/>
      </dsp:nvSpPr>
      <dsp:spPr>
        <a:xfrm>
          <a:off x="4114752" y="1597256"/>
          <a:ext cx="2237843" cy="1683000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75B698-2873-448F-B324-CD4F680EB8CA}">
      <dsp:nvSpPr>
        <dsp:cNvPr id="0" name=""/>
        <dsp:cNvSpPr/>
      </dsp:nvSpPr>
      <dsp:spPr>
        <a:xfrm rot="7842">
          <a:off x="6267321" y="1178000"/>
          <a:ext cx="700220" cy="5571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267321" y="1289241"/>
        <a:ext cx="533073" cy="334294"/>
      </dsp:txXfrm>
    </dsp:sp>
    <dsp:sp modelId="{48D3CB30-4DA4-4350-B7A4-3E648F2EB227}">
      <dsp:nvSpPr>
        <dsp:cNvPr id="0" name=""/>
        <dsp:cNvSpPr/>
      </dsp:nvSpPr>
      <dsp:spPr>
        <a:xfrm>
          <a:off x="7258198" y="1215793"/>
          <a:ext cx="2237843" cy="734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</a:t>
          </a:r>
          <a:endParaRPr lang="en-US" sz="1600" kern="1200" dirty="0"/>
        </a:p>
      </dsp:txBody>
      <dsp:txXfrm>
        <a:off x="7258198" y="1215793"/>
        <a:ext cx="2237843" cy="489600"/>
      </dsp:txXfrm>
    </dsp:sp>
    <dsp:sp modelId="{65612ED5-8892-45FF-B158-3CE141D796A7}">
      <dsp:nvSpPr>
        <dsp:cNvPr id="0" name=""/>
        <dsp:cNvSpPr/>
      </dsp:nvSpPr>
      <dsp:spPr>
        <a:xfrm>
          <a:off x="7709592" y="1710026"/>
          <a:ext cx="2237843" cy="15326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Een</a:t>
          </a:r>
          <a:r>
            <a:rPr lang="en-US" sz="1600" kern="1200" dirty="0" smtClean="0"/>
            <a:t> van de </a:t>
          </a:r>
          <a:r>
            <a:rPr lang="en-US" sz="1600" kern="1200" dirty="0" err="1" smtClean="0"/>
            <a:t>mogelijke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uitkomsten</a:t>
          </a:r>
          <a:r>
            <a:rPr lang="en-US" sz="1600" kern="1200" dirty="0" smtClean="0"/>
            <a:t> (</a:t>
          </a:r>
          <a:r>
            <a:rPr lang="en-US" sz="1600" b="1" kern="1200" dirty="0" smtClean="0"/>
            <a:t>trekking</a:t>
          </a:r>
          <a:r>
            <a:rPr lang="en-US" sz="1600" kern="1200" dirty="0" smtClean="0"/>
            <a:t>)</a:t>
          </a:r>
          <a:endParaRPr lang="en-US" sz="1600" kern="1200" dirty="0"/>
        </a:p>
      </dsp:txBody>
      <dsp:txXfrm>
        <a:off x="7754481" y="1754915"/>
        <a:ext cx="2148065" cy="1442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6088"/>
            <a:ext cx="5867400" cy="414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3400" y="114300"/>
            <a:ext cx="2998788" cy="146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33400" y="8951913"/>
            <a:ext cx="60198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Eventuele voettekst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13525" y="8951913"/>
            <a:ext cx="2286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E1460D1F-5074-4EB0-BB4F-B8A7850CD94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32788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>
              <a:latin typeface="Arial" charset="0"/>
            </a:endParaRPr>
          </a:p>
        </p:txBody>
      </p:sp>
      <p:sp>
        <p:nvSpPr>
          <p:cNvPr id="32789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7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7675"/>
            <a:ext cx="5867400" cy="4127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813" y="114300"/>
            <a:ext cx="2998787" cy="147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50825" y="933450"/>
            <a:ext cx="6280150" cy="3533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648200"/>
            <a:ext cx="4724400" cy="3844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Klik om het opmaakprofiel van de modeltekst te bewerken</a:t>
            </a:r>
          </a:p>
          <a:p>
            <a:pPr lvl="1"/>
            <a:r>
              <a:rPr lang="en-US" noProof="0" smtClean="0"/>
              <a:t>Tweede niveau</a:t>
            </a:r>
          </a:p>
          <a:p>
            <a:pPr lvl="2"/>
            <a:r>
              <a:rPr lang="en-US" noProof="0" smtClean="0"/>
              <a:t>Derde niveau</a:t>
            </a:r>
          </a:p>
          <a:p>
            <a:pPr lvl="3"/>
            <a:r>
              <a:rPr lang="en-US" noProof="0" smtClean="0"/>
              <a:t>Vierde niveau</a:t>
            </a:r>
          </a:p>
          <a:p>
            <a:pPr lvl="4"/>
            <a:r>
              <a:rPr lang="en-US" noProof="0" smtClean="0"/>
              <a:t>Vijfde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1813" y="8951913"/>
            <a:ext cx="60975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Eventuele voettekst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615113" y="8951913"/>
            <a:ext cx="2301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9FC98DC9-4F28-4B39-8B6E-408133FC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39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>
              <a:latin typeface="Arial" charset="0"/>
            </a:endParaRPr>
          </a:p>
        </p:txBody>
      </p:sp>
      <p:sp>
        <p:nvSpPr>
          <p:cNvPr id="5140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5627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381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1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762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1" y="2474914"/>
            <a:ext cx="4798484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pic>
        <p:nvPicPr>
          <p:cNvPr id="9" name="LogoLandmacht" descr="Placeholder_De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1" y="0"/>
            <a:ext cx="9144019" cy="200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veBenaming"/>
          <p:cNvSpPr txBox="1">
            <a:spLocks noChangeArrowheads="1"/>
          </p:cNvSpPr>
          <p:nvPr userDrawn="1"/>
        </p:nvSpPr>
        <p:spPr bwMode="auto">
          <a:xfrm>
            <a:off x="6576485" y="5386389"/>
            <a:ext cx="5183716" cy="287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4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DOSCO</a:t>
            </a:r>
          </a:p>
        </p:txBody>
      </p:sp>
      <p:sp>
        <p:nvSpPr>
          <p:cNvPr id="11" name="Afdeling"/>
          <p:cNvSpPr txBox="1">
            <a:spLocks noChangeArrowheads="1"/>
          </p:cNvSpPr>
          <p:nvPr userDrawn="1"/>
        </p:nvSpPr>
        <p:spPr bwMode="auto">
          <a:xfrm>
            <a:off x="6576484" y="57467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Dr. ir. Danny Blom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2" name="Auteur"/>
          <p:cNvSpPr txBox="1">
            <a:spLocks noChangeArrowheads="1"/>
          </p:cNvSpPr>
          <p:nvPr userDrawn="1"/>
        </p:nvSpPr>
        <p:spPr bwMode="auto">
          <a:xfrm>
            <a:off x="6576484" y="59499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Nederlandse Defensie Academie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3" name="Functie"/>
          <p:cNvSpPr txBox="1">
            <a:spLocks noChangeArrowheads="1"/>
          </p:cNvSpPr>
          <p:nvPr userDrawn="1"/>
        </p:nvSpPr>
        <p:spPr bwMode="auto">
          <a:xfrm>
            <a:off x="6576484" y="6164264"/>
            <a:ext cx="5181600" cy="142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Faculteit</a:t>
            </a:r>
            <a:r>
              <a:rPr lang="en-US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Militaire</a:t>
            </a:r>
            <a:r>
              <a:rPr lang="en-US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Wetenschappen</a:t>
            </a:r>
            <a:endParaRPr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/>
          </p:nvPr>
        </p:nvSpPr>
        <p:spPr>
          <a:xfrm>
            <a:off x="6578601" y="2096771"/>
            <a:ext cx="4798484" cy="492443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bg1"/>
                </a:solidFill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nl-NL" noProof="0" dirty="0" smtClean="0"/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1" y="2781301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nl-NL" noProof="0" dirty="0" smtClean="0"/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4"/>
            <a:ext cx="2218267" cy="365125"/>
          </a:xfr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>
              <a:defRPr/>
            </a:pPr>
            <a:r>
              <a:rPr lang="nl-NL" dirty="0" smtClean="0"/>
              <a:t>27 januari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8007" y="1265238"/>
            <a:ext cx="40011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1" y="2474914"/>
            <a:ext cx="4798484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pic>
        <p:nvPicPr>
          <p:cNvPr id="9" name="LogoLandmacht" descr="Placeholder_De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1" y="0"/>
            <a:ext cx="9144019" cy="200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veBenaming"/>
          <p:cNvSpPr txBox="1">
            <a:spLocks noChangeArrowheads="1"/>
          </p:cNvSpPr>
          <p:nvPr userDrawn="1"/>
        </p:nvSpPr>
        <p:spPr bwMode="auto">
          <a:xfrm>
            <a:off x="6576485" y="5386389"/>
            <a:ext cx="5183716" cy="287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4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DOSCO</a:t>
            </a:r>
          </a:p>
        </p:txBody>
      </p:sp>
      <p:sp>
        <p:nvSpPr>
          <p:cNvPr id="11" name="Afdeling"/>
          <p:cNvSpPr txBox="1">
            <a:spLocks noChangeArrowheads="1"/>
          </p:cNvSpPr>
          <p:nvPr userDrawn="1"/>
        </p:nvSpPr>
        <p:spPr bwMode="auto">
          <a:xfrm>
            <a:off x="6576484" y="57467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Dr. ir. Danny Blom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2" name="Auteur"/>
          <p:cNvSpPr txBox="1">
            <a:spLocks noChangeArrowheads="1"/>
          </p:cNvSpPr>
          <p:nvPr userDrawn="1"/>
        </p:nvSpPr>
        <p:spPr bwMode="auto">
          <a:xfrm>
            <a:off x="6576484" y="59499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Nederlandse Defensie Academie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3" name="Functie"/>
          <p:cNvSpPr txBox="1">
            <a:spLocks noChangeArrowheads="1"/>
          </p:cNvSpPr>
          <p:nvPr userDrawn="1"/>
        </p:nvSpPr>
        <p:spPr bwMode="auto">
          <a:xfrm>
            <a:off x="6576484" y="6164264"/>
            <a:ext cx="5181600" cy="142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Faculteit Militaire Wetenschappen</a:t>
            </a:r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/>
          </p:nvPr>
        </p:nvSpPr>
        <p:spPr>
          <a:xfrm>
            <a:off x="6578601" y="2096771"/>
            <a:ext cx="4798484" cy="492443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bg1"/>
                </a:solidFill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pPr lvl="0"/>
            <a:endParaRPr lang="nl-NL" noProof="0" dirty="0" smtClean="0"/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1" y="2781301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nl-NL" noProof="0" dirty="0" smtClean="0"/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4"/>
            <a:ext cx="2218267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41054F8-FBD4-42F6-BF6A-A58BB8CBC45E}" type="datetime4">
              <a:rPr lang="nl-NL"/>
              <a:pPr>
                <a:defRPr/>
              </a:pPr>
              <a:t>5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0854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4F8E1-A2E8-4961-B4A2-F014D9CC6A95}" type="datetime4">
              <a:rPr lang="nl-NL"/>
              <a:pPr>
                <a:defRPr/>
              </a:pPr>
              <a:t>5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38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1555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83F28-1ECE-45F8-8503-8DCAA38E635A}" type="datetime4">
              <a:rPr lang="nl-NL"/>
              <a:pPr>
                <a:defRPr/>
              </a:pPr>
              <a:t>5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17474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8B173-C839-46E2-B359-2519204723B8}" type="datetime4">
              <a:rPr lang="nl-NL"/>
              <a:pPr>
                <a:defRPr/>
              </a:pPr>
              <a:t>5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27761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18DED-70D2-484B-A04D-3C9401595804}" type="datetime4">
              <a:rPr lang="nl-NL"/>
              <a:pPr>
                <a:defRPr/>
              </a:pPr>
              <a:t>5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93305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2B0CE-C6C7-436D-8CEF-0A1751D12FDE}" type="datetime4">
              <a:rPr lang="nl-NL"/>
              <a:pPr>
                <a:defRPr/>
              </a:pPr>
              <a:t>5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1465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3116A-2F65-4FA2-9EC4-D06607E58C0B}" type="datetime4">
              <a:rPr lang="nl-NL"/>
              <a:pPr>
                <a:defRPr/>
              </a:pPr>
              <a:t>5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9552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24744"/>
            <a:ext cx="4011084" cy="3103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5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EA74E-A4C5-4BBE-80EC-AA99846FCB01}" type="datetime4">
              <a:rPr lang="nl-NL"/>
              <a:pPr>
                <a:defRPr/>
              </a:pPr>
              <a:t>5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5616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ijksoverheidSansHeadingTT" panose="020B0503040202060203" pitchFamily="34" charset="0"/>
              </a:defRPr>
            </a:lvl1pPr>
            <a:lvl2pPr>
              <a:defRPr>
                <a:latin typeface="RijksoverheidSansHeadingTT" panose="020B0503040202060203" pitchFamily="34" charset="0"/>
              </a:defRPr>
            </a:lvl2pPr>
            <a:lvl3pPr>
              <a:defRPr>
                <a:latin typeface="RijksoverheidSansHeadingTT" panose="020B0503040202060203" pitchFamily="34" charset="0"/>
              </a:defRPr>
            </a:lvl3pPr>
            <a:lvl4pPr>
              <a:defRPr>
                <a:latin typeface="RijksoverheidSansHeadingTT" panose="020B0503040202060203" pitchFamily="34" charset="0"/>
              </a:defRPr>
            </a:lvl4pPr>
            <a:lvl5pPr>
              <a:defRPr>
                <a:latin typeface="RijksoverheidSansHeadingTT" panose="020B050304020206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1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4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9CDA0-5ECA-4F61-944A-2C4EEC3C44F5}" type="datetime4">
              <a:rPr lang="nl-NL"/>
              <a:pPr>
                <a:defRPr/>
              </a:pPr>
              <a:t>5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81790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32C91-E9E3-4224-BBB3-D6578776AF3E}" type="datetime4">
              <a:rPr lang="nl-NL"/>
              <a:pPr>
                <a:defRPr/>
              </a:pPr>
              <a:t>5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350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8007" y="1265238"/>
            <a:ext cx="40011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869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2" y="2474916"/>
            <a:ext cx="4798484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pic>
        <p:nvPicPr>
          <p:cNvPr id="9" name="LogoLandmacht" descr="Placeholder_De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2" y="0"/>
            <a:ext cx="9144019" cy="200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veBenaming"/>
          <p:cNvSpPr txBox="1">
            <a:spLocks noChangeArrowheads="1"/>
          </p:cNvSpPr>
          <p:nvPr userDrawn="1"/>
        </p:nvSpPr>
        <p:spPr bwMode="auto">
          <a:xfrm>
            <a:off x="6576486" y="5386391"/>
            <a:ext cx="5183716" cy="287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4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DOSCO</a:t>
            </a:r>
          </a:p>
        </p:txBody>
      </p:sp>
      <p:sp>
        <p:nvSpPr>
          <p:cNvPr id="11" name="Afdeling"/>
          <p:cNvSpPr txBox="1">
            <a:spLocks noChangeArrowheads="1"/>
          </p:cNvSpPr>
          <p:nvPr userDrawn="1"/>
        </p:nvSpPr>
        <p:spPr bwMode="auto">
          <a:xfrm>
            <a:off x="6576484" y="5746753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+mn-lt"/>
              </a:rPr>
              <a:t>Dr. ir. Danny Blom</a:t>
            </a:r>
            <a:endParaRPr lang="nl-NL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Auteur"/>
          <p:cNvSpPr txBox="1">
            <a:spLocks noChangeArrowheads="1"/>
          </p:cNvSpPr>
          <p:nvPr userDrawn="1"/>
        </p:nvSpPr>
        <p:spPr bwMode="auto">
          <a:xfrm>
            <a:off x="6576484" y="5949953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+mn-lt"/>
              </a:rPr>
              <a:t>Nederlandse</a:t>
            </a:r>
            <a:r>
              <a:rPr lang="nl-NL" sz="1200" baseline="0" dirty="0" smtClean="0">
                <a:solidFill>
                  <a:schemeClr val="bg1"/>
                </a:solidFill>
                <a:latin typeface="+mn-lt"/>
              </a:rPr>
              <a:t> Defensie Academie</a:t>
            </a:r>
            <a:endParaRPr lang="nl-NL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Functie"/>
          <p:cNvSpPr txBox="1">
            <a:spLocks noChangeArrowheads="1"/>
          </p:cNvSpPr>
          <p:nvPr userDrawn="1"/>
        </p:nvSpPr>
        <p:spPr bwMode="auto">
          <a:xfrm>
            <a:off x="6576484" y="6164266"/>
            <a:ext cx="5181600" cy="142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b="0" dirty="0" err="1" smtClean="0">
                <a:solidFill>
                  <a:schemeClr val="bg1"/>
                </a:solidFill>
                <a:latin typeface="+mn-lt"/>
              </a:rPr>
              <a:t>Faculteit</a:t>
            </a:r>
            <a:r>
              <a:rPr lang="en-US" sz="1200" b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b="0" dirty="0" err="1" smtClean="0">
                <a:solidFill>
                  <a:schemeClr val="bg1"/>
                </a:solidFill>
                <a:latin typeface="+mn-lt"/>
              </a:rPr>
              <a:t>Militaire</a:t>
            </a:r>
            <a:r>
              <a:rPr lang="en-US" sz="1200" b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b="0" dirty="0" err="1" smtClean="0">
                <a:solidFill>
                  <a:schemeClr val="bg1"/>
                </a:solidFill>
                <a:latin typeface="+mn-lt"/>
              </a:rPr>
              <a:t>Wetenschappen</a:t>
            </a:r>
            <a:endParaRPr sz="12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/>
          </p:nvPr>
        </p:nvSpPr>
        <p:spPr>
          <a:xfrm>
            <a:off x="6578602" y="2096771"/>
            <a:ext cx="4798484" cy="492443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nl-NL" noProof="0" dirty="0" smtClean="0"/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2" y="2781303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nl-NL" noProof="0" smtClean="0"/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6"/>
            <a:ext cx="2218267" cy="365125"/>
          </a:xfr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EFB72F70-86A0-4C14-B328-A142BCCD4395}" type="datetime4">
              <a:rPr lang="nl-NL" smtClean="0"/>
              <a:pPr>
                <a:defRPr/>
              </a:pPr>
              <a:t>5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209909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BA442-CF7C-446F-A5C6-9C80A1EA92B1}" type="datetime4">
              <a:rPr lang="nl-NL" smtClean="0"/>
              <a:t>5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66440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61555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ACE4E-5F74-4A37-951C-E2AD8C0ABF31}" type="datetime4">
              <a:rPr lang="nl-NL" smtClean="0"/>
              <a:t>5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06196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04096-2ED3-453C-8E78-E00AE5454056}" type="datetime4">
              <a:rPr lang="nl-NL" smtClean="0"/>
              <a:t>5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91673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09A98-FEF1-486E-836B-0182E6ED18CF}" type="datetime4">
              <a:rPr lang="nl-NL" smtClean="0"/>
              <a:t>5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4914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E3D14-5EDE-4B69-BCF9-7871170F920B}" type="datetime4">
              <a:rPr lang="nl-NL" smtClean="0"/>
              <a:t>5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60839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C7BC3-7CD1-41E9-B4B5-084A2D120935}" type="datetime4">
              <a:rPr lang="nl-NL" smtClean="0"/>
              <a:t>5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75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1555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1127324"/>
            <a:ext cx="4011084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7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D4273-E583-4234-8A15-01E636C03DBC}" type="datetime4">
              <a:rPr lang="nl-NL" smtClean="0"/>
              <a:t>5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734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3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6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2C121-03D7-4443-9B4B-D1ED7325FD6F}" type="datetime4">
              <a:rPr lang="nl-NL" smtClean="0"/>
              <a:t>5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67780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90545-2047-4712-ADC2-09AB81876442}" type="datetime4">
              <a:rPr lang="nl-NL" smtClean="0"/>
              <a:t>5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32709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8007" y="1265238"/>
            <a:ext cx="40011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844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24744"/>
            <a:ext cx="4011084" cy="3103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5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1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4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modeltekst te bewerken</a:t>
            </a:r>
          </a:p>
          <a:p>
            <a:pPr lvl="1"/>
            <a:r>
              <a:rPr lang="nl-NL" smtClean="0"/>
              <a:t> </a:t>
            </a:r>
          </a:p>
          <a:p>
            <a:pPr lvl="2"/>
            <a:r>
              <a:rPr lang="nl-NL" smtClean="0"/>
              <a:t> </a:t>
            </a:r>
          </a:p>
          <a:p>
            <a:pPr lvl="3"/>
            <a:r>
              <a:rPr lang="nl-NL" smtClean="0"/>
              <a:t> </a:t>
            </a:r>
          </a:p>
          <a:p>
            <a:pPr lvl="4"/>
            <a:r>
              <a:rPr lang="nl-NL" smtClean="0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1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39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6000751" y="6308725"/>
            <a:ext cx="5552016" cy="287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r>
              <a:rPr lang="nl-NL" sz="1100" dirty="0">
                <a:solidFill>
                  <a:schemeClr val="bg1"/>
                </a:solidFill>
                <a:cs typeface="Arial" charset="0"/>
              </a:rPr>
              <a:t>DOSCO</a:t>
            </a: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fld id="{07382E3B-8403-45AB-A22D-980A32E9F913}" type="slidenum">
              <a:rPr lang="nl-NL" sz="1000">
                <a:solidFill>
                  <a:schemeClr val="bg1"/>
                </a:solidFill>
                <a:cs typeface="Arial" charset="0"/>
              </a:rPr>
              <a:pPr eaLnBrk="0" hangingPunct="0">
                <a:defRPr/>
              </a:pPr>
              <a:t>‹#›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524625"/>
            <a:ext cx="3647016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100" dirty="0">
                <a:solidFill>
                  <a:schemeClr val="bg1"/>
                </a:solidFill>
              </a:rPr>
              <a:t>Statistiek</a:t>
            </a:r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75713" y="1"/>
            <a:ext cx="44057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5" y="6520259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5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modeltekst te bewerken</a:t>
            </a:r>
          </a:p>
          <a:p>
            <a:pPr lvl="1"/>
            <a:r>
              <a:rPr lang="nl-NL" smtClean="0"/>
              <a:t> </a:t>
            </a:r>
          </a:p>
          <a:p>
            <a:pPr lvl="2"/>
            <a:r>
              <a:rPr lang="nl-NL" smtClean="0"/>
              <a:t> </a:t>
            </a:r>
          </a:p>
          <a:p>
            <a:pPr lvl="3"/>
            <a:r>
              <a:rPr lang="nl-NL" smtClean="0"/>
              <a:t> </a:t>
            </a:r>
          </a:p>
          <a:p>
            <a:pPr lvl="4"/>
            <a:r>
              <a:rPr lang="nl-NL" smtClean="0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1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39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6000751" y="6308725"/>
            <a:ext cx="5552016" cy="287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r>
              <a:rPr lang="nl-NL" sz="1100" dirty="0">
                <a:solidFill>
                  <a:schemeClr val="bg1"/>
                </a:solidFill>
                <a:cs typeface="Arial" charset="0"/>
              </a:rPr>
              <a:t>DOSCO</a:t>
            </a: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fld id="{07382E3B-8403-45AB-A22D-980A32E9F913}" type="slidenum">
              <a:rPr lang="nl-NL" sz="1000">
                <a:solidFill>
                  <a:schemeClr val="bg1"/>
                </a:solidFill>
                <a:cs typeface="Arial" charset="0"/>
              </a:rPr>
              <a:pPr eaLnBrk="0" hangingPunct="0">
                <a:defRPr/>
              </a:pPr>
              <a:t>‹#›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524625"/>
            <a:ext cx="3647016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100" dirty="0">
                <a:solidFill>
                  <a:schemeClr val="bg1"/>
                </a:solidFill>
              </a:rPr>
              <a:t>College 2: Statistiek</a:t>
            </a:r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75713" y="1"/>
            <a:ext cx="44057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5" y="6520259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6D8C42F-7154-4953-B071-224E4D212AE9}" type="datetime4">
              <a:rPr lang="nl-NL"/>
              <a:pPr>
                <a:defRPr/>
              </a:pPr>
              <a:t>5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753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modeltekst te bewerken</a:t>
            </a:r>
          </a:p>
          <a:p>
            <a:pPr lvl="1"/>
            <a:r>
              <a:rPr lang="nl-NL" smtClean="0"/>
              <a:t> </a:t>
            </a:r>
          </a:p>
          <a:p>
            <a:pPr lvl="2"/>
            <a:r>
              <a:rPr lang="nl-NL" smtClean="0"/>
              <a:t> </a:t>
            </a:r>
          </a:p>
          <a:p>
            <a:pPr lvl="3"/>
            <a:r>
              <a:rPr lang="nl-NL" smtClean="0"/>
              <a:t> </a:t>
            </a:r>
          </a:p>
          <a:p>
            <a:pPr lvl="4"/>
            <a:r>
              <a:rPr lang="nl-NL" smtClean="0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3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41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6000751" y="6308725"/>
            <a:ext cx="5552016" cy="287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r>
              <a:rPr lang="nl-NL" sz="1100" dirty="0">
                <a:solidFill>
                  <a:schemeClr val="bg1"/>
                </a:solidFill>
                <a:cs typeface="Arial" charset="0"/>
              </a:rPr>
              <a:t>DOSCO</a:t>
            </a: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fld id="{07382E3B-8403-45AB-A22D-980A32E9F913}" type="slidenum">
              <a:rPr lang="nl-NL" sz="1000">
                <a:solidFill>
                  <a:schemeClr val="bg1"/>
                </a:solidFill>
                <a:cs typeface="Arial" charset="0"/>
              </a:rPr>
              <a:pPr eaLnBrk="0" hangingPunct="0">
                <a:defRPr/>
              </a:pPr>
              <a:t>‹#›</a:t>
            </a:fld>
            <a:endParaRPr lang="nl-NL" sz="10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524625"/>
            <a:ext cx="3647016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endParaRPr sz="2200"/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75714" y="3"/>
            <a:ext cx="44057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6" y="6520261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578AD08-3C54-48F2-9382-C141D1496CCF}" type="datetime4">
              <a:rPr lang="nl-NL" smtClean="0"/>
              <a:t>5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81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interactive-betrouwbaarheid.streamlit.app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openxmlformats.org/officeDocument/2006/relationships/image" Target="../media/image40.png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pTitel"/>
          <p:cNvSpPr>
            <a:spLocks noGrp="1" noChangeArrowheads="1"/>
          </p:cNvSpPr>
          <p:nvPr>
            <p:ph type="title"/>
          </p:nvPr>
        </p:nvSpPr>
        <p:spPr>
          <a:xfrm>
            <a:off x="6457951" y="2097087"/>
            <a:ext cx="5040000" cy="492443"/>
          </a:xfrm>
        </p:spPr>
        <p:txBody>
          <a:bodyPr anchor="t" anchorCtr="0"/>
          <a:lstStyle/>
          <a:p>
            <a:pPr eaLnBrk="1" hangingPunct="1"/>
            <a:r>
              <a:rPr lang="nl-NL" b="1" dirty="0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Statistiek: college 7</a:t>
            </a:r>
          </a:p>
        </p:txBody>
      </p:sp>
      <p:sp>
        <p:nvSpPr>
          <p:cNvPr id="4099" name="shpTekst"/>
          <p:cNvSpPr>
            <a:spLocks noGrp="1" noChangeArrowheads="1"/>
          </p:cNvSpPr>
          <p:nvPr>
            <p:ph type="body" idx="1"/>
          </p:nvPr>
        </p:nvSpPr>
        <p:spPr>
          <a:xfrm>
            <a:off x="6458400" y="3236400"/>
            <a:ext cx="5040000" cy="986400"/>
          </a:xfrm>
        </p:spPr>
        <p:txBody>
          <a:bodyPr/>
          <a:lstStyle/>
          <a:p>
            <a:pPr eaLnBrk="1" hangingPunct="1"/>
            <a:r>
              <a:rPr lang="en-US" dirty="0" err="1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Schatten</a:t>
            </a:r>
            <a:r>
              <a:rPr lang="en-US" dirty="0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dirty="0" err="1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en</a:t>
            </a:r>
            <a:r>
              <a:rPr lang="en-US" dirty="0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betrouwbaarheid</a:t>
            </a:r>
            <a:endParaRPr lang="nl-NL" dirty="0" smtClean="0">
              <a:solidFill>
                <a:srgbClr val="113652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Wenselijke</a:t>
            </a:r>
            <a:r>
              <a:rPr lang="en-US" dirty="0" smtClean="0"/>
              <a:t> </a:t>
            </a:r>
            <a:r>
              <a:rPr lang="en-US" dirty="0" err="1" smtClean="0"/>
              <a:t>eigenschappen</a:t>
            </a:r>
            <a:r>
              <a:rPr lang="en-US" dirty="0" smtClean="0"/>
              <a:t> van </a:t>
            </a:r>
            <a:r>
              <a:rPr lang="en-US" dirty="0" err="1" smtClean="0"/>
              <a:t>schatters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1027"/>
              <p:cNvSpPr>
                <a:spLocks noGrp="1" noChangeAspect="1" noChangeArrowheads="1"/>
              </p:cNvSpPr>
              <p:nvPr>
                <p:ph type="body" idx="1"/>
              </p:nvPr>
            </p:nvSpPr>
            <p:spPr>
              <a:xfrm>
                <a:off x="812799" y="1773238"/>
                <a:ext cx="11187857" cy="4246562"/>
              </a:xfrm>
            </p:spPr>
            <p:txBody>
              <a:bodyPr/>
              <a:lstStyle/>
              <a:p>
                <a:r>
                  <a:rPr lang="en-US" sz="2400" dirty="0" smtClean="0">
                    <a:latin typeface="RijksoverheidSansText" panose="020B0503040202060203" pitchFamily="34" charset="0"/>
                  </a:rPr>
                  <a:t>Een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schatter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is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dus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kansvariabele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gebaseerd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op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theoretische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steekproef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RijksoverheidSansText" panose="020B050304020206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RijksoverheidSansText" panose="020B0503040202060203" pitchFamily="34" charset="0"/>
                  </a:rPr>
                  <a:t>.</a:t>
                </a:r>
              </a:p>
              <a:p>
                <a:endParaRPr lang="en-US" sz="2400" dirty="0">
                  <a:latin typeface="RijksoverheidSansText" panose="020B0503040202060203" pitchFamily="34" charset="0"/>
                </a:endParaRPr>
              </a:p>
              <a:p>
                <a:r>
                  <a:rPr lang="en-US" sz="2400" b="1" dirty="0" err="1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Zuivere</a:t>
                </a:r>
                <a:r>
                  <a:rPr lang="en-US" sz="2400" b="1" dirty="0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sz="2400" b="1" dirty="0" err="1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schatter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: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de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verwachtingswaarde</a:t>
                </a:r>
                <a:r>
                  <a:rPr lang="en-US" sz="2400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van de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schatter</a:t>
                </a:r>
                <a:r>
                  <a:rPr lang="en-US" sz="2400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is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gelijk</a:t>
                </a:r>
                <a:r>
                  <a:rPr lang="en-US" sz="2400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aan</a:t>
                </a:r>
                <a:r>
                  <a:rPr lang="en-US" sz="2400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de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onbekende</a:t>
                </a:r>
                <a:r>
                  <a:rPr lang="en-US" sz="2400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parameter: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400" b="0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b="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0" dirty="0" err="1" smtClean="0">
                    <a:latin typeface="RijksoverheidSansText" panose="020B0503040202060203" pitchFamily="34" charset="0"/>
                  </a:rPr>
                  <a:t>dit</a:t>
                </a:r>
                <a:r>
                  <a:rPr lang="en-US" sz="2400" b="0" dirty="0" smtClean="0">
                    <a:latin typeface="RijksoverheidSansText" panose="020B0503040202060203" pitchFamily="34" charset="0"/>
                  </a:rPr>
                  <a:t> is de </a:t>
                </a:r>
                <a:r>
                  <a:rPr lang="en-US" sz="2400" b="0" dirty="0" err="1" smtClean="0">
                    <a:latin typeface="RijksoverheidSansText" panose="020B0503040202060203" pitchFamily="34" charset="0"/>
                  </a:rPr>
                  <a:t>echte</a:t>
                </a:r>
                <a:r>
                  <a:rPr lang="en-US" sz="2400" b="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0" dirty="0" err="1" smtClean="0">
                    <a:latin typeface="RijksoverheidSansText" panose="020B0503040202060203" pitchFamily="34" charset="0"/>
                  </a:rPr>
                  <a:t>reden</a:t>
                </a:r>
                <a:r>
                  <a:rPr lang="en-US" sz="2400" b="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0" dirty="0" err="1" smtClean="0">
                    <a:latin typeface="RijksoverheidSansText" panose="020B0503040202060203" pitchFamily="34" charset="0"/>
                  </a:rPr>
                  <a:t>waarom</a:t>
                </a:r>
                <a:r>
                  <a:rPr lang="en-US" sz="2400" b="0" dirty="0" smtClean="0">
                    <a:latin typeface="RijksoverheidSansText" panose="020B0503040202060203" pitchFamily="34" charset="0"/>
                  </a:rPr>
                  <a:t> we </a:t>
                </a:r>
                <a:r>
                  <a:rPr lang="en-US" sz="2400" b="0" dirty="0" err="1" smtClean="0">
                    <a:latin typeface="RijksoverheidSansText" panose="020B0503040202060203" pitchFamily="34" charset="0"/>
                  </a:rPr>
                  <a:t>delen</a:t>
                </a:r>
                <a:r>
                  <a:rPr lang="en-US" sz="2400" b="0" dirty="0" smtClean="0">
                    <a:latin typeface="RijksoverheidSansText" panose="020B0503040202060203" pitchFamily="34" charset="0"/>
                  </a:rPr>
                  <a:t> door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b="0" dirty="0" smtClean="0">
                    <a:latin typeface="RijksoverheidSansText" panose="020B0503040202060203" pitchFamily="34" charset="0"/>
                  </a:rPr>
                  <a:t> in </a:t>
                </a:r>
                <a:r>
                  <a:rPr lang="en-US" sz="2400" b="0" dirty="0" err="1" smtClean="0">
                    <a:latin typeface="RijksoverheidSansText" panose="020B0503040202060203" pitchFamily="34" charset="0"/>
                  </a:rPr>
                  <a:t>plaats</a:t>
                </a:r>
                <a:r>
                  <a:rPr lang="en-US" sz="2400" b="0" dirty="0" smtClean="0">
                    <a:latin typeface="RijksoverheidSansText" panose="020B0503040202060203" pitchFamily="34" charset="0"/>
                  </a:rPr>
                  <a:t> van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="0" dirty="0" smtClean="0">
                    <a:latin typeface="RijksoverheidSansText" panose="020B0503040202060203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b="0" dirty="0" smtClean="0">
                  <a:latin typeface="RijksoverheidSansText" panose="020B0503040202060203" pitchFamily="34" charset="0"/>
                </a:endParaRPr>
              </a:p>
              <a:p>
                <a:endParaRPr lang="en-US" dirty="0">
                  <a:latin typeface="RijksoverheidSansText" panose="020B0503040202060203" pitchFamily="34" charset="0"/>
                </a:endParaRPr>
              </a:p>
              <a:p>
                <a:r>
                  <a:rPr lang="en-US" sz="2400" b="1" dirty="0" err="1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Efficiënte</a:t>
                </a:r>
                <a:r>
                  <a:rPr lang="en-US" sz="2400" b="1" dirty="0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sz="2400" b="1" dirty="0" err="1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schatter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: 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standaardafwijking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van de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schatter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is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klein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.</a:t>
                </a:r>
                <a:endParaRPr lang="en-US" sz="2400" b="1" dirty="0" smtClean="0">
                  <a:latin typeface="RijksoverheidSansText" panose="020B0503040202060203" pitchFamily="34" charset="0"/>
                </a:endParaRP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51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799" y="1773238"/>
                <a:ext cx="11187857" cy="4246562"/>
              </a:xfrm>
              <a:blipFill>
                <a:blip r:embed="rId2"/>
                <a:stretch>
                  <a:fillRect l="-1634" t="-258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990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Schatten</a:t>
            </a:r>
            <a:r>
              <a:rPr lang="en-US" dirty="0"/>
              <a:t>: van data </a:t>
            </a:r>
            <a:r>
              <a:rPr lang="en-US" dirty="0" err="1"/>
              <a:t>naar</a:t>
            </a:r>
            <a:r>
              <a:rPr lang="en-US" dirty="0"/>
              <a:t> model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1027"/>
              <p:cNvSpPr>
                <a:spLocks noGrp="1" noChangeAspect="1" noChangeArrowheads="1"/>
              </p:cNvSpPr>
              <p:nvPr>
                <p:ph type="body" idx="1"/>
              </p:nvPr>
            </p:nvSpPr>
            <p:spPr>
              <a:xfrm>
                <a:off x="812800" y="1773238"/>
                <a:ext cx="10971832" cy="4246562"/>
              </a:xfrm>
            </p:spPr>
            <p:txBody>
              <a:bodyPr/>
              <a:lstStyle/>
              <a:p>
                <a:r>
                  <a:rPr lang="en-US" sz="2400" b="1" dirty="0" smtClean="0"/>
                  <a:t>Methode 2: </a:t>
                </a:r>
                <a:r>
                  <a:rPr lang="en-US" sz="2400" b="1" dirty="0" err="1" smtClean="0"/>
                  <a:t>intervalschattingen</a:t>
                </a:r>
                <a:endParaRPr lang="en-US" sz="2400" b="1" dirty="0" smtClean="0"/>
              </a:p>
              <a:p>
                <a:r>
                  <a:rPr lang="en-US" sz="2400" dirty="0" err="1" smtClean="0"/>
                  <a:t>Gegeven</a:t>
                </a:r>
                <a:r>
                  <a:rPr lang="en-US" sz="2400" dirty="0" smtClean="0"/>
                  <a:t> is </a:t>
                </a:r>
                <a:r>
                  <a:rPr lang="en-US" sz="2400" dirty="0" err="1" smtClean="0"/>
                  <a:t>één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geobserveerde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steekproef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met </a:t>
                </a:r>
                <a:r>
                  <a:rPr lang="en-US" sz="2400" dirty="0" err="1" smtClean="0"/>
                  <a:t>gemiddelde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i="1">
                        <a:latin typeface="Cambria Math" panose="02040503050406030204" pitchFamily="18" charset="0"/>
                      </a:rPr>
                      <m:t>≈73,4821%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endParaRPr lang="en-US" sz="2400" b="1" dirty="0" smtClean="0">
                  <a:solidFill>
                    <a:schemeClr val="accent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tx1"/>
                    </a:solidFill>
                  </a:rPr>
                  <a:t>Een</a:t>
                </a:r>
                <a:r>
                  <a:rPr lang="en-US" sz="2400" b="1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sz="2400" b="1" dirty="0" err="1" smtClean="0">
                    <a:solidFill>
                      <a:schemeClr val="accent1"/>
                    </a:solidFill>
                  </a:rPr>
                  <a:t>intervalschatting</a:t>
                </a:r>
                <a:r>
                  <a:rPr lang="en-US" sz="2400" b="1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is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een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interval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waarin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de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echte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waarde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van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“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waarschijnlijk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”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ligt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400" b="1" dirty="0" smtClean="0"/>
                  <a:t>	</a:t>
                </a:r>
              </a:p>
              <a:p>
                <a:pPr algn="ctr"/>
                <a:endParaRPr lang="en-US" sz="2400" b="1" dirty="0" smtClean="0"/>
              </a:p>
              <a:p>
                <a:pPr algn="ctr"/>
                <a:r>
                  <a:rPr lang="en-US" sz="2400" b="1" dirty="0" smtClean="0"/>
                  <a:t>Wat </a:t>
                </a:r>
                <a:r>
                  <a:rPr lang="en-US" sz="2400" b="1" dirty="0" err="1" smtClean="0"/>
                  <a:t>voor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eigenschappen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zou</a:t>
                </a:r>
                <a:r>
                  <a:rPr lang="en-US" sz="2400" b="1" dirty="0" smtClean="0"/>
                  <a:t> je </a:t>
                </a:r>
                <a:r>
                  <a:rPr lang="en-US" sz="2400" b="1" dirty="0" err="1" smtClean="0"/>
                  <a:t>verwachten</a:t>
                </a:r>
                <a:r>
                  <a:rPr lang="en-US" sz="2400" b="1" dirty="0" smtClean="0"/>
                  <a:t> van </a:t>
                </a:r>
                <a:r>
                  <a:rPr lang="en-US" sz="2400" b="1" dirty="0" err="1" smtClean="0"/>
                  <a:t>een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dergelijk</a:t>
                </a:r>
                <a:r>
                  <a:rPr lang="en-US" sz="2400" b="1" dirty="0" smtClean="0"/>
                  <a:t> interval (</a:t>
                </a:r>
                <a:r>
                  <a:rPr lang="en-US" sz="2400" b="1" dirty="0" err="1" smtClean="0"/>
                  <a:t>gegeven</a:t>
                </a: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bar>
                  </m:oMath>
                </a14:m>
                <a:r>
                  <a:rPr lang="en-US" sz="2400" b="1" dirty="0" smtClean="0"/>
                  <a:t>)?</a:t>
                </a:r>
                <a:endParaRPr lang="en-US" sz="2400" b="1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err="1" smtClean="0"/>
                  <a:t>Waardes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dicht</a:t>
                </a:r>
                <a:r>
                  <a:rPr lang="en-US" sz="2400" dirty="0" smtClean="0"/>
                  <a:t> bij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zijn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aannemelijk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dan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waardes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ver</a:t>
                </a:r>
                <a:r>
                  <a:rPr lang="en-US" sz="2400" dirty="0" smtClean="0"/>
                  <a:t> van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err="1" smtClean="0">
                    <a:solidFill>
                      <a:schemeClr val="tx1"/>
                    </a:solidFill>
                  </a:rPr>
                  <a:t>Als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de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standaardafwijking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groter is</a:t>
                </a:r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dan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is het interval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breder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err="1" smtClean="0">
                    <a:solidFill>
                      <a:schemeClr val="tx1"/>
                    </a:solidFill>
                  </a:rPr>
                  <a:t>Als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de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steekproefgrootte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groter is, dan is het interval smaller</a:t>
                </a:r>
                <a:endParaRPr lang="en-US" sz="2400" b="1" dirty="0" smtClean="0"/>
              </a:p>
              <a:p>
                <a:endParaRPr lang="en-US" b="1" dirty="0"/>
              </a:p>
              <a:p>
                <a:endParaRPr lang="en-US" b="1" dirty="0" smtClean="0"/>
              </a:p>
              <a:p>
                <a:endParaRPr lang="en-US" b="1" dirty="0" smtClean="0"/>
              </a:p>
              <a:p>
                <a:endParaRPr lang="en-US" dirty="0"/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51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800" y="1773238"/>
                <a:ext cx="10971832" cy="4246562"/>
              </a:xfrm>
              <a:blipFill>
                <a:blip r:embed="rId2"/>
                <a:stretch>
                  <a:fillRect l="-1667" t="-2296" b="-33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445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Schatten</a:t>
            </a:r>
            <a:r>
              <a:rPr lang="en-US" dirty="0" smtClean="0"/>
              <a:t> van </a:t>
            </a:r>
            <a:r>
              <a:rPr lang="en-US" dirty="0" err="1" smtClean="0"/>
              <a:t>populatieparameters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1027"/>
              <p:cNvSpPr>
                <a:spLocks noGrp="1" noChangeAspect="1" noChangeArrowheads="1"/>
              </p:cNvSpPr>
              <p:nvPr>
                <p:ph type="body" idx="1"/>
              </p:nvPr>
            </p:nvSpPr>
            <p:spPr>
              <a:xfrm>
                <a:off x="812800" y="1773238"/>
                <a:ext cx="10899824" cy="4246562"/>
              </a:xfrm>
            </p:spPr>
            <p:txBody>
              <a:bodyPr/>
              <a:lstStyle/>
              <a:p>
                <a:r>
                  <a:rPr lang="en-US" b="1" dirty="0" smtClean="0">
                    <a:solidFill>
                      <a:schemeClr val="tx1"/>
                    </a:solidFill>
                  </a:rPr>
                  <a:t>Centrale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limietstelling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als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geldt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voor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het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steekproefgemiddelde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 smtClean="0">
                  <a:solidFill>
                    <a:schemeClr val="tx1"/>
                  </a:solidFill>
                </a:endParaRPr>
              </a:p>
              <a:p>
                <a:endParaRPr lang="en-US" b="1" dirty="0" smtClean="0"/>
              </a:p>
              <a:p>
                <a:endParaRPr lang="en-US" dirty="0"/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51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800" y="1773238"/>
                <a:ext cx="10899824" cy="4246562"/>
              </a:xfrm>
              <a:blipFill>
                <a:blip r:embed="rId2"/>
                <a:stretch>
                  <a:fillRect l="-1566" t="-71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44" y="2276872"/>
            <a:ext cx="8015094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4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Voorspellingsintervallen</a:t>
            </a:r>
            <a:r>
              <a:rPr lang="en-US" dirty="0" smtClean="0"/>
              <a:t> van </a:t>
            </a:r>
            <a:r>
              <a:rPr lang="en-US" dirty="0" err="1" smtClean="0"/>
              <a:t>populatieparameters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1027"/>
              <p:cNvSpPr>
                <a:spLocks noGrp="1" noChangeAspect="1" noChangeArrowheads="1"/>
              </p:cNvSpPr>
              <p:nvPr>
                <p:ph type="body" idx="1"/>
              </p:nvPr>
            </p:nvSpPr>
            <p:spPr>
              <a:xfrm>
                <a:off x="812800" y="1773238"/>
                <a:ext cx="10899824" cy="4246562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Stel nu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dat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73,4821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inderdaad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het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populatiegemiddelde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is.</a:t>
                </a:r>
              </a:p>
              <a:p>
                <a:r>
                  <a:rPr lang="en-US" dirty="0" err="1" smtClean="0">
                    <a:solidFill>
                      <a:schemeClr val="tx1"/>
                    </a:solidFill>
                  </a:rPr>
                  <a:t>Daarnaast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geldt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nog steeds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voor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het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steekproefgemiddelde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err="1" smtClean="0">
                    <a:solidFill>
                      <a:schemeClr val="tx1"/>
                    </a:solidFill>
                  </a:rPr>
                  <a:t>Stel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dat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we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een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voorspelling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willen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doen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voor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één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toekomstige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observatie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van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(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een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geobserveerde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steekproef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dus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). Wat kun je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zeggen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over de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volgende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voorspellingen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De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toekomstige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observatie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zal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tussen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en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 liggen</a:t>
                </a: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	Heel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betrouwbare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voorspelling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, maar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niet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nauwkeurig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.</a:t>
                </a:r>
                <a:endParaRPr lang="en-US" b="1" dirty="0">
                  <a:solidFill>
                    <a:srgbClr val="FF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</a:rPr>
                  <a:t>De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toekomstige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observatie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zal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tussen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73,4%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en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73,5% </a:t>
                </a:r>
                <a:r>
                  <a:rPr lang="en-US" b="1" dirty="0">
                    <a:solidFill>
                      <a:schemeClr val="tx1"/>
                    </a:solidFill>
                  </a:rPr>
                  <a:t>liggen</a:t>
                </a:r>
              </a:p>
              <a:p>
                <a:pPr lvl="1" indent="0">
                  <a:buNone/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	Heel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nauwkeurige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voorspelling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, maar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niet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per se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betrouwbaar</a:t>
                </a:r>
                <a:endParaRPr lang="en-US" b="1" dirty="0" smtClean="0">
                  <a:solidFill>
                    <a:srgbClr val="FF0000"/>
                  </a:solidFill>
                </a:endParaRPr>
              </a:p>
              <a:p>
                <a:endParaRPr lang="en-US" b="1" dirty="0" smtClean="0"/>
              </a:p>
              <a:p>
                <a:endParaRPr lang="en-US" dirty="0"/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51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800" y="1773238"/>
                <a:ext cx="10899824" cy="4246562"/>
              </a:xfrm>
              <a:blipFill>
                <a:blip r:embed="rId2"/>
                <a:stretch>
                  <a:fillRect l="-1566" t="-20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919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Voorspellingsinterval</a:t>
            </a:r>
            <a:endParaRPr lang="nl-NL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1027"/>
              <p:cNvSpPr>
                <a:spLocks noGrp="1" noChangeAspect="1" noChangeArrowheads="1"/>
              </p:cNvSpPr>
              <p:nvPr>
                <p:ph idx="1"/>
              </p:nvPr>
            </p:nvSpPr>
            <p:spPr>
              <a:xfrm>
                <a:off x="812800" y="1773238"/>
                <a:ext cx="10899824" cy="4246562"/>
              </a:xfrm>
            </p:spPr>
            <p:txBody>
              <a:bodyPr/>
              <a:lstStyle/>
              <a:p>
                <a:r>
                  <a:rPr lang="en-US" dirty="0" smtClean="0">
                    <a:latin typeface="RijksoverheidSansText" panose="020B0503040202060203" pitchFamily="34" charset="0"/>
                  </a:rPr>
                  <a:t>Een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voorspellingsinterval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voor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kansvariabele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is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dat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toekomstige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uitkomst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van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met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bepaalde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kans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zal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bevatten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.</a:t>
                </a:r>
              </a:p>
              <a:p>
                <a:pPr algn="ctr"/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b="1" dirty="0" err="1" smtClean="0">
                    <a:latin typeface="RijksoverheidSansText" panose="020B0503040202060203" pitchFamily="34" charset="0"/>
                  </a:rPr>
                  <a:t>Voorbeeld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is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95%-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voorspellingsinterval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voor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als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geldt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=0,95</m:t>
                      </m:r>
                    </m:oMath>
                  </m:oMathPara>
                </a14:m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waarde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stelt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dus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kans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voor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het </a:t>
                </a:r>
              </a:p>
              <a:p>
                <a:r>
                  <a:rPr lang="en-US" dirty="0" err="1" smtClean="0">
                    <a:latin typeface="RijksoverheidSansText" panose="020B0503040202060203" pitchFamily="34" charset="0"/>
                  </a:rPr>
                  <a:t>voorspellingsinterval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toekomstige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steekproefuitkomst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</a:p>
              <a:p>
                <a:r>
                  <a:rPr lang="en-US" b="1" dirty="0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bevat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 rood </a:t>
                </a:r>
                <a:r>
                  <a:rPr lang="en-US" b="1" dirty="0" err="1" smtClean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gearceerde</a:t>
                </a:r>
                <a:r>
                  <a:rPr lang="en-US" b="1" dirty="0" smtClean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buitengebied</a:t>
                </a:r>
                <a:endParaRPr lang="en-US" b="1" dirty="0" smtClean="0">
                  <a:solidFill>
                    <a:srgbClr val="FF0000"/>
                  </a:solidFill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51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99824" cy="4246562"/>
              </a:xfrm>
              <a:blipFill>
                <a:blip r:embed="rId2"/>
                <a:stretch>
                  <a:fillRect l="-1566" t="-229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Mei 2025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477970"/>
            <a:ext cx="4031663" cy="27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3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Recap: de </a:t>
            </a:r>
            <a:r>
              <a:rPr lang="en-US" dirty="0" err="1" smtClean="0"/>
              <a:t>standaardnormale</a:t>
            </a:r>
            <a:r>
              <a:rPr lang="en-US" dirty="0" smtClean="0"/>
              <a:t> </a:t>
            </a:r>
            <a:r>
              <a:rPr lang="en-US" dirty="0" err="1" smtClean="0"/>
              <a:t>verdeling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</p:spPr>
            <p:txBody>
              <a:bodyPr/>
              <a:lstStyle/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 err="1" smtClean="0"/>
                  <a:t>Als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geldt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dirty="0" smtClean="0"/>
              </a:p>
              <a:p>
                <a:endParaRPr lang="en-US" dirty="0"/>
              </a:p>
              <a:p>
                <a:pPr eaLnBrk="1" hangingPunct="1"/>
                <a:r>
                  <a:rPr lang="en-US" b="1" dirty="0" err="1" smtClean="0"/>
                  <a:t>Gevolg</a:t>
                </a:r>
                <a:r>
                  <a:rPr lang="en-US" b="1" dirty="0" smtClean="0"/>
                  <a:t>: </a:t>
                </a:r>
                <a:r>
                  <a:rPr lang="en-US" dirty="0" smtClean="0"/>
                  <a:t>we </a:t>
                </a:r>
                <a:r>
                  <a:rPr lang="en-US" dirty="0" err="1" smtClean="0"/>
                  <a:t>kunnen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kansen</a:t>
                </a:r>
                <a:r>
                  <a:rPr lang="en-US" dirty="0" smtClean="0"/>
                  <a:t> / </a:t>
                </a:r>
                <a:r>
                  <a:rPr lang="en-US" dirty="0" err="1" smtClean="0"/>
                  <a:t>grenswaardes</a:t>
                </a:r>
                <a:r>
                  <a:rPr lang="en-US" dirty="0" smtClean="0"/>
                  <a:t> van </a:t>
                </a:r>
                <a:r>
                  <a:rPr lang="en-US" dirty="0" err="1" smtClean="0"/>
                  <a:t>normale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verdelingen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berekenen</a:t>
                </a:r>
                <a:r>
                  <a:rPr lang="en-US" dirty="0" smtClean="0"/>
                  <a:t> met </a:t>
                </a:r>
                <a:r>
                  <a:rPr lang="en-US" dirty="0" err="1" smtClean="0"/>
                  <a:t>één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specifieke</a:t>
                </a:r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  <a:blipFill>
                <a:blip r:embed="rId2"/>
                <a:stretch>
                  <a:fillRect l="-1608" r="-1551" b="-645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5 juni 2025</a:t>
            </a:fld>
            <a:endParaRPr lang="nl-NL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900" y="1802439"/>
            <a:ext cx="7971592" cy="252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5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Recap: de z-score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</p:spPr>
            <p:txBody>
              <a:bodyPr/>
              <a:lstStyle/>
              <a:p>
                <a:pPr eaLnBrk="1" hangingPunct="1"/>
                <a:r>
                  <a:rPr lang="en-US" dirty="0" smtClean="0"/>
                  <a:t>De </a:t>
                </a:r>
                <a:r>
                  <a:rPr lang="en-US" b="1" dirty="0" smtClean="0"/>
                  <a:t>z-score</a:t>
                </a:r>
                <a:r>
                  <a:rPr lang="en-US" dirty="0" smtClean="0"/>
                  <a:t> van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waarneming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van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normaal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verdeelde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kansvariabele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eaLnBrk="1" hangingPunct="1"/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eaLnBrk="1" hangingPunct="1"/>
                <a:endParaRPr lang="en-US" dirty="0" smtClean="0"/>
              </a:p>
              <a:p>
                <a:pPr eaLnBrk="1" hangingPunct="1"/>
                <a:r>
                  <a:rPr lang="en-US" b="1" dirty="0" err="1" smtClean="0"/>
                  <a:t>Interpretatie</a:t>
                </a:r>
                <a:r>
                  <a:rPr lang="en-US" b="1" dirty="0" smtClean="0"/>
                  <a:t>: </a:t>
                </a:r>
                <a:r>
                  <a:rPr lang="en-US" dirty="0" smtClean="0"/>
                  <a:t>de “</a:t>
                </a:r>
                <a:r>
                  <a:rPr lang="en-US" dirty="0" err="1" smtClean="0"/>
                  <a:t>locatie</a:t>
                </a:r>
                <a:r>
                  <a:rPr lang="en-US" dirty="0" smtClean="0"/>
                  <a:t>” van </a:t>
                </a:r>
                <a:r>
                  <a:rPr lang="en-US" dirty="0" err="1" smtClean="0"/>
                  <a:t>uitkomst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ten </a:t>
                </a:r>
                <a:r>
                  <a:rPr lang="en-US" dirty="0" err="1" smtClean="0"/>
                  <a:t>opzichte</a:t>
                </a:r>
                <a:r>
                  <a:rPr lang="en-US" dirty="0" smtClean="0"/>
                  <a:t> van het </a:t>
                </a:r>
                <a:r>
                  <a:rPr lang="en-US" dirty="0" err="1" smtClean="0"/>
                  <a:t>gemiddelde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(in #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eaLnBrk="1" hangingPunct="1"/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b="1" dirty="0"/>
              </a:p>
              <a:p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dirty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  <a:blipFill>
                <a:blip r:embed="rId2"/>
                <a:stretch>
                  <a:fillRect l="-1608" t="-20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5 juni 2025</a:t>
            </a:fld>
            <a:endParaRPr lang="nl-NL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615" y="3875416"/>
            <a:ext cx="7431804" cy="239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9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Recap: de z-score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</p:spPr>
            <p:txBody>
              <a:bodyPr/>
              <a:lstStyle/>
              <a:p>
                <a:r>
                  <a:rPr lang="en-US" b="1" dirty="0" smtClean="0"/>
                  <a:t>Van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</m:d>
                  </m:oMath>
                </a14:m>
                <a:r>
                  <a:rPr lang="en-US" b="1" dirty="0" smtClean="0"/>
                  <a:t> </a:t>
                </a:r>
                <a:r>
                  <a:rPr lang="en-US" b="1" dirty="0" err="1" smtClean="0"/>
                  <a:t>naar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/>
                  <a:t>:</a:t>
                </a:r>
                <a:endParaRPr lang="en-US" b="1" dirty="0"/>
              </a:p>
              <a:p>
                <a:endParaRPr lang="en-US" dirty="0" smtClean="0"/>
              </a:p>
              <a:p>
                <a:r>
                  <a:rPr lang="en-US" dirty="0" smtClean="0"/>
                  <a:t>De </a:t>
                </a:r>
                <a:r>
                  <a:rPr lang="en-US" b="1" dirty="0"/>
                  <a:t>z-score</a:t>
                </a:r>
                <a:r>
                  <a:rPr lang="en-US" dirty="0"/>
                  <a:t> van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waarneming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van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normaal</a:t>
                </a:r>
                <a:r>
                  <a:rPr lang="en-US" dirty="0"/>
                  <a:t> </a:t>
                </a:r>
                <a:r>
                  <a:rPr lang="en-US" dirty="0" err="1"/>
                  <a:t>verdeelde</a:t>
                </a:r>
                <a:r>
                  <a:rPr lang="en-US" dirty="0"/>
                  <a:t> </a:t>
                </a:r>
                <a:r>
                  <a:rPr lang="en-US" dirty="0" err="1"/>
                  <a:t>kansvariabele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r>
                  <a:rPr lang="en-US" b="1" dirty="0" smtClean="0"/>
                  <a:t>Van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b="1" dirty="0" err="1" smtClean="0"/>
                  <a:t>naar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</m:d>
                  </m:oMath>
                </a14:m>
                <a:r>
                  <a:rPr lang="en-US" b="1" dirty="0" smtClean="0"/>
                  <a:t>:</a:t>
                </a:r>
                <a:endParaRPr lang="en-US" dirty="0" smtClean="0"/>
              </a:p>
              <a:p>
                <a:pPr eaLnBrk="1" hangingPunct="1"/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 smtClean="0"/>
              </a:p>
              <a:p>
                <a:pPr eaLnBrk="1" hangingPunct="1"/>
                <a:endParaRPr lang="en-US" dirty="0" smtClean="0"/>
              </a:p>
              <a:p>
                <a:pPr eaLnBrk="1" hangingPunct="1"/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b="1" dirty="0"/>
              </a:p>
              <a:p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dirty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  <a:blipFill>
                <a:blip r:embed="rId2"/>
                <a:stretch>
                  <a:fillRect l="-1608" t="-20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5 juni 2025</a:t>
            </a:fld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67402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voorspellingsinterval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nl-NL" dirty="0" smtClean="0"/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</p:spPr>
            <p:txBody>
              <a:bodyPr/>
              <a:lstStyle/>
              <a:p>
                <a:r>
                  <a:rPr lang="en-US" b="0" dirty="0" smtClean="0"/>
                  <a:t>Laat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b="0" dirty="0" smtClean="0"/>
                  <a:t>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b="0" dirty="0" smtClean="0"/>
                  <a:t>-</a:t>
                </a:r>
                <a:r>
                  <a:rPr lang="en-US" b="0" dirty="0" err="1" smtClean="0"/>
                  <a:t>waarde</a:t>
                </a:r>
                <a:r>
                  <a:rPr lang="en-US" b="0" dirty="0" smtClean="0"/>
                  <a:t> </a:t>
                </a:r>
                <a:r>
                  <a:rPr lang="en-US" b="0" dirty="0" err="1" smtClean="0"/>
                  <a:t>zijn</a:t>
                </a:r>
                <a:r>
                  <a:rPr lang="en-US" b="0" dirty="0" smtClean="0"/>
                  <a:t> </a:t>
                </a:r>
                <a:r>
                  <a:rPr lang="en-US" b="0" dirty="0" err="1" smtClean="0"/>
                  <a:t>waarvoor</a:t>
                </a:r>
                <a:r>
                  <a:rPr lang="en-US" b="0" dirty="0" smtClean="0"/>
                  <a:t> </a:t>
                </a:r>
                <a:r>
                  <a:rPr lang="en-US" b="0" dirty="0" smtClean="0"/>
                  <a:t>de </a:t>
                </a:r>
                <a:r>
                  <a:rPr lang="en-US" b="0" dirty="0" err="1" smtClean="0"/>
                  <a:t>rechteroverschrijdingskans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solidFill>
                      <a:schemeClr val="tx1"/>
                    </a:solidFill>
                  </a:rPr>
                  <a:t>Rechtergrens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InvNorm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opp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symmetrisch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rond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solidFill>
                      <a:schemeClr val="tx1"/>
                    </a:solidFill>
                  </a:rPr>
                  <a:t>Linkergrens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𝟗𝟓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1" dirty="0" smtClean="0"/>
                  <a:t>-</a:t>
                </a:r>
                <a:r>
                  <a:rPr lang="en-US" b="1" dirty="0" err="1" smtClean="0"/>
                  <a:t>voorspellingsinterval</a:t>
                </a:r>
                <a:r>
                  <a:rPr lang="en-US" b="1" dirty="0" smtClean="0"/>
                  <a:t>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/>
                  <a:t>: </a:t>
                </a: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0,025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0,025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≈[−1,96;1,96]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/>
              </a:p>
              <a:p>
                <a:endParaRPr lang="en-US" b="0" dirty="0" smtClean="0"/>
              </a:p>
              <a:p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</p:txBody>
          </p:sp>
        </mc:Choice>
        <mc:Fallback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  <a:blipFill>
                <a:blip r:embed="rId3"/>
                <a:stretch>
                  <a:fillRect l="-1576" t="-129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5 juni 2025</a:t>
            </a:fld>
            <a:endParaRPr lang="nl-NL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258" y="2492896"/>
            <a:ext cx="4913599" cy="327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2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39"/>
                <a:ext cx="10363200" cy="444674"/>
              </a:xfrm>
            </p:spPr>
            <p:txBody>
              <a:bodyPr/>
              <a:lstStyle/>
              <a:p>
                <a:pPr eaLnBrk="1" hangingPunct="1"/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voorspellingsinterval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endParaRPr lang="nl-NL" dirty="0" smtClean="0"/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39"/>
                <a:ext cx="10363200" cy="444674"/>
              </a:xfrm>
              <a:blipFill>
                <a:blip r:embed="rId2"/>
                <a:stretch>
                  <a:fillRect l="-1941" t="-12500" b="-4722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b="0" dirty="0" smtClean="0"/>
                  <a:t>Het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voorspellingsinterval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voor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krijgen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we door 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-scores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terug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rekenen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b="0" i="1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	</a:t>
                </a:r>
                <a:r>
                  <a:rPr lang="en-US" i="1" dirty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	</a:t>
                </a:r>
                <a:r>
                  <a:rPr lang="en-US" i="1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 smtClean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pPr algn="ctr"/>
                <a:endParaRPr lang="en-US" dirty="0" smtClean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pPr algn="ctr"/>
                <a:endParaRPr lang="en-US" dirty="0" smtClean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 smtClean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b="0" dirty="0" smtClean="0"/>
              </a:p>
              <a:p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</p:txBody>
          </p:sp>
        </mc:Choice>
        <mc:Fallback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  <a:blipFill>
                <a:blip r:embed="rId3"/>
                <a:stretch>
                  <a:fillRect l="-146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5 juni 2025</a:t>
            </a:fld>
            <a:endParaRPr lang="nl-NL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105" y="3464850"/>
            <a:ext cx="4032447" cy="2772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472" y="3464849"/>
            <a:ext cx="4196344" cy="279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1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Behandeld</a:t>
            </a:r>
            <a:r>
              <a:rPr lang="en-US" dirty="0" smtClean="0"/>
              <a:t> in </a:t>
            </a:r>
            <a:r>
              <a:rPr lang="en-US" dirty="0" err="1" smtClean="0"/>
              <a:t>statistiek</a:t>
            </a:r>
            <a:r>
              <a:rPr lang="en-US" dirty="0" smtClean="0"/>
              <a:t> </a:t>
            </a:r>
            <a:r>
              <a:rPr lang="en-US" dirty="0" err="1" smtClean="0"/>
              <a:t>deel</a:t>
            </a:r>
            <a:r>
              <a:rPr lang="en-US" dirty="0" smtClean="0"/>
              <a:t> 1</a:t>
            </a:r>
            <a:endParaRPr lang="nl-NL" dirty="0" smtClean="0"/>
          </a:p>
        </p:txBody>
      </p:sp>
      <p:sp>
        <p:nvSpPr>
          <p:cNvPr id="5123" name="Rectangle 1027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812800" y="1773238"/>
            <a:ext cx="10755808" cy="4246562"/>
          </a:xfrm>
        </p:spPr>
        <p:txBody>
          <a:bodyPr/>
          <a:lstStyle/>
          <a:p>
            <a:pPr marL="0" indent="0">
              <a:buNone/>
            </a:pPr>
            <a:endParaRPr lang="nl-NL" dirty="0">
              <a:latin typeface="RijksoverheidSansText" panose="020B050304020206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>
                <a:latin typeface="RijksoverheidSansText" panose="020B0503040202060203" pitchFamily="34" charset="0"/>
              </a:rPr>
              <a:t>Basisconcepten en het belang van </a:t>
            </a:r>
            <a:r>
              <a:rPr lang="nl-NL" dirty="0">
                <a:latin typeface="RijksoverheidSansText" panose="020B0503040202060203" pitchFamily="34" charset="0"/>
              </a:rPr>
              <a:t>statistiek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latin typeface="RijksoverheidSansText" panose="020B050304020206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latin typeface="RijksoverheidSansText" panose="020B050304020206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>
              <a:latin typeface="RijksoverheidSansText" panose="020B050304020206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>
                <a:latin typeface="RijksoverheidSansText" panose="020B0503040202060203" pitchFamily="34" charset="0"/>
              </a:rPr>
              <a:t>Introductie kansrekening: discrete </a:t>
            </a:r>
            <a:r>
              <a:rPr lang="nl-NL" dirty="0">
                <a:latin typeface="RijksoverheidSansText" panose="020B0503040202060203" pitchFamily="34" charset="0"/>
              </a:rPr>
              <a:t>en continue </a:t>
            </a:r>
            <a:r>
              <a:rPr lang="nl-NL" dirty="0" err="1">
                <a:latin typeface="RijksoverheidSansText" panose="020B0503040202060203" pitchFamily="34" charset="0"/>
              </a:rPr>
              <a:t>kansvariabelen</a:t>
            </a:r>
            <a:endParaRPr lang="nl-NL" dirty="0">
              <a:latin typeface="RijksoverheidSansText" panose="020B050304020206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latin typeface="RijksoverheidSansText" panose="020B050304020206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latin typeface="RijksoverheidSansText" panose="020B050304020206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>
              <a:latin typeface="RijksoverheidSansText" panose="020B050304020206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>
                <a:latin typeface="RijksoverheidSansText" panose="020B0503040202060203" pitchFamily="34" charset="0"/>
              </a:rPr>
              <a:t>Herkennen van / rekenen met vaak voorkomende kansverdelingen 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nl-NL" dirty="0" smtClean="0">
                <a:latin typeface="RijksoverheidSansText" panose="020B0503040202060203" pitchFamily="34" charset="0"/>
              </a:rPr>
              <a:t>Bijvoorbeeld: normaal, binomiaal, </a:t>
            </a:r>
            <a:r>
              <a:rPr lang="nl-NL" dirty="0" err="1" smtClean="0">
                <a:latin typeface="RijksoverheidSansText" panose="020B0503040202060203" pitchFamily="34" charset="0"/>
              </a:rPr>
              <a:t>Poisson</a:t>
            </a:r>
            <a:r>
              <a:rPr lang="nl-NL" dirty="0" smtClean="0">
                <a:latin typeface="RijksoverheidSansText" panose="020B0503040202060203" pitchFamily="34" charset="0"/>
              </a:rPr>
              <a:t>, exponentieel</a:t>
            </a:r>
            <a:endParaRPr lang="nl-NL" dirty="0">
              <a:latin typeface="RijksoverheidSansText" panose="020B0503040202060203" pitchFamily="34" charset="0"/>
            </a:endParaRPr>
          </a:p>
          <a:p>
            <a:pPr eaLnBrk="1" hangingPunct="1"/>
            <a:endParaRPr lang="nl-NL" dirty="0" smtClean="0">
              <a:latin typeface="RijksoverheidSansText" panose="020B0503040202060203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Betrouwbaarheidsinterval</a:t>
            </a:r>
            <a:endParaRPr lang="nl-NL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</p:spPr>
            <p:txBody>
              <a:bodyPr/>
              <a:lstStyle/>
              <a:p>
                <a:r>
                  <a:rPr lang="en-US" dirty="0" err="1" smtClean="0"/>
                  <a:t>Stel</a:t>
                </a:r>
                <a:r>
                  <a:rPr lang="en-US" dirty="0" smtClean="0"/>
                  <a:t> nu </a:t>
                </a:r>
                <a:r>
                  <a:rPr lang="en-US" dirty="0" err="1" smtClean="0"/>
                  <a:t>dat</a:t>
                </a:r>
                <a:r>
                  <a:rPr lang="en-US" dirty="0" smtClean="0"/>
                  <a:t> we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geobserveerde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steekproef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hebben</a:t>
                </a:r>
                <a:r>
                  <a:rPr lang="en-US" dirty="0" smtClean="0"/>
                  <a:t> met </a:t>
                </a:r>
                <a:r>
                  <a:rPr lang="en-US" dirty="0" err="1" smtClean="0"/>
                  <a:t>steekproefgemiddelde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dirty="0" smtClean="0"/>
                  <a:t>.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welke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waardes</a:t>
                </a:r>
                <a:r>
                  <a:rPr lang="en-US" dirty="0" smtClean="0"/>
                  <a:t> van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ligt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dirty="0" smtClean="0"/>
                  <a:t> in het </a:t>
                </a:r>
                <a:r>
                  <a:rPr lang="en-US" dirty="0" err="1" smtClean="0"/>
                  <a:t>voorspellingsinterval</a:t>
                </a:r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 err="1" smtClean="0"/>
                  <a:t>Minimale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b="1" dirty="0" smtClean="0"/>
                  <a:t>	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b="1" dirty="0" smtClean="0"/>
              </a:p>
              <a:p>
                <a:endParaRPr lang="en-US" b="1" dirty="0" smtClean="0"/>
              </a:p>
              <a:p>
                <a:r>
                  <a:rPr lang="en-US" b="1" dirty="0" err="1" smtClean="0"/>
                  <a:t>Maximale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: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>
                        <a:latin typeface="Cambria Math" panose="02040503050406030204" pitchFamily="18" charset="0"/>
                      </a:rPr>
                      <m:t>≤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r>
                  <a:rPr lang="en-US" b="1" dirty="0" smtClean="0"/>
                  <a:t> </a:t>
                </a:r>
                <a:endParaRPr lang="en-US" dirty="0"/>
              </a:p>
              <a:p>
                <a:r>
                  <a:rPr lang="en-US" b="0" dirty="0" smtClean="0">
                    <a:solidFill>
                      <a:schemeClr val="tx1"/>
                    </a:solidFill>
                  </a:rPr>
                  <a:t>Het</a:t>
                </a:r>
                <a:r>
                  <a:rPr lang="en-US" b="0" dirty="0" smtClean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1" dirty="0" smtClean="0">
                    <a:solidFill>
                      <a:schemeClr val="accent1"/>
                    </a:solidFill>
                  </a:rPr>
                  <a:t>-</a:t>
                </a:r>
                <a:r>
                  <a:rPr lang="en-US" b="1" dirty="0" err="1" smtClean="0">
                    <a:solidFill>
                      <a:schemeClr val="accent1"/>
                    </a:solidFill>
                  </a:rPr>
                  <a:t>betrouwbaarheidsinterval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wordt gegeven door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  <a:blipFill>
                <a:blip r:embed="rId2"/>
                <a:stretch>
                  <a:fillRect l="-1576" t="-2009" b="-243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5 juni 2025</a:t>
            </a:fld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44320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Betrouwbaarheidsinterval</a:t>
            </a:r>
            <a:endParaRPr lang="nl-NL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2400" b="1" dirty="0"/>
                  <a:t>-</a:t>
                </a:r>
                <a:r>
                  <a:rPr lang="en-US" sz="2400" b="1" dirty="0" err="1"/>
                  <a:t>betrouwbaarheidsinterval</a:t>
                </a:r>
                <a:r>
                  <a:rPr lang="en-US" sz="2400" b="1" dirty="0"/>
                  <a:t> (</a:t>
                </a:r>
                <a:r>
                  <a:rPr lang="en-US" sz="2400" b="1" dirty="0" err="1" smtClean="0"/>
                  <a:t>gegeven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een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specifieke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steekproef</a:t>
                </a: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bar>
                  </m:oMath>
                </a14:m>
                <a:r>
                  <a:rPr lang="en-US" sz="2400" b="1" dirty="0"/>
                  <a:t>):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            </m:t>
                    </m:r>
                  </m:oMath>
                </a14:m>
                <a:endParaRPr lang="en-US" sz="2400" b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bar>
                        <m:barPr>
                          <m:pos m:val="top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b="1" dirty="0" smtClean="0"/>
              </a:p>
              <a:p>
                <a:endParaRPr lang="en-US" sz="2400" b="1" dirty="0"/>
              </a:p>
              <a:p>
                <a:r>
                  <a:rPr lang="en-US" sz="2400" b="1" dirty="0" smtClean="0"/>
                  <a:t>NIET JUIST: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ligt</a:t>
                </a:r>
                <a:r>
                  <a:rPr lang="en-US" sz="2400" dirty="0" smtClean="0"/>
                  <a:t> met </a:t>
                </a:r>
                <a:r>
                  <a:rPr lang="en-US" sz="2400" dirty="0" err="1" smtClean="0"/>
                  <a:t>kans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 smtClean="0"/>
                  <a:t> in </a:t>
                </a:r>
                <a:r>
                  <a:rPr lang="en-US" sz="2400" dirty="0" err="1" smtClean="0"/>
                  <a:t>bovenstaand</a:t>
                </a:r>
                <a:r>
                  <a:rPr lang="en-US" sz="2400" dirty="0" smtClean="0"/>
                  <a:t> interval.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Gegeven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geobserveerde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steekproefuitkomst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zijn</a:t>
                </a:r>
                <a:r>
                  <a:rPr lang="en-US" sz="2400" dirty="0" smtClean="0"/>
                  <a:t> de </a:t>
                </a:r>
                <a:r>
                  <a:rPr lang="en-US" sz="2400" dirty="0" err="1" smtClean="0"/>
                  <a:t>grenzen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vaststaande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getallen</a:t>
                </a: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0" dirty="0" smtClean="0"/>
                  <a:t>De </a:t>
                </a:r>
                <a:r>
                  <a:rPr lang="en-US" sz="2400" b="0" dirty="0" err="1" smtClean="0"/>
                  <a:t>echte</a:t>
                </a:r>
                <a:r>
                  <a:rPr lang="en-US" sz="2400" b="0" dirty="0" smtClean="0"/>
                  <a:t> </a:t>
                </a:r>
                <a:r>
                  <a:rPr lang="en-US" sz="2400" b="0" dirty="0" err="1" smtClean="0"/>
                  <a:t>waarde</a:t>
                </a:r>
                <a:r>
                  <a:rPr lang="en-US" sz="2400" b="0" dirty="0" smtClean="0"/>
                  <a:t> van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ligt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wel</a:t>
                </a:r>
                <a:r>
                  <a:rPr lang="en-US" sz="2400" dirty="0" smtClean="0"/>
                  <a:t> of </a:t>
                </a:r>
                <a:r>
                  <a:rPr lang="en-US" sz="2400" dirty="0" err="1" smtClean="0"/>
                  <a:t>niet</a:t>
                </a:r>
                <a:r>
                  <a:rPr lang="en-US" sz="2400" dirty="0" smtClean="0"/>
                  <a:t> in </a:t>
                </a:r>
                <a:r>
                  <a:rPr lang="en-US" sz="2400" dirty="0" err="1" smtClean="0"/>
                  <a:t>dit</a:t>
                </a:r>
                <a:r>
                  <a:rPr lang="en-US" sz="2400" dirty="0" smtClean="0"/>
                  <a:t> </a:t>
                </a:r>
                <a:r>
                  <a:rPr lang="en-US" sz="2400" dirty="0" smtClean="0"/>
                  <a:t>interval.</a:t>
                </a:r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b="1" dirty="0" smtClean="0"/>
                  <a:t>WEL JUIST: </a:t>
                </a:r>
                <a:r>
                  <a:rPr lang="en-US" sz="2400" dirty="0" smtClean="0"/>
                  <a:t>onderstaande </a:t>
                </a:r>
                <a:r>
                  <a:rPr lang="en-US" sz="2400" b="1" dirty="0" smtClean="0">
                    <a:solidFill>
                      <a:schemeClr val="accent1"/>
                    </a:solidFill>
                  </a:rPr>
                  <a:t>intervalschatter</a:t>
                </a:r>
                <a:r>
                  <a:rPr lang="en-US" sz="2400" dirty="0" smtClean="0"/>
                  <a:t> bevat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 smtClean="0"/>
                  <a:t>  met </a:t>
                </a:r>
                <a:r>
                  <a:rPr lang="en-US" sz="2400" dirty="0" err="1" smtClean="0"/>
                  <a:t>kans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bar>
                            <m:barPr>
                              <m:pos m:val="to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 smtClean="0"/>
              </a:p>
              <a:p>
                <a:r>
                  <a:rPr lang="en-US" b="1" dirty="0" smtClean="0"/>
                  <a:t>	</a:t>
                </a:r>
              </a:p>
            </p:txBody>
          </p:sp>
        </mc:Choice>
        <mc:Fallback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  <a:blipFill>
                <a:blip r:embed="rId2"/>
                <a:stretch>
                  <a:fillRect l="-1688" t="-2296" b="-717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5 juni 2025</a:t>
            </a:fld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20213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Interactieve</a:t>
            </a:r>
            <a:r>
              <a:rPr lang="en-US" dirty="0" smtClean="0"/>
              <a:t> plot: </a:t>
            </a:r>
            <a:r>
              <a:rPr lang="en-US" dirty="0" err="1" smtClean="0"/>
              <a:t>betrouwbaarheidsintervallen</a:t>
            </a:r>
            <a:endParaRPr lang="nl-NL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hlinkClick r:id="rId2"/>
              </a:rPr>
              <a:t>https://interactive-betrouwbaarheid.streamlit.app/</a:t>
            </a:r>
            <a:endParaRPr lang="nl-NL" dirty="0"/>
          </a:p>
        </p:txBody>
      </p:sp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5 juni 2025</a:t>
            </a:fld>
            <a:endParaRPr lang="nl-NL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370" y="1662114"/>
            <a:ext cx="5809874" cy="447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4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Voorbeeld</a:t>
            </a:r>
            <a:endParaRPr lang="nl-NL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</p:spPr>
            <p:txBody>
              <a:bodyPr/>
              <a:lstStyle/>
              <a:p>
                <a:r>
                  <a:rPr lang="en-US" b="1" dirty="0" smtClean="0"/>
                  <a:t>De </a:t>
                </a:r>
                <a:r>
                  <a:rPr lang="en-US" b="1" dirty="0" err="1" smtClean="0"/>
                  <a:t>Militaire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Geestelijke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Gezondheidszorg</a:t>
                </a:r>
                <a:r>
                  <a:rPr lang="en-US" b="1" dirty="0" smtClean="0"/>
                  <a:t> (MGGZ) van </a:t>
                </a:r>
                <a:r>
                  <a:rPr lang="en-US" b="1" dirty="0" err="1" smtClean="0"/>
                  <a:t>Defensie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wil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weten</a:t>
                </a:r>
                <a:r>
                  <a:rPr lang="en-US" b="1" dirty="0" smtClean="0"/>
                  <a:t> hoe </a:t>
                </a:r>
                <a:r>
                  <a:rPr lang="en-US" b="1" dirty="0" err="1" smtClean="0"/>
                  <a:t>soldaten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zich</a:t>
                </a:r>
                <a:r>
                  <a:rPr lang="en-US" b="1" dirty="0" smtClean="0"/>
                  <a:t> mental </a:t>
                </a:r>
                <a:r>
                  <a:rPr lang="en-US" b="1" dirty="0" err="1" smtClean="0"/>
                  <a:t>voelen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na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langdurige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missie</a:t>
                </a:r>
                <a:r>
                  <a:rPr lang="en-US" b="1" dirty="0" smtClean="0"/>
                  <a:t>. </a:t>
                </a:r>
                <a:r>
                  <a:rPr lang="en-US" b="1" dirty="0" err="1" smtClean="0"/>
                  <a:t>Ze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gebruiken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stressniveau</a:t>
                </a:r>
                <a:r>
                  <a:rPr lang="en-US" b="1" dirty="0" smtClean="0"/>
                  <a:t>-score </a:t>
                </a:r>
                <a:r>
                  <a:rPr lang="en-US" b="1" dirty="0" smtClean="0"/>
                  <a:t>van 0 tot 100 (0 </a:t>
                </a:r>
                <a:r>
                  <a:rPr lang="en-US" b="1" dirty="0" smtClean="0"/>
                  <a:t>= </a:t>
                </a:r>
                <a:r>
                  <a:rPr lang="en-US" b="1" dirty="0" err="1" smtClean="0"/>
                  <a:t>geen</a:t>
                </a:r>
                <a:r>
                  <a:rPr lang="en-US" b="1" dirty="0" smtClean="0"/>
                  <a:t> stress, 100= extreme stress) </a:t>
                </a:r>
                <a:r>
                  <a:rPr lang="en-US" b="1" dirty="0" err="1" smtClean="0"/>
                  <a:t>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meten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deze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bij</a:t>
                </a:r>
                <a:r>
                  <a:rPr lang="en-US" b="1" dirty="0" smtClean="0"/>
                  <a:t> 64 </a:t>
                </a:r>
                <a:r>
                  <a:rPr lang="en-US" b="1" dirty="0" err="1" smtClean="0"/>
                  <a:t>soldaten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een</a:t>
                </a:r>
                <a:r>
                  <a:rPr lang="en-US" b="1" dirty="0" smtClean="0"/>
                  <a:t> week </a:t>
                </a:r>
                <a:r>
                  <a:rPr lang="en-US" b="1" dirty="0" err="1" smtClean="0"/>
                  <a:t>na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terugkeer</a:t>
                </a:r>
                <a:r>
                  <a:rPr lang="en-US" b="1" dirty="0" smtClean="0"/>
                  <a:t> in Nederland.</a:t>
                </a:r>
                <a:r>
                  <a:rPr lang="en-US" b="1" dirty="0"/>
                  <a:t> </a:t>
                </a:r>
                <a:r>
                  <a:rPr lang="en-US" b="1" dirty="0" smtClean="0"/>
                  <a:t>Uit de </a:t>
                </a:r>
                <a:r>
                  <a:rPr lang="en-US" b="1" dirty="0" err="1" smtClean="0"/>
                  <a:t>steekproef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blijkt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dat</a:t>
                </a:r>
                <a:r>
                  <a:rPr lang="en-US" b="1" dirty="0" smtClean="0"/>
                  <a:t> de </a:t>
                </a:r>
                <a:r>
                  <a:rPr lang="en-US" b="1" dirty="0" err="1" smtClean="0"/>
                  <a:t>gemiddelde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stressscore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gelijk</a:t>
                </a:r>
                <a:r>
                  <a:rPr lang="en-US" b="1" dirty="0" smtClean="0"/>
                  <a:t> is </a:t>
                </a:r>
                <a:r>
                  <a:rPr lang="en-US" b="1" dirty="0" err="1" smtClean="0"/>
                  <a:t>aan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ba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𝟓𝟓</m:t>
                    </m:r>
                  </m:oMath>
                </a14:m>
                <a:r>
                  <a:rPr lang="en-US" b="1" dirty="0" smtClean="0"/>
                  <a:t>, met </a:t>
                </a:r>
                <a:r>
                  <a:rPr lang="en-US" b="1" dirty="0" err="1" smtClean="0"/>
                  <a:t>gegeven</a:t>
                </a:r>
                <a:r>
                  <a:rPr lang="en-US" b="1" dirty="0" smtClean="0"/>
                  <a:t> (</a:t>
                </a:r>
                <a:r>
                  <a:rPr lang="en-US" b="1" dirty="0" err="1" smtClean="0"/>
                  <a:t>populatie</a:t>
                </a:r>
                <a:r>
                  <a:rPr lang="en-US" b="1" dirty="0" smtClean="0"/>
                  <a:t>)</a:t>
                </a:r>
                <a:r>
                  <a:rPr lang="en-US" b="1" dirty="0" err="1" smtClean="0"/>
                  <a:t>standaardafwijking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en-US" b="1" dirty="0" smtClean="0"/>
                  <a:t>. Bereken </a:t>
                </a:r>
                <a:r>
                  <a:rPr lang="en-US" b="1" dirty="0" err="1" smtClean="0"/>
                  <a:t>een</a:t>
                </a:r>
                <a:r>
                  <a:rPr lang="en-US" b="1" dirty="0" smtClean="0"/>
                  <a:t> 95%-</a:t>
                </a:r>
                <a:r>
                  <a:rPr lang="en-US" b="1" dirty="0" err="1" smtClean="0"/>
                  <a:t>betrouwbaarheidsinterval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voor</a:t>
                </a:r>
                <a:r>
                  <a:rPr lang="en-US" b="1" dirty="0" smtClean="0"/>
                  <a:t> de </a:t>
                </a:r>
                <a:r>
                  <a:rPr lang="en-US" b="1" dirty="0" err="1" smtClean="0"/>
                  <a:t>gemiddelde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stressniveau</a:t>
                </a:r>
                <a:r>
                  <a:rPr lang="en-US" b="1" dirty="0" smtClean="0"/>
                  <a:t>-score </a:t>
                </a:r>
                <a:r>
                  <a:rPr lang="en-US" b="1" dirty="0" err="1" smtClean="0"/>
                  <a:t>voor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alle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soldaten</a:t>
                </a:r>
                <a:r>
                  <a:rPr lang="en-US" b="1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  <a:blipFill>
                <a:blip r:embed="rId2"/>
                <a:stretch>
                  <a:fillRect l="-1608" t="-2009" r="-137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5 juni 2025</a:t>
            </a:fld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00664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Voorbeeld</a:t>
            </a:r>
            <a:endParaRPr lang="nl-NL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Bereken</a:t>
                </a:r>
                <a:r>
                  <a:rPr lang="en-US" b="1" dirty="0"/>
                  <a:t> </a:t>
                </a:r>
                <a:r>
                  <a:rPr lang="en-US" b="1" dirty="0" err="1"/>
                  <a:t>een</a:t>
                </a:r>
                <a:r>
                  <a:rPr lang="en-US" b="1" dirty="0"/>
                  <a:t> </a:t>
                </a:r>
                <a:r>
                  <a:rPr lang="en-US" b="1" dirty="0" smtClean="0"/>
                  <a:t>95%-</a:t>
                </a:r>
                <a:r>
                  <a:rPr lang="en-US" b="1" dirty="0" err="1" smtClean="0"/>
                  <a:t>betrouwbaarheidsinterval</a:t>
                </a:r>
                <a:r>
                  <a:rPr lang="en-US" b="1" dirty="0" smtClean="0"/>
                  <a:t> </a:t>
                </a:r>
                <a:r>
                  <a:rPr lang="en-US" b="1" dirty="0" err="1"/>
                  <a:t>voor</a:t>
                </a:r>
                <a:r>
                  <a:rPr lang="en-US" b="1" dirty="0"/>
                  <a:t> de </a:t>
                </a:r>
                <a:r>
                  <a:rPr lang="en-US" b="1" dirty="0" err="1"/>
                  <a:t>gemiddelde</a:t>
                </a:r>
                <a:r>
                  <a:rPr lang="en-US" b="1" dirty="0"/>
                  <a:t> </a:t>
                </a:r>
                <a:r>
                  <a:rPr lang="en-US" b="1" dirty="0" err="1"/>
                  <a:t>stressniveau</a:t>
                </a:r>
                <a:r>
                  <a:rPr lang="en-US" b="1" dirty="0"/>
                  <a:t>-score </a:t>
                </a:r>
                <a:r>
                  <a:rPr lang="en-US" b="1" dirty="0" err="1"/>
                  <a:t>voor</a:t>
                </a:r>
                <a:r>
                  <a:rPr lang="en-US" b="1" dirty="0"/>
                  <a:t> </a:t>
                </a:r>
                <a:r>
                  <a:rPr lang="en-US" b="1" dirty="0" err="1"/>
                  <a:t>alle</a:t>
                </a:r>
                <a:r>
                  <a:rPr lang="en-US" b="1" dirty="0"/>
                  <a:t> </a:t>
                </a:r>
                <a:r>
                  <a:rPr lang="en-US" b="1" dirty="0" err="1"/>
                  <a:t>soldaten</a:t>
                </a:r>
                <a:r>
                  <a:rPr lang="en-US" b="1" dirty="0"/>
                  <a:t>.</a:t>
                </a:r>
              </a:p>
              <a:p>
                <a:r>
                  <a:rPr lang="en-US" dirty="0" err="1" smtClean="0"/>
                  <a:t>Gegeven</a:t>
                </a:r>
                <a:r>
                  <a:rPr lang="en-US" dirty="0" smtClean="0"/>
                  <a:t> </a:t>
                </a:r>
                <a:r>
                  <a:rPr lang="en-US" dirty="0"/>
                  <a:t>is </a:t>
                </a:r>
                <a:r>
                  <a:rPr lang="en-US" dirty="0" err="1"/>
                  <a:t>dat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=64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, 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55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dirty="0"/>
                  <a:t>, 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=0,95,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 err="1"/>
                  <a:t>dus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=0,0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InvNorm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opp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=1−0,025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96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Het </a:t>
                </a:r>
                <a:r>
                  <a:rPr lang="en-US" dirty="0" smtClean="0"/>
                  <a:t>95%-</a:t>
                </a:r>
                <a:r>
                  <a:rPr lang="en-US" dirty="0" err="1" smtClean="0"/>
                  <a:t>betrouwbaarheidsinterval</a:t>
                </a:r>
                <a:r>
                  <a:rPr lang="en-US" dirty="0" smtClean="0"/>
                  <a:t> </a:t>
                </a:r>
                <a:r>
                  <a:rPr lang="en-US" dirty="0"/>
                  <a:t>is in </a:t>
                </a:r>
                <a:r>
                  <a:rPr lang="en-US" dirty="0" err="1"/>
                  <a:t>dat</a:t>
                </a:r>
                <a:r>
                  <a:rPr lang="en-US" dirty="0"/>
                  <a:t> </a:t>
                </a:r>
                <a:r>
                  <a:rPr lang="en-US" dirty="0" err="1"/>
                  <a:t>geval</a:t>
                </a:r>
                <a:r>
                  <a:rPr lang="en-US" dirty="0"/>
                  <a:t> </a:t>
                </a:r>
                <a:r>
                  <a:rPr lang="en-US" dirty="0" err="1"/>
                  <a:t>gelijk</a:t>
                </a:r>
                <a:r>
                  <a:rPr lang="en-US" dirty="0"/>
                  <a:t> </a:t>
                </a:r>
                <a:r>
                  <a:rPr lang="en-US" dirty="0" err="1"/>
                  <a:t>aan</a:t>
                </a:r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≤55+1,96∗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52,06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≤57,94</m:t>
                      </m:r>
                    </m:oMath>
                  </m:oMathPara>
                </a14:m>
                <a:endParaRPr lang="en-US" dirty="0"/>
              </a:p>
              <a:p>
                <a:endParaRPr lang="en-US" b="1" dirty="0" smtClean="0"/>
              </a:p>
              <a:p>
                <a:r>
                  <a:rPr lang="en-US" b="1" dirty="0" smtClean="0"/>
                  <a:t>Met 95% </a:t>
                </a:r>
                <a:r>
                  <a:rPr lang="en-US" b="1" dirty="0" err="1" smtClean="0"/>
                  <a:t>betrouwbaarheid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ligt</a:t>
                </a:r>
                <a:r>
                  <a:rPr lang="en-US" b="1" dirty="0" smtClean="0"/>
                  <a:t> de </a:t>
                </a:r>
                <a:r>
                  <a:rPr lang="en-US" b="1" dirty="0" err="1" smtClean="0"/>
                  <a:t>gemiddelde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stressniveau</a:t>
                </a:r>
                <a:r>
                  <a:rPr lang="en-US" b="1" dirty="0" smtClean="0"/>
                  <a:t>-score over </a:t>
                </a:r>
                <a:r>
                  <a:rPr lang="en-US" b="1" dirty="0" err="1" smtClean="0"/>
                  <a:t>alle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soldaten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tussen</a:t>
                </a:r>
                <a:r>
                  <a:rPr lang="en-US" b="1" dirty="0" smtClean="0"/>
                  <a:t> </a:t>
                </a:r>
                <a:r>
                  <a:rPr lang="en-US" b="1" dirty="0" smtClean="0"/>
                  <a:t>52,06 </a:t>
                </a:r>
                <a:r>
                  <a:rPr lang="en-US" b="1" dirty="0" err="1" smtClean="0"/>
                  <a:t>en</a:t>
                </a:r>
                <a:r>
                  <a:rPr lang="en-US" b="1" dirty="0" smtClean="0"/>
                  <a:t> </a:t>
                </a:r>
                <a:r>
                  <a:rPr lang="en-US" b="1" dirty="0" smtClean="0"/>
                  <a:t>57,94 </a:t>
                </a:r>
                <a:r>
                  <a:rPr lang="en-US" b="1" dirty="0" err="1" smtClean="0"/>
                  <a:t>punten</a:t>
                </a:r>
                <a:r>
                  <a:rPr lang="en-US" b="1" dirty="0" smtClean="0"/>
                  <a:t>. </a:t>
                </a:r>
                <a:endParaRPr lang="en-US" b="1" dirty="0" smtClean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t="-2009" r="-882" b="-28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5 juni 2025</a:t>
            </a:fld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63813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Berekenen</a:t>
            </a:r>
            <a:r>
              <a:rPr lang="en-US" dirty="0" smtClean="0"/>
              <a:t> van </a:t>
            </a:r>
            <a:r>
              <a:rPr lang="en-US" dirty="0" err="1" smtClean="0"/>
              <a:t>steekproefomvang</a:t>
            </a:r>
            <a:endParaRPr lang="nl-NL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1" dirty="0" smtClean="0"/>
                  <a:t>-</a:t>
                </a:r>
                <a:r>
                  <a:rPr lang="en-US" b="1" dirty="0" err="1" smtClean="0"/>
                  <a:t>betrouwbaarheidsinterval</a:t>
                </a:r>
                <a:r>
                  <a:rPr lang="en-US" b="1" dirty="0" smtClean="0"/>
                  <a:t> </a:t>
                </a:r>
                <a:r>
                  <a:rPr lang="en-US" b="1" dirty="0"/>
                  <a:t>(</a:t>
                </a:r>
                <a:r>
                  <a:rPr lang="en-US" b="1" dirty="0" err="1"/>
                  <a:t>gegeven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bar>
                  </m:oMath>
                </a14:m>
                <a:r>
                  <a:rPr lang="en-US" b="1" dirty="0"/>
                  <a:t>):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            </m:t>
                    </m:r>
                  </m:oMath>
                </a14:m>
                <a:endParaRPr lang="en-US" b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De </a:t>
                </a:r>
                <a:r>
                  <a:rPr lang="en-US" dirty="0" err="1" smtClean="0"/>
                  <a:t>breedte</a:t>
                </a:r>
                <a:r>
                  <a:rPr lang="en-US" dirty="0" smtClean="0"/>
                  <a:t> van </a:t>
                </a:r>
                <a:r>
                  <a:rPr lang="en-US" dirty="0" err="1" smtClean="0"/>
                  <a:t>dit</a:t>
                </a:r>
                <a:r>
                  <a:rPr lang="en-US" dirty="0" smtClean="0"/>
                  <a:t> interval is </a:t>
                </a:r>
                <a:r>
                  <a:rPr lang="en-US" dirty="0" err="1" smtClean="0"/>
                  <a:t>gelijk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We </a:t>
                </a:r>
                <a:r>
                  <a:rPr lang="en-US" dirty="0" err="1" smtClean="0"/>
                  <a:t>kunnen</a:t>
                </a:r>
                <a:r>
                  <a:rPr lang="en-US" dirty="0" smtClean="0"/>
                  <a:t> met twee </a:t>
                </a:r>
                <a:r>
                  <a:rPr lang="en-US" dirty="0" err="1" smtClean="0"/>
                  <a:t>dingen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schuiven</a:t>
                </a:r>
                <a:r>
                  <a:rPr lang="en-US" dirty="0" smtClean="0"/>
                  <a:t>: de betrouwbaarheid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steekproefgrootte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Grotere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betrouwbaarheid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kleinere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dirty="0" smtClean="0"/>
                  <a:t> groter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breder</a:t>
                </a:r>
                <a:r>
                  <a:rPr lang="en-US" dirty="0" smtClean="0"/>
                  <a:t> interval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Grotere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smaller interval (met even </a:t>
                </a:r>
                <a:r>
                  <a:rPr lang="en-US" dirty="0" err="1" smtClean="0"/>
                  <a:t>grote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betrouwbaarheid</a:t>
                </a:r>
                <a:r>
                  <a:rPr lang="en-US" dirty="0" smtClean="0"/>
                  <a:t>!)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 err="1" smtClean="0"/>
                  <a:t>Stel</a:t>
                </a:r>
                <a:r>
                  <a:rPr lang="en-US" dirty="0" smtClean="0"/>
                  <a:t> we </a:t>
                </a:r>
                <a:r>
                  <a:rPr lang="en-US" dirty="0" err="1" smtClean="0"/>
                  <a:t>willen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bepalen</a:t>
                </a:r>
                <a:r>
                  <a:rPr lang="en-US" dirty="0" smtClean="0"/>
                  <a:t> met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maximaal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toegestane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afwijking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moet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gelden</a:t>
                </a:r>
                <a:r>
                  <a:rPr lang="en-US" dirty="0" smtClean="0"/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  <a:blipFill>
                <a:blip r:embed="rId2"/>
                <a:stretch>
                  <a:fillRect l="-1619" t="-2009" r="-1157" b="-258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5 juni 2025</a:t>
            </a:fld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02918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Voorbeeld</a:t>
            </a:r>
            <a:endParaRPr lang="nl-NL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De </a:t>
                </a:r>
                <a:r>
                  <a:rPr lang="en-US" b="1" dirty="0" err="1"/>
                  <a:t>Militaire</a:t>
                </a:r>
                <a:r>
                  <a:rPr lang="en-US" b="1" dirty="0"/>
                  <a:t> </a:t>
                </a:r>
                <a:r>
                  <a:rPr lang="en-US" b="1" dirty="0" err="1"/>
                  <a:t>Geestelijke</a:t>
                </a:r>
                <a:r>
                  <a:rPr lang="en-US" b="1" dirty="0"/>
                  <a:t> </a:t>
                </a:r>
                <a:r>
                  <a:rPr lang="en-US" b="1" dirty="0" err="1"/>
                  <a:t>Gezondheidszorg</a:t>
                </a:r>
                <a:r>
                  <a:rPr lang="en-US" b="1" dirty="0"/>
                  <a:t> (MGGZ) van </a:t>
                </a:r>
                <a:r>
                  <a:rPr lang="en-US" b="1" dirty="0" err="1"/>
                  <a:t>Defensie</a:t>
                </a:r>
                <a:r>
                  <a:rPr lang="en-US" b="1" dirty="0"/>
                  <a:t> </a:t>
                </a:r>
                <a:r>
                  <a:rPr lang="en-US" b="1" dirty="0" err="1"/>
                  <a:t>wil</a:t>
                </a:r>
                <a:r>
                  <a:rPr lang="en-US" b="1" dirty="0"/>
                  <a:t> </a:t>
                </a:r>
                <a:r>
                  <a:rPr lang="en-US" b="1" dirty="0" err="1"/>
                  <a:t>weten</a:t>
                </a:r>
                <a:r>
                  <a:rPr lang="en-US" b="1" dirty="0"/>
                  <a:t> hoe </a:t>
                </a:r>
                <a:r>
                  <a:rPr lang="en-US" b="1" dirty="0" err="1"/>
                  <a:t>soldaten</a:t>
                </a:r>
                <a:r>
                  <a:rPr lang="en-US" b="1" dirty="0"/>
                  <a:t> </a:t>
                </a:r>
                <a:r>
                  <a:rPr lang="en-US" b="1" dirty="0" err="1"/>
                  <a:t>zich</a:t>
                </a:r>
                <a:r>
                  <a:rPr lang="en-US" b="1" dirty="0"/>
                  <a:t> </a:t>
                </a:r>
                <a:r>
                  <a:rPr lang="en-US" b="1" dirty="0" err="1" smtClean="0"/>
                  <a:t>mentaal</a:t>
                </a:r>
                <a:r>
                  <a:rPr lang="en-US" b="1" dirty="0" smtClean="0"/>
                  <a:t> </a:t>
                </a:r>
                <a:r>
                  <a:rPr lang="en-US" b="1" dirty="0" err="1"/>
                  <a:t>voelen</a:t>
                </a:r>
                <a:r>
                  <a:rPr lang="en-US" b="1" dirty="0"/>
                  <a:t> </a:t>
                </a:r>
                <a:r>
                  <a:rPr lang="en-US" b="1" dirty="0" err="1"/>
                  <a:t>na</a:t>
                </a:r>
                <a:r>
                  <a:rPr lang="en-US" b="1" dirty="0"/>
                  <a:t> </a:t>
                </a:r>
                <a:r>
                  <a:rPr lang="en-US" b="1" dirty="0" err="1"/>
                  <a:t>een</a:t>
                </a:r>
                <a:r>
                  <a:rPr lang="en-US" b="1" dirty="0"/>
                  <a:t> </a:t>
                </a:r>
                <a:r>
                  <a:rPr lang="en-US" b="1" dirty="0" err="1"/>
                  <a:t>langdurige</a:t>
                </a:r>
                <a:r>
                  <a:rPr lang="en-US" b="1" dirty="0"/>
                  <a:t> </a:t>
                </a:r>
                <a:r>
                  <a:rPr lang="en-US" b="1" dirty="0" err="1"/>
                  <a:t>missie</a:t>
                </a:r>
                <a:r>
                  <a:rPr lang="en-US" b="1" dirty="0"/>
                  <a:t>. </a:t>
                </a:r>
                <a:r>
                  <a:rPr lang="en-US" b="1" dirty="0" err="1"/>
                  <a:t>Ze</a:t>
                </a:r>
                <a:r>
                  <a:rPr lang="en-US" b="1" dirty="0"/>
                  <a:t> </a:t>
                </a:r>
                <a:r>
                  <a:rPr lang="en-US" b="1" dirty="0" err="1"/>
                  <a:t>gebruiken</a:t>
                </a:r>
                <a:r>
                  <a:rPr lang="en-US" b="1" dirty="0"/>
                  <a:t> </a:t>
                </a:r>
                <a:r>
                  <a:rPr lang="en-US" b="1" dirty="0" err="1"/>
                  <a:t>een</a:t>
                </a:r>
                <a:r>
                  <a:rPr lang="en-US" b="1" dirty="0"/>
                  <a:t> </a:t>
                </a:r>
                <a:r>
                  <a:rPr lang="en-US" b="1" dirty="0" err="1"/>
                  <a:t>stressniveau</a:t>
                </a:r>
                <a:r>
                  <a:rPr lang="en-US" b="1" dirty="0"/>
                  <a:t>-score (0 = </a:t>
                </a:r>
                <a:r>
                  <a:rPr lang="en-US" b="1" dirty="0" err="1"/>
                  <a:t>geen</a:t>
                </a:r>
                <a:r>
                  <a:rPr lang="en-US" b="1" dirty="0"/>
                  <a:t> stress, 100= extreme stress</a:t>
                </a:r>
                <a:r>
                  <a:rPr lang="en-US" b="1" dirty="0" smtClean="0"/>
                  <a:t>). </a:t>
                </a:r>
                <a:r>
                  <a:rPr lang="en-US" b="1" dirty="0" err="1" smtClean="0"/>
                  <a:t>Gegeven</a:t>
                </a:r>
                <a:r>
                  <a:rPr lang="en-US" b="1" dirty="0" smtClean="0"/>
                  <a:t> is de </a:t>
                </a:r>
                <a:r>
                  <a:rPr lang="en-US" b="1" dirty="0"/>
                  <a:t>(</a:t>
                </a:r>
                <a:r>
                  <a:rPr lang="en-US" b="1" dirty="0" err="1"/>
                  <a:t>populatie</a:t>
                </a:r>
                <a:r>
                  <a:rPr lang="en-US" b="1" dirty="0"/>
                  <a:t>)</a:t>
                </a:r>
                <a:r>
                  <a:rPr lang="en-US" b="1" dirty="0" err="1"/>
                  <a:t>standaardafwijking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en-US" b="1" dirty="0"/>
                  <a:t>. </a:t>
                </a:r>
                <a:r>
                  <a:rPr lang="en-US" b="1" dirty="0" err="1" smtClean="0"/>
                  <a:t>Hoeveel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soldaten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moeten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worden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ondervraagd</a:t>
                </a:r>
                <a:r>
                  <a:rPr lang="en-US" b="1" dirty="0" smtClean="0"/>
                  <a:t> om </a:t>
                </a:r>
                <a:r>
                  <a:rPr lang="en-US" b="1" dirty="0" err="1" smtClean="0"/>
                  <a:t>een</a:t>
                </a:r>
                <a:r>
                  <a:rPr lang="en-US" b="1" dirty="0" smtClean="0"/>
                  <a:t> 95%-</a:t>
                </a:r>
                <a:r>
                  <a:rPr lang="en-US" b="1" dirty="0" err="1" smtClean="0"/>
                  <a:t>betrouwbaarheidsinterval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voor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b="1" dirty="0" err="1" smtClean="0"/>
                  <a:t>te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kunnen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berekenen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waarbij</a:t>
                </a:r>
                <a:r>
                  <a:rPr lang="en-US" b="1" dirty="0" smtClean="0"/>
                  <a:t> de marge </a:t>
                </a:r>
                <a:r>
                  <a:rPr lang="en-US" b="1" dirty="0" err="1" smtClean="0"/>
                  <a:t>maximaal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b="1" dirty="0" err="1" smtClean="0"/>
                  <a:t>punten</a:t>
                </a:r>
                <a:r>
                  <a:rPr lang="en-US" b="1" dirty="0" smtClean="0"/>
                  <a:t> is. </a:t>
                </a:r>
                <a:endParaRPr lang="en-US" b="1" dirty="0" smtClean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t="-2009" r="-1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5 juni 2025</a:t>
            </a:fld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64741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Voorbeeld</a:t>
            </a:r>
            <a:endParaRPr lang="nl-NL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De </a:t>
                </a:r>
                <a:r>
                  <a:rPr lang="en-US" b="1" dirty="0" err="1"/>
                  <a:t>Militaire</a:t>
                </a:r>
                <a:r>
                  <a:rPr lang="en-US" b="1" dirty="0"/>
                  <a:t> </a:t>
                </a:r>
                <a:r>
                  <a:rPr lang="en-US" b="1" dirty="0" err="1"/>
                  <a:t>Geestelijke</a:t>
                </a:r>
                <a:r>
                  <a:rPr lang="en-US" b="1" dirty="0"/>
                  <a:t> </a:t>
                </a:r>
                <a:r>
                  <a:rPr lang="en-US" b="1" dirty="0" err="1"/>
                  <a:t>Gezondheidszorg</a:t>
                </a:r>
                <a:r>
                  <a:rPr lang="en-US" b="1" dirty="0"/>
                  <a:t> (MGGZ) van </a:t>
                </a:r>
                <a:r>
                  <a:rPr lang="en-US" b="1" dirty="0" err="1"/>
                  <a:t>Defensie</a:t>
                </a:r>
                <a:r>
                  <a:rPr lang="en-US" b="1" dirty="0"/>
                  <a:t> </a:t>
                </a:r>
                <a:r>
                  <a:rPr lang="en-US" b="1" dirty="0" err="1"/>
                  <a:t>wil</a:t>
                </a:r>
                <a:r>
                  <a:rPr lang="en-US" b="1" dirty="0"/>
                  <a:t> </a:t>
                </a:r>
                <a:r>
                  <a:rPr lang="en-US" b="1" dirty="0" err="1"/>
                  <a:t>weten</a:t>
                </a:r>
                <a:r>
                  <a:rPr lang="en-US" b="1" dirty="0"/>
                  <a:t> hoe </a:t>
                </a:r>
                <a:r>
                  <a:rPr lang="en-US" b="1" dirty="0" err="1"/>
                  <a:t>soldaten</a:t>
                </a:r>
                <a:r>
                  <a:rPr lang="en-US" b="1" dirty="0"/>
                  <a:t> </a:t>
                </a:r>
                <a:r>
                  <a:rPr lang="en-US" b="1" dirty="0" err="1"/>
                  <a:t>zich</a:t>
                </a:r>
                <a:r>
                  <a:rPr lang="en-US" b="1" dirty="0"/>
                  <a:t> </a:t>
                </a:r>
                <a:r>
                  <a:rPr lang="en-US" b="1" dirty="0" err="1" smtClean="0"/>
                  <a:t>mentaal</a:t>
                </a:r>
                <a:r>
                  <a:rPr lang="en-US" b="1" dirty="0" smtClean="0"/>
                  <a:t> </a:t>
                </a:r>
                <a:r>
                  <a:rPr lang="en-US" b="1" dirty="0" err="1"/>
                  <a:t>voelen</a:t>
                </a:r>
                <a:r>
                  <a:rPr lang="en-US" b="1" dirty="0"/>
                  <a:t> </a:t>
                </a:r>
                <a:r>
                  <a:rPr lang="en-US" b="1" dirty="0" err="1"/>
                  <a:t>na</a:t>
                </a:r>
                <a:r>
                  <a:rPr lang="en-US" b="1" dirty="0"/>
                  <a:t> </a:t>
                </a:r>
                <a:r>
                  <a:rPr lang="en-US" b="1" dirty="0" err="1"/>
                  <a:t>een</a:t>
                </a:r>
                <a:r>
                  <a:rPr lang="en-US" b="1" dirty="0"/>
                  <a:t> </a:t>
                </a:r>
                <a:r>
                  <a:rPr lang="en-US" b="1" dirty="0" err="1"/>
                  <a:t>langdurige</a:t>
                </a:r>
                <a:r>
                  <a:rPr lang="en-US" b="1" dirty="0"/>
                  <a:t> </a:t>
                </a:r>
                <a:r>
                  <a:rPr lang="en-US" b="1" dirty="0" err="1"/>
                  <a:t>missie</a:t>
                </a:r>
                <a:r>
                  <a:rPr lang="en-US" b="1" dirty="0"/>
                  <a:t>. </a:t>
                </a:r>
                <a:r>
                  <a:rPr lang="en-US" b="1" dirty="0" err="1"/>
                  <a:t>Ze</a:t>
                </a:r>
                <a:r>
                  <a:rPr lang="en-US" b="1" dirty="0"/>
                  <a:t> </a:t>
                </a:r>
                <a:r>
                  <a:rPr lang="en-US" b="1" dirty="0" err="1"/>
                  <a:t>gebruiken</a:t>
                </a:r>
                <a:r>
                  <a:rPr lang="en-US" b="1" dirty="0"/>
                  <a:t> </a:t>
                </a:r>
                <a:r>
                  <a:rPr lang="en-US" b="1" dirty="0" err="1"/>
                  <a:t>een</a:t>
                </a:r>
                <a:r>
                  <a:rPr lang="en-US" b="1" dirty="0"/>
                  <a:t> </a:t>
                </a:r>
                <a:r>
                  <a:rPr lang="en-US" b="1" dirty="0" err="1" smtClean="0"/>
                  <a:t>stressniveau</a:t>
                </a:r>
                <a:r>
                  <a:rPr lang="en-US" b="1" dirty="0" smtClean="0"/>
                  <a:t>-score </a:t>
                </a:r>
                <a:r>
                  <a:rPr lang="en-US" b="1" dirty="0" smtClean="0"/>
                  <a:t>van 0 tot 100</a:t>
                </a:r>
                <a:r>
                  <a:rPr lang="en-US" b="1" dirty="0" smtClean="0"/>
                  <a:t> (</a:t>
                </a:r>
                <a:r>
                  <a:rPr lang="en-US" b="1" dirty="0"/>
                  <a:t>0 = </a:t>
                </a:r>
                <a:r>
                  <a:rPr lang="en-US" b="1" dirty="0" err="1"/>
                  <a:t>geen</a:t>
                </a:r>
                <a:r>
                  <a:rPr lang="en-US" b="1" dirty="0"/>
                  <a:t> stress, 100= extreme stress</a:t>
                </a:r>
                <a:r>
                  <a:rPr lang="en-US" b="1" dirty="0" smtClean="0"/>
                  <a:t>). </a:t>
                </a:r>
                <a:r>
                  <a:rPr lang="en-US" b="1" dirty="0" err="1" smtClean="0"/>
                  <a:t>Gegeven</a:t>
                </a:r>
                <a:r>
                  <a:rPr lang="en-US" b="1" dirty="0" smtClean="0"/>
                  <a:t> is de </a:t>
                </a:r>
                <a:r>
                  <a:rPr lang="en-US" b="1" dirty="0"/>
                  <a:t>(</a:t>
                </a:r>
                <a:r>
                  <a:rPr lang="en-US" b="1" dirty="0" err="1"/>
                  <a:t>populatie</a:t>
                </a:r>
                <a:r>
                  <a:rPr lang="en-US" b="1" dirty="0"/>
                  <a:t>)</a:t>
                </a:r>
                <a:r>
                  <a:rPr lang="en-US" b="1" dirty="0" err="1"/>
                  <a:t>standaardafwijking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en-US" b="1" dirty="0"/>
                  <a:t>. </a:t>
                </a:r>
                <a:r>
                  <a:rPr lang="en-US" b="1" dirty="0" err="1" smtClean="0"/>
                  <a:t>Hoeveel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soldaten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moeten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worden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ondervraagd</a:t>
                </a:r>
                <a:r>
                  <a:rPr lang="en-US" b="1" dirty="0" smtClean="0"/>
                  <a:t> om </a:t>
                </a:r>
                <a:r>
                  <a:rPr lang="en-US" b="1" dirty="0" err="1" smtClean="0"/>
                  <a:t>een</a:t>
                </a:r>
                <a:r>
                  <a:rPr lang="en-US" b="1" dirty="0" smtClean="0"/>
                  <a:t> 95%-</a:t>
                </a:r>
                <a:r>
                  <a:rPr lang="en-US" b="1" dirty="0" err="1" smtClean="0"/>
                  <a:t>betrouwbaarheidsinterval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voor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b="1" dirty="0" err="1" smtClean="0"/>
                  <a:t>te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kunnen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berekenen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waarbij</a:t>
                </a:r>
                <a:r>
                  <a:rPr lang="en-US" b="1" dirty="0" smtClean="0"/>
                  <a:t> de marge </a:t>
                </a:r>
                <a:r>
                  <a:rPr lang="en-US" b="1" dirty="0" err="1" smtClean="0"/>
                  <a:t>maximaal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b="1" dirty="0" err="1" smtClean="0"/>
                  <a:t>punten</a:t>
                </a:r>
                <a:r>
                  <a:rPr lang="en-US" b="1" dirty="0" smtClean="0"/>
                  <a:t> is. </a:t>
                </a:r>
              </a:p>
              <a:p>
                <a:endParaRPr lang="en-US" b="1" dirty="0"/>
              </a:p>
              <a:p>
                <a:r>
                  <a:rPr lang="en-US" dirty="0" smtClean="0"/>
                  <a:t>De </a:t>
                </a:r>
                <a:r>
                  <a:rPr lang="en-US" dirty="0" err="1" smtClean="0"/>
                  <a:t>steekproefgrootte</a:t>
                </a:r>
                <a:r>
                  <a:rPr lang="en-US" dirty="0" smtClean="0"/>
                  <a:t> om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95%-</a:t>
                </a:r>
                <a:r>
                  <a:rPr lang="en-US" dirty="0" err="1" smtClean="0"/>
                  <a:t>betrouwbaarheidsinterval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krijgen</a:t>
                </a:r>
                <a:r>
                  <a:rPr lang="en-US" dirty="0" smtClean="0"/>
                  <a:t> met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marge van </a:t>
                </a:r>
                <a:r>
                  <a:rPr lang="en-US" dirty="0" err="1" smtClean="0"/>
                  <a:t>maximaal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±2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punten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voldoen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aan</a:t>
                </a:r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1,9600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⋅12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≈138,2</m:t>
                      </m:r>
                    </m:oMath>
                  </m:oMathPara>
                </a14:m>
                <a:endParaRPr lang="en-US" dirty="0" smtClean="0"/>
              </a:p>
              <a:p>
                <a:endParaRPr lang="en-US" b="1" dirty="0" smtClean="0"/>
              </a:p>
              <a:p>
                <a:r>
                  <a:rPr lang="en-US" b="1" dirty="0" err="1" smtClean="0"/>
                  <a:t>Er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moeten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minimaal</a:t>
                </a:r>
                <a:r>
                  <a:rPr lang="en-US" b="1" dirty="0" smtClean="0"/>
                  <a:t> 139 </a:t>
                </a:r>
                <a:r>
                  <a:rPr lang="en-US" b="1" dirty="0" err="1" smtClean="0"/>
                  <a:t>soldaten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ondervraagd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worden</a:t>
                </a:r>
                <a:r>
                  <a:rPr lang="en-US" b="1" dirty="0" smtClean="0"/>
                  <a:t> (let op: </a:t>
                </a:r>
                <a:r>
                  <a:rPr lang="en-US" b="1" dirty="0" err="1" smtClean="0"/>
                  <a:t>afronden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naar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boven</a:t>
                </a:r>
                <a:r>
                  <a:rPr lang="en-US" b="1" dirty="0" smtClean="0"/>
                  <a:t>!)</a:t>
                </a:r>
                <a:endParaRPr lang="en-US" b="1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t="-2009" r="-1882" b="-473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5 juni 2025</a:t>
            </a:fld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6674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Samenvatting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755808" cy="4246562"/>
              </a:xfrm>
            </p:spPr>
            <p:txBody>
              <a:bodyPr/>
              <a:lstStyle/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Punt- </a:t>
                </a:r>
                <a:r>
                  <a:rPr lang="en-US" sz="2400" dirty="0" err="1" smtClean="0"/>
                  <a:t>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intervalschatters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voor</a:t>
                </a:r>
                <a:r>
                  <a:rPr lang="en-US" sz="2400" dirty="0" smtClean="0"/>
                  <a:t> het </a:t>
                </a:r>
                <a:r>
                  <a:rPr lang="en-US" sz="2400" dirty="0" err="1" smtClean="0"/>
                  <a:t>gemiddelde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 smtClean="0"/>
                  <a:t> bij gegeven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2400" dirty="0" smtClean="0"/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Betrouwbaarheidsintervallen</a:t>
                </a:r>
                <a:endParaRPr lang="en-US" sz="2400" dirty="0" smtClean="0"/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Minimale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steekproefomvang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voor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gegeven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nauwkeurigheid</a:t>
                </a:r>
                <a:endParaRPr lang="en-US" sz="2400" dirty="0" smtClean="0"/>
              </a:p>
              <a:p>
                <a:pPr eaLnBrk="1" hangingPunct="1"/>
                <a:endParaRPr lang="en-US" sz="2400" dirty="0"/>
              </a:p>
              <a:p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Huiswerk</a:t>
                </a:r>
                <a:r>
                  <a:rPr lang="en-US" sz="2400" b="1" dirty="0">
                    <a:latin typeface="RijksoverheidSansText" panose="020B0503040202060203" pitchFamily="34" charset="0"/>
                  </a:rPr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latin typeface="RijksoverheidSansText" panose="020B0503040202060203" pitchFamily="34" charset="0"/>
                  </a:rPr>
                  <a:t>Lezen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van A. Buijs: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hoofdstuk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8.1.4 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(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blz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. 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253-254), 8.2 (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blz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. 254-256), 8.5 (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blz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. 261-263)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>
                    <a:latin typeface="RijksoverheidSansText" panose="020B0503040202060203" pitchFamily="34" charset="0"/>
                  </a:rPr>
                  <a:t>Opdrachten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: 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latin typeface="RijksoverheidSansText" panose="020B0503040202060203" pitchFamily="34" charset="0"/>
                  </a:rPr>
                  <a:t>Hoofdstuk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8: m1, m2, m5, 8.1, 8.3, 8.4, 8.5, 8.10, 8.12 (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alleen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voorwaarde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2)</a:t>
                </a:r>
                <a:endParaRPr lang="en-US" sz="2400" dirty="0">
                  <a:latin typeface="RijksoverheidSansText" panose="020B0503040202060203" pitchFamily="34" charset="0"/>
                </a:endParaRPr>
              </a:p>
              <a:p>
                <a:pPr eaLnBrk="1" hangingPunct="1"/>
                <a:endParaRPr lang="en-US" sz="2400" dirty="0"/>
              </a:p>
              <a:p>
                <a:pPr eaLnBrk="1" hangingPunct="1"/>
                <a:r>
                  <a:rPr lang="en-US" sz="2400" b="1" dirty="0" err="1" smtClean="0"/>
                  <a:t>Volgende</a:t>
                </a:r>
                <a:r>
                  <a:rPr lang="en-US" sz="2400" b="1" dirty="0" smtClean="0"/>
                  <a:t> les: </a:t>
                </a:r>
                <a:r>
                  <a:rPr lang="en-US" sz="2400" dirty="0" smtClean="0"/>
                  <a:t>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/>
                  <a:t>-</a:t>
                </a:r>
                <a:r>
                  <a:rPr lang="en-US" sz="2400" dirty="0" err="1" smtClean="0"/>
                  <a:t>verdeling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betrouwbaarheidsintervallen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voor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fracties</a:t>
                </a:r>
                <a:endParaRPr lang="en-US" sz="2400" dirty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755808" cy="4246562"/>
              </a:xfrm>
              <a:blipFill>
                <a:blip r:embed="rId2"/>
                <a:stretch>
                  <a:fillRect l="-1700" t="-2296" b="-28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420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Deze</a:t>
            </a:r>
            <a:r>
              <a:rPr lang="en-US" dirty="0" smtClean="0"/>
              <a:t> week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1027"/>
              <p:cNvSpPr>
                <a:spLocks noGrp="1" noChangeAspect="1" noChangeArrowheads="1"/>
              </p:cNvSpPr>
              <p:nvPr>
                <p:ph type="body" idx="1"/>
              </p:nvPr>
            </p:nvSpPr>
            <p:spPr>
              <a:xfrm>
                <a:off x="812800" y="1773238"/>
                <a:ext cx="10755808" cy="4246562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RijksoverheidSansText" panose="020B0503040202060203" pitchFamily="34" charset="0"/>
                  </a:rPr>
                  <a:t>Recap: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populatie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vs.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steekproef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,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kansexperimenten</a:t>
                </a:r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smtClean="0">
                    <a:latin typeface="RijksoverheidSansText" panose="020B0503040202060203" pitchFamily="34" charset="0"/>
                  </a:rPr>
                  <a:t>Schatten van het gemiddelde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nl-NL" dirty="0" smtClean="0">
                    <a:latin typeface="RijksoverheidSansText" panose="020B0503040202060203" pitchFamily="34" charset="0"/>
                  </a:rPr>
                  <a:t> (bij gegeven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nl-NL" dirty="0" smtClean="0">
                    <a:latin typeface="RijksoverheidSansText" panose="020B0503040202060203" pitchFamily="34" charset="0"/>
                  </a:rPr>
                  <a:t>) met steekproeven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latin typeface="RijksoverheidSansText" panose="020B0503040202060203" pitchFamily="34" charset="0"/>
                  </a:rPr>
                  <a:t>Betrouwbaarheidsintervallen</a:t>
                </a:r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RijksoverheidSansText" panose="020B0503040202060203" pitchFamily="34" charset="0"/>
                  </a:rPr>
                  <a:t>Student’s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nl-NL" dirty="0" smtClean="0">
                    <a:latin typeface="RijksoverheidSansText" panose="020B0503040202060203" pitchFamily="34" charset="0"/>
                  </a:rPr>
                  <a:t>-verdeling</a:t>
                </a:r>
              </a:p>
            </p:txBody>
          </p:sp>
        </mc:Choice>
        <mc:Fallback xmlns="">
          <p:sp>
            <p:nvSpPr>
              <p:cNvPr id="51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800" y="1773238"/>
                <a:ext cx="10755808" cy="4246562"/>
              </a:xfrm>
              <a:blipFill>
                <a:blip r:embed="rId2"/>
                <a:stretch>
                  <a:fillRect l="-147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61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Diagram 9"/>
              <p:cNvGraphicFramePr/>
              <p:nvPr>
                <p:extLst>
                  <p:ext uri="{D42A27DB-BD31-4B8C-83A1-F6EECF244321}">
                    <p14:modId xmlns:p14="http://schemas.microsoft.com/office/powerpoint/2010/main" val="512931151"/>
                  </p:ext>
                </p:extLst>
              </p:nvPr>
            </p:nvGraphicFramePr>
            <p:xfrm>
              <a:off x="1021911" y="730987"/>
              <a:ext cx="9949211" cy="438791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10" name="Diagram 9"/>
              <p:cNvGraphicFramePr/>
              <p:nvPr>
                <p:extLst>
                  <p:ext uri="{D42A27DB-BD31-4B8C-83A1-F6EECF244321}">
                    <p14:modId xmlns:p14="http://schemas.microsoft.com/office/powerpoint/2010/main" val="512931151"/>
                  </p:ext>
                </p:extLst>
              </p:nvPr>
            </p:nvGraphicFramePr>
            <p:xfrm>
              <a:off x="1021911" y="730987"/>
              <a:ext cx="9949211" cy="438791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Recap: </a:t>
            </a:r>
            <a:r>
              <a:rPr lang="en-US" b="1" dirty="0" err="1" smtClean="0"/>
              <a:t>kansexperiment</a:t>
            </a:r>
            <a:endParaRPr lang="nl-NL" b="1" dirty="0" smtClean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9637185" y="6477599"/>
            <a:ext cx="2220383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E20B16-0136-412C-AF7B-04AA60B19AA6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135560" y="4178428"/>
            <a:ext cx="1800200" cy="792088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7296" y="2716589"/>
            <a:ext cx="367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Lab-experiment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Meting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Afname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 van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een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enquête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Simulatie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…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9350" y="4690254"/>
                <a:ext cx="11499101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 smtClean="0">
                    <a:solidFill>
                      <a:srgbClr val="000000"/>
                    </a:solidFill>
                    <a:latin typeface="RijksoverheidSansText"/>
                  </a:rPr>
                  <a:t>Model: </a:t>
                </a:r>
                <a:r>
                  <a:rPr lang="en-US" dirty="0" smtClean="0">
                    <a:solidFill>
                      <a:srgbClr val="000000"/>
                    </a:solidFill>
                    <a:latin typeface="RijksoverheidSansText"/>
                  </a:rPr>
                  <a:t>de </a:t>
                </a:r>
                <a:r>
                  <a:rPr lang="en-US" dirty="0" err="1" smtClean="0">
                    <a:solidFill>
                      <a:srgbClr val="000000"/>
                    </a:solidFill>
                    <a:latin typeface="RijksoverheidSansText"/>
                  </a:rPr>
                  <a:t>kansverdeling</a:t>
                </a:r>
                <a:r>
                  <a:rPr lang="en-US" dirty="0" smtClean="0">
                    <a:solidFill>
                      <a:srgbClr val="000000"/>
                    </a:solidFill>
                    <a:latin typeface="RijksoverheidSansText"/>
                  </a:rPr>
                  <a:t> </a:t>
                </a:r>
                <a:r>
                  <a:rPr lang="nl-NL" dirty="0" smtClean="0">
                    <a:solidFill>
                      <a:srgbClr val="000000"/>
                    </a:solidFill>
                    <a:latin typeface="RijksoverheidSansText"/>
                  </a:rPr>
                  <a:t>wordt beschreven door één of meer </a:t>
                </a:r>
                <a:r>
                  <a:rPr lang="nl-NL" b="1" dirty="0" smtClean="0">
                    <a:solidFill>
                      <a:schemeClr val="accent1"/>
                    </a:solidFill>
                    <a:latin typeface="RijksoverheidSansText"/>
                  </a:rPr>
                  <a:t>parameters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           </m:t>
                    </m:r>
                  </m:oMath>
                </a14:m>
                <a:r>
                  <a:rPr lang="nl-NL" b="1" dirty="0" smtClean="0">
                    <a:solidFill>
                      <a:schemeClr val="tx1"/>
                    </a:solidFill>
                    <a:latin typeface="RijksoverheidSansText"/>
                  </a:rPr>
                  <a:t>populatie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nl-NL" b="1" dirty="0">
                  <a:solidFill>
                    <a:schemeClr val="tx1"/>
                  </a:solidFill>
                  <a:latin typeface="RijksoverheidSansText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 smtClean="0">
                    <a:latin typeface="RijksoverheidSansText"/>
                  </a:rPr>
                  <a:t>Data: </a:t>
                </a:r>
                <a:r>
                  <a:rPr lang="en-US" dirty="0" smtClean="0">
                    <a:latin typeface="RijksoverheidSansText"/>
                  </a:rPr>
                  <a:t>de </a:t>
                </a:r>
                <a:r>
                  <a:rPr lang="en-US" dirty="0" err="1" smtClean="0">
                    <a:latin typeface="RijksoverheidSansText"/>
                  </a:rPr>
                  <a:t>uitkomsten</a:t>
                </a:r>
                <a:r>
                  <a:rPr lang="en-US" dirty="0" smtClean="0">
                    <a:latin typeface="RijksoverheidSansText"/>
                  </a:rPr>
                  <a:t> van </a:t>
                </a:r>
                <a:r>
                  <a:rPr lang="en-US" dirty="0" err="1" smtClean="0">
                    <a:latin typeface="RijksoverheidSansText"/>
                  </a:rPr>
                  <a:t>een</a:t>
                </a:r>
                <a:r>
                  <a:rPr lang="en-US" dirty="0" smtClean="0">
                    <a:latin typeface="RijksoverheidSansText"/>
                  </a:rPr>
                  <a:t> reeks </a:t>
                </a:r>
                <a:r>
                  <a:rPr lang="en-US" dirty="0" err="1" smtClean="0">
                    <a:latin typeface="RijksoverheidSansText"/>
                  </a:rPr>
                  <a:t>kansexperimenten</a:t>
                </a:r>
                <a:r>
                  <a:rPr lang="en-US" dirty="0" smtClean="0">
                    <a:latin typeface="RijksoverheidSansText"/>
                  </a:rPr>
                  <a:t> (</a:t>
                </a:r>
                <a:r>
                  <a:rPr lang="en-US" b="1" dirty="0" err="1" smtClean="0">
                    <a:solidFill>
                      <a:schemeClr val="accent1"/>
                    </a:solidFill>
                    <a:latin typeface="RijksoverheidSansText"/>
                  </a:rPr>
                  <a:t>trekkingen</a:t>
                </a:r>
                <a:r>
                  <a:rPr lang="en-US" dirty="0" smtClean="0">
                    <a:latin typeface="RijksoverheidSansText"/>
                  </a:rPr>
                  <a:t>)              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  <a:latin typeface="RijksoverheidSansText"/>
                  </a:rPr>
                  <a:t>            </a:t>
                </a:r>
                <a:r>
                  <a:rPr lang="en-US" b="1" dirty="0" err="1" smtClean="0">
                    <a:solidFill>
                      <a:schemeClr val="tx1"/>
                    </a:solidFill>
                    <a:latin typeface="RijksoverheidSansText"/>
                  </a:rPr>
                  <a:t>steekproef</a:t>
                </a:r>
                <a:r>
                  <a:rPr lang="en-US" b="1" dirty="0" smtClean="0">
                    <a:solidFill>
                      <a:schemeClr val="tx1"/>
                    </a:solidFill>
                    <a:latin typeface="RijksoverheidSansText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50" y="4690254"/>
                <a:ext cx="11499101" cy="1107996"/>
              </a:xfrm>
              <a:prstGeom prst="rect">
                <a:avLst/>
              </a:prstGeom>
              <a:blipFill>
                <a:blip r:embed="rId11"/>
                <a:stretch>
                  <a:fillRect l="-689" t="-4396" r="-424" b="-1044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42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Voorbeeld</a:t>
            </a:r>
            <a:r>
              <a:rPr lang="en-US" dirty="0" smtClean="0"/>
              <a:t>: </a:t>
            </a:r>
            <a:r>
              <a:rPr lang="en-US" dirty="0" err="1" smtClean="0"/>
              <a:t>schietscores</a:t>
            </a:r>
            <a:r>
              <a:rPr lang="en-US" dirty="0" smtClean="0"/>
              <a:t> van </a:t>
            </a:r>
            <a:r>
              <a:rPr lang="en-US" dirty="0" err="1" smtClean="0"/>
              <a:t>militairen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1027"/>
              <p:cNvSpPr>
                <a:spLocks noGrp="1" noChangeAspect="1" noChangeArrowheads="1"/>
              </p:cNvSpPr>
              <p:nvPr>
                <p:ph type="body" idx="1"/>
              </p:nvPr>
            </p:nvSpPr>
            <p:spPr>
              <a:xfrm>
                <a:off x="812800" y="1773238"/>
                <a:ext cx="10971832" cy="4246562"/>
              </a:xfrm>
            </p:spPr>
            <p:txBody>
              <a:bodyPr/>
              <a:lstStyle/>
              <a:p>
                <a:pPr eaLnBrk="1" hangingPunct="1"/>
                <a:r>
                  <a:rPr lang="en-US" b="1" dirty="0" smtClean="0"/>
                  <a:t>Kansrekening </a:t>
                </a:r>
                <a:r>
                  <a:rPr lang="en-US" dirty="0" smtClean="0"/>
                  <a:t>(van model </a:t>
                </a:r>
                <a:r>
                  <a:rPr lang="en-US" dirty="0" err="1" smtClean="0"/>
                  <a:t>naar</a:t>
                </a:r>
                <a:r>
                  <a:rPr lang="en-US" dirty="0" smtClean="0"/>
                  <a:t> data): </a:t>
                </a:r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Stel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=75;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=8)</m:t>
                    </m:r>
                  </m:oMath>
                </a14:m>
                <a:r>
                  <a:rPr lang="en-US" dirty="0" smtClean="0"/>
                  <a:t> is de </a:t>
                </a:r>
                <a:r>
                  <a:rPr lang="en-US" dirty="0" err="1" smtClean="0"/>
                  <a:t>kansvariabele</a:t>
                </a:r>
                <a:r>
                  <a:rPr lang="en-US" dirty="0" smtClean="0"/>
                  <a:t> (in %) die de </a:t>
                </a:r>
                <a:r>
                  <a:rPr lang="en-US" dirty="0" err="1" smtClean="0"/>
                  <a:t>schietscore</a:t>
                </a:r>
                <a:r>
                  <a:rPr lang="en-US" dirty="0" smtClean="0"/>
                  <a:t> van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militair</a:t>
                </a:r>
                <a:r>
                  <a:rPr lang="en-US" dirty="0" smtClean="0"/>
                  <a:t> meet.</a:t>
                </a:r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Doel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uitspraken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doen</a:t>
                </a:r>
                <a:r>
                  <a:rPr lang="en-US" dirty="0" smtClean="0"/>
                  <a:t> over de “</a:t>
                </a:r>
                <a:r>
                  <a:rPr lang="en-US" dirty="0" err="1" smtClean="0"/>
                  <a:t>waarschijnlijkheid</a:t>
                </a:r>
                <a:r>
                  <a:rPr lang="en-US" dirty="0" smtClean="0"/>
                  <a:t>” van </a:t>
                </a:r>
                <a:r>
                  <a:rPr lang="en-US" dirty="0" err="1" smtClean="0"/>
                  <a:t>toekomstige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uitkomsten</a:t>
                </a:r>
                <a:r>
                  <a:rPr lang="en-US" dirty="0" smtClean="0"/>
                  <a:t>?</a:t>
                </a:r>
              </a:p>
              <a:p>
                <a:pPr eaLnBrk="1" hangingPunct="1"/>
                <a:endParaRPr lang="en-US" b="1" dirty="0" smtClean="0"/>
              </a:p>
              <a:p>
                <a:pPr algn="ctr" eaLnBrk="1" hangingPunct="1"/>
                <a:r>
                  <a:rPr lang="en-US" b="1" dirty="0" smtClean="0"/>
                  <a:t>Wat is de </a:t>
                </a:r>
                <a:r>
                  <a:rPr lang="en-US" b="1" dirty="0" err="1" smtClean="0"/>
                  <a:t>kans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dat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soldaat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schietscore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behaald</a:t>
                </a:r>
                <a:r>
                  <a:rPr lang="en-US" b="1" dirty="0" smtClean="0"/>
                  <a:t> van </a:t>
                </a:r>
                <a:r>
                  <a:rPr lang="en-US" b="1" dirty="0" err="1" smtClean="0"/>
                  <a:t>minstens</a:t>
                </a:r>
                <a:r>
                  <a:rPr lang="en-US" b="1" dirty="0" smtClean="0"/>
                  <a:t> 86%?</a:t>
                </a:r>
              </a:p>
              <a:p>
                <a:pPr eaLnBrk="1" hangingPunct="1"/>
                <a:endParaRPr lang="en-US" dirty="0" smtClean="0"/>
              </a:p>
              <a:p>
                <a:pPr eaLnBrk="1" hangingPunct="1"/>
                <a:r>
                  <a:rPr lang="en-US" b="1" dirty="0" err="1" smtClean="0"/>
                  <a:t>Statistiek</a:t>
                </a:r>
                <a:r>
                  <a:rPr lang="en-US" dirty="0" smtClean="0"/>
                  <a:t> (van data </a:t>
                </a:r>
                <a:r>
                  <a:rPr lang="en-US" dirty="0" err="1" smtClean="0"/>
                  <a:t>naar</a:t>
                </a:r>
                <a:r>
                  <a:rPr lang="en-US" dirty="0" smtClean="0"/>
                  <a:t> model)</a:t>
                </a:r>
                <a:r>
                  <a:rPr lang="en-US" b="1" dirty="0" smtClean="0"/>
                  <a:t>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Gegeven</a:t>
                </a:r>
                <a:r>
                  <a:rPr lang="en-US" dirty="0" smtClean="0"/>
                  <a:t> is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b="1" dirty="0" err="1" smtClean="0">
                    <a:solidFill>
                      <a:schemeClr val="accent1"/>
                    </a:solidFill>
                  </a:rPr>
                  <a:t>steekproefuitkomst</a:t>
                </a:r>
                <a:r>
                  <a:rPr lang="en-US" dirty="0" smtClean="0"/>
                  <a:t> van 50 </a:t>
                </a:r>
                <a:r>
                  <a:rPr lang="en-US" dirty="0" err="1" smtClean="0"/>
                  <a:t>militairen</a:t>
                </a:r>
                <a:r>
                  <a:rPr lang="en-US" dirty="0"/>
                  <a:t> </a:t>
                </a:r>
                <a:r>
                  <a:rPr lang="en-US" dirty="0" smtClean="0"/>
                  <a:t>met </a:t>
                </a:r>
                <a:r>
                  <a:rPr lang="en-US" dirty="0" err="1" smtClean="0"/>
                  <a:t>gemiddelde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≈73,4821%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Voor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schietscore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van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militair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nemen</a:t>
                </a:r>
                <a:r>
                  <a:rPr lang="en-US" dirty="0" smtClean="0"/>
                  <a:t> we </a:t>
                </a:r>
                <a:r>
                  <a:rPr lang="en-US" dirty="0" err="1" smtClean="0"/>
                  <a:t>aan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=?;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=?).</m:t>
                    </m:r>
                  </m:oMath>
                </a14:m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 err="1" smtClean="0"/>
                  <a:t>Doel</a:t>
                </a:r>
                <a:r>
                  <a:rPr lang="en-US" b="1" dirty="0" smtClean="0"/>
                  <a:t>: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uitspraken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doen</a:t>
                </a:r>
                <a:r>
                  <a:rPr lang="en-US" dirty="0" smtClean="0"/>
                  <a:t> over de parameters van het </a:t>
                </a:r>
                <a:r>
                  <a:rPr lang="en-US" dirty="0" err="1" smtClean="0"/>
                  <a:t>kansmodel</a:t>
                </a:r>
                <a:r>
                  <a:rPr lang="en-US" dirty="0"/>
                  <a:t>.</a:t>
                </a:r>
                <a:endParaRPr lang="en-US" b="1" dirty="0" smtClean="0"/>
              </a:p>
              <a:p>
                <a:endParaRPr lang="en-US" dirty="0" smtClean="0"/>
              </a:p>
              <a:p>
                <a:pPr algn="ctr"/>
                <a:r>
                  <a:rPr lang="en-US" b="1" dirty="0" err="1" smtClean="0"/>
                  <a:t>Geef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statistisch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verantwoorde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schatting</a:t>
                </a:r>
                <a:r>
                  <a:rPr lang="en-US" b="1" dirty="0" smtClean="0"/>
                  <a:t> van de </a:t>
                </a:r>
                <a:r>
                  <a:rPr lang="en-US" b="1" dirty="0" err="1" smtClean="0"/>
                  <a:t>gemiddelde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schietscore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 smtClean="0"/>
                  <a:t> van </a:t>
                </a:r>
                <a:r>
                  <a:rPr lang="en-US" b="1" dirty="0" err="1" smtClean="0"/>
                  <a:t>militairen</a:t>
                </a:r>
                <a:r>
                  <a:rPr lang="en-US" b="1" dirty="0" smtClean="0"/>
                  <a:t>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51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800" y="1773238"/>
                <a:ext cx="10971832" cy="4246562"/>
              </a:xfrm>
              <a:blipFill>
                <a:blip r:embed="rId2"/>
                <a:stretch>
                  <a:fillRect l="-1556" t="-2009" b="-301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687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Theoretische</a:t>
            </a:r>
            <a:r>
              <a:rPr lang="en-US" dirty="0" smtClean="0"/>
              <a:t> versus </a:t>
            </a:r>
            <a:r>
              <a:rPr lang="en-US" dirty="0" err="1" smtClean="0"/>
              <a:t>geobserveerde</a:t>
            </a:r>
            <a:r>
              <a:rPr lang="en-US" dirty="0" smtClean="0"/>
              <a:t> </a:t>
            </a:r>
            <a:r>
              <a:rPr lang="en-US" dirty="0" err="1" smtClean="0"/>
              <a:t>steekproef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1027"/>
              <p:cNvSpPr>
                <a:spLocks noGrp="1" noChangeAspect="1" noChangeArrowheads="1"/>
              </p:cNvSpPr>
              <p:nvPr>
                <p:ph type="body" idx="1"/>
              </p:nvPr>
            </p:nvSpPr>
            <p:spPr>
              <a:xfrm>
                <a:off x="812800" y="1773238"/>
                <a:ext cx="10971832" cy="4246562"/>
              </a:xfrm>
            </p:spPr>
            <p:txBody>
              <a:bodyPr/>
              <a:lstStyle/>
              <a:p>
                <a:r>
                  <a:rPr lang="en-US" dirty="0" smtClean="0"/>
                  <a:t>Zodra we </a:t>
                </a:r>
                <a:r>
                  <a:rPr lang="en-US" dirty="0" err="1" smtClean="0"/>
                  <a:t>statistische</a:t>
                </a:r>
                <a:r>
                  <a:rPr lang="en-US" dirty="0" smtClean="0"/>
                  <a:t> analyses </a:t>
                </a:r>
                <a:r>
                  <a:rPr lang="en-US" dirty="0" err="1" smtClean="0"/>
                  <a:t>gaan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uitvoeren</a:t>
                </a:r>
                <a:r>
                  <a:rPr lang="en-US" dirty="0" smtClean="0"/>
                  <a:t>, is het </a:t>
                </a:r>
                <a:r>
                  <a:rPr lang="en-US" dirty="0" err="1" smtClean="0"/>
                  <a:t>belangrijk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onderscheid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maken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tussen</a:t>
                </a:r>
                <a:r>
                  <a:rPr lang="en-US" dirty="0"/>
                  <a:t> </a:t>
                </a:r>
                <a:r>
                  <a:rPr lang="en-US" b="1" dirty="0" err="1" smtClean="0">
                    <a:solidFill>
                      <a:schemeClr val="accent1"/>
                    </a:solidFill>
                  </a:rPr>
                  <a:t>theoretische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:r>
                  <a:rPr lang="en-US" b="1" dirty="0" err="1" smtClean="0">
                    <a:solidFill>
                      <a:schemeClr val="accent1"/>
                    </a:solidFill>
                  </a:rPr>
                  <a:t>geobserveerde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b="1" dirty="0" err="1" smtClean="0">
                    <a:solidFill>
                      <a:schemeClr val="accent1"/>
                    </a:solidFill>
                  </a:rPr>
                  <a:t>steekproeven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r>
                  <a:rPr lang="en-US" b="1" dirty="0" err="1" smtClean="0">
                    <a:solidFill>
                      <a:schemeClr val="tx1"/>
                    </a:solidFill>
                  </a:rPr>
                  <a:t>Theoretische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steekproef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verzameling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van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kansvariabelen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solidFill>
                      <a:schemeClr val="tx1"/>
                    </a:solidFill>
                  </a:rPr>
                  <a:t>Theoretisch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model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voor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een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steekproef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solidFill>
                      <a:schemeClr val="tx1"/>
                    </a:solidFill>
                  </a:rPr>
                  <a:t>Gebruikt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als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de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samenstelling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van de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steekproef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nog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niet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vastgelegd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solidFill>
                      <a:schemeClr val="tx1"/>
                    </a:solidFill>
                  </a:rPr>
                  <a:t>Steekproefgemiddelde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een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kansvariabele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b="1" dirty="0" err="1" smtClean="0">
                    <a:solidFill>
                      <a:schemeClr val="tx1"/>
                    </a:solidFill>
                  </a:rPr>
                  <a:t>Geobserveerde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steekproef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verzameling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van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uitkomsten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solidFill>
                      <a:schemeClr val="tx1"/>
                    </a:solidFill>
                  </a:rPr>
                  <a:t>Voor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ieder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van 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elementen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in de 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steekproef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is de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uitkomst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van de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kansvariabele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bekend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solidFill>
                      <a:schemeClr val="tx1"/>
                    </a:solidFill>
                  </a:rPr>
                  <a:t>Gebruikt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als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de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samenstelling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van de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steekproef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al is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vastgelegd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solidFill>
                      <a:schemeClr val="tx1"/>
                    </a:solidFill>
                  </a:rPr>
                  <a:t>Steekproefgemiddelde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een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vaststaand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getal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51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800" y="1773238"/>
                <a:ext cx="10971832" cy="4246562"/>
              </a:xfrm>
              <a:blipFill>
                <a:blip r:embed="rId2"/>
                <a:stretch>
                  <a:fillRect l="-1556" t="-2009" b="-789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1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Schatten</a:t>
            </a:r>
            <a:r>
              <a:rPr lang="en-US" dirty="0" smtClean="0"/>
              <a:t>: van data </a:t>
            </a:r>
            <a:r>
              <a:rPr lang="en-US" dirty="0" err="1" smtClean="0"/>
              <a:t>naar</a:t>
            </a:r>
            <a:r>
              <a:rPr lang="en-US" dirty="0" smtClean="0"/>
              <a:t> model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1027"/>
              <p:cNvSpPr>
                <a:spLocks noGrp="1" noChangeAspect="1" noChangeArrowheads="1"/>
              </p:cNvSpPr>
              <p:nvPr>
                <p:ph type="body" idx="1"/>
              </p:nvPr>
            </p:nvSpPr>
            <p:spPr>
              <a:xfrm>
                <a:off x="812800" y="1773238"/>
                <a:ext cx="10971832" cy="4246562"/>
              </a:xfrm>
            </p:spPr>
            <p:txBody>
              <a:bodyPr/>
              <a:lstStyle/>
              <a:p>
                <a:r>
                  <a:rPr lang="en-US" sz="2400" b="1" dirty="0" smtClean="0"/>
                  <a:t>Methode 1: </a:t>
                </a:r>
                <a:r>
                  <a:rPr lang="en-US" sz="2400" b="1" dirty="0" err="1" smtClean="0">
                    <a:solidFill>
                      <a:schemeClr val="tx1"/>
                    </a:solidFill>
                  </a:rPr>
                  <a:t>puntschattingen</a:t>
                </a:r>
                <a:endParaRPr lang="en-US" sz="2400" b="1" dirty="0" smtClean="0">
                  <a:solidFill>
                    <a:schemeClr val="tx1"/>
                  </a:solidFill>
                </a:endParaRPr>
              </a:p>
              <a:p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b="1" dirty="0" err="1" smtClean="0">
                    <a:solidFill>
                      <a:schemeClr val="accent1"/>
                    </a:solidFill>
                  </a:rPr>
                  <a:t>puntschatting</a:t>
                </a:r>
                <a:r>
                  <a:rPr lang="en-US" sz="2400" dirty="0" smtClean="0"/>
                  <a:t> is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schatting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gemaakt</a:t>
                </a:r>
                <a:r>
                  <a:rPr lang="en-US" sz="2400" dirty="0" smtClean="0"/>
                  <a:t> op basis van </a:t>
                </a:r>
                <a:r>
                  <a:rPr lang="en-US" sz="2400" dirty="0" err="1" smtClean="0"/>
                  <a:t>één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geobserveerde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steekproef</a:t>
                </a:r>
                <a:r>
                  <a:rPr lang="en-US" sz="2400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Steekproefgemiddelde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 smtClean="0"/>
                  <a:t> puntschatting </a:t>
                </a:r>
                <a:r>
                  <a:rPr lang="en-US" sz="2400" dirty="0" err="1" smtClean="0"/>
                  <a:t>voor</a:t>
                </a:r>
                <a:r>
                  <a:rPr lang="en-US" sz="2400" dirty="0" smtClean="0"/>
                  <a:t> parameter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Steekproefvariantie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 smtClean="0"/>
                  <a:t> puntschatting </a:t>
                </a:r>
                <a:r>
                  <a:rPr lang="en-US" sz="2400" dirty="0" err="1" smtClean="0"/>
                  <a:t>voor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 (</a:t>
                </a:r>
                <a:r>
                  <a:rPr lang="en-US" sz="2400" dirty="0" err="1" smtClean="0"/>
                  <a:t>delen</a:t>
                </a:r>
                <a:r>
                  <a:rPr lang="en-US" sz="2400" dirty="0" smtClean="0"/>
                  <a:t> door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…+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Steekproeffractie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successen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steekproefgrootte</m:t>
                        </m:r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 smtClean="0"/>
                  <a:t> puntschatting </a:t>
                </a:r>
                <a:r>
                  <a:rPr lang="en-US" sz="2400" dirty="0" err="1" smtClean="0"/>
                  <a:t>voor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binomiale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succeskans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endParaRPr lang="en-US" sz="24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1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800" y="1773238"/>
                <a:ext cx="10971832" cy="4246562"/>
              </a:xfrm>
              <a:blipFill>
                <a:blip r:embed="rId2"/>
                <a:stretch>
                  <a:fillRect l="-1667" t="-2296" b="-530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723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Puntschattingen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1027"/>
              <p:cNvSpPr>
                <a:spLocks noGrp="1" noChangeAspect="1" noChangeArrowheads="1"/>
              </p:cNvSpPr>
              <p:nvPr>
                <p:ph type="body" idx="1"/>
              </p:nvPr>
            </p:nvSpPr>
            <p:spPr>
              <a:xfrm>
                <a:off x="812800" y="1773238"/>
                <a:ext cx="10971832" cy="4246562"/>
              </a:xfrm>
            </p:spPr>
            <p:txBody>
              <a:bodyPr/>
              <a:lstStyle/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Stel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dat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we twee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geobserveerde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steekproeven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50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van 50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militairen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hebben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waarbij</a:t>
                </a: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i="1">
                        <a:latin typeface="Cambria Math" panose="02040503050406030204" pitchFamily="18" charset="0"/>
                      </a:rPr>
                      <m:t>≈73,4821%</m:t>
                    </m:r>
                  </m:oMath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ba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≈75,4376%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tx1"/>
                    </a:solidFill>
                  </a:rPr>
                  <a:t>Dit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levert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dus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twee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verschillende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puntschattingen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voor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op! </a:t>
                </a:r>
              </a:p>
              <a:p>
                <a:endParaRPr lang="en-US" sz="2400" b="1" dirty="0" smtClean="0"/>
              </a:p>
              <a:p>
                <a:r>
                  <a:rPr lang="en-US" sz="2400" b="1" dirty="0" err="1" smtClean="0"/>
                  <a:t>Merk</a:t>
                </a:r>
                <a:r>
                  <a:rPr lang="en-US" sz="2400" b="1" dirty="0" smtClean="0"/>
                  <a:t> op: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theoretische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steekproef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is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verzameling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kansvariabelen</a:t>
                </a: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Het </a:t>
                </a:r>
                <a:r>
                  <a:rPr lang="en-US" sz="2400" dirty="0" err="1" smtClean="0"/>
                  <a:t>theoretische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steekproefgemiddelde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sz="2400" dirty="0" smtClean="0"/>
                  <a:t> is </a:t>
                </a:r>
                <a:r>
                  <a:rPr lang="en-US" sz="2400" dirty="0" err="1" smtClean="0"/>
                  <a:t>dus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zelf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ook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kansvariabele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b="1" dirty="0" err="1" smtClean="0">
                    <a:solidFill>
                      <a:schemeClr val="accent1"/>
                    </a:solidFill>
                  </a:rPr>
                  <a:t>puntschatter</a:t>
                </a:r>
                <a:r>
                  <a:rPr lang="en-US" sz="2400" dirty="0"/>
                  <a:t>.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51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800" y="1773238"/>
                <a:ext cx="10971832" cy="4246562"/>
              </a:xfrm>
              <a:blipFill>
                <a:blip r:embed="rId2"/>
                <a:stretch>
                  <a:fillRect l="-1667" t="-2296" b="-516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527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Schatters</a:t>
            </a:r>
            <a:r>
              <a:rPr lang="en-US" dirty="0" smtClean="0"/>
              <a:t> versus </a:t>
            </a:r>
            <a:r>
              <a:rPr lang="en-US" dirty="0" err="1" smtClean="0"/>
              <a:t>schattingen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1027"/>
              <p:cNvSpPr>
                <a:spLocks noGrp="1" noChangeAspect="1" noChangeArrowheads="1"/>
              </p:cNvSpPr>
              <p:nvPr>
                <p:ph type="body" idx="1"/>
              </p:nvPr>
            </p:nvSpPr>
            <p:spPr>
              <a:xfrm>
                <a:off x="812799" y="1773238"/>
                <a:ext cx="11187857" cy="424656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accent1"/>
                    </a:solidFill>
                  </a:rPr>
                  <a:t>Schatter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formule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die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afhangt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van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een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u="sng" dirty="0" err="1" smtClean="0">
                    <a:solidFill>
                      <a:schemeClr val="tx1"/>
                    </a:solidFill>
                  </a:rPr>
                  <a:t>theoretische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steekproef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kansvariabele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 err="1" smtClean="0">
                    <a:solidFill>
                      <a:schemeClr val="accent1"/>
                    </a:solidFill>
                  </a:rPr>
                  <a:t>Schatting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waarde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van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een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schatter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behorend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bij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een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u="sng" dirty="0" err="1" smtClean="0">
                    <a:solidFill>
                      <a:schemeClr val="tx1"/>
                    </a:solidFill>
                  </a:rPr>
                  <a:t>geobserveerde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steekproef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uitkomst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b="1" dirty="0" smtClean="0"/>
              </a:p>
              <a:p>
                <a:endParaRPr lang="en-US" dirty="0"/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51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799" y="1773238"/>
                <a:ext cx="11187857" cy="4246562"/>
              </a:xfrm>
              <a:blipFill>
                <a:blip r:embed="rId2"/>
                <a:stretch>
                  <a:fillRect l="-152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1610012"/>
                  </p:ext>
                </p:extLst>
              </p:nvPr>
            </p:nvGraphicFramePr>
            <p:xfrm>
              <a:off x="772214" y="2870801"/>
              <a:ext cx="11269026" cy="326967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38592">
                      <a:extLst>
                        <a:ext uri="{9D8B030D-6E8A-4147-A177-3AD203B41FA5}">
                          <a16:colId xmlns:a16="http://schemas.microsoft.com/office/drawing/2014/main" val="1324520157"/>
                        </a:ext>
                      </a:extLst>
                    </a:gridCol>
                    <a:gridCol w="1089342">
                      <a:extLst>
                        <a:ext uri="{9D8B030D-6E8A-4147-A177-3AD203B41FA5}">
                          <a16:colId xmlns:a16="http://schemas.microsoft.com/office/drawing/2014/main" val="3257089745"/>
                        </a:ext>
                      </a:extLst>
                    </a:gridCol>
                    <a:gridCol w="4214050">
                      <a:extLst>
                        <a:ext uri="{9D8B030D-6E8A-4147-A177-3AD203B41FA5}">
                          <a16:colId xmlns:a16="http://schemas.microsoft.com/office/drawing/2014/main" val="3519166312"/>
                        </a:ext>
                      </a:extLst>
                    </a:gridCol>
                    <a:gridCol w="4527042">
                      <a:extLst>
                        <a:ext uri="{9D8B030D-6E8A-4147-A177-3AD203B41FA5}">
                          <a16:colId xmlns:a16="http://schemas.microsoft.com/office/drawing/2014/main" val="14824702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err="1" smtClean="0">
                              <a:latin typeface="RijksoverheidSansHeadingTT" panose="020B0503040202060203" pitchFamily="34" charset="0"/>
                            </a:rPr>
                            <a:t>Kansverdeling</a:t>
                          </a:r>
                          <a:r>
                            <a:rPr lang="en-US" sz="1600" b="1" dirty="0" smtClean="0">
                              <a:latin typeface="RijksoverheidSansHeadingTT" panose="020B0503040202060203" pitchFamily="34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1600" b="1" dirty="0" smtClean="0">
                              <a:latin typeface="RijksoverheidSansHeadingTT" panose="020B0503040202060203" pitchFamily="34" charset="0"/>
                            </a:rPr>
                            <a:t>(van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oMath>
                          </a14:m>
                          <a:r>
                            <a:rPr lang="nl-NL" sz="1600" b="1" dirty="0" smtClean="0">
                              <a:latin typeface="RijksoverheidSansHeadingTT" panose="020B0503040202060203" pitchFamily="34" charset="0"/>
                            </a:rPr>
                            <a:t>)</a:t>
                          </a:r>
                          <a:endParaRPr lang="nl-NL" sz="1600" b="1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RijksoverheidSansHeadingTT" panose="020B0503040202060203" pitchFamily="34" charset="0"/>
                            </a:rPr>
                            <a:t>Parameter</a:t>
                          </a:r>
                          <a:endParaRPr lang="nl-NL" sz="1600" b="1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err="1" smtClean="0">
                              <a:latin typeface="RijksoverheidSansHeadingTT" panose="020B0503040202060203" pitchFamily="34" charset="0"/>
                            </a:rPr>
                            <a:t>Schatter</a:t>
                          </a:r>
                          <a:r>
                            <a:rPr lang="en-US" sz="1600" b="1" dirty="0" smtClean="0">
                              <a:latin typeface="RijksoverheidSansHeadingTT" panose="020B0503040202060203" pitchFamily="34" charset="0"/>
                            </a:rPr>
                            <a:t> (</a:t>
                          </a:r>
                          <a:r>
                            <a:rPr lang="en-US" sz="1600" b="1" dirty="0" err="1" smtClean="0">
                              <a:latin typeface="RijksoverheidSansHeadingTT" panose="020B0503040202060203" pitchFamily="34" charset="0"/>
                            </a:rPr>
                            <a:t>algemene</a:t>
                          </a:r>
                          <a:r>
                            <a:rPr lang="en-US" sz="1600" b="1" dirty="0" smtClean="0">
                              <a:latin typeface="RijksoverheidSansHeadingTT" panose="020B0503040202060203" pitchFamily="34" charset="0"/>
                            </a:rPr>
                            <a:t> </a:t>
                          </a:r>
                          <a:r>
                            <a:rPr lang="en-US" sz="1600" b="1" dirty="0" err="1" smtClean="0">
                              <a:latin typeface="RijksoverheidSansHeadingTT" panose="020B0503040202060203" pitchFamily="34" charset="0"/>
                            </a:rPr>
                            <a:t>formule</a:t>
                          </a:r>
                          <a:r>
                            <a:rPr lang="en-US" sz="1600" b="1" dirty="0" smtClean="0">
                              <a:latin typeface="RijksoverheidSansHeadingTT" panose="020B0503040202060203" pitchFamily="34" charset="0"/>
                            </a:rPr>
                            <a:t>)</a:t>
                          </a:r>
                          <a:endParaRPr lang="nl-NL" sz="1600" b="1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err="1" smtClean="0">
                              <a:latin typeface="RijksoverheidSansHeadingTT" panose="020B0503040202060203" pitchFamily="34" charset="0"/>
                            </a:rPr>
                            <a:t>Schatting</a:t>
                          </a:r>
                          <a:r>
                            <a:rPr lang="en-US" sz="1600" b="1" dirty="0" smtClean="0">
                              <a:latin typeface="RijksoverheidSansHeadingTT" panose="020B0503040202060203" pitchFamily="34" charset="0"/>
                            </a:rPr>
                            <a:t> (</a:t>
                          </a:r>
                          <a:r>
                            <a:rPr lang="en-US" sz="1600" b="1" dirty="0" err="1" smtClean="0">
                              <a:latin typeface="RijksoverheidSansHeadingTT" panose="020B0503040202060203" pitchFamily="34" charset="0"/>
                            </a:rPr>
                            <a:t>specifieke</a:t>
                          </a:r>
                          <a:r>
                            <a:rPr lang="en-US" sz="1600" b="1" baseline="0" dirty="0" smtClean="0">
                              <a:latin typeface="RijksoverheidSansHeadingTT" panose="020B0503040202060203" pitchFamily="34" charset="0"/>
                            </a:rPr>
                            <a:t> </a:t>
                          </a:r>
                          <a:r>
                            <a:rPr lang="en-US" sz="1600" b="1" baseline="0" dirty="0" err="1" smtClean="0">
                              <a:latin typeface="RijksoverheidSansHeadingTT" panose="020B0503040202060203" pitchFamily="34" charset="0"/>
                            </a:rPr>
                            <a:t>uitkomst</a:t>
                          </a:r>
                          <a:r>
                            <a:rPr lang="en-US" sz="1600" b="1" baseline="0" dirty="0" smtClean="0">
                              <a:latin typeface="RijksoverheidSansHeadingTT" panose="020B0503040202060203" pitchFamily="34" charset="0"/>
                            </a:rPr>
                            <a:t>)</a:t>
                          </a:r>
                          <a:endParaRPr lang="nl-NL" sz="1600" b="1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53940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HeadingTT" panose="020B0503040202060203" pitchFamily="34" charset="0"/>
                            </a:rPr>
                            <a:t>Normaal</a:t>
                          </a:r>
                          <a:endParaRPr lang="nl-NL" sz="1600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nl-NL" sz="1600" dirty="0" smtClean="0">
                              <a:latin typeface="RijksoverheidSansHeadingTT" panose="020B0503040202060203" pitchFamily="34" charset="0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HeadingTT" panose="020B0503040202060203" pitchFamily="34" charset="0"/>
                            </a:rPr>
                            <a:t>Theoretisch</a:t>
                          </a:r>
                          <a:r>
                            <a:rPr lang="en-US" sz="1600" dirty="0" smtClean="0">
                              <a:latin typeface="RijksoverheidSansHeadingTT" panose="020B0503040202060203" pitchFamily="34" charset="0"/>
                            </a:rPr>
                            <a:t> </a:t>
                          </a:r>
                          <a:r>
                            <a:rPr lang="en-US" sz="1600" dirty="0" err="1" smtClean="0">
                              <a:latin typeface="RijksoverheidSansHeadingTT" panose="020B0503040202060203" pitchFamily="34" charset="0"/>
                            </a:rPr>
                            <a:t>steekproefgemiddelde</a:t>
                          </a:r>
                          <a:r>
                            <a:rPr lang="en-US" sz="1600" dirty="0" smtClean="0">
                              <a:latin typeface="RijksoverheidSansHeadingTT" panose="020B0503040202060203" pitchFamily="34" charset="0"/>
                            </a:rPr>
                            <a:t>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ba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+…+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nl-NL" sz="1600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HeadingTT" panose="020B0503040202060203" pitchFamily="34" charset="0"/>
                            </a:rPr>
                            <a:t>Geobserveerd</a:t>
                          </a:r>
                          <a:r>
                            <a:rPr lang="en-US" sz="1600" dirty="0" smtClean="0">
                              <a:latin typeface="RijksoverheidSansHeadingTT" panose="020B0503040202060203" pitchFamily="34" charset="0"/>
                            </a:rPr>
                            <a:t> </a:t>
                          </a:r>
                          <a:r>
                            <a:rPr lang="en-US" sz="1600" dirty="0" err="1" smtClean="0">
                              <a:latin typeface="RijksoverheidSansHeadingTT" panose="020B0503040202060203" pitchFamily="34" charset="0"/>
                            </a:rPr>
                            <a:t>steekproefgemiddelde</a:t>
                          </a:r>
                          <a:endParaRPr lang="en-US" sz="1600" dirty="0" smtClean="0">
                            <a:latin typeface="RijksoverheidSansHeadingTT" panose="020B0503040202060203" pitchFamily="34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+…+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nl-NL" sz="1600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5336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HeadingTT" panose="020B0503040202060203" pitchFamily="34" charset="0"/>
                            </a:rPr>
                            <a:t>Normaal</a:t>
                          </a:r>
                          <a:endParaRPr lang="nl-NL" sz="1600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nl-NL" sz="1600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HeadingTT" panose="020B0503040202060203" pitchFamily="34" charset="0"/>
                            </a:rPr>
                            <a:t>Theoretische</a:t>
                          </a:r>
                          <a:r>
                            <a:rPr lang="en-US" sz="1600" baseline="0" dirty="0" smtClean="0">
                              <a:latin typeface="RijksoverheidSansHeadingTT" panose="020B0503040202060203" pitchFamily="34" charset="0"/>
                            </a:rPr>
                            <a:t> </a:t>
                          </a:r>
                          <a:r>
                            <a:rPr lang="en-US" sz="1600" baseline="0" dirty="0" err="1" smtClean="0">
                              <a:latin typeface="RijksoverheidSansHeadingTT" panose="020B0503040202060203" pitchFamily="34" charset="0"/>
                            </a:rPr>
                            <a:t>s</a:t>
                          </a:r>
                          <a:r>
                            <a:rPr lang="en-US" sz="1600" dirty="0" err="1" smtClean="0">
                              <a:latin typeface="RijksoverheidSansHeadingTT" panose="020B0503040202060203" pitchFamily="34" charset="0"/>
                            </a:rPr>
                            <a:t>teekproefvariantie</a:t>
                          </a:r>
                          <a:r>
                            <a:rPr lang="en-US" sz="1600" baseline="0" dirty="0" smtClean="0">
                              <a:latin typeface="RijksoverheidSansHeadingTT" panose="020B0503040202060203" pitchFamily="34" charset="0"/>
                            </a:rPr>
                            <a:t> </a:t>
                          </a:r>
                          <a:endParaRPr lang="en-US" sz="1600" b="0" i="1" baseline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baseline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1600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 b="0" i="1" baseline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bar>
                                              <m:barPr>
                                                <m:pos m:val="top"/>
                                                <m:ctrlP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ba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 b="0" i="1" baseline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bar>
                                              <m:barPr>
                                                <m:pos m:val="top"/>
                                                <m:ctrlP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ba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 b="0" i="1" baseline="0" smtClean="0">
                                        <a:latin typeface="Cambria Math" panose="02040503050406030204" pitchFamily="18" charset="0"/>
                                      </a:rPr>
                                      <m:t>+…+</m:t>
                                    </m:r>
                                    <m:sSup>
                                      <m:sSupPr>
                                        <m:ctrlP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bar>
                                              <m:barPr>
                                                <m:pos m:val="top"/>
                                                <m:ctrlP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ba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600" b="0" i="1" baseline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600" b="0" i="1" baseline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 smtClean="0">
                            <a:latin typeface="RijksoverheidSansHeadingTT" panose="020B0503040202060203" pitchFamily="34" charset="0"/>
                          </a:endParaRPr>
                        </a:p>
                        <a:p>
                          <a:pPr algn="ctr"/>
                          <a:endParaRPr lang="en-US" sz="1600" dirty="0" smtClean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HeadingTT" panose="020B0503040202060203" pitchFamily="34" charset="0"/>
                            </a:rPr>
                            <a:t>Geobserveerde</a:t>
                          </a:r>
                          <a:r>
                            <a:rPr lang="en-US" sz="1600" dirty="0" smtClean="0">
                              <a:latin typeface="RijksoverheidSansHeadingTT" panose="020B0503040202060203" pitchFamily="34" charset="0"/>
                            </a:rPr>
                            <a:t> </a:t>
                          </a:r>
                          <a:r>
                            <a:rPr lang="en-US" sz="1600" dirty="0" err="1" smtClean="0">
                              <a:latin typeface="RijksoverheidSansHeadingTT" panose="020B0503040202060203" pitchFamily="34" charset="0"/>
                            </a:rPr>
                            <a:t>steekproefvariantie</a:t>
                          </a:r>
                          <a:endParaRPr lang="en-US" sz="1600" dirty="0" smtClean="0">
                            <a:latin typeface="RijksoverheidSansHeadingTT" panose="020B0503040202060203" pitchFamily="34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bar>
                                              <m:barPr>
                                                <m:pos m:val="top"/>
                                                <m:ctrlP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ba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 b="0" i="1" baseline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bar>
                                              <m:barPr>
                                                <m:pos m:val="top"/>
                                                <m:ctrlP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ba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 b="0" i="1" baseline="0" smtClean="0">
                                        <a:latin typeface="Cambria Math" panose="02040503050406030204" pitchFamily="18" charset="0"/>
                                      </a:rPr>
                                      <m:t>+…+</m:t>
                                    </m:r>
                                    <m:sSup>
                                      <m:sSupPr>
                                        <m:ctrlP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bar>
                                              <m:barPr>
                                                <m:pos m:val="top"/>
                                                <m:ctrlP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ba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600" b="0" i="1" baseline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600" b="0" i="1" baseline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 smtClean="0">
                            <a:latin typeface="RijksoverheidSansHeadingTT" panose="020B0503040202060203" pitchFamily="34" charset="0"/>
                          </a:endParaRPr>
                        </a:p>
                        <a:p>
                          <a:pPr algn="ctr"/>
                          <a:endParaRPr lang="nl-NL" sz="1600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07934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HeadingTT" panose="020B0503040202060203" pitchFamily="34" charset="0"/>
                            </a:rPr>
                            <a:t>Binomiaal</a:t>
                          </a:r>
                          <a:endParaRPr lang="nl-NL" sz="1600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nl-NL" sz="1600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HeadingTT" panose="020B0503040202060203" pitchFamily="34" charset="0"/>
                            </a:rPr>
                            <a:t>Theoretische</a:t>
                          </a:r>
                          <a:r>
                            <a:rPr lang="en-US" sz="1600" dirty="0" smtClean="0">
                              <a:latin typeface="RijksoverheidSansHeadingTT" panose="020B0503040202060203" pitchFamily="34" charset="0"/>
                            </a:rPr>
                            <a:t> </a:t>
                          </a:r>
                          <a:r>
                            <a:rPr lang="en-US" sz="1600" dirty="0" err="1" smtClean="0">
                              <a:latin typeface="RijksoverheidSansHeadingTT" panose="020B0503040202060203" pitchFamily="34" charset="0"/>
                            </a:rPr>
                            <a:t>steekproeffractie</a:t>
                          </a:r>
                          <a:r>
                            <a:rPr lang="en-US" sz="1600" dirty="0" smtClean="0">
                              <a:latin typeface="RijksoverheidSansHeadingTT" panose="020B050304020206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a14:m>
                          <a:r>
                            <a:rPr lang="nl-NL" sz="1600" dirty="0" smtClean="0">
                              <a:latin typeface="RijksoverheidSansHeadingTT" panose="020B0503040202060203" pitchFamily="34" charset="0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HeadingTT" panose="020B0503040202060203" pitchFamily="34" charset="0"/>
                            </a:rPr>
                            <a:t>Geobserveerde</a:t>
                          </a:r>
                          <a:r>
                            <a:rPr lang="en-US" sz="1600" dirty="0" smtClean="0">
                              <a:latin typeface="RijksoverheidSansHeadingTT" panose="020B0503040202060203" pitchFamily="34" charset="0"/>
                            </a:rPr>
                            <a:t> </a:t>
                          </a:r>
                          <a:r>
                            <a:rPr lang="en-US" sz="1600" dirty="0" err="1" smtClean="0">
                              <a:latin typeface="RijksoverheidSansHeadingTT" panose="020B0503040202060203" pitchFamily="34" charset="0"/>
                            </a:rPr>
                            <a:t>steekproeffractie</a:t>
                          </a:r>
                          <a:endParaRPr lang="en-US" sz="1600" dirty="0" smtClean="0">
                            <a:latin typeface="RijksoverheidSansHeadingTT" panose="020B0503040202060203" pitchFamily="34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nl-NL" sz="1600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203191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1610012"/>
                  </p:ext>
                </p:extLst>
              </p:nvPr>
            </p:nvGraphicFramePr>
            <p:xfrm>
              <a:off x="772214" y="2870801"/>
              <a:ext cx="11269026" cy="326967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38592">
                      <a:extLst>
                        <a:ext uri="{9D8B030D-6E8A-4147-A177-3AD203B41FA5}">
                          <a16:colId xmlns:a16="http://schemas.microsoft.com/office/drawing/2014/main" val="1324520157"/>
                        </a:ext>
                      </a:extLst>
                    </a:gridCol>
                    <a:gridCol w="1089342">
                      <a:extLst>
                        <a:ext uri="{9D8B030D-6E8A-4147-A177-3AD203B41FA5}">
                          <a16:colId xmlns:a16="http://schemas.microsoft.com/office/drawing/2014/main" val="3257089745"/>
                        </a:ext>
                      </a:extLst>
                    </a:gridCol>
                    <a:gridCol w="4214050">
                      <a:extLst>
                        <a:ext uri="{9D8B030D-6E8A-4147-A177-3AD203B41FA5}">
                          <a16:colId xmlns:a16="http://schemas.microsoft.com/office/drawing/2014/main" val="3519166312"/>
                        </a:ext>
                      </a:extLst>
                    </a:gridCol>
                    <a:gridCol w="4527042">
                      <a:extLst>
                        <a:ext uri="{9D8B030D-6E8A-4147-A177-3AD203B41FA5}">
                          <a16:colId xmlns:a16="http://schemas.microsoft.com/office/drawing/2014/main" val="1482470247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4" t="-3158" r="-684746" b="-46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RijksoverheidSansHeadingTT" panose="020B0503040202060203" pitchFamily="34" charset="0"/>
                            </a:rPr>
                            <a:t>Parameter</a:t>
                          </a:r>
                          <a:endParaRPr lang="nl-NL" sz="1600" b="1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err="1" smtClean="0">
                              <a:latin typeface="RijksoverheidSansHeadingTT" panose="020B0503040202060203" pitchFamily="34" charset="0"/>
                            </a:rPr>
                            <a:t>Schatter</a:t>
                          </a:r>
                          <a:r>
                            <a:rPr lang="en-US" sz="1600" b="1" dirty="0" smtClean="0">
                              <a:latin typeface="RijksoverheidSansHeadingTT" panose="020B0503040202060203" pitchFamily="34" charset="0"/>
                            </a:rPr>
                            <a:t> (</a:t>
                          </a:r>
                          <a:r>
                            <a:rPr lang="en-US" sz="1600" b="1" dirty="0" err="1" smtClean="0">
                              <a:latin typeface="RijksoverheidSansHeadingTT" panose="020B0503040202060203" pitchFamily="34" charset="0"/>
                            </a:rPr>
                            <a:t>algemene</a:t>
                          </a:r>
                          <a:r>
                            <a:rPr lang="en-US" sz="1600" b="1" dirty="0" smtClean="0">
                              <a:latin typeface="RijksoverheidSansHeadingTT" panose="020B0503040202060203" pitchFamily="34" charset="0"/>
                            </a:rPr>
                            <a:t> </a:t>
                          </a:r>
                          <a:r>
                            <a:rPr lang="en-US" sz="1600" b="1" dirty="0" err="1" smtClean="0">
                              <a:latin typeface="RijksoverheidSansHeadingTT" panose="020B0503040202060203" pitchFamily="34" charset="0"/>
                            </a:rPr>
                            <a:t>formule</a:t>
                          </a:r>
                          <a:r>
                            <a:rPr lang="en-US" sz="1600" b="1" dirty="0" smtClean="0">
                              <a:latin typeface="RijksoverheidSansHeadingTT" panose="020B0503040202060203" pitchFamily="34" charset="0"/>
                            </a:rPr>
                            <a:t>)</a:t>
                          </a:r>
                          <a:endParaRPr lang="nl-NL" sz="1600" b="1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err="1" smtClean="0">
                              <a:latin typeface="RijksoverheidSansHeadingTT" panose="020B0503040202060203" pitchFamily="34" charset="0"/>
                            </a:rPr>
                            <a:t>Schatting</a:t>
                          </a:r>
                          <a:r>
                            <a:rPr lang="en-US" sz="1600" b="1" dirty="0" smtClean="0">
                              <a:latin typeface="RijksoverheidSansHeadingTT" panose="020B0503040202060203" pitchFamily="34" charset="0"/>
                            </a:rPr>
                            <a:t> (</a:t>
                          </a:r>
                          <a:r>
                            <a:rPr lang="en-US" sz="1600" b="1" dirty="0" err="1" smtClean="0">
                              <a:latin typeface="RijksoverheidSansHeadingTT" panose="020B0503040202060203" pitchFamily="34" charset="0"/>
                            </a:rPr>
                            <a:t>specifieke</a:t>
                          </a:r>
                          <a:r>
                            <a:rPr lang="en-US" sz="1600" b="1" baseline="0" dirty="0" smtClean="0">
                              <a:latin typeface="RijksoverheidSansHeadingTT" panose="020B0503040202060203" pitchFamily="34" charset="0"/>
                            </a:rPr>
                            <a:t> </a:t>
                          </a:r>
                          <a:r>
                            <a:rPr lang="en-US" sz="1600" b="1" baseline="0" dirty="0" err="1" smtClean="0">
                              <a:latin typeface="RijksoverheidSansHeadingTT" panose="020B0503040202060203" pitchFamily="34" charset="0"/>
                            </a:rPr>
                            <a:t>uitkomst</a:t>
                          </a:r>
                          <a:r>
                            <a:rPr lang="en-US" sz="1600" b="1" baseline="0" dirty="0" smtClean="0">
                              <a:latin typeface="RijksoverheidSansHeadingTT" panose="020B0503040202060203" pitchFamily="34" charset="0"/>
                            </a:rPr>
                            <a:t>)</a:t>
                          </a:r>
                          <a:endParaRPr lang="nl-NL" sz="1600" b="1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53940160"/>
                      </a:ext>
                    </a:extLst>
                  </a:tr>
                  <a:tr h="7918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HeadingTT" panose="020B0503040202060203" pitchFamily="34" charset="0"/>
                            </a:rPr>
                            <a:t>Normaal</a:t>
                          </a:r>
                          <a:endParaRPr lang="nl-NL" sz="1600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2402" t="-74809" r="-802793" b="-239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116" t="-74809" r="-107659" b="-239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9125" t="-74809" r="-269" b="-239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336640"/>
                      </a:ext>
                    </a:extLst>
                  </a:tr>
                  <a:tr h="11457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HeadingTT" panose="020B0503040202060203" pitchFamily="34" charset="0"/>
                            </a:rPr>
                            <a:t>Normaal</a:t>
                          </a:r>
                          <a:endParaRPr lang="nl-NL" sz="1600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2402" t="-121809" r="-802793" b="-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116" t="-121809" r="-107659" b="-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9125" t="-121809" r="-269" b="-670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793470"/>
                      </a:ext>
                    </a:extLst>
                  </a:tr>
                  <a:tr h="75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HeadingTT" panose="020B0503040202060203" pitchFamily="34" charset="0"/>
                            </a:rPr>
                            <a:t>Binomiaal</a:t>
                          </a:r>
                          <a:endParaRPr lang="nl-NL" sz="1600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2402" t="-336290" r="-802793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116" t="-336290" r="-107659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9125" t="-336290" r="-269" b="-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03191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826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e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landmachtNL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COMMIT_16-9.potx" id="{1445475F-C680-4984-B289-2F11A48A3D2F}" vid="{C2C83AC2-C8C5-4794-9F5F-E1F5002BF5A0}"/>
    </a:ext>
  </a:extLst>
</a:theme>
</file>

<file path=ppt/theme/theme2.xml><?xml version="1.0" encoding="utf-8"?>
<a:theme xmlns:a="http://schemas.openxmlformats.org/drawingml/2006/main" name="1_Presentatie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Custom 1">
      <a:majorFont>
        <a:latin typeface="RijksoverheidSansWebText Bold"/>
        <a:ea typeface=""/>
        <a:cs typeface=""/>
      </a:majorFont>
      <a:minorFont>
        <a:latin typeface="RijksoverheidSans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COMMIT_16-9.potx" id="{1445475F-C680-4984-B289-2F11A48A3D2F}" vid="{C2C83AC2-C8C5-4794-9F5F-E1F5002BF5A0}"/>
    </a:ext>
  </a:extLst>
</a:theme>
</file>

<file path=ppt/theme/theme3.xml><?xml version="1.0" encoding="utf-8"?>
<a:theme xmlns:a="http://schemas.openxmlformats.org/drawingml/2006/main" name="2_Presentatie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Custom 1">
      <a:majorFont>
        <a:latin typeface="RijksoverheidSansWebText Bold"/>
        <a:ea typeface=""/>
        <a:cs typeface=""/>
      </a:majorFont>
      <a:minorFont>
        <a:latin typeface="RijksoverheidSans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COMMIT_16-9.potx" id="{1445475F-C680-4984-B289-2F11A48A3D2F}" vid="{C2C83AC2-C8C5-4794-9F5F-E1F5002BF5A0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Tijdelijk_bestand_Presentatie_DOSCO_16-9 (1)</Template>
  <TotalTime>0</TotalTime>
  <Words>3056</Words>
  <Application>Microsoft Office PowerPoint</Application>
  <PresentationFormat>Widescreen</PresentationFormat>
  <Paragraphs>338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Cambria Math</vt:lpstr>
      <vt:lpstr>RijksoverheidSansHeadingTT</vt:lpstr>
      <vt:lpstr>RijksoverheidSansText</vt:lpstr>
      <vt:lpstr>RijksoverheidSansWebText Bold</vt:lpstr>
      <vt:lpstr>Verdana</vt:lpstr>
      <vt:lpstr>Presentatie</vt:lpstr>
      <vt:lpstr>1_Presentatie</vt:lpstr>
      <vt:lpstr>2_Presentatie</vt:lpstr>
      <vt:lpstr>Statistiek: college 7</vt:lpstr>
      <vt:lpstr>Behandeld in statistiek deel 1</vt:lpstr>
      <vt:lpstr>Deze week</vt:lpstr>
      <vt:lpstr>Recap: kansexperiment</vt:lpstr>
      <vt:lpstr>Voorbeeld: schietscores van militairen</vt:lpstr>
      <vt:lpstr>Theoretische versus geobserveerde steekproef</vt:lpstr>
      <vt:lpstr>Schatten: van data naar model</vt:lpstr>
      <vt:lpstr>Puntschattingen</vt:lpstr>
      <vt:lpstr>Schatters versus schattingen</vt:lpstr>
      <vt:lpstr>Wenselijke eigenschappen van schatters</vt:lpstr>
      <vt:lpstr>Schatten: van data naar model</vt:lpstr>
      <vt:lpstr>Schatten van populatieparameters</vt:lpstr>
      <vt:lpstr>Voorspellingsintervallen van populatieparameters</vt:lpstr>
      <vt:lpstr>Voorspellingsinterval</vt:lpstr>
      <vt:lpstr>Recap: de standaardnormale verdeling</vt:lpstr>
      <vt:lpstr>Recap: de z-score</vt:lpstr>
      <vt:lpstr>Recap: de z-score</vt:lpstr>
      <vt:lpstr>Een voorspellingsinterval voor Z∼N(0,1)</vt:lpstr>
      <vt:lpstr>Een voorspellingsinterval voor ¯X</vt:lpstr>
      <vt:lpstr>Betrouwbaarheidsinterval</vt:lpstr>
      <vt:lpstr>Betrouwbaarheidsinterval</vt:lpstr>
      <vt:lpstr>Interactieve plot: betrouwbaarheidsintervallen</vt:lpstr>
      <vt:lpstr>Voorbeeld</vt:lpstr>
      <vt:lpstr>Voorbeeld</vt:lpstr>
      <vt:lpstr>Berekenen van steekproefomvang</vt:lpstr>
      <vt:lpstr>Voorbeeld</vt:lpstr>
      <vt:lpstr>Voorbeeld</vt:lpstr>
      <vt:lpstr>Samenvatting</vt:lpstr>
    </vt:vector>
  </TitlesOfParts>
  <Company>Ministerie van Defensie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Statistiek</dc:title>
  <dc:creator>Blom, DAMP, Dr. ir., DOSCO/NLDA/FMW/CG MTW</dc:creator>
  <cp:lastModifiedBy>Blom, DAMP, Dr. ir., DOSCO/NLDA/FMW/CG MTW</cp:lastModifiedBy>
  <cp:revision>235</cp:revision>
  <cp:lastPrinted>2011-09-21T07:52:24Z</cp:lastPrinted>
  <dcterms:created xsi:type="dcterms:W3CDTF">2024-11-25T09:45:08Z</dcterms:created>
  <dcterms:modified xsi:type="dcterms:W3CDTF">2025-06-05T09:58:28Z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eur">
    <vt:lpwstr>Auteur</vt:lpwstr>
  </property>
  <property fmtid="{D5CDD505-2E9C-101B-9397-08002B2CF9AE}" pid="3" name="Functie">
    <vt:lpwstr>Functie</vt:lpwstr>
  </property>
  <property fmtid="{D5CDD505-2E9C-101B-9397-08002B2CF9AE}" pid="4" name="Titel">
    <vt:lpwstr>Titel</vt:lpwstr>
  </property>
  <property fmtid="{D5CDD505-2E9C-101B-9397-08002B2CF9AE}" pid="5" name="Subtitel">
    <vt:lpwstr>Subtitel</vt:lpwstr>
  </property>
  <property fmtid="{D5CDD505-2E9C-101B-9397-08002B2CF9AE}" pid="6" name="Afdeling">
    <vt:lpwstr>Afdeling</vt:lpwstr>
  </property>
  <property fmtid="{D5CDD505-2E9C-101B-9397-08002B2CF9AE}" pid="7" name="Merking">
    <vt:lpwstr>Merking</vt:lpwstr>
  </property>
  <property fmtid="{D5CDD505-2E9C-101B-9397-08002B2CF9AE}" pid="8" name="Rubricering">
    <vt:lpwstr>Rubricering</vt:lpwstr>
  </property>
  <property fmtid="{D5CDD505-2E9C-101B-9397-08002B2CF9AE}" pid="9" name="Datum">
    <vt:filetime>1999-12-31T22:00:00Z</vt:filetime>
  </property>
</Properties>
</file>