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</p:sldMasterIdLst>
  <p:notesMasterIdLst>
    <p:notesMasterId r:id="rId25"/>
  </p:notesMasterIdLst>
  <p:handoutMasterIdLst>
    <p:handoutMasterId r:id="rId26"/>
  </p:handoutMasterIdLst>
  <p:sldIdLst>
    <p:sldId id="256" r:id="rId3"/>
    <p:sldId id="257" r:id="rId4"/>
    <p:sldId id="258" r:id="rId5"/>
    <p:sldId id="290" r:id="rId6"/>
    <p:sldId id="287" r:id="rId7"/>
    <p:sldId id="289" r:id="rId8"/>
    <p:sldId id="291" r:id="rId9"/>
    <p:sldId id="292" r:id="rId10"/>
    <p:sldId id="293" r:id="rId11"/>
    <p:sldId id="294" r:id="rId12"/>
    <p:sldId id="300" r:id="rId13"/>
    <p:sldId id="301" r:id="rId14"/>
    <p:sldId id="295" r:id="rId15"/>
    <p:sldId id="296" r:id="rId16"/>
    <p:sldId id="302" r:id="rId17"/>
    <p:sldId id="303" r:id="rId18"/>
    <p:sldId id="298" r:id="rId19"/>
    <p:sldId id="305" r:id="rId20"/>
    <p:sldId id="306" r:id="rId21"/>
    <p:sldId id="299" r:id="rId22"/>
    <p:sldId id="288" r:id="rId23"/>
    <p:sldId id="285" r:id="rId24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0"/>
  </p:normalViewPr>
  <p:slideViewPr>
    <p:cSldViewPr>
      <p:cViewPr varScale="1">
        <p:scale>
          <a:sx n="118" d="100"/>
          <a:sy n="118" d="100"/>
        </p:scale>
        <p:origin x="27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8AE092-C8CA-4D60-A6A5-80BD3E7865E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nl-NL"/>
        </a:p>
      </dgm:t>
    </dgm:pt>
    <dgm:pt modelId="{484C5F6A-A4B7-406D-AA99-5174911C7AC9}" type="pres">
      <dgm:prSet presAssocID="{8C8AE092-C8CA-4D60-A6A5-80BD3E7865EA}" presName="diagram" presStyleCnt="0">
        <dgm:presLayoutVars>
          <dgm:dir/>
          <dgm:resizeHandles val="exact"/>
        </dgm:presLayoutVars>
      </dgm:prSet>
      <dgm:spPr/>
    </dgm:pt>
  </dgm:ptLst>
  <dgm:cxnLst>
    <dgm:cxn modelId="{FEF5169D-4C35-4F6A-A2B1-23628AF055A3}" type="presOf" srcId="{8C8AE092-C8CA-4D60-A6A5-80BD3E7865EA}" destId="{484C5F6A-A4B7-406D-AA99-5174911C7AC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200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+mn-lt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Dr.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ir.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Danny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Blom</a:t>
            </a:r>
            <a:endParaRPr lang="en-US" sz="1200" baseline="0" dirty="0" smtClean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Nederlandse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Defensie</a:t>
            </a:r>
            <a:r>
              <a:rPr lang="en-US" sz="1200" dirty="0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  <a:ea typeface="Verdana" panose="020B0604030504040204" pitchFamily="34" charset="0"/>
              </a:rPr>
              <a:t>Academie</a:t>
            </a:r>
            <a:endParaRPr sz="1200" dirty="0">
              <a:solidFill>
                <a:schemeClr val="bg1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aseline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 smtClean="0"/>
              <a:t>College 1: </a:t>
            </a:r>
            <a:r>
              <a:rPr lang="en-US" noProof="0" dirty="0" err="1" smtClean="0"/>
              <a:t>introductie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DATA ALS WAPEN EN MIDDEL VOOR BESLUITVORMING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  <a:ea typeface="Verdana" panose="020B0604030504040204" pitchFamily="34" charset="0"/>
              </a:defRPr>
            </a:lvl1pPr>
          </a:lstStyle>
          <a:p>
            <a:fld id="{5670BF5D-6203-4D16-A61E-ECF40410EB14}" type="datetime4">
              <a:rPr lang="nl-NL" smtClean="0"/>
              <a:t>8 juli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034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FDA504-7E13-45CA-8E9E-72B35D8CAC02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371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23110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D3C7E0-C839-4905-81E3-032B35F986F8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678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BB360E-D62F-4628-984F-A07E7DB67C1D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7427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77BC4-1B19-46E8-A5D0-BCD7816BE1D2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9859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3D3065-9EDD-4E18-9586-AAE0612B4711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60206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703200-CD6A-4C16-9B25-30C26A2E303B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7723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19547"/>
            <a:ext cx="4011084" cy="6155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A98B9B-12F1-4ABD-AB7E-5605E53B0E55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66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2C9F29-C7BF-4FD9-BB26-359ABA1DF54F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763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057C1D-F168-421C-BB49-06191A95F32F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104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77898" y="1265238"/>
            <a:ext cx="800219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76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 smtClean="0">
                <a:solidFill>
                  <a:schemeClr val="bg1"/>
                </a:solidFill>
                <a:cs typeface="Arial" charset="0"/>
              </a:rPr>
              <a:t>DOSCO</a:t>
            </a:r>
          </a:p>
          <a:p>
            <a:pPr eaLnBrk="0" hangingPunct="0">
              <a:defRPr/>
            </a:pPr>
            <a:r>
              <a:rPr lang="en-US" sz="1100" dirty="0" err="1" smtClean="0">
                <a:solidFill>
                  <a:schemeClr val="bg1"/>
                </a:solidFill>
                <a:cs typeface="Arial" charset="0"/>
              </a:rPr>
              <a:t>Statistiek</a:t>
            </a:r>
            <a:r>
              <a:rPr lang="en-US" sz="1100" dirty="0" smtClean="0">
                <a:solidFill>
                  <a:schemeClr val="bg1"/>
                </a:solidFill>
                <a:cs typeface="Arial" charset="0"/>
              </a:rPr>
              <a:t> college 1</a:t>
            </a:r>
            <a:endParaRPr lang="nl-NL" sz="11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‹nr.›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18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780618" y="1"/>
            <a:ext cx="586316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469064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fld id="{3AEB11A4-0748-467A-B6DF-FD54CF264AF0}" type="datetime4">
              <a:rPr lang="nl-NL" smtClean="0"/>
              <a:t>8 juli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943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13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nl-NL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Correlatie en lineaire regressie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dirty="0" smtClean="0"/>
              <a:t>Juli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Pearson’s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Aangezien de formule op de vorige slide moeilijk dan wel onwerkbaar is, gebruiken we een andere vorm.</a:t>
                </a:r>
                <a:endParaRPr lang="nl-NL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a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)⋅(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a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p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nl-NL" dirty="0"/>
              </a:p>
              <a:p>
                <a:endParaRPr lang="nl-NL" sz="1000" dirty="0" smtClean="0"/>
              </a:p>
              <a:p>
                <a:r>
                  <a:rPr lang="nl-NL" dirty="0" smtClean="0"/>
                  <a:t>Dit wordt ook wel </a:t>
                </a:r>
                <a:r>
                  <a:rPr lang="nl-NL" b="1" dirty="0" err="1" smtClean="0">
                    <a:solidFill>
                      <a:schemeClr val="accent1"/>
                    </a:solidFill>
                  </a:rPr>
                  <a:t>Pearson’s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genoemd.</a:t>
                </a:r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b="1" dirty="0" smtClean="0"/>
                  <a:t> ligt altijd tussen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l-N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nl-NL" b="1" dirty="0" smtClean="0"/>
                  <a:t> en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nl-NL" b="1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&lt;0: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negatieve</a:t>
                </a:r>
                <a:r>
                  <a:rPr lang="nl-NL" dirty="0" smtClean="0"/>
                  <a:t> correlatie (dalende trend)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&gt;0: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positieve</a:t>
                </a:r>
                <a:r>
                  <a:rPr lang="nl-NL" dirty="0" smtClean="0"/>
                  <a:t> correlatie (stijgende trend)  </a:t>
                </a:r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72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Pearson’s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</p:spPr>
            <p:txBody>
              <a:bodyPr/>
              <a:lstStyle/>
              <a:p>
                <a:endParaRPr lang="nl-NL" dirty="0" smtClean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 smtClean="0"/>
              </a:p>
              <a:p>
                <a:endParaRPr lang="nl-NL" sz="2000" dirty="0"/>
              </a:p>
              <a:p>
                <a:endParaRPr lang="nl-NL" sz="2000" dirty="0" smtClean="0"/>
              </a:p>
              <a:p>
                <a:endParaRPr lang="nl-NL" sz="2000" dirty="0"/>
              </a:p>
              <a:p>
                <a:endParaRPr lang="nl-NL" sz="2000" dirty="0" smtClean="0"/>
              </a:p>
              <a:p>
                <a:endParaRPr lang="nl-NL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000" dirty="0" smtClean="0"/>
                  <a:t>Hoe dichter de punten op een lijn liggen, hoe verder van 0 de correlatiecoëfficiënt ligt.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000" dirty="0" smtClean="0"/>
                  <a:t>Sterke correlatie zegt niets over de richtingscoëfficiënt van de betreffende lijn.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000" dirty="0" smtClean="0"/>
                  <a:t>Bij een correlatiecoëfficiënt </a:t>
                </a:r>
                <a14:m>
                  <m:oMath xmlns:m="http://schemas.openxmlformats.org/officeDocument/2006/math"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000" dirty="0" smtClean="0"/>
                  <a:t> is de samenhang niet lineair, maar kan het nog steeds niet-lineair zijn.  </a:t>
                </a:r>
                <a:endParaRPr lang="en-US" dirty="0"/>
              </a:p>
            </p:txBody>
          </p:sp>
        </mc:Choice>
        <mc:Fallback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259864" cy="4246562"/>
              </a:xfrm>
              <a:blipFill>
                <a:blip r:embed="rId2"/>
                <a:stretch>
                  <a:fillRect l="-1245" r="-1841" b="-7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50" y="1760662"/>
            <a:ext cx="8152934" cy="3423440"/>
          </a:xfrm>
          <a:prstGeom prst="rect">
            <a:avLst/>
          </a:prstGeom>
        </p:spPr>
      </p:pic>
      <p:sp>
        <p:nvSpPr>
          <p:cNvPr id="5" name="Tekstvak 4"/>
          <p:cNvSpPr txBox="1"/>
          <p:nvPr/>
        </p:nvSpPr>
        <p:spPr>
          <a:xfrm>
            <a:off x="7320136" y="1397619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https://en.wikipedia.org/wiki/Correlation#/media/File:Correlation_examples2.svg</a:t>
            </a:r>
          </a:p>
        </p:txBody>
      </p:sp>
    </p:spTree>
    <p:extLst>
      <p:ext uri="{BB962C8B-B14F-4D97-AF65-F5344CB8AC3E}">
        <p14:creationId xmlns:p14="http://schemas.microsoft.com/office/powerpoint/2010/main" val="323756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nl-NL" b="1" dirty="0" smtClean="0"/>
                  <a:t>Correlatie </a:t>
                </a:r>
                <a14:m>
                  <m:oMath xmlns:m="http://schemas.openxmlformats.org/officeDocument/2006/math">
                    <m:r>
                      <a:rPr lang="nl-NL" b="1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nl-NL" b="1" dirty="0" smtClean="0"/>
                  <a:t> causaliteit</a:t>
                </a:r>
                <a:endParaRPr lang="nl-NL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1259864" cy="4246562"/>
          </a:xfrm>
        </p:spPr>
        <p:txBody>
          <a:bodyPr/>
          <a:lstStyle/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/>
          </a:p>
          <a:p>
            <a:endParaRPr lang="nl-NL" sz="2000" dirty="0" smtClean="0"/>
          </a:p>
          <a:p>
            <a:endParaRPr lang="nl-NL" sz="2000" dirty="0" smtClean="0"/>
          </a:p>
          <a:p>
            <a:r>
              <a:rPr lang="nl-NL" sz="2000" dirty="0" smtClean="0"/>
              <a:t>IJsverkoop en haaienaanvallen zijn duidelijk gecorreleerd, maar ijsverkoop is niet de </a:t>
            </a:r>
            <a:r>
              <a:rPr lang="nl-NL" sz="2000" b="1" dirty="0" smtClean="0"/>
              <a:t>oorzaak</a:t>
            </a:r>
            <a:r>
              <a:rPr lang="nl-NL" sz="2000" dirty="0" smtClean="0"/>
              <a:t> van een haaienaanvallen. </a:t>
            </a:r>
          </a:p>
          <a:p>
            <a:r>
              <a:rPr lang="nl-NL" sz="2000" dirty="0"/>
              <a:t>W</a:t>
            </a:r>
            <a:r>
              <a:rPr lang="nl-NL" sz="2000" dirty="0" smtClean="0"/>
              <a:t>e hebben hier te maken met een derde variabele (“aantal strandgasten”) die invloed heeft op beiden.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kstvak 4"/>
          <p:cNvSpPr txBox="1"/>
          <p:nvPr/>
        </p:nvSpPr>
        <p:spPr>
          <a:xfrm>
            <a:off x="1487488" y="2292883"/>
            <a:ext cx="44644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https://biostatsquid.com/correlation-does-not-imply-causation/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2636912"/>
            <a:ext cx="4041333" cy="2254675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11255264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20" name="Groep 19"/>
          <p:cNvGrpSpPr/>
          <p:nvPr/>
        </p:nvGrpSpPr>
        <p:grpSpPr>
          <a:xfrm>
            <a:off x="5584777" y="2297494"/>
            <a:ext cx="6272791" cy="2597601"/>
            <a:chOff x="5879976" y="2293986"/>
            <a:chExt cx="6272791" cy="2597601"/>
          </a:xfrm>
        </p:grpSpPr>
        <p:sp>
          <p:nvSpPr>
            <p:cNvPr id="9" name="Afgeronde rechthoek 8"/>
            <p:cNvSpPr/>
            <p:nvPr/>
          </p:nvSpPr>
          <p:spPr bwMode="auto">
            <a:xfrm>
              <a:off x="7824192" y="2293986"/>
              <a:ext cx="2707160" cy="936104"/>
            </a:xfrm>
            <a:prstGeom prst="roundRect">
              <a:avLst/>
            </a:prstGeom>
            <a:solidFill>
              <a:schemeClr val="bg2"/>
            </a:solidFill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Aantal strandgasten</a:t>
              </a:r>
              <a:endParaRPr kumimoji="0" lang="en-US" sz="2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Afgeronde rechthoek 9"/>
            <p:cNvSpPr/>
            <p:nvPr/>
          </p:nvSpPr>
          <p:spPr bwMode="auto">
            <a:xfrm>
              <a:off x="5879976" y="3955483"/>
              <a:ext cx="2707160" cy="936104"/>
            </a:xfrm>
            <a:prstGeom prst="roundRect">
              <a:avLst/>
            </a:prstGeom>
            <a:solidFill>
              <a:schemeClr val="bg2"/>
            </a:solidFill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nl-NL" b="1" dirty="0" smtClean="0">
                  <a:solidFill>
                    <a:schemeClr val="tx1"/>
                  </a:solidFill>
                </a:rPr>
                <a:t>IJsverkoop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Afgeronde rechthoek 10"/>
            <p:cNvSpPr/>
            <p:nvPr/>
          </p:nvSpPr>
          <p:spPr bwMode="auto">
            <a:xfrm>
              <a:off x="9445607" y="3951585"/>
              <a:ext cx="2707160" cy="936104"/>
            </a:xfrm>
            <a:prstGeom prst="roundRect">
              <a:avLst/>
            </a:prstGeom>
            <a:solidFill>
              <a:schemeClr val="bg2"/>
            </a:solidFill>
            <a:ln/>
            <a:ex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nl-NL" b="1" dirty="0" smtClean="0">
                  <a:solidFill>
                    <a:schemeClr val="tx1"/>
                  </a:solidFill>
                </a:rPr>
                <a:t>Haaienaanvallen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Rechte verbindingslijn met pijl 12"/>
            <p:cNvCxnSpPr>
              <a:endCxn id="10" idx="0"/>
            </p:cNvCxnSpPr>
            <p:nvPr/>
          </p:nvCxnSpPr>
          <p:spPr bwMode="auto">
            <a:xfrm flipH="1">
              <a:off x="7233556" y="3227526"/>
              <a:ext cx="1670756" cy="727957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Rechte verbindingslijn met pijl 13"/>
            <p:cNvCxnSpPr>
              <a:endCxn id="11" idx="0"/>
            </p:cNvCxnSpPr>
            <p:nvPr/>
          </p:nvCxnSpPr>
          <p:spPr bwMode="auto">
            <a:xfrm>
              <a:off x="9494948" y="3227526"/>
              <a:ext cx="1304239" cy="724059"/>
            </a:xfrm>
            <a:prstGeom prst="straightConnector1">
              <a:avLst/>
            </a:prstGeom>
            <a:ln>
              <a:tailEnd type="triangle"/>
            </a:ln>
            <a:extLst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478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971832" cy="4246562"/>
          </a:xfrm>
        </p:spPr>
        <p:txBody>
          <a:bodyPr/>
          <a:lstStyle/>
          <a:p>
            <a:r>
              <a:rPr lang="nl-NL" dirty="0"/>
              <a:t>Defensie onderzoekt het benzineverbruik van de PNOD voertuigen. Hiertoe wordt op een speciaal circuit een tijdlang met constante snelheid gereden, waarna het benzineverbruik wordt vastgesteld in liters per 100 kilometer.</a:t>
            </a:r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b="1" dirty="0" smtClean="0"/>
          </a:p>
          <a:p>
            <a:r>
              <a:rPr lang="nl-NL" b="1" dirty="0" smtClean="0"/>
              <a:t>Wat kunnen we </a:t>
            </a:r>
            <a:r>
              <a:rPr lang="nl-NL" b="1" dirty="0"/>
              <a:t>op </a:t>
            </a:r>
            <a:r>
              <a:rPr lang="nl-NL" b="1" dirty="0" smtClean="0"/>
              <a:t>statistische verantwoorde wijze zeggen over </a:t>
            </a:r>
            <a:r>
              <a:rPr lang="nl-NL" b="1" dirty="0"/>
              <a:t>de </a:t>
            </a:r>
            <a:r>
              <a:rPr lang="nl-NL" b="1" dirty="0" smtClean="0"/>
              <a:t>correlatie tussen snelheid en verbruik</a:t>
            </a:r>
            <a:r>
              <a:rPr lang="nl-NL" b="1" dirty="0"/>
              <a:t>?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3" name="Tabel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274990"/>
              </p:ext>
            </p:extLst>
          </p:nvPr>
        </p:nvGraphicFramePr>
        <p:xfrm>
          <a:off x="1115059" y="3356992"/>
          <a:ext cx="976291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9580">
                  <a:extLst>
                    <a:ext uri="{9D8B030D-6E8A-4147-A177-3AD203B41FA5}">
                      <a16:colId xmlns:a16="http://schemas.microsoft.com/office/drawing/2014/main" val="1933718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40851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86399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24050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057064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3337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Snelheid</a:t>
                      </a:r>
                      <a:r>
                        <a:rPr lang="en-US" sz="2400" b="1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(km/h)</a:t>
                      </a:r>
                      <a:endParaRPr lang="en-US" sz="24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130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539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Verbruik (</a:t>
                      </a:r>
                      <a:r>
                        <a:rPr lang="nl-NL" sz="2400" dirty="0" err="1" smtClean="0"/>
                        <a:t>ltr</a:t>
                      </a:r>
                      <a:r>
                        <a:rPr lang="nl-NL" sz="2400" baseline="0" dirty="0" smtClean="0"/>
                        <a:t> </a:t>
                      </a:r>
                      <a:r>
                        <a:rPr lang="nl-NL" sz="2400" dirty="0" smtClean="0"/>
                        <a:t>/</a:t>
                      </a:r>
                      <a:r>
                        <a:rPr lang="nl-NL" sz="2400" baseline="0" dirty="0" smtClean="0"/>
                        <a:t> 100km)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6,8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7,9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8,3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9,1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49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8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</a:t>
            </a:r>
            <a:r>
              <a:rPr lang="nl-NL" b="1" dirty="0" err="1"/>
              <a:t>Pearson’s</a:t>
            </a:r>
            <a:r>
              <a:rPr lang="nl-NL" b="1" dirty="0"/>
              <a:t> correlatiecoëfficiënt</a:t>
            </a:r>
            <a:r>
              <a:rPr lang="nl-NL" b="1" dirty="0" smtClean="0"/>
              <a:t> 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We hebben een steekproef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dirty="0" smtClean="0"/>
                  <a:t> van datapunten met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nl-NL" dirty="0" smtClean="0"/>
                  <a:t> snelheid (in km / uur)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dirty="0" smtClean="0"/>
                  <a:t>: brandstofverbruik (in liters per 100 km)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</a:t>
                </a:r>
                <a:r>
                  <a:rPr lang="nl-NL" dirty="0" smtClean="0"/>
                  <a:t>: 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e>
                        </m:bar>
                        <m:r>
                          <a:rPr lang="nl-NL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nl-NL" i="1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num>
                      <m:den>
                        <m:rad>
                          <m:radPr>
                            <m:degHide m:val="on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ba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bar>
                              <m:barPr>
                                <m:pos m:val="top"/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p>
                                  <m:sSupPr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bar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nl-NL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bar>
                                  <m:barPr>
                                    <m:pos m:val="top"/>
                                    <m:ctrlP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  <m:sup>
                                <m:r>
                                  <a:rPr lang="nl-N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882−110⋅7,92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12300−</m:t>
                                </m:r>
                                <m:sSup>
                                  <m:sSupPr>
                                    <m:ctrlP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110</m:t>
                                    </m:r>
                                  </m:e>
                                  <m:sup>
                                    <m:r>
                                      <a:rPr lang="nl-NL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⋅(63,32−</m:t>
                            </m:r>
                            <m:sSup>
                              <m:sSupPr>
                                <m:ctrlP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7,92</m:t>
                                </m:r>
                              </m:e>
                              <m:sup>
                                <m:r>
                                  <a:rPr lang="nl-NL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  <m:r>
                      <a:rPr lang="nl-NL" b="0" i="1" smtClean="0">
                        <a:latin typeface="Cambria Math" panose="02040503050406030204" pitchFamily="18" charset="0"/>
                      </a:rPr>
                      <m:t>≈0,9912</m:t>
                    </m:r>
                  </m:oMath>
                </a14:m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b="1" dirty="0" smtClean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1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650852"/>
                  </p:ext>
                </p:extLst>
              </p:nvPr>
            </p:nvGraphicFramePr>
            <p:xfrm>
              <a:off x="1587968" y="2574417"/>
              <a:ext cx="9116544" cy="23990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947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572983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25214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24908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  <a:gridCol w="1794492">
                      <a:extLst>
                        <a:ext uri="{9D8B030D-6E8A-4147-A177-3AD203B41FA5}">
                          <a16:colId xmlns:a16="http://schemas.microsoft.com/office/drawing/2014/main" val="329602175"/>
                        </a:ext>
                      </a:extLst>
                    </a:gridCol>
                  </a:tblGrid>
                  <a:tr h="3264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1" i="1" u="none" strike="noStrike" kern="1200" baseline="0" dirty="0" smtClean="0">
                                    <a:solidFill>
                                      <a:schemeClr val="lt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1" i="1" smtClean="0"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nl-NL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nl-NL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NL" sz="16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nl-NL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 dirty="0" smtClean="0"/>
                            <a:t> </a:t>
                          </a:r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6,8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90⋅6,8=612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90⋅90=8100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6,8⋅6,8=46,24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100⋅7,5=750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100⋅100=10000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7,5⋅7,5=56,25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110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110⋅7,9=</m:t>
                                </m:r>
                                <m:r>
                                  <m:rPr>
                                    <m:nor/>
                                  </m:rPr>
                                  <a:rPr lang="nl-NL" sz="1600" b="0" i="0" smtClean="0">
                                    <a:latin typeface="Cambria Math" panose="02040503050406030204" pitchFamily="18" charset="0"/>
                                  </a:rPr>
                                  <m:t>869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110⋅110=12100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7,9⋅7,9=62,41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120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8,3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120⋅8,3=</m:t>
                                </m:r>
                                <m:r>
                                  <m:rPr>
                                    <m:nor/>
                                  </m:rPr>
                                  <a:rPr lang="nl-NL" sz="1600" b="0" i="0" smtClean="0">
                                    <a:latin typeface="Cambria Math" panose="02040503050406030204" pitchFamily="18" charset="0"/>
                                  </a:rPr>
                                  <m:t>996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120⋅120=14400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8,3⋅8,3=68,89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32643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9,1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130⋅9,1=1183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130⋅130=16900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9,1⋅9,1=82,81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33611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=110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=7,92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  <m:t>𝑥𝑦</m:t>
                                    </m:r>
                                  </m:e>
                                </m:bar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=882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nl-NL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nl-NL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=12300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nl-NL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p>
                                      <m:sSupPr>
                                        <m:ctrlPr>
                                          <a:rPr lang="nl-NL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nl-NL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nl-NL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bar>
                                <m:r>
                                  <a:rPr lang="nl-NL" sz="1600" b="0" i="1" smtClean="0">
                                    <a:latin typeface="Cambria Math" panose="02040503050406030204" pitchFamily="18" charset="0"/>
                                  </a:rPr>
                                  <m:t>=63,32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0650852"/>
                  </p:ext>
                </p:extLst>
              </p:nvPr>
            </p:nvGraphicFramePr>
            <p:xfrm>
              <a:off x="1587968" y="2574417"/>
              <a:ext cx="9116544" cy="23990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8947">
                      <a:extLst>
                        <a:ext uri="{9D8B030D-6E8A-4147-A177-3AD203B41FA5}">
                          <a16:colId xmlns:a16="http://schemas.microsoft.com/office/drawing/2014/main" val="2434848109"/>
                        </a:ext>
                      </a:extLst>
                    </a:gridCol>
                    <a:gridCol w="1572983">
                      <a:extLst>
                        <a:ext uri="{9D8B030D-6E8A-4147-A177-3AD203B41FA5}">
                          <a16:colId xmlns:a16="http://schemas.microsoft.com/office/drawing/2014/main" val="482003995"/>
                        </a:ext>
                      </a:extLst>
                    </a:gridCol>
                    <a:gridCol w="1825214">
                      <a:extLst>
                        <a:ext uri="{9D8B030D-6E8A-4147-A177-3AD203B41FA5}">
                          <a16:colId xmlns:a16="http://schemas.microsoft.com/office/drawing/2014/main" val="3217656689"/>
                        </a:ext>
                      </a:extLst>
                    </a:gridCol>
                    <a:gridCol w="2024908">
                      <a:extLst>
                        <a:ext uri="{9D8B030D-6E8A-4147-A177-3AD203B41FA5}">
                          <a16:colId xmlns:a16="http://schemas.microsoft.com/office/drawing/2014/main" val="4068316828"/>
                        </a:ext>
                      </a:extLst>
                    </a:gridCol>
                    <a:gridCol w="1794492">
                      <a:extLst>
                        <a:ext uri="{9D8B030D-6E8A-4147-A177-3AD203B41FA5}">
                          <a16:colId xmlns:a16="http://schemas.microsoft.com/office/drawing/2014/main" val="329602175"/>
                        </a:ext>
                      </a:extLst>
                    </a:gridCol>
                  </a:tblGrid>
                  <a:tr h="340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1786" r="-381090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1786" r="-360853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1786" r="-211371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1786" r="-89790" b="-6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1786" r="-1701" b="-610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5006903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103636" r="-38109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103636" r="-360853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103636" r="-211371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103636" r="-89790" b="-5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103636" r="-1701" b="-5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666598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203636" r="-381090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203636" r="-360853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203636" r="-211371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203636" r="-89790" b="-4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203636" r="-1701" b="-4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904920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303636" r="-381090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303636" r="-360853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303636" r="-211371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303636" r="-89790" b="-3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303636" r="-1701" b="-3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35316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403636" r="-38109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403636" r="-360853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403636" r="-211371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403636" r="-89790" b="-2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403636" r="-1701" b="-2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6059739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503636" r="-38109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503636" r="-360853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503636" r="-211371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503636" r="-89790" b="-1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503636" r="-1701" b="-12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1053004"/>
                      </a:ext>
                    </a:extLst>
                  </a:tr>
                  <a:tr h="3818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21" t="-526984" r="-381090" b="-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318" t="-526984" r="-360853" b="-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90970" t="-526984" r="-211371" b="-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61261" t="-526984" r="-89790" b="-63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9184" t="-526984" r="-1701" b="-63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797704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582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Spearman’s</a:t>
            </a:r>
            <a:r>
              <a:rPr lang="nl-NL" b="1" dirty="0" smtClean="0"/>
              <a:t> </a:t>
            </a:r>
            <a:r>
              <a:rPr lang="nl-NL" b="1" dirty="0" smtClean="0"/>
              <a:t>correlatiecoëfficiënt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1115848" cy="4246562"/>
          </a:xfrm>
        </p:spPr>
        <p:txBody>
          <a:bodyPr/>
          <a:lstStyle/>
          <a:p>
            <a:r>
              <a:rPr lang="nl-NL" dirty="0" smtClean="0"/>
              <a:t>De </a:t>
            </a:r>
            <a:r>
              <a:rPr lang="nl-NL" dirty="0" smtClean="0">
                <a:solidFill>
                  <a:schemeClr val="tx1"/>
                </a:solidFill>
              </a:rPr>
              <a:t>correlatiecoëfficiënt</a:t>
            </a:r>
            <a:r>
              <a:rPr lang="nl-NL" dirty="0" smtClean="0"/>
              <a:t> van Pearson zegt alleen iets over lineaire samenhang. </a:t>
            </a:r>
          </a:p>
          <a:p>
            <a:r>
              <a:rPr lang="nl-NL" dirty="0" smtClean="0"/>
              <a:t>We kunnen ook correlaties berekenen als de samenhang niet lineair is, maar </a:t>
            </a:r>
            <a:r>
              <a:rPr lang="nl-NL" b="1" dirty="0" smtClean="0"/>
              <a:t>monotoon.</a:t>
            </a:r>
          </a:p>
          <a:p>
            <a:endParaRPr lang="nl-NL" sz="1000" dirty="0" smtClean="0"/>
          </a:p>
          <a:p>
            <a:endParaRPr lang="nl-NL" sz="1000" dirty="0" smtClean="0"/>
          </a:p>
          <a:p>
            <a:endParaRPr lang="nl-NL" dirty="0" smtClean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073809"/>
              </p:ext>
            </p:extLst>
          </p:nvPr>
        </p:nvGraphicFramePr>
        <p:xfrm>
          <a:off x="1639382" y="5502752"/>
          <a:ext cx="9462683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2073593">
                  <a:extLst>
                    <a:ext uri="{9D8B030D-6E8A-4147-A177-3AD203B41FA5}">
                      <a16:colId xmlns:a16="http://schemas.microsoft.com/office/drawing/2014/main" val="115296928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9040334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2696488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590140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9063795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8639583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688188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56780533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55552964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82134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96408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b="1" dirty="0" smtClean="0"/>
                        <a:t>Jaren</a:t>
                      </a:r>
                      <a:r>
                        <a:rPr lang="nl-NL" b="1" baseline="0" dirty="0" smtClean="0"/>
                        <a:t> werkervaring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767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b="1" dirty="0" smtClean="0"/>
                        <a:t>Maandinkomen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2687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3398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3380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3358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3496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3527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3524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dirty="0" smtClean="0"/>
                        <a:t>3550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924339"/>
                  </a:ext>
                </a:extLst>
              </a:tr>
            </a:tbl>
          </a:graphicData>
        </a:graphic>
      </p:graphicFrame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18" y="2496541"/>
            <a:ext cx="3934198" cy="29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8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Spearman’s</a:t>
            </a:r>
            <a:r>
              <a:rPr lang="nl-NL" b="1" dirty="0" smtClean="0"/>
              <a:t> </a:t>
            </a:r>
            <a:r>
              <a:rPr lang="nl-NL" b="1" dirty="0" smtClean="0"/>
              <a:t>correlatiecoëfficiënt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nl-NL" sz="2000" dirty="0" smtClean="0"/>
                  <a:t>Bij de </a:t>
                </a:r>
                <a:r>
                  <a:rPr lang="nl-NL" sz="2000" b="1" dirty="0">
                    <a:solidFill>
                      <a:schemeClr val="accent1"/>
                    </a:solidFill>
                  </a:rPr>
                  <a:t>correlatiecoëfficiënt van </a:t>
                </a:r>
                <a:r>
                  <a:rPr lang="nl-NL" sz="2000" b="1" dirty="0" err="1" smtClean="0">
                    <a:solidFill>
                      <a:schemeClr val="accent1"/>
                    </a:solidFill>
                  </a:rPr>
                  <a:t>Spearman</a:t>
                </a:r>
                <a:r>
                  <a:rPr lang="nl-NL" sz="20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nl-NL" sz="2000" dirty="0" smtClean="0">
                    <a:solidFill>
                      <a:schemeClr val="tx1"/>
                    </a:solidFill>
                  </a:rPr>
                  <a:t>bekijken we niet de absolute waardes van de variabelen, maar maken we een ranking (van laag naar hoog) en berekenen we de verschillen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l-NL" sz="2000" dirty="0" smtClean="0">
                    <a:solidFill>
                      <a:schemeClr val="tx1"/>
                    </a:solidFill>
                  </a:rPr>
                  <a:t> tussen de </a:t>
                </a:r>
                <a:r>
                  <a:rPr lang="nl-NL" sz="2000" dirty="0" err="1" smtClean="0">
                    <a:solidFill>
                      <a:schemeClr val="tx1"/>
                    </a:solidFill>
                  </a:rPr>
                  <a:t>rankings</a:t>
                </a:r>
                <a:r>
                  <a:rPr lang="nl-NL" sz="20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endParaRPr lang="nl-NL" sz="2000" dirty="0" smtClean="0">
                  <a:solidFill>
                    <a:schemeClr val="tx1"/>
                  </a:solidFill>
                </a:endParaRP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endParaRPr lang="nl-NL" sz="2000" dirty="0" smtClean="0">
                  <a:solidFill>
                    <a:schemeClr val="tx1"/>
                  </a:solidFill>
                </a:endParaRP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endParaRPr lang="nl-NL" sz="2000" dirty="0" smtClean="0">
                  <a:solidFill>
                    <a:schemeClr val="tx1"/>
                  </a:solidFill>
                </a:endParaRPr>
              </a:p>
              <a:p>
                <a:endParaRPr lang="nl-NL" sz="2000" dirty="0">
                  <a:solidFill>
                    <a:schemeClr val="tx1"/>
                  </a:solidFill>
                </a:endParaRPr>
              </a:p>
              <a:p>
                <a:r>
                  <a:rPr lang="nl-NL" sz="2000" b="1" dirty="0" smtClean="0">
                    <a:solidFill>
                      <a:schemeClr val="tx1"/>
                    </a:solidFill>
                  </a:rPr>
                  <a:t>Correlatiecoëfficiënt </a:t>
                </a:r>
                <a:r>
                  <a:rPr lang="nl-NL" sz="2000" b="1" dirty="0">
                    <a:solidFill>
                      <a:schemeClr val="tx1"/>
                    </a:solidFill>
                  </a:rPr>
                  <a:t>van </a:t>
                </a:r>
                <a:r>
                  <a:rPr lang="nl-NL" sz="2000" b="1" dirty="0" err="1" smtClean="0">
                    <a:solidFill>
                      <a:schemeClr val="tx1"/>
                    </a:solidFill>
                  </a:rPr>
                  <a:t>Spearman</a:t>
                </a:r>
                <a:r>
                  <a:rPr lang="nl-NL" sz="2000" b="1" dirty="0" smtClean="0">
                    <a:solidFill>
                      <a:schemeClr val="tx1"/>
                    </a:solidFill>
                  </a:rPr>
                  <a:t>: </a:t>
                </a:r>
                <a:endParaRPr lang="nl-NL" sz="20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brk m:alnAt="7"/>
                            </m:rP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nl-NL" sz="2000" dirty="0" smtClean="0"/>
              </a:p>
              <a:p>
                <a:endParaRPr lang="nl-NL" sz="1000" dirty="0" smtClean="0">
                  <a:solidFill>
                    <a:schemeClr val="tx1"/>
                  </a:solidFill>
                </a:endParaRPr>
              </a:p>
              <a:p>
                <a:r>
                  <a:rPr lang="nl-NL" sz="2000" dirty="0" smtClean="0">
                    <a:solidFill>
                      <a:schemeClr val="tx1"/>
                    </a:solidFill>
                  </a:rPr>
                  <a:t>In dit geval: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6⋅12</m:t>
                        </m:r>
                      </m:num>
                      <m:den>
                        <m:sSup>
                          <m:sSupPr>
                            <m:ctrlP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nl-NL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den>
                    </m:f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≈0,9273</m:t>
                    </m:r>
                  </m:oMath>
                </a14:m>
                <a:endParaRPr lang="nl-NL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398" t="-2009" r="-1622" b="-5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187064"/>
                  </p:ext>
                </p:extLst>
              </p:nvPr>
            </p:nvGraphicFramePr>
            <p:xfrm>
              <a:off x="1055440" y="2564904"/>
              <a:ext cx="9770658" cy="1868869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2381568">
                      <a:extLst>
                        <a:ext uri="{9D8B030D-6E8A-4147-A177-3AD203B41FA5}">
                          <a16:colId xmlns:a16="http://schemas.microsoft.com/office/drawing/2014/main" val="115296928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9040334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42696488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5901401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9063795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886395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881886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678053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5552964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2134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99640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Jaren</a:t>
                          </a:r>
                          <a:r>
                            <a:rPr lang="nl-NL" b="1" baseline="0" dirty="0" smtClean="0"/>
                            <a:t> werkervaring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676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2438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2712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2687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3398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3380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3358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3496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3550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924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r>
                            <a:rPr lang="nl-NL" b="1" baseline="0" dirty="0" smtClean="0"/>
                            <a:t> (rang)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267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Verschil</a:t>
                          </a:r>
                          <a:r>
                            <a:rPr lang="nl-NL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1" i="1" baseline="0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nl-NL" b="1" i="1" baseline="0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nl-NL" b="1" dirty="0" smtClean="0"/>
                            <a:t> in rang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60873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nl-NL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8087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0187064"/>
                  </p:ext>
                </p:extLst>
              </p:nvPr>
            </p:nvGraphicFramePr>
            <p:xfrm>
              <a:off x="1055440" y="2564904"/>
              <a:ext cx="9770658" cy="1868869"/>
            </p:xfrm>
            <a:graphic>
              <a:graphicData uri="http://schemas.openxmlformats.org/drawingml/2006/table">
                <a:tbl>
                  <a:tblPr firstCol="1">
                    <a:tableStyleId>{5C22544A-7EE6-4342-B048-85BDC9FD1C3A}</a:tableStyleId>
                  </a:tblPr>
                  <a:tblGrid>
                    <a:gridCol w="2381568">
                      <a:extLst>
                        <a:ext uri="{9D8B030D-6E8A-4147-A177-3AD203B41FA5}">
                          <a16:colId xmlns:a16="http://schemas.microsoft.com/office/drawing/2014/main" val="1152969281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9040334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426964885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65901401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90637953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886395838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46881886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2567805332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555529647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78213410"/>
                        </a:ext>
                      </a:extLst>
                    </a:gridCol>
                    <a:gridCol w="738909">
                      <a:extLst>
                        <a:ext uri="{9D8B030D-6E8A-4147-A177-3AD203B41FA5}">
                          <a16:colId xmlns:a16="http://schemas.microsoft.com/office/drawing/2014/main" val="19964085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Jaren</a:t>
                          </a:r>
                          <a:r>
                            <a:rPr lang="nl-NL" b="1" baseline="0" dirty="0" smtClean="0"/>
                            <a:t> werkervaring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6767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2438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2712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2687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3398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3380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3358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3496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3524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3550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924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b="1" dirty="0" smtClean="0"/>
                            <a:t>Maandinkomen</a:t>
                          </a:r>
                          <a:r>
                            <a:rPr lang="nl-NL" b="1" baseline="0" dirty="0" smtClean="0"/>
                            <a:t> (rang)</a:t>
                          </a:r>
                          <a:endParaRPr lang="en-US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3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6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5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7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9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8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626723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" t="-306557" r="-310742" b="-1295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2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-1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16087360"/>
                      </a:ext>
                    </a:extLst>
                  </a:tr>
                  <a:tr h="3855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6" t="-387500" r="-310742" b="-23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4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1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dirty="0" smtClean="0"/>
                            <a:t>0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380871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458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jaarlijkse keuring van actieve militairen</a:t>
            </a:r>
            <a:endParaRPr lang="nl-NL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8612"/>
              </p:ext>
            </p:extLst>
          </p:nvPr>
        </p:nvGraphicFramePr>
        <p:xfrm>
          <a:off x="960014" y="1700808"/>
          <a:ext cx="10073006" cy="406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43">
                  <a:extLst>
                    <a:ext uri="{9D8B030D-6E8A-4147-A177-3AD203B41FA5}">
                      <a16:colId xmlns:a16="http://schemas.microsoft.com/office/drawing/2014/main" val="4262277645"/>
                    </a:ext>
                  </a:extLst>
                </a:gridCol>
                <a:gridCol w="837416">
                  <a:extLst>
                    <a:ext uri="{9D8B030D-6E8A-4147-A177-3AD203B41FA5}">
                      <a16:colId xmlns:a16="http://schemas.microsoft.com/office/drawing/2014/main" val="1032139832"/>
                    </a:ext>
                  </a:extLst>
                </a:gridCol>
                <a:gridCol w="1117769">
                  <a:extLst>
                    <a:ext uri="{9D8B030D-6E8A-4147-A177-3AD203B41FA5}">
                      <a16:colId xmlns:a16="http://schemas.microsoft.com/office/drawing/2014/main" val="2591129049"/>
                    </a:ext>
                  </a:extLst>
                </a:gridCol>
                <a:gridCol w="2665168">
                  <a:extLst>
                    <a:ext uri="{9D8B030D-6E8A-4147-A177-3AD203B41FA5}">
                      <a16:colId xmlns:a16="http://schemas.microsoft.com/office/drawing/2014/main" val="594820455"/>
                    </a:ext>
                  </a:extLst>
                </a:gridCol>
                <a:gridCol w="2220973">
                  <a:extLst>
                    <a:ext uri="{9D8B030D-6E8A-4147-A177-3AD203B41FA5}">
                      <a16:colId xmlns:a16="http://schemas.microsoft.com/office/drawing/2014/main" val="2083302565"/>
                    </a:ext>
                  </a:extLst>
                </a:gridCol>
                <a:gridCol w="1697794">
                  <a:extLst>
                    <a:ext uri="{9D8B030D-6E8A-4147-A177-3AD203B41FA5}">
                      <a16:colId xmlns:a16="http://schemas.microsoft.com/office/drawing/2014/main" val="1526232512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20331431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Rang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Eenheid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Aantal missies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Geslacht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1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722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err="1">
                          <a:effectLst/>
                        </a:rPr>
                        <a:t>Alpha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00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Charlie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532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83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0672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9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81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smtClean="0">
                          <a:effectLst/>
                        </a:rPr>
                        <a:t>Soldaat</a:t>
                      </a:r>
                      <a:endParaRPr lang="nl-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62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99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33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023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90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49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800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02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250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185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87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18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6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142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354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11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025447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1789" y="5877272"/>
            <a:ext cx="11545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b="1" dirty="0" smtClean="0">
                <a:latin typeface="+mn-lt"/>
              </a:rPr>
              <a:t>Bereken de </a:t>
            </a:r>
            <a:r>
              <a:rPr lang="nl-NL" b="1" dirty="0" smtClean="0">
                <a:latin typeface="+mn-lt"/>
              </a:rPr>
              <a:t>correlatiecoëfficiënten van Pearson en </a:t>
            </a:r>
            <a:r>
              <a:rPr lang="nl-NL" b="1" dirty="0" err="1" smtClean="0">
                <a:latin typeface="+mn-lt"/>
              </a:rPr>
              <a:t>Spearman</a:t>
            </a:r>
            <a:r>
              <a:rPr lang="nl-NL" b="1" dirty="0" smtClean="0">
                <a:latin typeface="+mn-lt"/>
              </a:rPr>
              <a:t> voor </a:t>
            </a:r>
            <a:r>
              <a:rPr lang="nl-NL" b="1" dirty="0" smtClean="0">
                <a:latin typeface="+mn-lt"/>
              </a:rPr>
              <a:t>oefeningstijd en schietscore.</a:t>
            </a:r>
            <a:endParaRPr lang="nl-N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685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Lineaire regressie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r>
              <a:rPr lang="nl-NL" dirty="0" smtClean="0"/>
              <a:t>In het spreidingsdiagram is een duidelijke lineaire trend te zien.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  <a:p>
            <a:r>
              <a:rPr lang="nl-NL" b="1" dirty="0" smtClean="0">
                <a:solidFill>
                  <a:schemeClr val="tx1"/>
                </a:solidFill>
              </a:rPr>
              <a:t>Vraag: </a:t>
            </a:r>
            <a:r>
              <a:rPr lang="nl-NL" dirty="0" smtClean="0">
                <a:solidFill>
                  <a:schemeClr val="tx1"/>
                </a:solidFill>
              </a:rPr>
              <a:t>welke formule van een lijn beschrijft het “best” deze lineaire trend?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/>
          <a:stretch/>
        </p:blipFill>
        <p:spPr>
          <a:xfrm>
            <a:off x="3332221" y="2276872"/>
            <a:ext cx="5328592" cy="37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Lineaire regressie</a:t>
            </a:r>
            <a:endParaRPr lang="nl-NL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r>
                  <a:rPr lang="nl-NL" dirty="0" smtClean="0"/>
                  <a:t>Bij een regressieanalyse willen we een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afhankelijke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variabele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dirty="0" smtClean="0"/>
                  <a:t> beschrijven als functie van één of meerdere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onafhankelijke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variabelen</a:t>
                </a:r>
                <a:r>
                  <a:rPr lang="nl-NL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endParaRPr lang="nl-NL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r>
                  <a:rPr lang="nl-NL" b="1" dirty="0" smtClean="0"/>
                  <a:t>Focus: </a:t>
                </a:r>
                <a:r>
                  <a:rPr lang="nl-NL" dirty="0" smtClean="0"/>
                  <a:t>lineaire functie van één onafhankelijke variabele (enkelvoudig lineaire regressie)</a:t>
                </a:r>
              </a:p>
              <a:p>
                <a:endParaRPr lang="nl-NL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lineaire term </a:t>
                </a:r>
                <a:r>
                  <a:rPr lang="nl-NL" dirty="0" smtClean="0"/>
                  <a:t>met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(0, 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: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storingsterm</a:t>
                </a:r>
                <a:r>
                  <a:rPr lang="nl-NL" dirty="0" smtClean="0"/>
                  <a:t> die externe factoren van onzekerheid meeneemt</a:t>
                </a:r>
                <a:endParaRPr lang="nl-NL" dirty="0"/>
              </a:p>
            </p:txBody>
          </p:sp>
        </mc:Choice>
        <mc:Fallback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700" t="-2582" r="-1926" b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94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</a:t>
            </a:r>
            <a:r>
              <a:rPr lang="en-US" dirty="0" err="1" smtClean="0"/>
              <a:t>Statistiek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2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Schatten en betrouwbaarheidsintervallen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Algemeen stappenplan voor hypothesetoetsen</a:t>
                </a: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Chikwadraattoetsen: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onafhankelijkheid van twee categorische variabelen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Aanpassingstoets voor een specifieke kansverdeling (“</a:t>
                </a:r>
                <a:r>
                  <a:rPr lang="nl-NL" sz="2400" dirty="0" err="1" smtClean="0"/>
                  <a:t>goodness</a:t>
                </a:r>
                <a:r>
                  <a:rPr lang="nl-NL" sz="2400" dirty="0" smtClean="0"/>
                  <a:t>-of-fit test”)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Verschiltoetsen: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sz="2400" dirty="0" smtClean="0"/>
                  <a:t>Toetsen voor gelijke verwachtingswaardes van twee onafhankelijke populaties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l-NL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nl-NL" sz="2400" dirty="0" smtClean="0"/>
                  <a:t>-toets voor gelijke varianties.</a:t>
                </a:r>
                <a:endParaRPr lang="nl-NL" sz="2400" dirty="0"/>
              </a:p>
              <a:p>
                <a:pPr eaLnBrk="1" hangingPunct="1"/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47" t="-2296" b="-3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Beperkingen van </a:t>
            </a:r>
            <a:r>
              <a:rPr lang="nl-NL" b="1" dirty="0" err="1" smtClean="0"/>
              <a:t>Pearson’s</a:t>
            </a:r>
            <a:r>
              <a:rPr lang="nl-NL" b="1" dirty="0" smtClean="0"/>
              <a:t> </a:t>
            </a:r>
            <a:r>
              <a:rPr lang="nl-NL" b="1" dirty="0"/>
              <a:t>correlatiecoëfficiënt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vereist dat de variabelen op interval / rationiveau gemeten worden.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Erg gevoelig voor </a:t>
            </a:r>
            <a:r>
              <a:rPr lang="nl-NL" dirty="0" err="1" smtClean="0"/>
              <a:t>outliers</a:t>
            </a: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vereist dat er een lineaire samenhang is tussen de twee variabelen.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Het vereist de aanname van normaal verdeelde </a:t>
            </a:r>
            <a:r>
              <a:rPr lang="nl-NL" dirty="0" err="1" smtClean="0"/>
              <a:t>kansvariabelen</a:t>
            </a:r>
            <a:r>
              <a:rPr lang="nl-NL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691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jaarlijkse keuring van actieve militairen</a:t>
            </a:r>
            <a:endParaRPr lang="nl-NL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Defensie</a:t>
            </a:r>
            <a:r>
              <a:rPr lang="en-US" dirty="0" smtClean="0"/>
              <a:t> </a:t>
            </a:r>
            <a:r>
              <a:rPr lang="en-US" dirty="0" err="1" smtClean="0"/>
              <a:t>wil</a:t>
            </a:r>
            <a:r>
              <a:rPr lang="en-US" dirty="0" smtClean="0"/>
              <a:t> </a:t>
            </a:r>
            <a:r>
              <a:rPr lang="en-US" dirty="0" err="1" smtClean="0"/>
              <a:t>onderzoeken</a:t>
            </a:r>
            <a:r>
              <a:rPr lang="en-US" dirty="0" smtClean="0"/>
              <a:t> of extra </a:t>
            </a:r>
            <a:r>
              <a:rPr lang="en-US" dirty="0" err="1" smtClean="0"/>
              <a:t>schietoefening</a:t>
            </a:r>
            <a:r>
              <a:rPr lang="en-US" dirty="0" smtClean="0"/>
              <a:t> </a:t>
            </a:r>
            <a:r>
              <a:rPr lang="en-US" dirty="0" err="1" smtClean="0"/>
              <a:t>leidt</a:t>
            </a:r>
            <a:r>
              <a:rPr lang="en-US" dirty="0" smtClean="0"/>
              <a:t> tot </a:t>
            </a:r>
            <a:r>
              <a:rPr lang="en-US" dirty="0" err="1" smtClean="0"/>
              <a:t>betere</a:t>
            </a:r>
            <a:r>
              <a:rPr lang="en-US" dirty="0" smtClean="0"/>
              <a:t> </a:t>
            </a:r>
            <a:r>
              <a:rPr lang="en-US" dirty="0" err="1" smtClean="0"/>
              <a:t>prestaties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het </a:t>
            </a:r>
            <a:r>
              <a:rPr lang="en-US" dirty="0" err="1" smtClean="0"/>
              <a:t>schieten</a:t>
            </a:r>
            <a:r>
              <a:rPr lang="en-US" dirty="0" smtClean="0"/>
              <a:t> op </a:t>
            </a:r>
            <a:r>
              <a:rPr lang="en-US" dirty="0" err="1" smtClean="0"/>
              <a:t>bewegende</a:t>
            </a:r>
            <a:r>
              <a:rPr lang="en-US" dirty="0" smtClean="0"/>
              <a:t> </a:t>
            </a:r>
            <a:r>
              <a:rPr lang="en-US" dirty="0" err="1" smtClean="0"/>
              <a:t>doelen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oefeningen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Kunnen</a:t>
            </a:r>
            <a:r>
              <a:rPr lang="en-US" dirty="0" smtClean="0"/>
              <a:t> we het </a:t>
            </a:r>
            <a:r>
              <a:rPr lang="en-US" dirty="0" err="1" smtClean="0"/>
              <a:t>verband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“</a:t>
            </a:r>
            <a:r>
              <a:rPr lang="en-US" dirty="0" err="1" smtClean="0"/>
              <a:t>oefeningstijd</a:t>
            </a:r>
            <a:r>
              <a:rPr lang="en-US" dirty="0" smtClean="0"/>
              <a:t>” </a:t>
            </a:r>
            <a:r>
              <a:rPr lang="en-US" dirty="0" err="1" smtClean="0"/>
              <a:t>en</a:t>
            </a:r>
            <a:r>
              <a:rPr lang="en-US" dirty="0" smtClean="0"/>
              <a:t> “</a:t>
            </a:r>
            <a:r>
              <a:rPr lang="en-US" dirty="0" err="1" smtClean="0"/>
              <a:t>schietscore</a:t>
            </a:r>
            <a:r>
              <a:rPr lang="en-US" dirty="0" smtClean="0"/>
              <a:t>” </a:t>
            </a:r>
            <a:r>
              <a:rPr lang="en-US" dirty="0" err="1" smtClean="0"/>
              <a:t>modelleren</a:t>
            </a:r>
            <a:r>
              <a:rPr lang="en-US" dirty="0" smtClean="0"/>
              <a:t> met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regressielijn</a:t>
            </a:r>
            <a:r>
              <a:rPr lang="en-US" dirty="0" smtClean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Wat is het </a:t>
            </a:r>
            <a:r>
              <a:rPr lang="en-US" dirty="0" err="1" smtClean="0"/>
              <a:t>verwachte</a:t>
            </a:r>
            <a:r>
              <a:rPr lang="en-US" dirty="0" smtClean="0"/>
              <a:t> effect van </a:t>
            </a:r>
            <a:r>
              <a:rPr lang="en-US" dirty="0" err="1" smtClean="0"/>
              <a:t>één</a:t>
            </a:r>
            <a:r>
              <a:rPr lang="en-US" dirty="0" smtClean="0"/>
              <a:t> extra </a:t>
            </a:r>
            <a:r>
              <a:rPr lang="en-US" dirty="0" err="1" smtClean="0"/>
              <a:t>uur</a:t>
            </a:r>
            <a:r>
              <a:rPr lang="en-US" dirty="0" smtClean="0"/>
              <a:t> training?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Wat </a:t>
            </a:r>
            <a:r>
              <a:rPr lang="en-US" dirty="0" err="1" smtClean="0"/>
              <a:t>verwachten</a:t>
            </a:r>
            <a:r>
              <a:rPr lang="en-US" dirty="0" smtClean="0"/>
              <a:t> we qua score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met 10 </a:t>
            </a:r>
            <a:r>
              <a:rPr lang="en-US" dirty="0" err="1" smtClean="0"/>
              <a:t>uur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 training?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nl-N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290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Afsluiting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1187856" cy="4246562"/>
          </a:xfrm>
        </p:spPr>
        <p:txBody>
          <a:bodyPr/>
          <a:lstStyle/>
          <a:p>
            <a:pPr marL="0" indent="0">
              <a:buNone/>
            </a:pPr>
            <a:endParaRPr lang="nl-NL" b="1" dirty="0" smtClean="0"/>
          </a:p>
          <a:p>
            <a:pPr marL="0" indent="0">
              <a:buNone/>
            </a:pPr>
            <a:r>
              <a:rPr lang="nl-NL" b="1" dirty="0" smtClean="0"/>
              <a:t>Vandaag</a:t>
            </a:r>
            <a:r>
              <a:rPr lang="nl-NL" b="1" dirty="0"/>
              <a:t>: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Introductie in de </a:t>
            </a:r>
            <a:r>
              <a:rPr lang="nl-NL" dirty="0" err="1"/>
              <a:t>Bernoulli</a:t>
            </a:r>
            <a:r>
              <a:rPr lang="nl-NL" dirty="0"/>
              <a:t> en binomiale </a:t>
            </a:r>
            <a:r>
              <a:rPr lang="nl-NL" dirty="0" smtClean="0"/>
              <a:t>verdeling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dirty="0" err="1" smtClean="0"/>
              <a:t>Bernoulli</a:t>
            </a:r>
            <a:r>
              <a:rPr lang="nl-NL" dirty="0"/>
              <a:t>: discrete verdeling met “succes” of “mislukking” als </a:t>
            </a:r>
            <a:r>
              <a:rPr lang="nl-NL" dirty="0" smtClean="0"/>
              <a:t>uitkomst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dirty="0" smtClean="0"/>
              <a:t>Binomiaal</a:t>
            </a:r>
            <a:r>
              <a:rPr lang="nl-NL" dirty="0"/>
              <a:t>: som van onafhankelijke </a:t>
            </a:r>
            <a:r>
              <a:rPr lang="nl-NL" dirty="0" err="1"/>
              <a:t>Bernoulli</a:t>
            </a:r>
            <a:r>
              <a:rPr lang="nl-NL" dirty="0"/>
              <a:t>-variabelen.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Berekenen </a:t>
            </a:r>
            <a:r>
              <a:rPr lang="nl-NL" dirty="0"/>
              <a:t>van kansen met de binomiale </a:t>
            </a:r>
            <a:r>
              <a:rPr lang="nl-NL" dirty="0" err="1"/>
              <a:t>kansfunctie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/>
              <a:t>Normale </a:t>
            </a:r>
            <a:r>
              <a:rPr lang="nl-NL" dirty="0"/>
              <a:t>benadering + continuïteitscorrectie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b="1" dirty="0" smtClean="0"/>
              <a:t>Volgende </a:t>
            </a:r>
            <a:r>
              <a:rPr lang="nl-NL" b="1" dirty="0"/>
              <a:t>week: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Poissonverdeling</a:t>
            </a:r>
            <a:r>
              <a:rPr lang="nl-NL" dirty="0"/>
              <a:t>: aantal gebeurtenissen in een tijdsperiode / ruimte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95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814917" y="1265239"/>
            <a:ext cx="10363200" cy="800219"/>
          </a:xfrm>
        </p:spPr>
        <p:txBody>
          <a:bodyPr/>
          <a:lstStyle/>
          <a:p>
            <a:pPr eaLnBrk="1" hangingPunct="1"/>
            <a:r>
              <a:rPr lang="en-US" dirty="0" err="1" smtClean="0"/>
              <a:t>Leerdoelen</a:t>
            </a:r>
            <a:r>
              <a:rPr lang="en-US" dirty="0" smtClean="0"/>
              <a:t/>
            </a:r>
            <a:br>
              <a:rPr lang="en-US" dirty="0" smtClean="0"/>
            </a:b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sz="2400" dirty="0"/>
              <a:t>Aan het eind van dit college kunnen studenten: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het verschil uitleggen tussen correlatie en regressie, inclusief het doel en toepassingsgebied.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correlatiecoëfficiënten van Pearson en </a:t>
            </a:r>
            <a:r>
              <a:rPr lang="nl-NL" sz="2400" dirty="0" err="1" smtClean="0"/>
              <a:t>Spearman</a:t>
            </a:r>
            <a:r>
              <a:rPr lang="nl-NL" sz="2400" dirty="0" smtClean="0"/>
              <a:t> uitrekenen en aan de hand hiervan de sterkte en richting van een correlatie duiden.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 smtClean="0"/>
              <a:t>eenvoudige regressieanalyses uitvoeren en interpreteren binnen een praktische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400" dirty="0"/>
              <a:t>d</a:t>
            </a:r>
            <a:r>
              <a:rPr lang="nl-NL" sz="2400" dirty="0" smtClean="0"/>
              <a:t>e uitkomsten toepassen op bedrijfskundige en militaire vraagstukken, met aandacht voor beperkingen en aannames van deze methoden</a:t>
            </a:r>
            <a:endParaRPr lang="nl-NL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Verbanden tussen twee variabelen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jdelijke aanduiding voor inhoud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dirty="0" smtClean="0"/>
                  <a:t>In de vorige twee colleges hebben we verbanden tussen variabelen behandeld: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b="1" dirty="0" smtClean="0"/>
              </a:p>
              <a:p>
                <a:endParaRPr lang="nl-NL" b="1" dirty="0"/>
              </a:p>
              <a:p>
                <a:endParaRPr lang="nl-NL" b="1" dirty="0" smtClean="0"/>
              </a:p>
              <a:p>
                <a:r>
                  <a:rPr lang="nl-NL" b="1" dirty="0" smtClean="0"/>
                  <a:t>Vandaag: </a:t>
                </a:r>
                <a:r>
                  <a:rPr lang="nl-NL" dirty="0" smtClean="0"/>
                  <a:t>lineaire samenhang van twee interval / ratio variabelen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8" name="Tijdelijke aanduiding voor inhoud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graphicFrame>
        <p:nvGraphicFramePr>
          <p:cNvPr id="9" name="Tabel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646036"/>
              </p:ext>
            </p:extLst>
          </p:nvPr>
        </p:nvGraphicFramePr>
        <p:xfrm>
          <a:off x="1847528" y="2420888"/>
          <a:ext cx="8128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795389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23585328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Chikwadraattoetsen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 smtClean="0"/>
                        <a:t>Verschiltoetsen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73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400" dirty="0" smtClean="0"/>
                        <a:t>Verband</a:t>
                      </a:r>
                      <a:r>
                        <a:rPr lang="nl-NL" sz="2400" baseline="0" dirty="0" smtClean="0"/>
                        <a:t> tussen twee categorische variabelen (nominaal / ordinaal)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nl-NL" sz="24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NL" sz="2400" dirty="0" smtClean="0"/>
                        <a:t>Verbanden tussen de gemiddeldes</a:t>
                      </a:r>
                      <a:r>
                        <a:rPr lang="nl-NL" sz="2400" baseline="0" dirty="0" smtClean="0"/>
                        <a:t> en standaardafwijkingen van een variabele op twee onafhankelijke populaties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3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Voorbeeld: jaarlijkse keuring van actieve militairen</a:t>
            </a:r>
            <a:endParaRPr lang="nl-NL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58612"/>
              </p:ext>
            </p:extLst>
          </p:nvPr>
        </p:nvGraphicFramePr>
        <p:xfrm>
          <a:off x="960014" y="1700808"/>
          <a:ext cx="10073006" cy="4063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043">
                  <a:extLst>
                    <a:ext uri="{9D8B030D-6E8A-4147-A177-3AD203B41FA5}">
                      <a16:colId xmlns:a16="http://schemas.microsoft.com/office/drawing/2014/main" val="4262277645"/>
                    </a:ext>
                  </a:extLst>
                </a:gridCol>
                <a:gridCol w="837416">
                  <a:extLst>
                    <a:ext uri="{9D8B030D-6E8A-4147-A177-3AD203B41FA5}">
                      <a16:colId xmlns:a16="http://schemas.microsoft.com/office/drawing/2014/main" val="1032139832"/>
                    </a:ext>
                  </a:extLst>
                </a:gridCol>
                <a:gridCol w="1117769">
                  <a:extLst>
                    <a:ext uri="{9D8B030D-6E8A-4147-A177-3AD203B41FA5}">
                      <a16:colId xmlns:a16="http://schemas.microsoft.com/office/drawing/2014/main" val="2591129049"/>
                    </a:ext>
                  </a:extLst>
                </a:gridCol>
                <a:gridCol w="2665168">
                  <a:extLst>
                    <a:ext uri="{9D8B030D-6E8A-4147-A177-3AD203B41FA5}">
                      <a16:colId xmlns:a16="http://schemas.microsoft.com/office/drawing/2014/main" val="594820455"/>
                    </a:ext>
                  </a:extLst>
                </a:gridCol>
                <a:gridCol w="2220973">
                  <a:extLst>
                    <a:ext uri="{9D8B030D-6E8A-4147-A177-3AD203B41FA5}">
                      <a16:colId xmlns:a16="http://schemas.microsoft.com/office/drawing/2014/main" val="2083302565"/>
                    </a:ext>
                  </a:extLst>
                </a:gridCol>
                <a:gridCol w="1697794">
                  <a:extLst>
                    <a:ext uri="{9D8B030D-6E8A-4147-A177-3AD203B41FA5}">
                      <a16:colId xmlns:a16="http://schemas.microsoft.com/office/drawing/2014/main" val="1526232512"/>
                    </a:ext>
                  </a:extLst>
                </a:gridCol>
                <a:gridCol w="1138843">
                  <a:extLst>
                    <a:ext uri="{9D8B030D-6E8A-4147-A177-3AD203B41FA5}">
                      <a16:colId xmlns:a16="http://schemas.microsoft.com/office/drawing/2014/main" val="20331431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Rang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Eenheid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Aantal missies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Geslacht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1189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987229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err="1">
                          <a:effectLst/>
                        </a:rPr>
                        <a:t>Alpha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000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Charlie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45324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4839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0672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719588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84814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100" u="none" strike="noStrike" dirty="0" smtClean="0">
                          <a:effectLst/>
                        </a:rPr>
                        <a:t>Soldaat</a:t>
                      </a:r>
                      <a:endParaRPr lang="nl-NL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8627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39964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750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433359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11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7023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12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49072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44939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14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Majoor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800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92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40022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250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3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Vrouw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801851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16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Kapitein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650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87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18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6856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17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Luitenant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500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75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021422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18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Sergeant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Charlie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550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85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13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13545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19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Korporaal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Bravo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450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80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10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Man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1148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20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Soldaat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Alpha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 smtClean="0">
                          <a:effectLst/>
                        </a:rPr>
                        <a:t>350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62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>
                          <a:effectLst/>
                        </a:rPr>
                        <a:t>5</a:t>
                      </a:r>
                      <a:endParaRPr lang="nl-N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100" u="none" strike="noStrike" dirty="0">
                          <a:effectLst/>
                        </a:rPr>
                        <a:t>Vrouw</a:t>
                      </a:r>
                      <a:endParaRPr lang="nl-N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025447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917" y="5877272"/>
            <a:ext cx="10897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latin typeface="+mn-lt"/>
              </a:rPr>
              <a:t>Welke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variabelen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zijn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geschikt</a:t>
            </a:r>
            <a:r>
              <a:rPr lang="en-US" b="1" dirty="0" smtClean="0">
                <a:latin typeface="+mn-lt"/>
              </a:rPr>
              <a:t> om </a:t>
            </a:r>
            <a:r>
              <a:rPr lang="en-US" b="1" dirty="0" err="1" smtClean="0">
                <a:latin typeface="+mn-lt"/>
              </a:rPr>
              <a:t>te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testen</a:t>
            </a:r>
            <a:r>
              <a:rPr lang="en-US" b="1" dirty="0" smtClean="0">
                <a:latin typeface="+mn-lt"/>
              </a:rPr>
              <a:t> op </a:t>
            </a:r>
            <a:r>
              <a:rPr lang="en-US" b="1" dirty="0" err="1" smtClean="0">
                <a:latin typeface="+mn-lt"/>
              </a:rPr>
              <a:t>lineaire</a:t>
            </a:r>
            <a:r>
              <a:rPr lang="en-US" b="1" dirty="0" smtClean="0">
                <a:latin typeface="+mn-lt"/>
              </a:rPr>
              <a:t> </a:t>
            </a:r>
            <a:r>
              <a:rPr lang="en-US" b="1" dirty="0" err="1" smtClean="0">
                <a:latin typeface="+mn-lt"/>
              </a:rPr>
              <a:t>samenhang</a:t>
            </a:r>
            <a:r>
              <a:rPr lang="en-US" b="1" dirty="0" smtClean="0">
                <a:latin typeface="+mn-lt"/>
              </a:rPr>
              <a:t>?</a:t>
            </a:r>
            <a:endParaRPr lang="nl-NL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24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Spreidingsdiagram (</a:t>
            </a:r>
            <a:r>
              <a:rPr lang="nl-NL" b="1" dirty="0" err="1" smtClean="0"/>
              <a:t>scatter</a:t>
            </a:r>
            <a:r>
              <a:rPr lang="nl-NL" b="1" dirty="0" smtClean="0"/>
              <a:t> plot)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  <a:p>
            <a:r>
              <a:rPr lang="nl-NL" b="1" dirty="0" smtClean="0">
                <a:solidFill>
                  <a:schemeClr val="tx1"/>
                </a:solidFill>
              </a:rPr>
              <a:t>Hoe zouden we statistisch verantwoord de samenhang tussen oefeningstijd en schietscore kunnen analyseren?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/>
          <a:stretch/>
        </p:blipFill>
        <p:spPr>
          <a:xfrm>
            <a:off x="5591944" y="1801676"/>
            <a:ext cx="5328592" cy="3712905"/>
          </a:xfrm>
          <a:prstGeom prst="rect">
            <a:avLst/>
          </a:prstGeom>
        </p:spPr>
      </p:pic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864784"/>
              </p:ext>
            </p:extLst>
          </p:nvPr>
        </p:nvGraphicFramePr>
        <p:xfrm>
          <a:off x="1703512" y="2042051"/>
          <a:ext cx="3111500" cy="323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3550">
                  <a:extLst>
                    <a:ext uri="{9D8B030D-6E8A-4147-A177-3AD203B41FA5}">
                      <a16:colId xmlns:a16="http://schemas.microsoft.com/office/drawing/2014/main" val="902669357"/>
                    </a:ext>
                  </a:extLst>
                </a:gridCol>
                <a:gridCol w="1377950">
                  <a:extLst>
                    <a:ext uri="{9D8B030D-6E8A-4147-A177-3AD203B41FA5}">
                      <a16:colId xmlns:a16="http://schemas.microsoft.com/office/drawing/2014/main" val="511504867"/>
                    </a:ext>
                  </a:extLst>
                </a:gridCol>
              </a:tblGrid>
              <a:tr h="298453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>
                          <a:effectLst/>
                        </a:rPr>
                        <a:t>Oefeningstijd (min)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600" b="1" u="none" strike="noStrike" dirty="0" smtClean="0">
                          <a:effectLst/>
                        </a:rPr>
                        <a:t>Schietscore </a:t>
                      </a:r>
                      <a:r>
                        <a:rPr lang="nl-NL" sz="1600" b="1" u="none" strike="noStrike" dirty="0">
                          <a:effectLst/>
                        </a:rPr>
                        <a:t>(%)</a:t>
                      </a:r>
                      <a:endParaRPr lang="nl-NL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561690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>
                          <a:effectLst/>
                        </a:rPr>
                        <a:t>85</a:t>
                      </a:r>
                      <a:endParaRPr lang="nl-NL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2988173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416517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384590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700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50116488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300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642830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14669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05331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269479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350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198063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750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558443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60927298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03971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88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687988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800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92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0824125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250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9514079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650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87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53647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500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75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2428151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550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85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9515792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450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80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6380454"/>
                  </a:ext>
                </a:extLst>
              </a:tr>
              <a:tr h="120261"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 smtClean="0">
                          <a:effectLst/>
                        </a:rPr>
                        <a:t>350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900" u="none" strike="noStrike" dirty="0">
                          <a:effectLst/>
                        </a:rPr>
                        <a:t>62</a:t>
                      </a:r>
                      <a:endParaRPr lang="nl-NL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120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3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Correlatie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r>
              <a:rPr lang="nl-NL" dirty="0" smtClean="0"/>
              <a:t>In het spreidingsdiagram is een duidelijke lineaire trend te zien.</a:t>
            </a:r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dirty="0"/>
          </a:p>
          <a:p>
            <a:endParaRPr lang="nl-NL" dirty="0" smtClean="0"/>
          </a:p>
          <a:p>
            <a:endParaRPr lang="nl-NL" sz="2000" dirty="0"/>
          </a:p>
          <a:p>
            <a:r>
              <a:rPr lang="nl-NL" b="1" dirty="0" smtClean="0">
                <a:solidFill>
                  <a:schemeClr val="tx1"/>
                </a:solidFill>
              </a:rPr>
              <a:t>Correlatie: </a:t>
            </a:r>
            <a:r>
              <a:rPr lang="nl-NL" dirty="0" smtClean="0">
                <a:solidFill>
                  <a:schemeClr val="tx1"/>
                </a:solidFill>
              </a:rPr>
              <a:t>kwantitatieve maatstaf voor de mate van samenhang van</a:t>
            </a:r>
            <a:r>
              <a:rPr lang="nl-NL" dirty="0" smtClean="0">
                <a:solidFill>
                  <a:schemeClr val="tx1"/>
                </a:solidFill>
              </a:rPr>
              <a:t> twee variabelen.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5"/>
          <a:stretch/>
        </p:blipFill>
        <p:spPr>
          <a:xfrm>
            <a:off x="3332221" y="2276872"/>
            <a:ext cx="5328592" cy="37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4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smtClean="0"/>
              <a:t>Covariantie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nl-NL" b="1" dirty="0" smtClean="0"/>
                  <a:t>Gegeven: </a:t>
                </a:r>
                <a:r>
                  <a:rPr lang="nl-NL" dirty="0" smtClean="0"/>
                  <a:t>geobserveerde steekproef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nl-NL" b="0" i="1" smtClean="0">
                        <a:latin typeface="Cambria Math" panose="02040503050406030204" pitchFamily="18" charset="0"/>
                      </a:rPr>
                      <m:t>, …, </m:t>
                    </m:r>
                    <m:d>
                      <m:d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nl-NL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nl-NL" b="1" dirty="0" smtClean="0"/>
              </a:p>
              <a:p>
                <a:endParaRPr lang="nl-NL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Verdeel de steekproef in kwadranten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Merk </a:t>
                </a:r>
                <a:r>
                  <a:rPr lang="nl-NL" dirty="0"/>
                  <a:t>op: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Meeste datapunten linksonder en rechtsboven</a:t>
                </a:r>
                <a:endParaRPr lang="nl-NL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nl-NL" dirty="0" smtClean="0"/>
                  <a:t>In deze twee kwadranten is het product</a:t>
                </a:r>
              </a:p>
              <a:p>
                <a:pPr lvl="1" indent="0">
                  <a:buNone/>
                </a:pPr>
                <a:r>
                  <a:rPr lang="nl-NL" dirty="0" smtClean="0"/>
                  <a:t>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nl-NL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nl-NL" i="1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nl-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</m:e>
                    </m:d>
                    <m:r>
                      <a:rPr lang="nl-NL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nl-NL" dirty="0"/>
              </a:p>
              <a:p>
                <a:endParaRPr lang="nl-NL" dirty="0" smtClean="0"/>
              </a:p>
              <a:p>
                <a:r>
                  <a:rPr lang="nl-NL" dirty="0" smtClean="0"/>
                  <a:t>De eerste bouwsteen is de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covariantie:</a:t>
                </a:r>
                <a:endParaRPr lang="nl-NL" b="1" dirty="0">
                  <a:solidFill>
                    <a:schemeClr val="accent1"/>
                  </a:solidFill>
                </a:endParaRPr>
              </a:p>
              <a:p>
                <a:r>
                  <a:rPr lang="nl-NL" b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Cov</m:t>
                      </m:r>
                      <m:d>
                        <m:d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d>
                            <m:d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sSub>
                            <m:sSubPr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nl-N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ba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nl-N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nl-NL" dirty="0" smtClean="0">
                  <a:solidFill>
                    <a:schemeClr val="tx1"/>
                  </a:solidFill>
                </a:endParaRP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65" t="-2582" b="-4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2" r="8453"/>
          <a:stretch/>
        </p:blipFill>
        <p:spPr>
          <a:xfrm>
            <a:off x="6965523" y="2348880"/>
            <a:ext cx="5207787" cy="39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6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 smtClean="0"/>
              <a:t>Pearson’s</a:t>
            </a:r>
            <a:r>
              <a:rPr lang="nl-NL" b="1" dirty="0" smtClean="0"/>
              <a:t> correlatiecoëfficiënt</a:t>
            </a:r>
            <a:endParaRPr lang="nl-NL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jdelijke aanduiding voor inhoud 6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nl-NL" dirty="0" smtClean="0"/>
                  <a:t>De interpretatie van de covariantiewaarde is erg lastig en hangt af van meeteenheden (als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dirty="0" smtClean="0"/>
                  <a:t> in seconden zou worden gemeten, dan wordt de covariantie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60</m:t>
                    </m:r>
                    <m:r>
                      <a:rPr lang="nl-NL" b="0" i="1" dirty="0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nl-NL" dirty="0" smtClean="0"/>
                  <a:t> zo groot)</a:t>
                </a:r>
              </a:p>
              <a:p>
                <a:endParaRPr lang="nl-NL" sz="1000" dirty="0" smtClean="0"/>
              </a:p>
              <a:p>
                <a:pPr algn="ctr"/>
                <a:r>
                  <a:rPr lang="nl-NL" b="1" dirty="0" smtClean="0"/>
                  <a:t>Wat betekent een covariantie van 8? Is dat hoog of is dat laag?</a:t>
                </a:r>
                <a:endParaRPr lang="nl-NL" dirty="0"/>
              </a:p>
              <a:p>
                <a:r>
                  <a:rPr lang="nl-NL" sz="1000" b="0" dirty="0" smtClean="0">
                    <a:solidFill>
                      <a:schemeClr val="tx1"/>
                    </a:solidFill>
                  </a:rPr>
                  <a:t>	</a:t>
                </a:r>
              </a:p>
              <a:p>
                <a:r>
                  <a:rPr lang="nl-NL" dirty="0" smtClean="0"/>
                  <a:t>Om die reden wordt vaak naar een gestandaardiseerde waarde gekeken tussen </a:t>
                </a:r>
                <a14:m>
                  <m:oMath xmlns:m="http://schemas.openxmlformats.org/officeDocument/2006/math">
                    <m:r>
                      <a:rPr lang="nl-NL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m:rPr>
                        <m:sty m:val="p"/>
                      </m:rPr>
                      <a:rPr lang="nl-NL" b="0" i="0" smtClean="0">
                        <a:latin typeface="Cambria Math" panose="02040503050406030204" pitchFamily="18" charset="0"/>
                      </a:rPr>
                      <m:t>en</m:t>
                    </m:r>
                    <m:r>
                      <a:rPr lang="nl-NL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nl-NL" dirty="0" smtClean="0"/>
                  <a:t>,</a:t>
                </a:r>
              </a:p>
              <a:p>
                <a:r>
                  <a:rPr lang="nl-NL" dirty="0" smtClean="0"/>
                  <a:t>de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</a:t>
                </a:r>
                <a:r>
                  <a:rPr lang="nl-NL" dirty="0" smtClean="0"/>
                  <a:t> (gedeeld door beide steekproefstandaardafwijkingen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nl-NL" dirty="0" smtClean="0"/>
                  <a:t> 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nl-NL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dirty="0" smtClean="0"/>
                  <a:t>:</a:t>
                </a:r>
              </a:p>
              <a:p>
                <a:endParaRPr lang="nl-NL" sz="1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nl-NL" b="0" i="0" smtClean="0">
                              <a:latin typeface="Cambria Math" panose="02040503050406030204" pitchFamily="18" charset="0"/>
                            </a:rPr>
                            <m:t>Cov</m:t>
                          </m:r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nl-N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⋅(</m:t>
                              </m:r>
                              <m:sSub>
                                <m:sSubPr>
                                  <m:ctrlP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nl-N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l-N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nl-NL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sSup>
                                    <m:sSupPr>
                                      <m:ctrlP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nl-NL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∑</m:t>
                                      </m:r>
                                      <m:d>
                                        <m:dPr>
                                          <m:ctrlP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nl-NL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nl-NL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nl-N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nl-NL" dirty="0"/>
              </a:p>
              <a:p>
                <a:endParaRPr lang="nl-NL" sz="1000" dirty="0" smtClean="0"/>
              </a:p>
              <a:p>
                <a:r>
                  <a:rPr lang="nl-NL" dirty="0" smtClean="0"/>
                  <a:t>Dit wordt ook wel </a:t>
                </a:r>
                <a:r>
                  <a:rPr lang="nl-NL" b="1" dirty="0" err="1" smtClean="0">
                    <a:solidFill>
                      <a:schemeClr val="accent1"/>
                    </a:solidFill>
                  </a:rPr>
                  <a:t>Pearson’s</a:t>
                </a:r>
                <a:r>
                  <a:rPr lang="nl-NL" dirty="0" smtClean="0"/>
                  <a:t> </a:t>
                </a:r>
                <a:r>
                  <a:rPr lang="nl-NL" b="1" dirty="0" smtClean="0">
                    <a:solidFill>
                      <a:schemeClr val="accent1"/>
                    </a:solidFill>
                  </a:rPr>
                  <a:t>correlatiecoëfficiënt </a:t>
                </a:r>
                <a:r>
                  <a:rPr lang="nl-NL" dirty="0" smtClean="0">
                    <a:solidFill>
                      <a:schemeClr val="tx1"/>
                    </a:solidFill>
                  </a:rPr>
                  <a:t>genoemd.</a:t>
                </a:r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dirty="0"/>
              </a:p>
              <a:p>
                <a:endParaRPr lang="nl-NL" dirty="0" smtClean="0"/>
              </a:p>
              <a:p>
                <a:endParaRPr lang="nl-NL" sz="2000" dirty="0"/>
              </a:p>
            </p:txBody>
          </p:sp>
        </mc:Choice>
        <mc:Fallback xmlns="">
          <p:sp>
            <p:nvSpPr>
              <p:cNvPr id="7" name="Tijdelijke aanduiding voor inhoud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r="-1556" b="-6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BD9DE-4BFD-4FDB-81E4-9CCB734A37A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 juli 2025</a:t>
            </a:fld>
            <a:endParaRPr kumimoji="0" lang="nl-NL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7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Presentatie_CDC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2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.potx" id="{98BDEAED-E876-4443-9E4E-E700AC3DA664}" vid="{02D72956-8971-48DC-93A5-3250106A32A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2076</Words>
  <Application>Microsoft Office PowerPoint</Application>
  <PresentationFormat>Breedbeeld</PresentationFormat>
  <Paragraphs>730</Paragraphs>
  <Slides>22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Presentatie_CDC</vt:lpstr>
      <vt:lpstr>Statistiek: college 13</vt:lpstr>
      <vt:lpstr>Recap: Statistiek deel 2</vt:lpstr>
      <vt:lpstr>Leerdoelen </vt:lpstr>
      <vt:lpstr>Verbanden tussen twee variabelen</vt:lpstr>
      <vt:lpstr>Voorbeeld: jaarlijkse keuring van actieve militairen</vt:lpstr>
      <vt:lpstr>Spreidingsdiagram (scatter plot)</vt:lpstr>
      <vt:lpstr>Correlatie</vt:lpstr>
      <vt:lpstr>Covariantie</vt:lpstr>
      <vt:lpstr>Pearson’s correlatiecoëfficiënt</vt:lpstr>
      <vt:lpstr>Pearson’s correlatiecoëfficiënt</vt:lpstr>
      <vt:lpstr>Pearson’s correlatiecoëfficiënt</vt:lpstr>
      <vt:lpstr>Correlatie ≠ causaliteit</vt:lpstr>
      <vt:lpstr>Voorbeeld</vt:lpstr>
      <vt:lpstr>Voorbeeld: Pearson’s correlatiecoëfficiënt </vt:lpstr>
      <vt:lpstr>Spearman’s correlatiecoëfficiënt</vt:lpstr>
      <vt:lpstr>Spearman’s correlatiecoëfficiënt</vt:lpstr>
      <vt:lpstr>Voorbeeld: jaarlijkse keuring van actieve militairen</vt:lpstr>
      <vt:lpstr>Lineaire regressie</vt:lpstr>
      <vt:lpstr>Lineaire regressie</vt:lpstr>
      <vt:lpstr>Beperkingen van Pearson’s correlatiecoëfficiënt</vt:lpstr>
      <vt:lpstr>Voorbeeld: jaarlijkse keuring van actieve militairen</vt:lpstr>
      <vt:lpstr>Afsluiting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Gebruiker</cp:lastModifiedBy>
  <cp:revision>77</cp:revision>
  <cp:lastPrinted>2011-09-21T07:52:24Z</cp:lastPrinted>
  <dcterms:created xsi:type="dcterms:W3CDTF">2024-11-25T09:45:08Z</dcterms:created>
  <dcterms:modified xsi:type="dcterms:W3CDTF">2025-07-08T14:33:04Z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