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7" r:id="rId5"/>
    <p:sldId id="258" r:id="rId6"/>
    <p:sldId id="298" r:id="rId7"/>
    <p:sldId id="288" r:id="rId8"/>
    <p:sldId id="299" r:id="rId9"/>
    <p:sldId id="300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1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02" r:id="rId28"/>
    <p:sldId id="310" r:id="rId29"/>
    <p:sldId id="311" r:id="rId30"/>
    <p:sldId id="312" r:id="rId31"/>
    <p:sldId id="313" r:id="rId3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106" d="100"/>
          <a:sy n="106" d="100"/>
        </p:scale>
        <p:origin x="126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4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5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02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4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35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675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248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99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67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10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150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16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t.streamlit.app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shpTekst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Schatten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en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betrouwbaarheid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deel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2:</a:t>
                </a:r>
              </a:p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1365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solidFill>
                      <a:srgbClr val="113652"/>
                    </a:solidFill>
                    <a:latin typeface="RijksoverheidSansHeadingTT" panose="020B0503040202060203" pitchFamily="34" charset="0"/>
                  </a:rPr>
                  <a:t>-verdeling en proporties</a:t>
                </a:r>
              </a:p>
            </p:txBody>
          </p:sp>
        </mc:Choice>
        <mc:Fallback xmlns="">
          <p:sp>
            <p:nvSpPr>
              <p:cNvPr id="4099" name="shpTeks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  <a:blipFill>
                <a:blip r:embed="rId2"/>
                <a:stretch>
                  <a:fillRect l="-1814" t="-4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 smtClean="0"/>
                  <a:t>houdt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rekening</a:t>
                </a:r>
                <a:r>
                  <a:rPr lang="en-US" sz="2400" dirty="0" smtClean="0"/>
                  <a:t> met de extra </a:t>
                </a:r>
                <a:r>
                  <a:rPr lang="en-US" sz="2400" dirty="0" err="1" smtClean="0"/>
                  <a:t>onzekerheid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doordat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Kleine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steekproefgroottes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≤30)→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bredere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Grote </a:t>
                </a:r>
                <a:r>
                  <a:rPr lang="en-US" sz="2400" dirty="0" err="1"/>
                  <a:t>steekproefgroottes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benadert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het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aantal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vrij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gekozen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worden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oftewel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uitkomsten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bekend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kun je de </a:t>
                </a:r>
                <a:r>
                  <a:rPr lang="en-US" sz="2400" dirty="0" err="1" smtClean="0"/>
                  <a:t>laatste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 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Je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berekenen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met de GR (2</a:t>
                </a:r>
                <a:r>
                  <a:rPr lang="en-US" sz="2400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-vars-4):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nl-N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296" b="-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als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/>
                  <a:t> WEL bekend 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b="1" dirty="0" err="1"/>
                  <a:t>betrouwbaarheidsinterval</a:t>
                </a:r>
                <a:r>
                  <a:rPr lang="en-US" b="1" dirty="0"/>
                  <a:t> (</a:t>
                </a:r>
                <a:r>
                  <a:rPr lang="en-US" b="1" dirty="0" err="1"/>
                  <a:t>als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NIET bekend </a:t>
                </a:r>
                <a:r>
                  <a:rPr lang="en-US" b="1" dirty="0"/>
                  <a:t>is</a:t>
                </a:r>
                <a:r>
                  <a:rPr lang="en-US" b="1" dirty="0" smtClean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w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aarbij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InvT</m:t>
                    </m:r>
                    <m:r>
                      <a:rPr lang="nl-NL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opp</m:t>
                    </m:r>
                    <m:r>
                      <a:rPr lang="nl-NL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/2;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df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steekproefstandaardafwijking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 b="-5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café in Utrecht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enorm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scherm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opgesteld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de WK-</a:t>
                </a:r>
                <a:r>
                  <a:rPr lang="en-US" sz="2000" b="1" dirty="0" err="1" smtClean="0"/>
                  <a:t>voetbalmatches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volgen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voorschriften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brandweer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maximaal</a:t>
                </a:r>
                <a:r>
                  <a:rPr lang="en-US" sz="2000" b="1" dirty="0" smtClean="0"/>
                  <a:t> 200 </a:t>
                </a:r>
                <a:r>
                  <a:rPr lang="en-US" sz="2000" b="1" dirty="0" err="1" smtClean="0"/>
                  <a:t>bezoekers</a:t>
                </a:r>
                <a:r>
                  <a:rPr lang="en-US" sz="2000" b="1" dirty="0" smtClean="0"/>
                  <a:t> in het café </a:t>
                </a:r>
                <a:r>
                  <a:rPr lang="en-US" sz="2000" b="1" dirty="0" err="1" smtClean="0"/>
                  <a:t>aanwezig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. Het café is </a:t>
                </a:r>
                <a:r>
                  <a:rPr lang="en-US" sz="2000" b="1" dirty="0" err="1" smtClean="0"/>
                  <a:t>altijd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</a:t>
                </a:r>
                <a:r>
                  <a:rPr lang="nl-NL" sz="2000" b="1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eigenaar</a:t>
                </a:r>
                <a:r>
                  <a:rPr lang="en-US" sz="2000" b="1" dirty="0" smtClean="0"/>
                  <a:t> van het café </a:t>
                </a:r>
                <a:r>
                  <a:rPr lang="en-US" sz="2000" b="1" dirty="0" err="1" smtClean="0"/>
                  <a:t>probeert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(in euro) </a:t>
                </a:r>
                <a:r>
                  <a:rPr lang="en-US" sz="2000" b="1" dirty="0" err="1" smtClean="0"/>
                  <a:t>geboekt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tijdens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rondom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iedere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Vanwege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bestellingen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groothandel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wil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</a:t>
                </a:r>
                <a:r>
                  <a:rPr lang="en-US" sz="2000" b="1" dirty="0" err="1" smtClean="0"/>
                  <a:t>erdoorheen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gaan</a:t>
                </a:r>
                <a:r>
                  <a:rPr lang="en-US" sz="2000" b="1" dirty="0" smtClean="0"/>
                  <a:t>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eerste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avonden</a:t>
                </a:r>
                <a:r>
                  <a:rPr lang="en-US" sz="2000" b="1" dirty="0" smtClean="0"/>
                  <a:t> (</a:t>
                </a:r>
                <a:r>
                  <a:rPr lang="en-US" sz="2000" b="1" dirty="0" err="1" smtClean="0"/>
                  <a:t>waarop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Nederlands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elftal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) </a:t>
                </a:r>
                <a:r>
                  <a:rPr lang="en-US" sz="2000" b="1" dirty="0" err="1" smtClean="0"/>
                  <a:t>ging</a:t>
                </a:r>
                <a:r>
                  <a:rPr lang="en-US" sz="2000" b="1" dirty="0" smtClean="0"/>
                  <a:t> het om </a:t>
                </a: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bier: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sz="2000" b="1" dirty="0"/>
              </a:p>
              <a:p>
                <a:endParaRPr lang="en-US" sz="2000" b="1" dirty="0"/>
              </a:p>
              <a:p>
                <a:endParaRPr lang="en-US" sz="2000" b="1" dirty="0" smtClean="0"/>
              </a:p>
              <a:p>
                <a:endParaRPr lang="en-US" sz="2000" b="1" dirty="0"/>
              </a:p>
              <a:p>
                <a:r>
                  <a:rPr lang="en-US" sz="2000" b="1" dirty="0" err="1" smtClean="0"/>
                  <a:t>Maak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schatting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variantie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bierverbruik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hiermee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            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aantal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vaten</a:t>
                </a:r>
                <a:r>
                  <a:rPr lang="en-US" sz="2000" b="1" dirty="0" smtClean="0"/>
                  <a:t> bier per </a:t>
                </a:r>
                <a:r>
                  <a:rPr lang="en-US" sz="2000" b="1" dirty="0" err="1" smtClean="0"/>
                  <a:t>avond</a:t>
                </a:r>
                <a:r>
                  <a:rPr lang="en-US" sz="2000" b="1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endParaRPr lang="en-US" sz="2000" b="1" dirty="0"/>
              </a:p>
              <a:p>
                <a:endParaRPr lang="en-US" sz="2000" b="1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t="-1865" r="-8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30400" y="4077072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err="1" smtClean="0"/>
                  <a:t>Hiertoe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berekenen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allereerst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18+20+…+23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steekproefvariantie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vinden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18−19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20−19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≈5,1429</m:t>
                      </m:r>
                    </m:oMath>
                  </m:oMathPara>
                </a14:m>
                <a:endParaRPr lang="nl-NL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5,1429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=2,2678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 smtClean="0"/>
              </a:p>
              <a:p>
                <a:r>
                  <a:rPr lang="en-US" sz="2000" dirty="0" err="1" smtClean="0"/>
                  <a:t>Aangezien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steekproefgrootte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=8&lt;30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bepalen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met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/2;</m:t>
                          </m:r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=0,975;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≈2,3646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Het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is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19−2,3646⋅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2,3646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17,1041;20,8959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Met 95% </a:t>
                </a:r>
                <a:r>
                  <a:rPr lang="en-US" sz="2000" b="1" dirty="0" err="1" smtClean="0"/>
                  <a:t>zekerheid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we </a:t>
                </a:r>
                <a:r>
                  <a:rPr lang="en-US" sz="2000" b="1" dirty="0" err="1" smtClean="0"/>
                  <a:t>zeggen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het gemiddelde aantal vaten bier </a:t>
                </a:r>
                <a:r>
                  <a:rPr lang="en-US" sz="2000" b="1" dirty="0" err="1" smtClean="0"/>
                  <a:t>tussen</a:t>
                </a:r>
                <a:r>
                  <a:rPr lang="en-US" sz="2000" b="1" dirty="0" smtClean="0"/>
                  <a:t> 17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21 </a:t>
                </a:r>
                <a:r>
                  <a:rPr lang="en-US" sz="2000" b="1" dirty="0" err="1" smtClean="0"/>
                  <a:t>ligt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r="-742" b="-1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Het is </a:t>
                </a:r>
                <a:r>
                  <a:rPr lang="en-US" sz="2000" b="1" dirty="0" err="1" smtClean="0"/>
                  <a:t>vlak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finale, </a:t>
                </a:r>
                <a:r>
                  <a:rPr lang="en-US" sz="2000" b="1" dirty="0" err="1" smtClean="0"/>
                  <a:t>waarin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gaat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spelen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Iemand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kwam</a:t>
                </a:r>
                <a:r>
                  <a:rPr lang="en-US" sz="2000" b="1" dirty="0" smtClean="0"/>
                  <a:t> op het </a:t>
                </a:r>
                <a:r>
                  <a:rPr lang="en-US" sz="2000" b="1" dirty="0" err="1" smtClean="0"/>
                  <a:t>idee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bieromzet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aanzienlijk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wanneer</a:t>
                </a:r>
                <a:r>
                  <a:rPr lang="en-US" sz="2000" b="1" dirty="0" smtClean="0"/>
                  <a:t> Nederland </a:t>
                </a:r>
                <a:r>
                  <a:rPr lang="en-US" sz="2000" b="1" dirty="0" err="1" smtClean="0"/>
                  <a:t>speelt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voorgaande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wedstrijden</a:t>
                </a:r>
                <a:r>
                  <a:rPr lang="en-US" sz="2000" b="1" dirty="0" smtClean="0"/>
                  <a:t> van Nederland </a:t>
                </a:r>
                <a:r>
                  <a:rPr lang="en-US" sz="2000" b="1" dirty="0" err="1" smtClean="0"/>
                  <a:t>werd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volgende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behaald</a:t>
                </a:r>
                <a:r>
                  <a:rPr lang="en-US" sz="2000" b="1" dirty="0" smtClean="0"/>
                  <a:t>: 21, 23, 24, 27, 25. 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sz="2000" b="1" dirty="0"/>
              </a:p>
              <a:p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opnieuw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. Is </a:t>
                </a:r>
                <a:r>
                  <a:rPr lang="en-US" sz="2000" b="1" dirty="0" err="1" smtClean="0"/>
                  <a:t>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omzet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opvallend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hoger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vergeleken</a:t>
                </a:r>
                <a:r>
                  <a:rPr lang="en-US" sz="2000" b="1" dirty="0" smtClean="0"/>
                  <a:t> met het interval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Hiertoe </a:t>
                </a:r>
                <a:r>
                  <a:rPr lang="en-US" sz="2000" dirty="0" err="1"/>
                  <a:t>berekenen</a:t>
                </a:r>
                <a:r>
                  <a:rPr lang="en-US" sz="2000" dirty="0"/>
                  <a:t> we </a:t>
                </a:r>
                <a:r>
                  <a:rPr lang="en-US" sz="2000" dirty="0" err="1" smtClean="0"/>
                  <a:t>opnieuw</a:t>
                </a:r>
                <a:r>
                  <a:rPr lang="en-US" sz="2000" dirty="0" smtClean="0"/>
                  <a:t> het </a:t>
                </a:r>
                <a:r>
                  <a:rPr lang="en-US" sz="2000" dirty="0" err="1"/>
                  <a:t>steekproefgemiddelde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21+23+24+27+25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/>
                  <a:t>De </a:t>
                </a:r>
                <a:r>
                  <a:rPr lang="en-US" sz="2000" dirty="0" err="1"/>
                  <a:t>steekproefvariantie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vinden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21−24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23−24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25−24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lang="en-US" sz="2000" i="1" dirty="0">
                    <a:latin typeface="Cambria Math" panose="02040503050406030204" pitchFamily="18" charset="0"/>
                  </a:rPr>
                  <a:t/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722" b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De </a:t>
                </a:r>
                <a:r>
                  <a:rPr lang="en-US" sz="2000" dirty="0" err="1"/>
                  <a:t>steekproefstandaardafwijking</a:t>
                </a:r>
                <a:r>
                  <a:rPr lang="en-US" sz="2000" dirty="0"/>
                  <a:t> is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=2,2361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Aangezien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steekproefgrootte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=5&lt;30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bepalen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een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met 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verdeling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/2;</m:t>
                          </m:r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Het 95%-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voor</a:t>
                </a:r>
                <a:r>
                  <a:rPr lang="en-US" sz="2000" dirty="0"/>
                  <a:t> het </a:t>
                </a:r>
                <a:r>
                  <a:rPr lang="en-US" sz="2000" dirty="0" err="1"/>
                  <a:t>gemiddelde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aantal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vaten</a:t>
                </a:r>
                <a:r>
                  <a:rPr lang="en-US" sz="2000" dirty="0"/>
                  <a:t> bier is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7764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24+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2,7764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;26,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7764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 smtClean="0"/>
                  <a:t>Dit</a:t>
                </a:r>
                <a:r>
                  <a:rPr lang="en-US" sz="2000" b="1" dirty="0" smtClean="0"/>
                  <a:t> interval </a:t>
                </a:r>
                <a:r>
                  <a:rPr lang="en-US" sz="2000" b="1" dirty="0" err="1" smtClean="0"/>
                  <a:t>ligt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geheel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a)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om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grotere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heeft</a:t>
                </a:r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1027" b="-2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Bernoulli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deel</a:t>
                </a:r>
                <a:r>
                  <a:rPr lang="en-US" sz="2400" dirty="0" smtClean="0"/>
                  <a:t> 2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we het </a:t>
                </a:r>
                <a:r>
                  <a:rPr lang="en-US" sz="2400" dirty="0" err="1" smtClean="0"/>
                  <a:t>gehad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Bernoulliverdeling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Bernoulli: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Mislukking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Denk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opgooien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muntje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kop,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munt.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/>
                  <a:t>Binomiaal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voeren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onafhankelijke</a:t>
                </a:r>
                <a:r>
                  <a:rPr lang="en-US" sz="2400" dirty="0" smtClean="0"/>
                  <a:t> Bernoulli-</a:t>
                </a:r>
                <a:r>
                  <a:rPr lang="en-US" sz="2400" dirty="0" err="1" smtClean="0"/>
                  <a:t>experimenten</a:t>
                </a:r>
                <a:r>
                  <a:rPr lang="en-US" sz="2400" dirty="0" smtClean="0"/>
                  <a:t> uit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Tel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711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keuring</a:t>
            </a:r>
            <a:r>
              <a:rPr lang="en-US" dirty="0"/>
              <a:t> van 200 </a:t>
            </a:r>
            <a:r>
              <a:rPr lang="en-US" dirty="0" err="1"/>
              <a:t>actieve</a:t>
            </a:r>
            <a:r>
              <a:rPr lang="en-US" dirty="0"/>
              <a:t> </a:t>
            </a:r>
            <a:r>
              <a:rPr lang="en-US" dirty="0" err="1"/>
              <a:t>militairen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35726"/>
              </p:ext>
            </p:extLst>
          </p:nvPr>
        </p:nvGraphicFramePr>
        <p:xfrm>
          <a:off x="991961" y="1664321"/>
          <a:ext cx="1000911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vorige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bij gegeven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steekproefomvang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gegeven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nauwkeurigheid</a:t>
                </a:r>
                <a:endParaRPr lang="en-US" sz="2400" dirty="0"/>
              </a:p>
              <a:p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we nu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 (%) &gt; 80”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7895"/>
              </p:ext>
            </p:extLst>
          </p:nvPr>
        </p:nvGraphicFramePr>
        <p:xfrm>
          <a:off x="551384" y="1694937"/>
          <a:ext cx="1096652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349058">
                  <a:extLst>
                    <a:ext uri="{9D8B030D-6E8A-4147-A177-3AD203B41FA5}">
                      <a16:colId xmlns:a16="http://schemas.microsoft.com/office/drawing/2014/main" val="376682792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Schietscore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 &gt; 80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Stel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van de 200 </a:t>
                </a:r>
                <a:r>
                  <a:rPr lang="en-US" sz="2400" dirty="0" err="1" smtClean="0"/>
                  <a:t>gekeurde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113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(</a:t>
                </a:r>
                <a:r>
                  <a:rPr lang="en-US" sz="2400" dirty="0" err="1" smtClean="0"/>
                  <a:t>oftewel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behaald</a:t>
                </a:r>
                <a:r>
                  <a:rPr lang="en-US" sz="2400" dirty="0" smtClean="0"/>
                  <a:t>. Wat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zeggen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populatiefractie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alle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</a:t>
                </a:r>
                <a:r>
                  <a:rPr lang="en-US" sz="2400" dirty="0" err="1" smtClean="0"/>
                  <a:t>behaalt</a:t>
                </a:r>
                <a:r>
                  <a:rPr lang="nl-NL" sz="2400" dirty="0" smtClean="0"/>
                  <a:t>?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b="1" dirty="0" err="1" smtClean="0"/>
                  <a:t>Puntschatting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deel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successen</a:t>
                </a:r>
                <a:r>
                  <a:rPr lang="en-US" dirty="0" smtClean="0"/>
                  <a:t> door 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: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successen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=0,565</m:t>
                      </m:r>
                    </m:oMath>
                  </m:oMathPara>
                </a14:m>
                <a:endParaRPr lang="nl-NL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factoren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belangrijke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intervalschatting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Bepaal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succeskans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waargenomen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r>
                  <a:rPr lang="en-US" sz="2400" dirty="0" smtClean="0"/>
                  <a:t> (113) de </a:t>
                </a:r>
                <a:r>
                  <a:rPr lang="en-US" sz="2400" b="1" dirty="0" err="1" smtClean="0"/>
                  <a:t>linkergrens</a:t>
                </a:r>
                <a:r>
                  <a:rPr lang="en-US" sz="2400" dirty="0" smtClean="0"/>
                  <a:t> van het </a:t>
                </a:r>
                <a:r>
                  <a:rPr lang="en-US" sz="2400" dirty="0" err="1" smtClean="0"/>
                  <a:t>voorspellingsinterval</a:t>
                </a:r>
                <a:r>
                  <a:rPr lang="en-US" sz="2400" dirty="0" smtClean="0"/>
                  <a:t> is.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endParaRPr lang="en-US" sz="2400" b="0" dirty="0" smtClean="0"/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en-US" sz="2400" b="0" dirty="0" err="1" smtClean="0"/>
                  <a:t>Bereken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zodat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=?;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400" b="0" dirty="0" smtClean="0"/>
              </a:p>
              <a:p>
                <a:pPr lvl="1" indent="0">
                  <a:buNone/>
                </a:pPr>
                <a:endParaRPr lang="en-US" sz="2400" b="1" dirty="0" smtClean="0"/>
              </a:p>
              <a:p>
                <a:pPr lvl="1" indent="0">
                  <a:buNone/>
                </a:pPr>
                <a:r>
                  <a:rPr lang="en-US" sz="2400" b="1" dirty="0" err="1" smtClean="0"/>
                  <a:t>Voorbeeld</a:t>
                </a:r>
                <a:r>
                  <a:rPr lang="en-US" sz="2400" b="1" dirty="0" smtClean="0"/>
                  <a:t>: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≤113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endParaRPr lang="en-US" sz="2400" b="0" dirty="0" smtClean="0"/>
              </a:p>
              <a:p>
                <a:pPr lvl="1" indent="0">
                  <a:buNone/>
                </a:pPr>
                <a:r>
                  <a:rPr lang="en-US" sz="2400" b="0" dirty="0" smtClean="0"/>
                  <a:t>De </a:t>
                </a:r>
                <a:r>
                  <a:rPr lang="en-US" sz="2400" dirty="0" smtClean="0"/>
                  <a:t>GR solver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optie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geeft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lvl="1" indent="0" algn="ctr">
                  <a:buNone/>
                </a:pPr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490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 smtClean="0"/>
                  <a:t>Bepaal</a:t>
                </a:r>
                <a:r>
                  <a:rPr lang="en-US" dirty="0" smtClean="0"/>
                  <a:t> </a:t>
                </a:r>
                <a:r>
                  <a:rPr lang="en-US" dirty="0"/>
                  <a:t>de </a:t>
                </a:r>
                <a:r>
                  <a:rPr lang="en-US" dirty="0" err="1"/>
                  <a:t>succeskans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waarbij</a:t>
                </a:r>
                <a:r>
                  <a:rPr lang="en-US" dirty="0"/>
                  <a:t> het </a:t>
                </a:r>
                <a:r>
                  <a:rPr lang="en-US" dirty="0" err="1"/>
                  <a:t>waargenomen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(113) de </a:t>
                </a:r>
                <a:r>
                  <a:rPr lang="en-US" b="1" dirty="0" err="1"/>
                  <a:t>rechtergrens</a:t>
                </a:r>
                <a:r>
                  <a:rPr lang="en-US" dirty="0"/>
                  <a:t> van het </a:t>
                </a:r>
                <a:r>
                  <a:rPr lang="en-US" dirty="0" err="1"/>
                  <a:t>voorspellingsinterval</a:t>
                </a:r>
                <a:r>
                  <a:rPr lang="en-US" dirty="0"/>
                  <a:t> 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717550" lvl="1" indent="-342900"/>
                <a:r>
                  <a:rPr lang="en-US" dirty="0" err="1"/>
                  <a:t>Bereken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17550" lvl="1" indent="-342900"/>
                <a:endParaRPr lang="en-US" b="1" dirty="0" smtClean="0"/>
              </a:p>
              <a:p>
                <a:pPr lvl="1" indent="0">
                  <a:buNone/>
                </a:pPr>
                <a:r>
                  <a:rPr lang="en-US" b="1" dirty="0" err="1" smtClean="0"/>
                  <a:t>Voorbeeld</a:t>
                </a:r>
                <a:r>
                  <a:rPr lang="en-US" b="1" dirty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r>
                  <a:rPr lang="en-US" dirty="0" smtClean="0"/>
                  <a:t>De </a:t>
                </a:r>
                <a:r>
                  <a:rPr lang="en-US" dirty="0"/>
                  <a:t>GR </a:t>
                </a:r>
                <a:r>
                  <a:rPr lang="en-US" dirty="0" smtClean="0"/>
                  <a:t>solver </a:t>
                </a:r>
                <a:r>
                  <a:rPr lang="en-US" dirty="0" err="1" smtClean="0"/>
                  <a:t>optie</a:t>
                </a:r>
                <a:r>
                  <a:rPr lang="en-US" dirty="0" smtClean="0"/>
                  <a:t> </a:t>
                </a:r>
                <a:r>
                  <a:rPr lang="en-US" dirty="0" err="1"/>
                  <a:t>geeft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0,4983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380" b="-5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intervalschatting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we door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berekende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≈0,4983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grenzen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  <a:p>
                <a:pPr lvl="1" indent="0" algn="ctr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</a:t>
                </a:r>
              </a:p>
              <a:p>
                <a:pPr lvl="1" indent="0" algn="ctr">
                  <a:buNone/>
                </a:pPr>
                <a:endParaRPr lang="en-US" b="1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0,4983;0,6348]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  <a:blipFill>
                <a:blip r:embed="rId4"/>
                <a:stretch>
                  <a:fillRect l="-14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0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b="1" dirty="0" smtClean="0"/>
                  <a:t>Bij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postorderbedrijf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onderzoekt</a:t>
                </a:r>
                <a:r>
                  <a:rPr lang="en-US" sz="2000" b="1" dirty="0" smtClean="0"/>
                  <a:t> men de </a:t>
                </a:r>
                <a:r>
                  <a:rPr lang="en-US" sz="2000" b="1" dirty="0" err="1" smtClean="0"/>
                  <a:t>betalingstermijn</a:t>
                </a:r>
                <a:r>
                  <a:rPr lang="en-US" sz="2000" b="1" dirty="0" smtClean="0"/>
                  <a:t> van de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. Op basis van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150 </a:t>
                </a:r>
                <a:r>
                  <a:rPr lang="en-US" sz="2000" b="1" dirty="0" err="1" smtClean="0"/>
                  <a:t>rekeningen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stelde</a:t>
                </a:r>
                <a:r>
                  <a:rPr lang="en-US" sz="2000" b="1" dirty="0" smtClean="0"/>
                  <a:t> men vast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betaaltermijn</a:t>
                </a:r>
                <a:r>
                  <a:rPr lang="en-US" sz="2000" b="1" dirty="0" smtClean="0"/>
                  <a:t> per client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kende</a:t>
                </a:r>
                <a:r>
                  <a:rPr lang="en-US" sz="2000" b="1" dirty="0" smtClean="0"/>
                  <a:t> van 34,2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met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standaarddeviatie</a:t>
                </a:r>
                <a:r>
                  <a:rPr lang="en-US" sz="2000" b="1" dirty="0" smtClean="0"/>
                  <a:t> van 12,0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.</a:t>
                </a:r>
              </a:p>
              <a:p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Bereken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directie</a:t>
                </a:r>
                <a:r>
                  <a:rPr lang="en-US" sz="2000" b="1" dirty="0" smtClean="0"/>
                  <a:t> was </a:t>
                </a:r>
                <a:r>
                  <a:rPr lang="en-US" sz="2000" b="1" dirty="0" err="1" smtClean="0"/>
                  <a:t>niet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helemaal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tevreden</a:t>
                </a:r>
                <a:r>
                  <a:rPr lang="en-US" sz="2000" b="1" dirty="0" smtClean="0"/>
                  <a:t> over de </a:t>
                </a:r>
                <a:r>
                  <a:rPr lang="en-US" sz="2000" b="1" dirty="0" err="1" smtClean="0"/>
                  <a:t>nauwkeurigheid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a) </a:t>
                </a:r>
                <a:r>
                  <a:rPr lang="en-US" sz="2000" b="1" dirty="0" err="1" smtClean="0"/>
                  <a:t>berekende</a:t>
                </a:r>
                <a:r>
                  <a:rPr lang="en-US" sz="2000" b="1" dirty="0" smtClean="0"/>
                  <a:t> interval. Men </a:t>
                </a:r>
                <a:r>
                  <a:rPr lang="en-US" sz="2000" b="1" dirty="0" err="1" smtClean="0"/>
                  <a:t>wenst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marge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hanteren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één</a:t>
                </a:r>
                <a:r>
                  <a:rPr lang="en-US" sz="2000" b="1" dirty="0" smtClean="0"/>
                  <a:t> dag (ten </a:t>
                </a:r>
                <a:r>
                  <a:rPr lang="en-US" sz="2000" b="1" dirty="0" err="1" smtClean="0"/>
                  <a:t>opzichte</a:t>
                </a:r>
                <a:r>
                  <a:rPr lang="en-US" sz="2000" b="1" dirty="0" smtClean="0"/>
                  <a:t> van het </a:t>
                </a:r>
                <a:r>
                  <a:rPr lang="en-US" sz="2000" b="1" dirty="0" err="1" smtClean="0"/>
                  <a:t>gevonden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). Men </a:t>
                </a:r>
                <a:r>
                  <a:rPr lang="en-US" sz="2000" b="1" dirty="0" err="1" smtClean="0"/>
                  <a:t>besluit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daarom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aanvullende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extra </a:t>
                </a:r>
                <a:r>
                  <a:rPr lang="en-US" sz="2000" b="1" dirty="0" err="1" smtClean="0"/>
                  <a:t>waarnemingen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oorspronkelijke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toegevoegd</a:t>
                </a:r>
                <a:r>
                  <a:rPr lang="en-US" sz="2000" b="1" dirty="0" smtClean="0"/>
                  <a:t>?</a:t>
                </a:r>
              </a:p>
              <a:p>
                <a:pPr marL="457200" indent="-457200">
                  <a:buAutoNum type="alphaLcParenR"/>
                </a:pPr>
                <a:endParaRPr lang="en-US" sz="2000" b="1" dirty="0"/>
              </a:p>
              <a:p>
                <a:pPr marL="457200" indent="-457200">
                  <a:buAutoNum type="alphaLcParenR"/>
                </a:pPr>
                <a:r>
                  <a:rPr lang="en-US" sz="2000" b="1" dirty="0" err="1" smtClean="0"/>
                  <a:t>Volgens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leveringsvoorwaarden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dienen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30 </a:t>
                </a:r>
                <a:r>
                  <a:rPr lang="en-US" sz="2000" b="1" dirty="0" err="1" smtClean="0"/>
                  <a:t>dagen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betalen</a:t>
                </a:r>
                <a:r>
                  <a:rPr lang="en-US" sz="2000" b="1" dirty="0" smtClean="0"/>
                  <a:t>. 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steekproef</a:t>
                </a:r>
                <a:r>
                  <a:rPr lang="en-US" sz="2000" b="1" dirty="0" smtClean="0"/>
                  <a:t> van 300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bleken</a:t>
                </a:r>
                <a:r>
                  <a:rPr lang="en-US" sz="2000" b="1" dirty="0" smtClean="0"/>
                  <a:t> 124 </a:t>
                </a:r>
                <a:r>
                  <a:rPr lang="en-US" sz="2000" b="1" dirty="0" err="1" smtClean="0"/>
                  <a:t>betalingen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conditie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voldoen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Geef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fractie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vetalingen</a:t>
                </a:r>
                <a:r>
                  <a:rPr lang="en-US" sz="2000" b="1" dirty="0" smtClean="0"/>
                  <a:t> die op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verricht</a:t>
                </a:r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b="-6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Bereken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Uit de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is de </a:t>
                </a:r>
                <a:r>
                  <a:rPr lang="en-US" sz="2000" dirty="0" err="1" smtClean="0"/>
                  <a:t>nodige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informatie</a:t>
                </a:r>
                <a:r>
                  <a:rPr lang="en-US" sz="2000" dirty="0" smtClean="0"/>
                  <a:t> op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namelijk</a:t>
                </a:r>
                <a:r>
                  <a:rPr lang="en-US" sz="2000" dirty="0" smtClean="0"/>
                  <a:t> steekproefgrootte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=150, </m:t>
                    </m:r>
                  </m:oMath>
                </a14:m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=34,2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onbetrouwbaarheid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 (want het </a:t>
                </a:r>
                <a:r>
                  <a:rPr lang="en-US" sz="2000" dirty="0" err="1" smtClean="0"/>
                  <a:t>betrouwbaarheidsniveau</a:t>
                </a:r>
                <a:r>
                  <a:rPr lang="en-US" sz="2000" dirty="0" smtClean="0"/>
                  <a:t> is 95%).</a:t>
                </a:r>
              </a:p>
              <a:p>
                <a:endParaRPr lang="en-US" sz="2000" dirty="0"/>
              </a:p>
              <a:p>
                <a:r>
                  <a:rPr lang="en-US" sz="2000" dirty="0" err="1" smtClean="0"/>
                  <a:t>Hoewel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onbekend</a:t>
                </a:r>
                <a:r>
                  <a:rPr lang="en-US" sz="2000" dirty="0" smtClean="0"/>
                  <a:t> is,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we de </a:t>
                </a:r>
                <a:r>
                  <a:rPr lang="en-US" sz="2000" dirty="0" err="1" smtClean="0"/>
                  <a:t>normale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gebruiken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steekproefomvang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=150&gt;30</m:t>
                    </m:r>
                  </m:oMath>
                </a14:m>
                <a:r>
                  <a:rPr lang="en-US" sz="2000" dirty="0" smtClean="0"/>
                  <a:t>. Omdat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hebben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 met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InvNorm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≈1,9600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we de </a:t>
                </a:r>
                <a:r>
                  <a:rPr lang="en-US" sz="2000" dirty="0" err="1" smtClean="0"/>
                  <a:t>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benaderen</a:t>
                </a:r>
                <a:r>
                  <a:rPr lang="en-US" sz="2000" dirty="0" smtClean="0"/>
                  <a:t> met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. We </a:t>
                </a:r>
                <a:r>
                  <a:rPr lang="en-US" sz="2000" dirty="0" err="1" smtClean="0"/>
                  <a:t>krijgen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geval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34,2−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600⋅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34,2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1,96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00⋅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0" i="1" dirty="0" smtClean="0"/>
                  <a:t/>
                </a:r>
                <a:br>
                  <a:rPr lang="en-US" sz="2000" b="0" i="1" dirty="0" smtClean="0"/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=[32,2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796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;36,1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203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57" b="-10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De </a:t>
                </a:r>
                <a:r>
                  <a:rPr lang="en-US" sz="2000" b="1" dirty="0" err="1"/>
                  <a:t>directie</a:t>
                </a:r>
                <a:r>
                  <a:rPr lang="en-US" sz="2000" b="1" dirty="0"/>
                  <a:t> was </a:t>
                </a:r>
                <a:r>
                  <a:rPr lang="en-US" sz="2000" b="1" dirty="0" err="1"/>
                  <a:t>niet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helemaal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tevreden</a:t>
                </a:r>
                <a:r>
                  <a:rPr lang="en-US" sz="2000" b="1" dirty="0"/>
                  <a:t> over de </a:t>
                </a:r>
                <a:r>
                  <a:rPr lang="en-US" sz="2000" b="1" dirty="0" err="1"/>
                  <a:t>nauwkeurigheid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bij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vraag</a:t>
                </a:r>
                <a:r>
                  <a:rPr lang="en-US" sz="2000" b="1" dirty="0"/>
                  <a:t> a) </a:t>
                </a:r>
                <a:r>
                  <a:rPr lang="en-US" sz="2000" b="1" dirty="0" err="1"/>
                  <a:t>berekende</a:t>
                </a:r>
                <a:r>
                  <a:rPr lang="en-US" sz="2000" b="1" dirty="0"/>
                  <a:t> interval. Men </a:t>
                </a:r>
                <a:r>
                  <a:rPr lang="en-US" sz="2000" b="1" dirty="0" err="1"/>
                  <a:t>wenst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marge </a:t>
                </a:r>
                <a:r>
                  <a:rPr lang="en-US" sz="2000" b="1" dirty="0" err="1"/>
                  <a:t>voor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hanteren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één</a:t>
                </a:r>
                <a:r>
                  <a:rPr lang="en-US" sz="2000" b="1" dirty="0"/>
                  <a:t> dag (ten </a:t>
                </a:r>
                <a:r>
                  <a:rPr lang="en-US" sz="2000" b="1" dirty="0" err="1"/>
                  <a:t>opzichte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gevonden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gemiddelde</a:t>
                </a:r>
                <a:r>
                  <a:rPr lang="en-US" sz="2000" b="1" dirty="0"/>
                  <a:t>). Men </a:t>
                </a:r>
                <a:r>
                  <a:rPr lang="en-US" sz="2000" b="1" dirty="0" err="1"/>
                  <a:t>besluit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daarom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aanvullende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doen</a:t>
                </a:r>
                <a:r>
                  <a:rPr lang="en-US" sz="2000" b="1" dirty="0"/>
                  <a:t>. </a:t>
                </a:r>
                <a:r>
                  <a:rPr lang="en-US" sz="2000" b="1" dirty="0" err="1"/>
                  <a:t>Hoeveel</a:t>
                </a:r>
                <a:r>
                  <a:rPr lang="en-US" sz="2000" b="1" dirty="0"/>
                  <a:t> extra </a:t>
                </a:r>
                <a:r>
                  <a:rPr lang="en-US" sz="2000" b="1" dirty="0" err="1"/>
                  <a:t>waarnemingen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moeten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oorspronkelijke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worden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toegevoegd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RijksoverheidSansText" panose="020B0503040202060203" pitchFamily="34" charset="0"/>
                  </a:rPr>
                  <a:t>De marge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in het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afhangt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. We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welke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geldt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?</a:t>
                </a:r>
              </a:p>
              <a:p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dirty="0" err="1" smtClean="0">
                    <a:latin typeface="RijksoverheidSansText" panose="020B0503040202060203" pitchFamily="34" charset="0"/>
                  </a:rPr>
                  <a:t>Maak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GR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tabel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verschillende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waardes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dirty="0" smtClean="0">
                    <a:latin typeface="RijksoverheidSansText" panose="020B0503040202060203" pitchFamily="34" charset="0"/>
                  </a:rPr>
                  <a:t>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nl-NL" sz="2000" b="0" i="0" dirty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nl-NL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nl-NL" sz="2000" b="0" i="0" dirty="0" smtClean="0">
                            <a:latin typeface="Cambria Math" panose="02040503050406030204" pitchFamily="18" charset="0"/>
                          </a:rPr>
                          <m:t>df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sz="20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=555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err="1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−1=554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555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≈1,0005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=556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opp</m:t>
                        </m:r>
                        <m:r>
                          <a:rPr lang="nl-NL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−1=555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0,9996</m:t>
                    </m:r>
                  </m:oMath>
                </a14:m>
                <a:endParaRPr lang="en-US" sz="20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556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waarnemingen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(556-150=456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oorspronkelijke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)</a:t>
                </a:r>
                <a:endParaRPr lang="en-US" sz="2000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407" t="-1865" r="-394" b="-9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8.20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sz="2400" b="1" dirty="0" smtClean="0"/>
                  <a:t>Volgens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leveringsvoorwaarden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dienen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binnen</a:t>
                </a:r>
                <a:r>
                  <a:rPr lang="en-US" sz="2400" b="1" dirty="0"/>
                  <a:t> 30 </a:t>
                </a:r>
                <a:r>
                  <a:rPr lang="en-US" sz="2400" b="1" dirty="0" err="1"/>
                  <a:t>dagen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betalen</a:t>
                </a:r>
                <a:r>
                  <a:rPr lang="en-US" sz="2400" b="1" dirty="0"/>
                  <a:t>. In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steekproef</a:t>
                </a:r>
                <a:r>
                  <a:rPr lang="en-US" sz="2400" b="1" dirty="0"/>
                  <a:t> van 300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bleken</a:t>
                </a:r>
                <a:r>
                  <a:rPr lang="en-US" sz="2400" b="1" dirty="0"/>
                  <a:t> 124 </a:t>
                </a:r>
                <a:r>
                  <a:rPr lang="en-US" sz="2400" b="1" dirty="0" err="1"/>
                  <a:t>betalingen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aan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deze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conditie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voldoen</a:t>
                </a:r>
                <a:r>
                  <a:rPr lang="en-US" sz="2400" b="1" dirty="0"/>
                  <a:t>. </a:t>
                </a:r>
                <a:r>
                  <a:rPr lang="en-US" sz="2400" b="1" dirty="0" err="1"/>
                  <a:t>Geef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95%-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voor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fractie</a:t>
                </a:r>
                <a:r>
                  <a:rPr lang="en-US" sz="2400" b="1" dirty="0"/>
                  <a:t> </a:t>
                </a:r>
                <a:r>
                  <a:rPr lang="en-US" sz="2400" b="1" dirty="0" err="1" smtClean="0"/>
                  <a:t>betalingen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die op </a:t>
                </a:r>
                <a:r>
                  <a:rPr lang="en-US" sz="2400" b="1" dirty="0" err="1"/>
                  <a:t>tijd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worden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verricht</a:t>
                </a:r>
                <a:r>
                  <a:rPr lang="en-US" sz="2400" b="1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Hiervoor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Clopper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-Pearson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methode</a:t>
                </a:r>
                <a:r>
                  <a:rPr lang="en-US" dirty="0" smtClean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Bereken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 smtClean="0"/>
              </a:p>
              <a:p>
                <a:pPr marL="717550" lvl="1" indent="-342900"/>
                <a:r>
                  <a:rPr lang="en-US" b="0" dirty="0" smtClean="0"/>
                  <a:t>De GR solver </a:t>
                </a:r>
                <a:r>
                  <a:rPr lang="en-US" b="0" dirty="0" err="1" smtClean="0"/>
                  <a:t>optie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geeft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0,4714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Bereken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/>
              </a:p>
              <a:p>
                <a:pPr marL="717550" lvl="1" indent="-342900"/>
                <a:r>
                  <a:rPr lang="en-US" dirty="0" smtClean="0"/>
                  <a:t>De GR solver </a:t>
                </a:r>
                <a:r>
                  <a:rPr lang="en-US" dirty="0" err="1" smtClean="0"/>
                  <a:t>optie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geeft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0,3570</m:t>
                    </m:r>
                  </m:oMath>
                </a14:m>
                <a:endParaRPr lang="en-US" b="0" dirty="0" smtClean="0"/>
              </a:p>
              <a:p>
                <a:pPr marL="717550" lvl="1" indent="-342900"/>
                <a:endParaRPr lang="en-US" b="0" dirty="0" smtClean="0"/>
              </a:p>
              <a:p>
                <a:pPr lvl="1" indent="0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	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𝟑𝟓𝟕𝟎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𝟒𝟕𝟏𝟒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b="1" dirty="0"/>
              </a:p>
              <a:p>
                <a:pPr lvl="1" indent="0">
                  <a:buNone/>
                </a:pPr>
                <a:endParaRPr lang="en-US" b="1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77" t="-2296" r="-231" b="-103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4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 smtClean="0"/>
                  <a:t>-verdeling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 smtClean="0"/>
                  <a:t>onbekende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onbekende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de </a:t>
                </a:r>
                <a:r>
                  <a:rPr lang="en-US" sz="2400" dirty="0" err="1"/>
                  <a:t>binomiale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261-263), 8.7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267-268), 8.8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268-272)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8: m4, m6, 8.2, 8.6, 8.7, 8.8ac, 8.13, 8.14, 8.18, 8.19</a:t>
                </a:r>
                <a:endParaRPr lang="en-US" sz="2400" dirty="0" smtClean="0"/>
              </a:p>
              <a:p>
                <a:pPr eaLnBrk="1" hangingPunct="1"/>
                <a:endParaRPr lang="en-US" sz="2400" b="1" dirty="0" smtClean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err="1" smtClean="0"/>
                  <a:t>hypothesetoetsen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eigen woorden uitleggen waarom bij schattingsmethoden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 wordt gebruikt.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construeren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van een normale verdeling met onbekende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 met behulp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intervalschatting voor de succeskans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in een binomiale verdeling uitrekenen met behulp van de </a:t>
                </a:r>
                <a:r>
                  <a:rPr lang="nl-NL" dirty="0" err="1" smtClean="0"/>
                  <a:t>Clopper</a:t>
                </a:r>
                <a:r>
                  <a:rPr lang="nl-NL" dirty="0" smtClean="0"/>
                  <a:t>-Pearson methode.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smtClean="0"/>
              <a:t>Recap</a:t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Vorige week hebben we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geschat in het geval van gegeven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nl-NL" b="1" dirty="0" smtClean="0"/>
                  <a:t>-betrouwbaarheidsinterval voor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nl-NL" b="1" dirty="0" smtClean="0"/>
                  <a:t>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Waarbij</a:t>
                </a:r>
                <a:r>
                  <a:rPr lang="en-US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steekproefgrootte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  <a:blipFill>
                <a:blip r:embed="rId2"/>
                <a:stretch>
                  <a:fillRect l="-160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Intervalschatting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(voor onbekende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Tijdens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oefening</a:t>
                </a:r>
                <a:r>
                  <a:rPr lang="en-US" sz="2400" dirty="0" smtClean="0"/>
                  <a:t> op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schietsimulator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wordt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reactietijd</a:t>
                </a:r>
                <a:r>
                  <a:rPr lang="en-US" sz="2400" dirty="0" smtClean="0"/>
                  <a:t> van 15 </a:t>
                </a:r>
                <a:r>
                  <a:rPr lang="en-US" sz="2400" dirty="0" err="1" smtClean="0"/>
                  <a:t>soldaten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detecteren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dreiging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Van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is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1,8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standaardafwijking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0,5</m:t>
                    </m:r>
                  </m:oMath>
                </a14:m>
                <a:r>
                  <a:rPr lang="en-US" sz="2400" dirty="0" smtClean="0"/>
                  <a:t> seconden.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Maar: de </a:t>
                </a:r>
                <a:r>
                  <a:rPr lang="en-US" sz="2400" dirty="0" err="1" smtClean="0"/>
                  <a:t>werkelijke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spreiding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reactietijden</a:t>
                </a:r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gehele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soldatenpopulatie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onbekend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Wat is het 95%-</a:t>
                </a:r>
                <a:r>
                  <a:rPr lang="en-US" sz="2400" b="1" dirty="0" err="1" smtClean="0"/>
                  <a:t>betrouwbaarheidsinterval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reactietijd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Hoeveel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vertrouwen</a:t>
                </a:r>
                <a:r>
                  <a:rPr lang="en-US" sz="2400" b="1" dirty="0" smtClean="0"/>
                  <a:t> kun je </a:t>
                </a:r>
                <a:r>
                  <a:rPr lang="en-US" sz="2400" b="1" dirty="0" err="1" smtClean="0"/>
                  <a:t>hebben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als</a:t>
                </a:r>
                <a:r>
                  <a:rPr lang="en-US" sz="2400" b="1" dirty="0" smtClean="0"/>
                  <a:t> basis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trainingseisen</a:t>
                </a:r>
                <a:r>
                  <a:rPr lang="en-US" sz="2400" b="1" dirty="0"/>
                  <a:t>?</a:t>
                </a:r>
                <a:endParaRPr lang="en-US" sz="2400" b="1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	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711" t="-2296" r="-108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1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en-US" dirty="0" err="1"/>
                  <a:t>I</a:t>
                </a:r>
                <a:r>
                  <a:rPr lang="en-US" dirty="0" err="1" smtClean="0"/>
                  <a:t>ntervalschatting</a:t>
                </a:r>
                <a:r>
                  <a:rPr lang="en-US" dirty="0" smtClean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het gemiddelde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/>
                  <a:t> (voor onbekende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dirty="0" smtClean="0"/>
                  <a:t>In de </a:t>
                </a:r>
                <a:r>
                  <a:rPr lang="en-US" dirty="0" err="1" smtClean="0"/>
                  <a:t>praktijk</a:t>
                </a:r>
                <a:r>
                  <a:rPr lang="en-US" dirty="0"/>
                  <a:t> </a:t>
                </a:r>
                <a:r>
                  <a:rPr lang="en-US" dirty="0" smtClean="0"/>
                  <a:t>is, </a:t>
                </a:r>
                <a:r>
                  <a:rPr lang="en-US" dirty="0" err="1" smtClean="0"/>
                  <a:t>naast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vaak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onbekend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schatten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INCORRECT IDEE: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gebruik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direct in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betrouwbaarheidsintervallen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Extra </a:t>
                </a:r>
                <a:r>
                  <a:rPr lang="en-US" dirty="0" err="1" smtClean="0"/>
                  <a:t>onzekerheid</a:t>
                </a:r>
                <a:r>
                  <a:rPr lang="en-US" dirty="0" smtClean="0"/>
                  <a:t> door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toevallig (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kleiner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echte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?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Om </a:t>
                </a:r>
                <a:r>
                  <a:rPr lang="en-US" dirty="0" err="1" smtClean="0"/>
                  <a:t>hiermee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William Sealy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Gosset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pseudoniem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  <a:blipFill>
                <a:blip r:embed="rId3"/>
                <a:stretch>
                  <a:fillRect l="-1500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2852936"/>
            <a:ext cx="2117664" cy="272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54" y="2493474"/>
            <a:ext cx="5616624" cy="37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algn="ctr"/>
            <a:endParaRPr lang="en-US" dirty="0" smtClean="0">
              <a:solidFill>
                <a:schemeClr val="tx1"/>
              </a:solidFill>
              <a:hlinkClick r:id="rId3" tooltip="Interactieve plot van Student's t-verdeling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 tooltip="Interactieve plot van Student's t-verdeling"/>
              </a:rPr>
              <a:t>https://interactive-t.streamlit.app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 juni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3623</Words>
  <Application>Microsoft Office PowerPoint</Application>
  <PresentationFormat>Widescreen</PresentationFormat>
  <Paragraphs>723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8</vt:lpstr>
      <vt:lpstr>Recap: vorige week</vt:lpstr>
      <vt:lpstr>Deze week</vt:lpstr>
      <vt:lpstr>Leerdoelen </vt:lpstr>
      <vt:lpstr>Recap </vt:lpstr>
      <vt:lpstr>Intervalschatting voor het gemiddelde μ (voor onbekende σ)</vt:lpstr>
      <vt:lpstr>Intervalschatting voor het gemiddelde μ (voor onbekende σ)</vt:lpstr>
      <vt:lpstr>Student’s t-verdeling</vt:lpstr>
      <vt:lpstr>Student’s t-verdeling</vt:lpstr>
      <vt:lpstr>Student’s t-verdeling</vt:lpstr>
      <vt:lpstr>Student’s t-verdeling</vt:lpstr>
      <vt:lpstr>Buijs: opgave 8.16  </vt:lpstr>
      <vt:lpstr>Buijs: opgave 8.16  </vt:lpstr>
      <vt:lpstr>Buijs: opgave 8.16  </vt:lpstr>
      <vt:lpstr>Buijs: opgave 8.16  </vt:lpstr>
      <vt:lpstr>Buijs: opgave 8.16  </vt:lpstr>
      <vt:lpstr>Buijs: opgave 8.16  </vt:lpstr>
      <vt:lpstr>Recap: Bernoulli en binomiale verdeling</vt:lpstr>
      <vt:lpstr>Dataset: jaarlijkse keuring van 200 actieve militairen</vt:lpstr>
      <vt:lpstr>Stel dat we nu kijken naar een nieuwe kolom “Schietscore (%) &gt; 80”</vt:lpstr>
      <vt:lpstr>Schattingen voor de succeskans p</vt:lpstr>
      <vt:lpstr>Schattingen voor de succeskans p</vt:lpstr>
      <vt:lpstr>De Clopper-Pearson methode (gegeven onbetrouwbaarheid α=0,05)</vt:lpstr>
      <vt:lpstr>De Clopper-Pearson methode (gegeven onbetrouwbaarheid α=0,05)</vt:lpstr>
      <vt:lpstr>De Clopper-Pearson methode (gegeven onbetrouwbaarheid α=0,05)</vt:lpstr>
      <vt:lpstr>Buijs: opgave 8.20</vt:lpstr>
      <vt:lpstr>Buijs: opgave 8.20</vt:lpstr>
      <vt:lpstr>Buijs: opgave 8.20</vt:lpstr>
      <vt:lpstr>Buijs: opgave 8.20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102</cp:revision>
  <cp:lastPrinted>2011-09-21T07:52:24Z</cp:lastPrinted>
  <dcterms:created xsi:type="dcterms:W3CDTF">2024-11-25T09:45:08Z</dcterms:created>
  <dcterms:modified xsi:type="dcterms:W3CDTF">2025-06-16T12:35:37Z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