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6" r:id="rId2"/>
    <p:sldMasterId id="2147483698" r:id="rId3"/>
  </p:sldMasterIdLst>
  <p:notesMasterIdLst>
    <p:notesMasterId r:id="rId36"/>
  </p:notesMasterIdLst>
  <p:handoutMasterIdLst>
    <p:handoutMasterId r:id="rId37"/>
  </p:handoutMasterIdLst>
  <p:sldIdLst>
    <p:sldId id="256" r:id="rId4"/>
    <p:sldId id="257" r:id="rId5"/>
    <p:sldId id="258" r:id="rId6"/>
    <p:sldId id="290" r:id="rId7"/>
    <p:sldId id="287" r:id="rId8"/>
    <p:sldId id="289" r:id="rId9"/>
    <p:sldId id="291" r:id="rId10"/>
    <p:sldId id="292" r:id="rId11"/>
    <p:sldId id="293" r:id="rId12"/>
    <p:sldId id="294" r:id="rId13"/>
    <p:sldId id="300" r:id="rId14"/>
    <p:sldId id="301" r:id="rId15"/>
    <p:sldId id="295" r:id="rId16"/>
    <p:sldId id="296" r:id="rId17"/>
    <p:sldId id="299" r:id="rId18"/>
    <p:sldId id="302" r:id="rId19"/>
    <p:sldId id="303" r:id="rId20"/>
    <p:sldId id="298" r:id="rId21"/>
    <p:sldId id="305" r:id="rId22"/>
    <p:sldId id="306" r:id="rId23"/>
    <p:sldId id="307" r:id="rId24"/>
    <p:sldId id="308" r:id="rId25"/>
    <p:sldId id="309" r:id="rId26"/>
    <p:sldId id="310" r:id="rId27"/>
    <p:sldId id="312" r:id="rId28"/>
    <p:sldId id="313" r:id="rId29"/>
    <p:sldId id="315" r:id="rId30"/>
    <p:sldId id="317" r:id="rId31"/>
    <p:sldId id="318" r:id="rId32"/>
    <p:sldId id="319" r:id="rId33"/>
    <p:sldId id="320" r:id="rId34"/>
    <p:sldId id="321" r:id="rId35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0"/>
  </p:normalViewPr>
  <p:slideViewPr>
    <p:cSldViewPr>
      <p:cViewPr varScale="1">
        <p:scale>
          <a:sx n="118" d="100"/>
          <a:sy n="118" d="100"/>
        </p:scale>
        <p:origin x="272" y="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AE092-C8CA-4D60-A6A5-80BD3E7865E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nl-NL"/>
        </a:p>
      </dgm:t>
    </dgm:pt>
    <dgm:pt modelId="{484C5F6A-A4B7-406D-AA99-5174911C7AC9}" type="pres">
      <dgm:prSet presAssocID="{8C8AE092-C8CA-4D60-A6A5-80BD3E7865E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nl-NL"/>
        </a:p>
      </dgm:t>
    </dgm:pt>
  </dgm:ptLst>
  <dgm:cxnLst>
    <dgm:cxn modelId="{FEF5169D-4C35-4F6A-A2B1-23628AF055A3}" type="presOf" srcId="{8C8AE092-C8CA-4D60-A6A5-80BD3E7865EA}" destId="{484C5F6A-A4B7-406D-AA99-5174911C7AC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27 januari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+mn-lt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Dr.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ir.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Danny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Blom</a:t>
            </a:r>
            <a:endParaRPr lang="en-US" sz="1200" baseline="0" dirty="0" smtClean="0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Nederlandse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Defensie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Academie</a:t>
            </a:r>
            <a:endParaRPr sz="1200" dirty="0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</a:rPr>
              <a:t>Militaire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</a:rPr>
              <a:t>Wetenschappen</a:t>
            </a:r>
            <a:endParaRPr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College 1: </a:t>
            </a:r>
            <a:r>
              <a:rPr lang="en-US" noProof="0" dirty="0" err="1" smtClean="0"/>
              <a:t>introductie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DATA ALS WAPEN EN MIDDEL VOOR BESLUITVORMING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fld id="{5670BF5D-6203-4D16-A61E-ECF40410EB14}" type="datetime4">
              <a:rPr lang="nl-NL" smtClean="0"/>
              <a:t>9 juli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034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FDA504-7E13-45CA-8E9E-72B35D8CAC02}" type="datetime4">
              <a:rPr lang="nl-NL" smtClean="0"/>
              <a:t>9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371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3C7E0-C839-4905-81E3-032B35F986F8}" type="datetime4">
              <a:rPr lang="nl-NL" smtClean="0"/>
              <a:t>9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0678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BB360E-D62F-4628-984F-A07E7DB67C1D}" type="datetime4">
              <a:rPr lang="nl-NL" smtClean="0"/>
              <a:t>9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7427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77BC4-1B19-46E8-A5D0-BCD7816BE1D2}" type="datetime4">
              <a:rPr lang="nl-NL" smtClean="0"/>
              <a:t>9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985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3D3065-9EDD-4E18-9586-AAE0612B4711}" type="datetime4">
              <a:rPr lang="nl-NL" smtClean="0"/>
              <a:t>9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020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703200-CD6A-4C16-9B25-30C26A2E303B}" type="datetime4">
              <a:rPr lang="nl-NL" smtClean="0"/>
              <a:t>9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723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19547"/>
            <a:ext cx="4011084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A98B9B-12F1-4ABD-AB7E-5605E53B0E55}" type="datetime4">
              <a:rPr lang="nl-NL" smtClean="0"/>
              <a:t>9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67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2C9F29-C7BF-4FD9-BB26-359ABA1DF54F}" type="datetime4">
              <a:rPr lang="nl-NL" smtClean="0"/>
              <a:t>9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763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057C1D-F168-421C-BB49-06191A95F32F}" type="datetime4">
              <a:rPr lang="nl-NL" smtClean="0"/>
              <a:t>9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104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77898" y="1265238"/>
            <a:ext cx="800219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65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92055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394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259180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36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4196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42164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491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21116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2039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012893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986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 smtClean="0">
                <a:solidFill>
                  <a:schemeClr val="bg1"/>
                </a:solidFill>
                <a:cs typeface="Arial" charset="0"/>
              </a:rPr>
              <a:t>DOSCO</a:t>
            </a:r>
          </a:p>
          <a:p>
            <a:pPr eaLnBrk="0" hangingPunct="0">
              <a:defRPr/>
            </a:pPr>
            <a:r>
              <a:rPr lang="en-US" sz="1100" dirty="0" err="1" smtClean="0">
                <a:solidFill>
                  <a:schemeClr val="bg1"/>
                </a:solidFill>
                <a:cs typeface="Arial" charset="0"/>
              </a:rPr>
              <a:t>Statistiek</a:t>
            </a:r>
            <a:r>
              <a:rPr lang="en-US" sz="1100" dirty="0" smtClean="0">
                <a:solidFill>
                  <a:schemeClr val="bg1"/>
                </a:solidFill>
                <a:cs typeface="Arial" charset="0"/>
              </a:rPr>
              <a:t> college 1</a:t>
            </a:r>
            <a:endParaRPr lang="nl-NL" sz="11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sz="1800"/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80618" y="1"/>
            <a:ext cx="586316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469064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fld id="{3AEB11A4-0748-467A-B6DF-FD54CF264AF0}" type="datetime4">
              <a:rPr lang="nl-NL" smtClean="0"/>
              <a:t>9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943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382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13</a:t>
            </a: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nl-NL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Correlatie en lineaire regressie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Juli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Pearson’s</a:t>
            </a:r>
            <a:r>
              <a:rPr lang="nl-NL" b="1" dirty="0" smtClean="0"/>
              <a:t> correlatiecoëfficiënt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nl-NL" dirty="0" smtClean="0"/>
                  <a:t>Aangezien de formule op de vorige slide moeilijk dan wel onwerkbaar is, gebruiken we een andere vorm.</a:t>
                </a:r>
                <a:endParaRPr lang="nl-NL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ba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bar>
                                <m:barPr>
                                  <m:pos m:val="top"/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p>
                                    <m:sSupPr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ba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)⋅(</m:t>
                              </m:r>
                              <m:bar>
                                <m:barPr>
                                  <m:pos m:val="top"/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p>
                                    <m:sSupPr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ba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nl-NL" dirty="0"/>
              </a:p>
              <a:p>
                <a:endParaRPr lang="nl-NL" sz="1000" dirty="0" smtClean="0"/>
              </a:p>
              <a:p>
                <a:r>
                  <a:rPr lang="nl-NL" dirty="0" smtClean="0"/>
                  <a:t>Dit wordt ook wel </a:t>
                </a:r>
                <a:r>
                  <a:rPr lang="nl-NL" b="1" dirty="0" err="1" smtClean="0">
                    <a:solidFill>
                      <a:schemeClr val="accent1"/>
                    </a:solidFill>
                  </a:rPr>
                  <a:t>Pearson’s</a:t>
                </a:r>
                <a:r>
                  <a:rPr lang="nl-NL" dirty="0" smtClean="0"/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correlatiecoëfficiënt 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genoemd.</a:t>
                </a:r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b="1" dirty="0" smtClean="0"/>
                  <a:t> ligt altijd tussen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nl-NL" b="1" dirty="0" smtClean="0"/>
                  <a:t> en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nl-NL" b="1" dirty="0" smtClean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&lt;0: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negatieve</a:t>
                </a:r>
                <a:r>
                  <a:rPr lang="nl-NL" dirty="0" smtClean="0"/>
                  <a:t> correlatie (dalende trend)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&gt;0: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positieve</a:t>
                </a:r>
                <a:r>
                  <a:rPr lang="nl-NL" dirty="0" smtClean="0"/>
                  <a:t> correlatie (stijgende trend)  </a:t>
                </a:r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7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Pearson’s</a:t>
            </a:r>
            <a:r>
              <a:rPr lang="nl-NL" b="1" dirty="0" smtClean="0"/>
              <a:t> correlatiecoëfficiënt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</p:spPr>
            <p:txBody>
              <a:bodyPr/>
              <a:lstStyle/>
              <a:p>
                <a:endParaRPr lang="nl-NL" dirty="0" smtClean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sz="2000" dirty="0" smtClean="0"/>
              </a:p>
              <a:p>
                <a:endParaRPr lang="nl-NL" sz="2000" dirty="0"/>
              </a:p>
              <a:p>
                <a:endParaRPr lang="nl-NL" sz="2000" dirty="0" smtClean="0"/>
              </a:p>
              <a:p>
                <a:endParaRPr lang="nl-NL" sz="2000" dirty="0"/>
              </a:p>
              <a:p>
                <a:endParaRPr lang="nl-NL" sz="2000" dirty="0" smtClean="0"/>
              </a:p>
              <a:p>
                <a:endParaRPr lang="nl-NL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z="2000" dirty="0" smtClean="0"/>
                  <a:t>Hoe dichter de punten op een lijn liggen, hoe verder van 0 de correlatiecoëfficiënt ligt.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z="2000" dirty="0" smtClean="0"/>
                  <a:t>Sterke correlatie zegt niets over de richtingscoëfficiënt van de betreffende lijn.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z="2000" dirty="0" smtClean="0"/>
                  <a:t>Bij een correlatiecoëfficiënt </a:t>
                </a:r>
                <a14:m>
                  <m:oMath xmlns:m="http://schemas.openxmlformats.org/officeDocument/2006/math">
                    <m:r>
                      <a:rPr lang="nl-NL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nl-NL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sz="2000" dirty="0" smtClean="0"/>
                  <a:t> is de samenhang niet lineair, maar kan het nog steeds niet-lineair zijn.  </a:t>
                </a:r>
                <a:endParaRPr lang="en-US" dirty="0"/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  <a:blipFill>
                <a:blip r:embed="rId2"/>
                <a:stretch>
                  <a:fillRect l="-1245" r="-1841" b="-7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050" y="1760662"/>
            <a:ext cx="8152934" cy="342344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7320136" y="1397619"/>
            <a:ext cx="446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https://en.wikipedia.org/wiki/Correlation#/media/File:Correlation_examples2.svg</a:t>
            </a:r>
          </a:p>
        </p:txBody>
      </p:sp>
    </p:spTree>
    <p:extLst>
      <p:ext uri="{BB962C8B-B14F-4D97-AF65-F5344CB8AC3E}">
        <p14:creationId xmlns:p14="http://schemas.microsoft.com/office/powerpoint/2010/main" val="32375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b="1" dirty="0" smtClean="0"/>
                  <a:t>Correlatie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nl-NL" b="1" dirty="0" smtClean="0"/>
                  <a:t> causaliteit</a:t>
                </a:r>
                <a:endParaRPr lang="nl-NL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812800" y="1773238"/>
            <a:ext cx="11259864" cy="4246562"/>
          </a:xfrm>
        </p:spPr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 smtClean="0"/>
          </a:p>
          <a:p>
            <a:r>
              <a:rPr lang="nl-NL" sz="2000" dirty="0" smtClean="0"/>
              <a:t>IJsverkoop en haaienaanvallen zijn duidelijk gecorreleerd, maar ijsverkoop is niet de </a:t>
            </a:r>
            <a:r>
              <a:rPr lang="nl-NL" sz="2000" b="1" dirty="0" smtClean="0"/>
              <a:t>oorzaak</a:t>
            </a:r>
            <a:r>
              <a:rPr lang="nl-NL" sz="2000" dirty="0" smtClean="0"/>
              <a:t> van een haaienaanvallen. </a:t>
            </a:r>
          </a:p>
          <a:p>
            <a:r>
              <a:rPr lang="nl-NL" sz="2000" dirty="0"/>
              <a:t>W</a:t>
            </a:r>
            <a:r>
              <a:rPr lang="nl-NL" sz="2000" dirty="0" smtClean="0"/>
              <a:t>e hebben hier te maken met een derde variabele (“aantal strandgasten”) die invloed heeft op beiden.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487488" y="2292883"/>
            <a:ext cx="446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https://biostatsquid.com/correlation-does-not-imply-causation/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2636912"/>
            <a:ext cx="4041333" cy="2254675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255264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0" name="Groep 19"/>
          <p:cNvGrpSpPr/>
          <p:nvPr/>
        </p:nvGrpSpPr>
        <p:grpSpPr>
          <a:xfrm>
            <a:off x="5584777" y="2297494"/>
            <a:ext cx="6272791" cy="2597601"/>
            <a:chOff x="5879976" y="2293986"/>
            <a:chExt cx="6272791" cy="2597601"/>
          </a:xfrm>
        </p:grpSpPr>
        <p:sp>
          <p:nvSpPr>
            <p:cNvPr id="9" name="Afgeronde rechthoek 8"/>
            <p:cNvSpPr/>
            <p:nvPr/>
          </p:nvSpPr>
          <p:spPr bwMode="auto">
            <a:xfrm>
              <a:off x="7824192" y="2293986"/>
              <a:ext cx="2707160" cy="936104"/>
            </a:xfrm>
            <a:prstGeom prst="roundRect">
              <a:avLst/>
            </a:prstGeom>
            <a:solidFill>
              <a:schemeClr val="bg2"/>
            </a:solidFill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Aantal strandgasten</a:t>
              </a: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Afgeronde rechthoek 9"/>
            <p:cNvSpPr/>
            <p:nvPr/>
          </p:nvSpPr>
          <p:spPr bwMode="auto">
            <a:xfrm>
              <a:off x="5879976" y="3955483"/>
              <a:ext cx="2707160" cy="936104"/>
            </a:xfrm>
            <a:prstGeom prst="roundRect">
              <a:avLst/>
            </a:prstGeom>
            <a:solidFill>
              <a:schemeClr val="bg2"/>
            </a:solidFill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nl-NL" b="1" dirty="0" smtClean="0">
                  <a:solidFill>
                    <a:schemeClr val="tx1"/>
                  </a:solidFill>
                </a:rPr>
                <a:t>IJsverkoop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Afgeronde rechthoek 10"/>
            <p:cNvSpPr/>
            <p:nvPr/>
          </p:nvSpPr>
          <p:spPr bwMode="auto">
            <a:xfrm>
              <a:off x="9445607" y="3951585"/>
              <a:ext cx="2707160" cy="936104"/>
            </a:xfrm>
            <a:prstGeom prst="roundRect">
              <a:avLst/>
            </a:prstGeom>
            <a:solidFill>
              <a:schemeClr val="bg2"/>
            </a:solidFill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nl-NL" b="1" dirty="0" smtClean="0">
                  <a:solidFill>
                    <a:schemeClr val="tx1"/>
                  </a:solidFill>
                </a:rPr>
                <a:t>Haaienaanvallen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Rechte verbindingslijn met pijl 12"/>
            <p:cNvCxnSpPr>
              <a:endCxn id="10" idx="0"/>
            </p:cNvCxnSpPr>
            <p:nvPr/>
          </p:nvCxnSpPr>
          <p:spPr bwMode="auto">
            <a:xfrm flipH="1">
              <a:off x="7233556" y="3227526"/>
              <a:ext cx="1670756" cy="727957"/>
            </a:xfrm>
            <a:prstGeom prst="straightConnector1">
              <a:avLst/>
            </a:prstGeom>
            <a:ln>
              <a:tailEnd type="triangle"/>
            </a:ln>
            <a:ex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Rechte verbindingslijn met pijl 13"/>
            <p:cNvCxnSpPr>
              <a:endCxn id="11" idx="0"/>
            </p:cNvCxnSpPr>
            <p:nvPr/>
          </p:nvCxnSpPr>
          <p:spPr bwMode="auto">
            <a:xfrm>
              <a:off x="9494948" y="3227526"/>
              <a:ext cx="1304239" cy="724059"/>
            </a:xfrm>
            <a:prstGeom prst="straightConnector1">
              <a:avLst/>
            </a:prstGeom>
            <a:ln>
              <a:tailEnd type="triangle"/>
            </a:ln>
            <a:ex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7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Voorbeeld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812800" y="1773238"/>
            <a:ext cx="10971832" cy="4246562"/>
          </a:xfrm>
        </p:spPr>
        <p:txBody>
          <a:bodyPr/>
          <a:lstStyle/>
          <a:p>
            <a:r>
              <a:rPr lang="nl-NL" dirty="0"/>
              <a:t>Defensie onderzoekt het benzineverbruik van de PNOD voertuigen. Hiertoe wordt op een speciaal circuit een tijdlang met constante snelheid gereden, waarna het benzineverbruik wordt vastgesteld in liters per 100 kilometer.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b="1" dirty="0" smtClean="0"/>
          </a:p>
          <a:p>
            <a:r>
              <a:rPr lang="nl-NL" b="1" dirty="0" smtClean="0"/>
              <a:t>Wat kunnen we </a:t>
            </a:r>
            <a:r>
              <a:rPr lang="nl-NL" b="1" dirty="0"/>
              <a:t>op </a:t>
            </a:r>
            <a:r>
              <a:rPr lang="nl-NL" b="1" dirty="0" smtClean="0"/>
              <a:t>statistische verantwoorde wijze zeggen over </a:t>
            </a:r>
            <a:r>
              <a:rPr lang="nl-NL" b="1" dirty="0"/>
              <a:t>de </a:t>
            </a:r>
            <a:r>
              <a:rPr lang="nl-NL" b="1" dirty="0" smtClean="0"/>
              <a:t>correlatie tussen snelheid en verbruik</a:t>
            </a:r>
            <a:r>
              <a:rPr lang="nl-NL" b="1" dirty="0"/>
              <a:t>?</a:t>
            </a:r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74990"/>
              </p:ext>
            </p:extLst>
          </p:nvPr>
        </p:nvGraphicFramePr>
        <p:xfrm>
          <a:off x="1115059" y="3356992"/>
          <a:ext cx="976291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580">
                  <a:extLst>
                    <a:ext uri="{9D8B030D-6E8A-4147-A177-3AD203B41FA5}">
                      <a16:colId xmlns:a16="http://schemas.microsoft.com/office/drawing/2014/main" val="1933718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0851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786399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42405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57064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9333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Snelheid</a:t>
                      </a:r>
                      <a:r>
                        <a:rPr lang="en-US" sz="2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(km/h)</a:t>
                      </a:r>
                      <a:endParaRPr lang="en-US" sz="24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130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3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Verbruik (</a:t>
                      </a:r>
                      <a:r>
                        <a:rPr lang="nl-NL" sz="2400" dirty="0" err="1" smtClean="0"/>
                        <a:t>ltr</a:t>
                      </a:r>
                      <a:r>
                        <a:rPr lang="nl-NL" sz="2400" baseline="0" dirty="0" smtClean="0"/>
                        <a:t> </a:t>
                      </a:r>
                      <a:r>
                        <a:rPr lang="nl-NL" sz="2400" dirty="0" smtClean="0"/>
                        <a:t>/</a:t>
                      </a:r>
                      <a:r>
                        <a:rPr lang="nl-NL" sz="2400" baseline="0" dirty="0" smtClean="0"/>
                        <a:t> 100km)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6,8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7,5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7,9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8,3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9,1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4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Voorbeeld: </a:t>
            </a:r>
            <a:r>
              <a:rPr lang="nl-NL" b="1" dirty="0" err="1"/>
              <a:t>Pearson’s</a:t>
            </a:r>
            <a:r>
              <a:rPr lang="nl-NL" b="1" dirty="0"/>
              <a:t> correlatiecoëfficiënt</a:t>
            </a:r>
            <a:r>
              <a:rPr lang="nl-NL" b="1" dirty="0" smtClean="0"/>
              <a:t> 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nl-NL" dirty="0" smtClean="0"/>
                  <a:t>We hebben een steekproef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 smtClean="0"/>
                  <a:t> van datapunten met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nl-NL" dirty="0" smtClean="0"/>
                  <a:t> snelheid (in km / uur)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 smtClean="0"/>
                  <a:t>: brandstofverbruik (in liters per 100 km)</a:t>
                </a:r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r>
                  <a:rPr lang="nl-NL" b="1" dirty="0" smtClean="0">
                    <a:solidFill>
                      <a:schemeClr val="accent1"/>
                    </a:solidFill>
                  </a:rPr>
                  <a:t>Correlatiecoëfficiënt</a:t>
                </a:r>
                <a:r>
                  <a:rPr lang="nl-NL" dirty="0" smtClean="0"/>
                  <a:t>: 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bar>
                        <m:r>
                          <a:rPr lang="nl-NL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nl-NL" i="1">
                            <a:latin typeface="Cambria Math" panose="02040503050406030204" pitchFamily="18" charset="0"/>
                          </a:rPr>
                          <m:t>⋅</m:t>
                        </m:r>
                        <m:bar>
                          <m:barPr>
                            <m:pos m:val="top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num>
                      <m:den>
                        <m:rad>
                          <m:radPr>
                            <m:degHide m:val="on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p>
                                  <m:sSupPr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ba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p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)⋅(</m:t>
                            </m:r>
                            <m:bar>
                              <m:barPr>
                                <m:pos m:val="top"/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p>
                                  <m:sSupPr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ba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e>
                              <m:sup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882−110⋅7,92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12300−</m:t>
                                </m:r>
                                <m:sSup>
                                  <m:sSup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110</m:t>
                                    </m:r>
                                  </m:e>
                                  <m:sup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⋅(63,32−</m:t>
                            </m:r>
                            <m:sSup>
                              <m:sSup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7,92</m:t>
                                </m:r>
                              </m:e>
                              <m:sup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≈0,9912</m:t>
                    </m:r>
                  </m:oMath>
                </a14:m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b="1" dirty="0" smtClean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296" b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23272"/>
                  </p:ext>
                </p:extLst>
              </p:nvPr>
            </p:nvGraphicFramePr>
            <p:xfrm>
              <a:off x="1587968" y="2574417"/>
              <a:ext cx="9116544" cy="24052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8947">
                      <a:extLst>
                        <a:ext uri="{9D8B030D-6E8A-4147-A177-3AD203B41FA5}">
                          <a16:colId xmlns:a16="http://schemas.microsoft.com/office/drawing/2014/main" val="2434848109"/>
                        </a:ext>
                      </a:extLst>
                    </a:gridCol>
                    <a:gridCol w="1572983">
                      <a:extLst>
                        <a:ext uri="{9D8B030D-6E8A-4147-A177-3AD203B41FA5}">
                          <a16:colId xmlns:a16="http://schemas.microsoft.com/office/drawing/2014/main" val="482003995"/>
                        </a:ext>
                      </a:extLst>
                    </a:gridCol>
                    <a:gridCol w="1825214">
                      <a:extLst>
                        <a:ext uri="{9D8B030D-6E8A-4147-A177-3AD203B41FA5}">
                          <a16:colId xmlns:a16="http://schemas.microsoft.com/office/drawing/2014/main" val="3217656689"/>
                        </a:ext>
                      </a:extLst>
                    </a:gridCol>
                    <a:gridCol w="2024908">
                      <a:extLst>
                        <a:ext uri="{9D8B030D-6E8A-4147-A177-3AD203B41FA5}">
                          <a16:colId xmlns:a16="http://schemas.microsoft.com/office/drawing/2014/main" val="4068316828"/>
                        </a:ext>
                      </a:extLst>
                    </a:gridCol>
                    <a:gridCol w="1794492">
                      <a:extLst>
                        <a:ext uri="{9D8B030D-6E8A-4147-A177-3AD203B41FA5}">
                          <a16:colId xmlns:a16="http://schemas.microsoft.com/office/drawing/2014/main" val="329602175"/>
                        </a:ext>
                      </a:extLst>
                    </a:gridCol>
                  </a:tblGrid>
                  <a:tr h="3264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1" i="1" u="none" strike="noStrike" kern="1200" baseline="0" dirty="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nl-NL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nl-NL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 smtClean="0"/>
                            <a:t> 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5006903"/>
                      </a:ext>
                    </a:extLst>
                  </a:tr>
                  <a:tr h="32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6,8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90⋅6,8=612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90⋅90=8100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6,8⋅6,8=46,24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665984"/>
                      </a:ext>
                    </a:extLst>
                  </a:tr>
                  <a:tr h="32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7,5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100⋅7,5=750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100⋅100=10000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7,5⋅7,5=56,25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049209"/>
                      </a:ext>
                    </a:extLst>
                  </a:tr>
                  <a:tr h="32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7,9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110⋅7,9=</m:t>
                                </m:r>
                                <m:r>
                                  <m:rPr>
                                    <m:nor/>
                                  </m:rPr>
                                  <a:rPr lang="nl-NL" sz="1600" b="0" i="0" smtClean="0">
                                    <a:latin typeface="Cambria Math" panose="02040503050406030204" pitchFamily="18" charset="0"/>
                                  </a:rPr>
                                  <m:t>869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110⋅110=12100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7,9⋅7,9=62,41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531639"/>
                      </a:ext>
                    </a:extLst>
                  </a:tr>
                  <a:tr h="32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8,3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120⋅8,3=</m:t>
                                </m:r>
                                <m:r>
                                  <m:rPr>
                                    <m:nor/>
                                  </m:rPr>
                                  <a:rPr lang="nl-NL" sz="1600" b="0" i="0" smtClean="0">
                                    <a:latin typeface="Cambria Math" panose="02040503050406030204" pitchFamily="18" charset="0"/>
                                  </a:rPr>
                                  <m:t>996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120⋅120=14400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8,3⋅8,3=68,89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059739"/>
                      </a:ext>
                    </a:extLst>
                  </a:tr>
                  <a:tr h="32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130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9,1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130⋅9,1=1183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130⋅130=16900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9,1⋅9,1=82,81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53004"/>
                      </a:ext>
                    </a:extLst>
                  </a:tr>
                  <a:tr h="3361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ba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𝟏𝟏𝟎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ba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𝟗𝟐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  <m:t>𝒙𝒚</m:t>
                                    </m:r>
                                  </m:e>
                                </m:ba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𝟖𝟖𝟐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p>
                                      <m:sSupPr>
                                        <m:ctrlPr>
                                          <a:rPr lang="nl-NL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NL" sz="16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nl-NL" sz="16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ba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𝟏𝟐𝟑𝟎𝟎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p>
                                      <m:sSupPr>
                                        <m:ctrlPr>
                                          <a:rPr lang="nl-NL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NL" sz="16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a:rPr lang="nl-NL" sz="16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ba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𝟔𝟑</m:t>
                                </m: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𝟑𝟐</m:t>
                                </m:r>
                              </m:oMath>
                            </m:oMathPara>
                          </a14:m>
                          <a:endParaRPr lang="en-US" sz="16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770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23272"/>
                  </p:ext>
                </p:extLst>
              </p:nvPr>
            </p:nvGraphicFramePr>
            <p:xfrm>
              <a:off x="1587968" y="2574417"/>
              <a:ext cx="9116544" cy="24052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8947">
                      <a:extLst>
                        <a:ext uri="{9D8B030D-6E8A-4147-A177-3AD203B41FA5}">
                          <a16:colId xmlns:a16="http://schemas.microsoft.com/office/drawing/2014/main" val="2434848109"/>
                        </a:ext>
                      </a:extLst>
                    </a:gridCol>
                    <a:gridCol w="1572983">
                      <a:extLst>
                        <a:ext uri="{9D8B030D-6E8A-4147-A177-3AD203B41FA5}">
                          <a16:colId xmlns:a16="http://schemas.microsoft.com/office/drawing/2014/main" val="482003995"/>
                        </a:ext>
                      </a:extLst>
                    </a:gridCol>
                    <a:gridCol w="1825214">
                      <a:extLst>
                        <a:ext uri="{9D8B030D-6E8A-4147-A177-3AD203B41FA5}">
                          <a16:colId xmlns:a16="http://schemas.microsoft.com/office/drawing/2014/main" val="3217656689"/>
                        </a:ext>
                      </a:extLst>
                    </a:gridCol>
                    <a:gridCol w="2024908">
                      <a:extLst>
                        <a:ext uri="{9D8B030D-6E8A-4147-A177-3AD203B41FA5}">
                          <a16:colId xmlns:a16="http://schemas.microsoft.com/office/drawing/2014/main" val="4068316828"/>
                        </a:ext>
                      </a:extLst>
                    </a:gridCol>
                    <a:gridCol w="1794492">
                      <a:extLst>
                        <a:ext uri="{9D8B030D-6E8A-4147-A177-3AD203B41FA5}">
                          <a16:colId xmlns:a16="http://schemas.microsoft.com/office/drawing/2014/main" val="329602175"/>
                        </a:ext>
                      </a:extLst>
                    </a:gridCol>
                  </a:tblGrid>
                  <a:tr h="340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1786" r="-381090" b="-6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1786" r="-360853" b="-6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1786" r="-211371" b="-6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1786" r="-89790" b="-6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1786" r="-1701" b="-61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50069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103636" r="-381090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103636" r="-360853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103636" r="-211371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103636" r="-89790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103636" r="-1701" b="-5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666598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203636" r="-381090" b="-4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203636" r="-360853" b="-4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203636" r="-211371" b="-4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203636" r="-89790" b="-4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203636" r="-1701" b="-4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04920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303636" r="-381090" b="-3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303636" r="-360853" b="-3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303636" r="-211371" b="-3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303636" r="-89790" b="-3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303636" r="-1701" b="-3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53163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403636" r="-381090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403636" r="-360853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403636" r="-211371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403636" r="-89790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403636" r="-1701" b="-2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605973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503636" r="-381090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503636" r="-360853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503636" r="-211371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503636" r="-89790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503636" r="-1701" b="-1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1053004"/>
                      </a:ext>
                    </a:extLst>
                  </a:tr>
                  <a:tr h="3880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518750" r="-381090" b="-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518750" r="-360853" b="-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518750" r="-211371" b="-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518750" r="-89790" b="-4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518750" r="-1701" b="-4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9770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58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Beperkingen van </a:t>
            </a:r>
            <a:r>
              <a:rPr lang="nl-NL" b="1" dirty="0" err="1" smtClean="0"/>
              <a:t>Pearson’s</a:t>
            </a:r>
            <a:r>
              <a:rPr lang="nl-NL" b="1" dirty="0" smtClean="0"/>
              <a:t> </a:t>
            </a:r>
            <a:r>
              <a:rPr lang="nl-NL" b="1" dirty="0"/>
              <a:t>correlatiecoëfficiënt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Het vereist dat de variabelen op interval / rationiveau gemeten worden.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Erg gevoelig voor </a:t>
            </a:r>
            <a:r>
              <a:rPr lang="nl-NL" dirty="0" err="1" smtClean="0"/>
              <a:t>outliers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Het vereist dat er een lineaire samenhang is tussen de twee variabelen.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Het vereist de aanname van normaal verdeelde </a:t>
            </a:r>
            <a:r>
              <a:rPr lang="nl-NL" dirty="0" err="1" smtClean="0"/>
              <a:t>kansvariabelen</a:t>
            </a:r>
            <a:r>
              <a:rPr lang="nl-NL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6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Spearman’s</a:t>
            </a:r>
            <a:r>
              <a:rPr lang="nl-NL" b="1" dirty="0" smtClean="0"/>
              <a:t> correlatiecoëfficiënt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812800" y="1773238"/>
            <a:ext cx="11115848" cy="4246562"/>
          </a:xfrm>
        </p:spPr>
        <p:txBody>
          <a:bodyPr/>
          <a:lstStyle/>
          <a:p>
            <a:r>
              <a:rPr lang="nl-NL" dirty="0" smtClean="0"/>
              <a:t>De </a:t>
            </a:r>
            <a:r>
              <a:rPr lang="nl-NL" dirty="0" smtClean="0">
                <a:solidFill>
                  <a:schemeClr val="tx1"/>
                </a:solidFill>
              </a:rPr>
              <a:t>correlatiecoëfficiënt</a:t>
            </a:r>
            <a:r>
              <a:rPr lang="nl-NL" dirty="0" smtClean="0"/>
              <a:t> van Pearson zegt alleen iets over lineaire samenhang. </a:t>
            </a:r>
          </a:p>
          <a:p>
            <a:r>
              <a:rPr lang="nl-NL" dirty="0" smtClean="0"/>
              <a:t>We kunnen ook correlaties berekenen als de samenhang niet lineair is, maar </a:t>
            </a:r>
            <a:r>
              <a:rPr lang="nl-NL" b="1" dirty="0" smtClean="0"/>
              <a:t>monotoon.</a:t>
            </a:r>
          </a:p>
          <a:p>
            <a:endParaRPr lang="nl-NL" sz="1000" dirty="0" smtClean="0"/>
          </a:p>
          <a:p>
            <a:endParaRPr lang="nl-NL" sz="1000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73809"/>
              </p:ext>
            </p:extLst>
          </p:nvPr>
        </p:nvGraphicFramePr>
        <p:xfrm>
          <a:off x="1639382" y="5502752"/>
          <a:ext cx="9462683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073593">
                  <a:extLst>
                    <a:ext uri="{9D8B030D-6E8A-4147-A177-3AD203B41FA5}">
                      <a16:colId xmlns:a16="http://schemas.microsoft.com/office/drawing/2014/main" val="115296928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9040334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2696488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590140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9063795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863958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688188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678053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555296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82134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9640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b="1" dirty="0" smtClean="0"/>
                        <a:t>Jaren</a:t>
                      </a:r>
                      <a:r>
                        <a:rPr lang="nl-NL" b="1" baseline="0" dirty="0" smtClean="0"/>
                        <a:t> werkervaring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6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b="1" dirty="0" smtClean="0"/>
                        <a:t>Maandinkomen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2687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3398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3380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3358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3496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3527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3524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3550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924339"/>
                  </a:ext>
                </a:extLst>
              </a:tr>
            </a:tbl>
          </a:graphicData>
        </a:graphic>
      </p:graphicFrame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18" y="2496541"/>
            <a:ext cx="3934198" cy="29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Spearman’s</a:t>
            </a:r>
            <a:r>
              <a:rPr lang="nl-NL" b="1" dirty="0" smtClean="0"/>
              <a:t> correlatiecoëfficiënt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/>
              <a:lstStyle/>
              <a:p>
                <a:r>
                  <a:rPr lang="nl-NL" sz="2000" dirty="0" smtClean="0"/>
                  <a:t>Bij de </a:t>
                </a:r>
                <a:r>
                  <a:rPr lang="nl-NL" sz="2000" b="1" dirty="0">
                    <a:solidFill>
                      <a:schemeClr val="accent1"/>
                    </a:solidFill>
                  </a:rPr>
                  <a:t>correlatiecoëfficiënt van </a:t>
                </a:r>
                <a:r>
                  <a:rPr lang="nl-NL" sz="2000" b="1" dirty="0" err="1" smtClean="0">
                    <a:solidFill>
                      <a:schemeClr val="accent1"/>
                    </a:solidFill>
                  </a:rPr>
                  <a:t>Spearman</a:t>
                </a:r>
                <a:r>
                  <a:rPr lang="nl-NL" sz="2000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nl-NL" sz="2000" dirty="0" smtClean="0">
                    <a:solidFill>
                      <a:schemeClr val="tx1"/>
                    </a:solidFill>
                  </a:rPr>
                  <a:t>bekijken we niet de absolute waardes van de variabelen, maar maken we een ranking (van laag naar hoog) en berekenen we de verschillen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sz="2000" dirty="0" smtClean="0">
                    <a:solidFill>
                      <a:schemeClr val="tx1"/>
                    </a:solidFill>
                  </a:rPr>
                  <a:t> tussen de </a:t>
                </a:r>
                <a:r>
                  <a:rPr lang="nl-NL" sz="2000" dirty="0" err="1" smtClean="0">
                    <a:solidFill>
                      <a:schemeClr val="tx1"/>
                    </a:solidFill>
                  </a:rPr>
                  <a:t>rankings</a:t>
                </a:r>
                <a:r>
                  <a:rPr lang="nl-NL" sz="20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endParaRPr lang="nl-NL" sz="2000" dirty="0">
                  <a:solidFill>
                    <a:schemeClr val="tx1"/>
                  </a:solidFill>
                </a:endParaRPr>
              </a:p>
              <a:p>
                <a:endParaRPr lang="nl-NL" sz="2000" dirty="0" smtClean="0">
                  <a:solidFill>
                    <a:schemeClr val="tx1"/>
                  </a:solidFill>
                </a:endParaRPr>
              </a:p>
              <a:p>
                <a:endParaRPr lang="nl-NL" sz="2000" dirty="0">
                  <a:solidFill>
                    <a:schemeClr val="tx1"/>
                  </a:solidFill>
                </a:endParaRPr>
              </a:p>
              <a:p>
                <a:endParaRPr lang="nl-NL" sz="2000" dirty="0" smtClean="0">
                  <a:solidFill>
                    <a:schemeClr val="tx1"/>
                  </a:solidFill>
                </a:endParaRPr>
              </a:p>
              <a:p>
                <a:endParaRPr lang="nl-NL" sz="2000" dirty="0">
                  <a:solidFill>
                    <a:schemeClr val="tx1"/>
                  </a:solidFill>
                </a:endParaRPr>
              </a:p>
              <a:p>
                <a:endParaRPr lang="nl-NL" sz="2000" dirty="0" smtClean="0">
                  <a:solidFill>
                    <a:schemeClr val="tx1"/>
                  </a:solidFill>
                </a:endParaRPr>
              </a:p>
              <a:p>
                <a:endParaRPr lang="nl-NL" sz="2000" dirty="0">
                  <a:solidFill>
                    <a:schemeClr val="tx1"/>
                  </a:solidFill>
                </a:endParaRPr>
              </a:p>
              <a:p>
                <a:r>
                  <a:rPr lang="nl-NL" sz="2000" b="1" dirty="0" smtClean="0">
                    <a:solidFill>
                      <a:schemeClr val="tx1"/>
                    </a:solidFill>
                  </a:rPr>
                  <a:t>Correlatiecoëfficiënt </a:t>
                </a:r>
                <a:r>
                  <a:rPr lang="nl-NL" sz="2000" b="1" dirty="0">
                    <a:solidFill>
                      <a:schemeClr val="tx1"/>
                    </a:solidFill>
                  </a:rPr>
                  <a:t>van </a:t>
                </a:r>
                <a:r>
                  <a:rPr lang="nl-NL" sz="2000" b="1" dirty="0" err="1" smtClean="0">
                    <a:solidFill>
                      <a:schemeClr val="tx1"/>
                    </a:solidFill>
                  </a:rPr>
                  <a:t>Spearman</a:t>
                </a:r>
                <a:r>
                  <a:rPr lang="nl-NL" sz="2000" b="1" dirty="0" smtClean="0">
                    <a:solidFill>
                      <a:schemeClr val="tx1"/>
                    </a:solidFill>
                  </a:rPr>
                  <a:t>: </a:t>
                </a:r>
                <a:endParaRPr lang="nl-NL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brk m:alnAt="7"/>
                            </m:rP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nl-NL" sz="2000" dirty="0" smtClean="0"/>
              </a:p>
              <a:p>
                <a:endParaRPr lang="nl-NL" sz="1000" dirty="0" smtClean="0">
                  <a:solidFill>
                    <a:schemeClr val="tx1"/>
                  </a:solidFill>
                </a:endParaRPr>
              </a:p>
              <a:p>
                <a:r>
                  <a:rPr lang="nl-NL" sz="2000" dirty="0" smtClean="0">
                    <a:solidFill>
                      <a:schemeClr val="tx1"/>
                    </a:solidFill>
                  </a:rPr>
                  <a:t>In dit geval: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l-N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6⋅12</m:t>
                        </m:r>
                      </m:num>
                      <m:den>
                        <m:sSup>
                          <m:sSupPr>
                            <m:ctrlPr>
                              <a:rPr lang="nl-N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nl-N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−10</m:t>
                        </m:r>
                      </m:den>
                    </m:f>
                    <m:r>
                      <a:rPr lang="nl-N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≈0,9273</m:t>
                    </m:r>
                  </m:oMath>
                </a14:m>
                <a:endParaRPr lang="nl-NL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2"/>
                <a:stretch>
                  <a:fillRect l="-1398" t="-2009" r="-1622" b="-5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1497238"/>
                  </p:ext>
                </p:extLst>
              </p:nvPr>
            </p:nvGraphicFramePr>
            <p:xfrm>
              <a:off x="1055440" y="2564904"/>
              <a:ext cx="10073870" cy="1868869"/>
            </p:xfrm>
            <a:graphic>
              <a:graphicData uri="http://schemas.openxmlformats.org/drawingml/2006/table">
                <a:tbl>
                  <a:tblPr firstCol="1">
                    <a:tableStyleId>{5C22544A-7EE6-4342-B048-85BDC9FD1C3A}</a:tableStyleId>
                  </a:tblPr>
                  <a:tblGrid>
                    <a:gridCol w="2684780">
                      <a:extLst>
                        <a:ext uri="{9D8B030D-6E8A-4147-A177-3AD203B41FA5}">
                          <a16:colId xmlns:a16="http://schemas.microsoft.com/office/drawing/2014/main" val="115296928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9040334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42696488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5901401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59063795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886395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6881886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6780533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55552964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782134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9964085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Jaren</a:t>
                          </a:r>
                          <a:r>
                            <a:rPr lang="nl-NL" b="1" baseline="0" dirty="0" smtClean="0"/>
                            <a:t> werkervaring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6767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Maandinkomen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2438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2712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2687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3398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3380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3358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3496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3527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3524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3550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5924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Maandinkomen</a:t>
                          </a:r>
                          <a:r>
                            <a:rPr lang="nl-NL" b="1" baseline="0" dirty="0" smtClean="0"/>
                            <a:t> (ranking)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2672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Verschil</a:t>
                          </a:r>
                          <a:r>
                            <a:rPr lang="nl-NL" b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l-NL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b="1" i="1" baseline="0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nl-NL" b="1" i="1" baseline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nl-NL" b="1" dirty="0" smtClean="0"/>
                            <a:t> in </a:t>
                          </a:r>
                          <a:r>
                            <a:rPr lang="nl-NL" b="1" dirty="0" err="1" smtClean="0"/>
                            <a:t>rankings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-1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-2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-1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6087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nl-N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nl-NL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nl-NL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nl-NL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38087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1497238"/>
                  </p:ext>
                </p:extLst>
              </p:nvPr>
            </p:nvGraphicFramePr>
            <p:xfrm>
              <a:off x="1055440" y="2564904"/>
              <a:ext cx="10073870" cy="1868869"/>
            </p:xfrm>
            <a:graphic>
              <a:graphicData uri="http://schemas.openxmlformats.org/drawingml/2006/table">
                <a:tbl>
                  <a:tblPr firstCol="1">
                    <a:tableStyleId>{5C22544A-7EE6-4342-B048-85BDC9FD1C3A}</a:tableStyleId>
                  </a:tblPr>
                  <a:tblGrid>
                    <a:gridCol w="2684780">
                      <a:extLst>
                        <a:ext uri="{9D8B030D-6E8A-4147-A177-3AD203B41FA5}">
                          <a16:colId xmlns:a16="http://schemas.microsoft.com/office/drawing/2014/main" val="115296928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9040334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42696488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5901401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59063795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886395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6881886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6780533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55552964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782134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9964085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Jaren</a:t>
                          </a:r>
                          <a:r>
                            <a:rPr lang="nl-NL" b="1" baseline="0" dirty="0" smtClean="0"/>
                            <a:t> werkervaring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6767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Maandinkomen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2438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2712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2687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3398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3380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3358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3496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3527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3524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3550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5924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Maandinkomen</a:t>
                          </a:r>
                          <a:r>
                            <a:rPr lang="nl-NL" b="1" baseline="0" dirty="0" smtClean="0"/>
                            <a:t> </a:t>
                          </a:r>
                          <a:r>
                            <a:rPr lang="nl-NL" b="1" baseline="0" dirty="0" smtClean="0"/>
                            <a:t>(ranking)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2672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7" t="-306557" r="-275283" b="-1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-1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-2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-1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6087360"/>
                      </a:ext>
                    </a:extLst>
                  </a:tr>
                  <a:tr h="385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7" t="-387500" r="-275283" b="-2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38087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45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Voorbeeld: jaarlijkse keuring van actieve militairen</a:t>
            </a:r>
            <a:endParaRPr lang="nl-NL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58612"/>
              </p:ext>
            </p:extLst>
          </p:nvPr>
        </p:nvGraphicFramePr>
        <p:xfrm>
          <a:off x="960014" y="1700808"/>
          <a:ext cx="10073006" cy="4063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043">
                  <a:extLst>
                    <a:ext uri="{9D8B030D-6E8A-4147-A177-3AD203B41FA5}">
                      <a16:colId xmlns:a16="http://schemas.microsoft.com/office/drawing/2014/main" val="4262277645"/>
                    </a:ext>
                  </a:extLst>
                </a:gridCol>
                <a:gridCol w="837416">
                  <a:extLst>
                    <a:ext uri="{9D8B030D-6E8A-4147-A177-3AD203B41FA5}">
                      <a16:colId xmlns:a16="http://schemas.microsoft.com/office/drawing/2014/main" val="1032139832"/>
                    </a:ext>
                  </a:extLst>
                </a:gridCol>
                <a:gridCol w="1117769">
                  <a:extLst>
                    <a:ext uri="{9D8B030D-6E8A-4147-A177-3AD203B41FA5}">
                      <a16:colId xmlns:a16="http://schemas.microsoft.com/office/drawing/2014/main" val="2591129049"/>
                    </a:ext>
                  </a:extLst>
                </a:gridCol>
                <a:gridCol w="2665168">
                  <a:extLst>
                    <a:ext uri="{9D8B030D-6E8A-4147-A177-3AD203B41FA5}">
                      <a16:colId xmlns:a16="http://schemas.microsoft.com/office/drawing/2014/main" val="594820455"/>
                    </a:ext>
                  </a:extLst>
                </a:gridCol>
                <a:gridCol w="2220973">
                  <a:extLst>
                    <a:ext uri="{9D8B030D-6E8A-4147-A177-3AD203B41FA5}">
                      <a16:colId xmlns:a16="http://schemas.microsoft.com/office/drawing/2014/main" val="2083302565"/>
                    </a:ext>
                  </a:extLst>
                </a:gridCol>
                <a:gridCol w="1697794">
                  <a:extLst>
                    <a:ext uri="{9D8B030D-6E8A-4147-A177-3AD203B41FA5}">
                      <a16:colId xmlns:a16="http://schemas.microsoft.com/office/drawing/2014/main" val="1526232512"/>
                    </a:ext>
                  </a:extLst>
                </a:gridCol>
                <a:gridCol w="1138843">
                  <a:extLst>
                    <a:ext uri="{9D8B030D-6E8A-4147-A177-3AD203B41FA5}">
                      <a16:colId xmlns:a16="http://schemas.microsoft.com/office/drawing/2014/main" val="20331431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 smtClean="0">
                          <a:effectLst/>
                        </a:rPr>
                        <a:t>ID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Rang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Eenheid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Oefeningstijd (min)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 smtClean="0">
                          <a:effectLst/>
                        </a:rPr>
                        <a:t>Schietscore </a:t>
                      </a:r>
                      <a:r>
                        <a:rPr lang="nl-NL" sz="1600" b="1" u="none" strike="noStrike" dirty="0">
                          <a:effectLst/>
                        </a:rPr>
                        <a:t>(%)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Aantal missies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Geslacht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1189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8722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err="1">
                          <a:effectLst/>
                        </a:rPr>
                        <a:t>Alpha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0006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Charlie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4532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Majoor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700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4839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0672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1958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814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u="none" strike="noStrike" dirty="0" smtClean="0">
                          <a:effectLst/>
                        </a:rPr>
                        <a:t>Soldaat</a:t>
                      </a:r>
                      <a:endParaRPr lang="nl-N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86279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996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750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3335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7023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4907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4493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Majoor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800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30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0022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250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3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0185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87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18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3685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2142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Vrouw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1354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5114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Vrouw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025447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89" y="5877272"/>
            <a:ext cx="11545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latin typeface="+mn-lt"/>
              </a:rPr>
              <a:t>Bereken de correlatiecoëfficiënten van Pearson en </a:t>
            </a:r>
            <a:r>
              <a:rPr lang="nl-NL" b="1" dirty="0" err="1" smtClean="0">
                <a:latin typeface="+mn-lt"/>
              </a:rPr>
              <a:t>Spearman</a:t>
            </a:r>
            <a:r>
              <a:rPr lang="nl-NL" b="1" dirty="0" smtClean="0">
                <a:latin typeface="+mn-lt"/>
              </a:rPr>
              <a:t> voor oefeningstijd en schietscore.</a:t>
            </a:r>
            <a:endParaRPr lang="nl-NL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68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Lineaire regressie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812800" y="1773238"/>
            <a:ext cx="10755808" cy="4246562"/>
          </a:xfrm>
        </p:spPr>
        <p:txBody>
          <a:bodyPr/>
          <a:lstStyle/>
          <a:p>
            <a:r>
              <a:rPr lang="nl-NL" dirty="0" smtClean="0"/>
              <a:t>In het spreidingsdiagram is een duidelijke lineaire trend te zien.</a:t>
            </a:r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sz="2000" dirty="0"/>
          </a:p>
          <a:p>
            <a:r>
              <a:rPr lang="nl-NL" b="1" dirty="0" smtClean="0">
                <a:solidFill>
                  <a:schemeClr val="tx1"/>
                </a:solidFill>
              </a:rPr>
              <a:t>Vraag: </a:t>
            </a:r>
            <a:r>
              <a:rPr lang="nl-NL" dirty="0" smtClean="0">
                <a:solidFill>
                  <a:schemeClr val="tx1"/>
                </a:solidFill>
              </a:rPr>
              <a:t>welke formule van een lijn beschrijft het “best” deze lineaire trend?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5"/>
          <a:stretch/>
        </p:blipFill>
        <p:spPr>
          <a:xfrm>
            <a:off x="3332221" y="2276872"/>
            <a:ext cx="5328592" cy="37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</a:t>
            </a:r>
            <a:r>
              <a:rPr lang="en-US" dirty="0" err="1" smtClean="0"/>
              <a:t>Statistiek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dirty="0" smtClean="0"/>
              <a:t> 2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Schatten en betrouwbaarheidsintervallen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Algemeen stappenplan voor hypothesetoetsen</a:t>
                </a:r>
                <a:endParaRPr lang="nl-NL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Chikwadraattoetsen: 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onafhankelijkheid van twee categorische variabelen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Aanpassingstoets voor een specifieke kansverdeling (“</a:t>
                </a:r>
                <a:r>
                  <a:rPr lang="nl-NL" sz="2400" dirty="0" err="1" smtClean="0"/>
                  <a:t>goodness</a:t>
                </a:r>
                <a:r>
                  <a:rPr lang="nl-NL" sz="2400" dirty="0" smtClean="0"/>
                  <a:t>-of-fit test”)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Verschiltoetsen: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Toetsen voor gelijke verwachtingswaardes van twee onafhankelijke populaties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nl-NL" sz="2400" dirty="0" smtClean="0"/>
                  <a:t>-toets voor gelijke varianties.</a:t>
                </a:r>
                <a:endParaRPr lang="nl-NL" sz="2400" dirty="0"/>
              </a:p>
              <a:p>
                <a:pPr eaLnBrk="1" hangingPunct="1"/>
                <a:endParaRPr lang="nl-NL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47" t="-2296" b="-3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Lineaire regressie</a:t>
            </a:r>
            <a:endParaRPr lang="nl-N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nl-NL" dirty="0" smtClean="0"/>
                  <a:t>Bij een regressieanalyse willen we een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afhankelijke</a:t>
                </a:r>
                <a:r>
                  <a:rPr lang="nl-NL" dirty="0" smtClean="0"/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variabele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nl-NL" dirty="0" smtClean="0"/>
                  <a:t> beschrijven als functie van één of meerdere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onafhankelijke</a:t>
                </a:r>
                <a:r>
                  <a:rPr lang="nl-NL" dirty="0" smtClean="0"/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variabelen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nl-NL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r>
                  <a:rPr lang="nl-NL" b="1" dirty="0" smtClean="0"/>
                  <a:t>Focus: </a:t>
                </a:r>
                <a:r>
                  <a:rPr lang="nl-NL" dirty="0" smtClean="0"/>
                  <a:t>lineaire functie van één onafhankelijke variabele (enkelvoudig lineaire regressie)</a:t>
                </a:r>
              </a:p>
              <a:p>
                <a:endParaRPr lang="nl-NL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NL" dirty="0" smtClean="0"/>
                  <a:t>: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lineaire term </a:t>
                </a:r>
                <a:r>
                  <a:rPr lang="nl-NL" dirty="0" smtClean="0"/>
                  <a:t>met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 smtClean="0"/>
                  <a:t>: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storingsterm</a:t>
                </a:r>
                <a:r>
                  <a:rPr lang="nl-NL" dirty="0" smtClean="0"/>
                  <a:t> die externe factoren van onzekerheid </a:t>
                </a:r>
                <a:r>
                  <a:rPr lang="nl-NL" dirty="0" smtClean="0"/>
                  <a:t>meeneemt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Een verband is (bijna) nooit perfect lineair, dus hiermee moet rekening worden gehouden.</a:t>
                </a:r>
                <a:endParaRPr lang="nl-NL" dirty="0"/>
              </a:p>
            </p:txBody>
          </p:sp>
        </mc:Choice>
        <mc:Fallback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582" r="-944" b="-1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4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Lineaire regressie</a:t>
            </a:r>
            <a:endParaRPr lang="nl-N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nl-NL" b="1" dirty="0" smtClean="0">
                    <a:solidFill>
                      <a:schemeClr val="accent1"/>
                    </a:solidFill>
                  </a:rPr>
                  <a:t>Populatiemodel</a:t>
                </a:r>
                <a:r>
                  <a:rPr lang="nl-NL" dirty="0" smtClean="0"/>
                  <a:t> 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nl-NL" dirty="0"/>
                  <a:t>	</a:t>
                </a:r>
                <a:r>
                  <a:rPr lang="nl-NL" dirty="0" smtClean="0"/>
                  <a:t>	</a:t>
                </a:r>
              </a:p>
              <a:p>
                <a:endParaRPr lang="nl-NL" b="1" dirty="0" smtClean="0"/>
              </a:p>
              <a:p>
                <a:endParaRPr lang="nl-NL" b="1" dirty="0"/>
              </a:p>
              <a:p>
                <a:endParaRPr lang="nl-NL" b="1" dirty="0" smtClean="0"/>
              </a:p>
              <a:p>
                <a:endParaRPr lang="nl-NL" b="1" dirty="0"/>
              </a:p>
              <a:p>
                <a:endParaRPr lang="nl-NL" b="1" dirty="0" smtClean="0"/>
              </a:p>
              <a:p>
                <a:endParaRPr lang="nl-NL" b="1" dirty="0"/>
              </a:p>
              <a:p>
                <a:endParaRPr lang="nl-NL" b="1" dirty="0" smtClean="0"/>
              </a:p>
              <a:p>
                <a:endParaRPr lang="nl-NL" b="1" dirty="0"/>
              </a:p>
              <a:p>
                <a:endParaRPr lang="nl-NL" b="1" dirty="0" smtClean="0"/>
              </a:p>
              <a:p>
                <a:endParaRPr lang="nl-NL" sz="1000" b="1" dirty="0" smtClean="0"/>
              </a:p>
              <a:p>
                <a:r>
                  <a:rPr lang="nl-NL" b="1" dirty="0" smtClean="0"/>
                  <a:t>Doel</a:t>
                </a:r>
                <a:r>
                  <a:rPr lang="nl-NL" b="1" dirty="0" smtClean="0"/>
                  <a:t>: </a:t>
                </a:r>
                <a:r>
                  <a:rPr lang="nl-NL" dirty="0" smtClean="0"/>
                  <a:t>met een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steekproef</a:t>
                </a:r>
                <a:r>
                  <a:rPr lang="nl-NL" dirty="0" smtClean="0"/>
                  <a:t> </a:t>
                </a:r>
                <a:r>
                  <a:rPr lang="nl-NL" dirty="0" smtClean="0"/>
                  <a:t>de (onbekende) parameters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nl-NL" dirty="0"/>
                  <a:t> en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nl-NL" dirty="0" smtClean="0"/>
                  <a:t> schatten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 smtClean="0"/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688" t="-2296" r="-1238" b="-7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5" r="8580" b="1110"/>
          <a:stretch/>
        </p:blipFill>
        <p:spPr>
          <a:xfrm>
            <a:off x="3791744" y="2204864"/>
            <a:ext cx="4629127" cy="354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1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Kleinstekwadratenmethode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812800" y="1773238"/>
            <a:ext cx="10755808" cy="4246562"/>
          </a:xfrm>
        </p:spPr>
        <p:txBody>
          <a:bodyPr/>
          <a:lstStyle/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b="0" i="1" dirty="0" smtClean="0">
              <a:latin typeface="Cambria Math" panose="0204050305040603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865" y="1988684"/>
            <a:ext cx="8019304" cy="41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Kleinstekwadratenmethode</a:t>
            </a:r>
            <a:endParaRPr lang="nl-N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r>
                  <a:rPr lang="nl-NL" sz="2200" dirty="0" smtClean="0"/>
                  <a:t>De datapunten liggen niet perfect op een lijn, dus moeten we een “best passende” lijn </a:t>
                </a:r>
                <a:r>
                  <a:rPr lang="nl-NL" sz="2200" dirty="0" smtClean="0"/>
                  <a:t>bepalen:</a:t>
                </a:r>
                <a:endParaRPr lang="nl-NL" sz="22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nl-NL" sz="2200" dirty="0" smtClean="0"/>
              </a:p>
              <a:p>
                <a:endParaRPr lang="nl-NL" sz="22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z="2200" b="1" dirty="0" smtClean="0"/>
                  <a:t>Voor ieder datapunt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nl-NL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nl-NL" sz="22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l-NL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2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nl-NL" sz="2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sz="2200" b="1" dirty="0" smtClean="0"/>
                  <a:t> bekijken we de verticale afstand tussen </a:t>
                </a:r>
                <a:r>
                  <a:rPr lang="nl-NL" sz="2200" b="1" dirty="0" smtClean="0"/>
                  <a:t>de </a:t>
                </a:r>
                <a:r>
                  <a:rPr lang="nl-NL" sz="2200" b="1" dirty="0" smtClean="0"/>
                  <a:t>“daadwerkelijke” </a:t>
                </a:r>
                <a14:m>
                  <m:oMath xmlns:m="http://schemas.openxmlformats.org/officeDocument/2006/math">
                    <m:r>
                      <a:rPr lang="nl-NL" sz="22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nl-NL" sz="2200" b="1" dirty="0"/>
                  <a:t>-waarde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nl-NL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nl-NL" sz="2200" b="1" dirty="0" smtClean="0"/>
                  <a:t>) en de “voorspelde” </a:t>
                </a:r>
                <a14:m>
                  <m:oMath xmlns:m="http://schemas.openxmlformats.org/officeDocument/2006/math">
                    <m:r>
                      <a:rPr lang="nl-NL" sz="22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nl-NL" sz="2200" b="1" dirty="0"/>
                  <a:t>-</a:t>
                </a:r>
                <a:r>
                  <a:rPr lang="nl-NL" sz="2200" b="1" dirty="0" smtClean="0"/>
                  <a:t>waarde (</a:t>
                </a:r>
                <a14:m>
                  <m:oMath xmlns:m="http://schemas.openxmlformats.org/officeDocument/2006/math">
                    <m:r>
                      <a:rPr lang="nl-NL" sz="22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nl-NL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sz="22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nl-NL" sz="2200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nl-NL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nl-NL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nl-NL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sz="22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2200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endParaRPr lang="nl-NL" sz="2200" b="1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nl-NL" sz="2200" b="1" dirty="0" smtClean="0"/>
                  <a:t>Kwadrateer deze afstanden (zodat we met alleen positieve getallen werken):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NL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l-NL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nl-NL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nl-NL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nl-NL" sz="2200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endParaRPr lang="nl-NL" sz="2200" b="1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nl-NL" sz="2200" b="1" dirty="0" smtClean="0"/>
                  <a:t>Minimaliseer de som van deze afstanden: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2200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 ∑</m:t>
                      </m:r>
                      <m:sSubSup>
                        <m:sSubSupPr>
                          <m:ctrlPr>
                            <a:rPr lang="nl-NL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22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nl-NL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200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nl-NL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l-NL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nl-NL" sz="22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nl-NL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nl-NL" sz="2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nl-NL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nl-NL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535" t="-2009" r="-877" b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9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Kleinstekwadratenmethode</a:t>
            </a:r>
            <a:endParaRPr lang="nl-N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r>
                  <a:rPr lang="nl-NL" dirty="0" smtClean="0"/>
                  <a:t>Omdat de steekproef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 smtClean="0"/>
                  <a:t> bekend is, is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nl-NL" dirty="0" smtClean="0"/>
                  <a:t> een functie van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nl-NL" dirty="0" smtClean="0"/>
                  <a:t> 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nl-NL" dirty="0" smtClean="0"/>
                  <a:t>. </a:t>
                </a:r>
              </a:p>
              <a:p>
                <a:endParaRPr lang="nl-NL" dirty="0" smtClean="0"/>
              </a:p>
              <a:p>
                <a:r>
                  <a:rPr lang="nl-NL" dirty="0" smtClean="0"/>
                  <a:t>Deze functie wordt geminimaliseerd zodra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nl-NL" dirty="0" smtClean="0"/>
                  <a:t> 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nl-NL" dirty="0" smtClean="0"/>
                  <a:t> de volgende waardes aannemen:</a:t>
                </a:r>
                <a:endParaRPr lang="nl-NL" dirty="0" smtClean="0"/>
              </a:p>
              <a:p>
                <a:endParaRPr lang="nl-NL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ba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</m:num>
                        <m:den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p>
                                <m:sSup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ba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p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nl-NL" b="0" dirty="0" smtClean="0"/>
              </a:p>
              <a:p>
                <a:endParaRPr lang="nl-NL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645" t="-143" r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9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Voorbeeld</a:t>
            </a:r>
            <a:endParaRPr lang="nl-N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nl-NL" dirty="0" smtClean="0"/>
                  <a:t>Defensie onderzoekt het benzineverbruik van de PNOD voertuigen. Hiertoe wordt op een speciaal circuit een tijdlang met constante snelheid gereden, waarna het benzineverbruik wordt vastgesteld in liters per 100 kilometer.</a:t>
                </a:r>
              </a:p>
              <a:p>
                <a:endParaRPr lang="nl-NL" dirty="0" smtClean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b="1" dirty="0" smtClean="0"/>
                  <a:t>Als we regressie toepassen, welke variabele is dan de verklarende variabele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NL" b="1" dirty="0" smtClean="0"/>
                  <a:t>?</a:t>
                </a:r>
              </a:p>
              <a:p>
                <a:endParaRPr lang="nl-NL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b="1" dirty="0" smtClean="0"/>
                  <a:t>Stel de vergelijking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NL" b="1" dirty="0" smtClean="0"/>
                  <a:t> op van </a:t>
                </a:r>
                <a:r>
                  <a:rPr lang="nl-NL" b="1" dirty="0" smtClean="0"/>
                  <a:t>de </a:t>
                </a:r>
                <a:r>
                  <a:rPr lang="nl-NL" b="1" dirty="0" smtClean="0"/>
                  <a:t>regressielijn.</a:t>
                </a:r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sz="2000" dirty="0"/>
              </a:p>
            </p:txBody>
          </p:sp>
        </mc:Choice>
        <mc:Fallback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723" t="-2296" r="-1723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74990"/>
              </p:ext>
            </p:extLst>
          </p:nvPr>
        </p:nvGraphicFramePr>
        <p:xfrm>
          <a:off x="1115059" y="3356992"/>
          <a:ext cx="976291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580">
                  <a:extLst>
                    <a:ext uri="{9D8B030D-6E8A-4147-A177-3AD203B41FA5}">
                      <a16:colId xmlns:a16="http://schemas.microsoft.com/office/drawing/2014/main" val="1933718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0851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786399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42405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57064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9333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Snelheid</a:t>
                      </a:r>
                      <a:r>
                        <a:rPr lang="en-US" sz="2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(km/h)</a:t>
                      </a:r>
                      <a:endParaRPr lang="en-US" sz="24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130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3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Verbruik (</a:t>
                      </a:r>
                      <a:r>
                        <a:rPr lang="nl-NL" sz="2400" dirty="0" err="1" smtClean="0"/>
                        <a:t>ltr</a:t>
                      </a:r>
                      <a:r>
                        <a:rPr lang="nl-NL" sz="2400" baseline="0" dirty="0" smtClean="0"/>
                        <a:t> </a:t>
                      </a:r>
                      <a:r>
                        <a:rPr lang="nl-NL" sz="2400" dirty="0" smtClean="0"/>
                        <a:t>/</a:t>
                      </a:r>
                      <a:r>
                        <a:rPr lang="nl-NL" sz="2400" baseline="0" dirty="0" smtClean="0"/>
                        <a:t> 100km)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6,8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7,5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7,9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8,3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9,1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4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Voorbeeld: lineaire regressie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77568" y="2587627"/>
                <a:ext cx="5080000" cy="3577677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aln/>
                        </m:rP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bar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</m:num>
                        <m:den>
                          <m:bar>
                            <m:barPr>
                              <m:pos m:val="top"/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p>
                                <m:sSupPr>
                                  <m:ctrlP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bar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p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aln/>
                        </m:rP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882−110⋅7,92</m:t>
                          </m:r>
                        </m:num>
                        <m:den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12300−</m:t>
                          </m:r>
                          <m:sSup>
                            <m:sSupPr>
                              <m:ctrlPr>
                                <a:rPr lang="nl-N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110</m:t>
                              </m:r>
                            </m:e>
                            <m:sup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0,054</m:t>
                      </m:r>
                    </m:oMath>
                  </m:oMathPara>
                </a14:m>
                <a:endParaRPr lang="nl-NL" sz="2400" dirty="0"/>
              </a:p>
              <a:p>
                <a:endParaRPr lang="nl-NL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aln/>
                        </m:rP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nl-NL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m:rPr>
                          <m:aln/>
                        </m:rP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7,92−0,054⋅110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nl-N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1,98</m:t>
                      </m:r>
                    </m:oMath>
                  </m:oMathPara>
                </a14:m>
                <a:endParaRPr lang="nl-NL" sz="2400" b="1" dirty="0">
                  <a:solidFill>
                    <a:schemeClr val="accent1"/>
                  </a:solidFill>
                </a:endParaRPr>
              </a:p>
              <a:p>
                <a:endParaRPr lang="nl-NL" sz="2400" b="1" dirty="0">
                  <a:solidFill>
                    <a:schemeClr val="accent1"/>
                  </a:solidFill>
                </a:endParaRPr>
              </a:p>
              <a:p>
                <a:r>
                  <a:rPr lang="nl-NL" sz="2400" b="1" dirty="0">
                    <a:solidFill>
                      <a:schemeClr val="accent1"/>
                    </a:solidFill>
                  </a:rPr>
                  <a:t>Regressielijn</a:t>
                </a:r>
                <a:r>
                  <a:rPr lang="nl-NL" sz="2400" dirty="0"/>
                  <a:t>: 			</a:t>
                </a:r>
                <a:endParaRPr lang="nl-NL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=1,98+0,054⋅</m:t>
                      </m:r>
                      <m:r>
                        <a:rPr lang="nl-NL" sz="24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nl-NL" sz="24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77568" y="2587627"/>
                <a:ext cx="5080000" cy="3577677"/>
              </a:xfrm>
              <a:blipFill>
                <a:blip r:embed="rId2"/>
                <a:stretch>
                  <a:fillRect l="-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154173"/>
                  </p:ext>
                </p:extLst>
              </p:nvPr>
            </p:nvGraphicFramePr>
            <p:xfrm>
              <a:off x="263352" y="3068960"/>
              <a:ext cx="6177216" cy="2625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9114">
                      <a:extLst>
                        <a:ext uri="{9D8B030D-6E8A-4147-A177-3AD203B41FA5}">
                          <a16:colId xmlns:a16="http://schemas.microsoft.com/office/drawing/2014/main" val="2434848109"/>
                        </a:ext>
                      </a:extLst>
                    </a:gridCol>
                    <a:gridCol w="1159192">
                      <a:extLst>
                        <a:ext uri="{9D8B030D-6E8A-4147-A177-3AD203B41FA5}">
                          <a16:colId xmlns:a16="http://schemas.microsoft.com/office/drawing/2014/main" val="482003995"/>
                        </a:ext>
                      </a:extLst>
                    </a:gridCol>
                    <a:gridCol w="1886268">
                      <a:extLst>
                        <a:ext uri="{9D8B030D-6E8A-4147-A177-3AD203B41FA5}">
                          <a16:colId xmlns:a16="http://schemas.microsoft.com/office/drawing/2014/main" val="3217656689"/>
                        </a:ext>
                      </a:extLst>
                    </a:gridCol>
                    <a:gridCol w="2092642">
                      <a:extLst>
                        <a:ext uri="{9D8B030D-6E8A-4147-A177-3AD203B41FA5}">
                          <a16:colId xmlns:a16="http://schemas.microsoft.com/office/drawing/2014/main" val="4068316828"/>
                        </a:ext>
                      </a:extLst>
                    </a:gridCol>
                  </a:tblGrid>
                  <a:tr h="26596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1" i="1" u="none" strike="noStrike" kern="1200" baseline="0" dirty="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5006903"/>
                      </a:ext>
                    </a:extLst>
                  </a:tr>
                  <a:tr h="2616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6,8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90⋅6,8=612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90⋅90=8100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665984"/>
                      </a:ext>
                    </a:extLst>
                  </a:tr>
                  <a:tr h="2616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7,5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100⋅7,5=750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100⋅100=10000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049209"/>
                      </a:ext>
                    </a:extLst>
                  </a:tr>
                  <a:tr h="2616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7,9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110⋅7,9=</m:t>
                                </m:r>
                                <m:r>
                                  <m:rPr>
                                    <m:nor/>
                                  </m:rPr>
                                  <a:rPr lang="nl-NL" sz="1800" b="0" i="0" smtClean="0">
                                    <a:latin typeface="Cambria Math" panose="02040503050406030204" pitchFamily="18" charset="0"/>
                                  </a:rPr>
                                  <m:t>869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110⋅110=12100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531639"/>
                      </a:ext>
                    </a:extLst>
                  </a:tr>
                  <a:tr h="2616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8,3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120⋅8,3=</m:t>
                                </m:r>
                                <m:r>
                                  <m:rPr>
                                    <m:nor/>
                                  </m:rPr>
                                  <a:rPr lang="nl-NL" sz="1800" b="0" i="0" smtClean="0">
                                    <a:latin typeface="Cambria Math" panose="02040503050406030204" pitchFamily="18" charset="0"/>
                                  </a:rPr>
                                  <m:t>996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120⋅120=14400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059739"/>
                      </a:ext>
                    </a:extLst>
                  </a:tr>
                  <a:tr h="26165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130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9,1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130⋅9,1=1183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800" b="0" i="1" smtClean="0">
                                    <a:latin typeface="Cambria Math" panose="02040503050406030204" pitchFamily="18" charset="0"/>
                                  </a:rPr>
                                  <m:t>130⋅130=16900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53004"/>
                      </a:ext>
                    </a:extLst>
                  </a:tr>
                  <a:tr h="2979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ba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𝟏𝟏𝟎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ba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𝟗𝟐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  <m:t>𝒙𝒚</m:t>
                                    </m:r>
                                  </m:e>
                                </m:ba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𝟖𝟖𝟐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p>
                                      <m:sSupPr>
                                        <m:ctrlPr>
                                          <a:rPr lang="nl-NL" sz="1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NL" sz="18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nl-NL" sz="18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ba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1800" b="1" i="1" smtClean="0">
                                    <a:latin typeface="Cambria Math" panose="02040503050406030204" pitchFamily="18" charset="0"/>
                                  </a:rPr>
                                  <m:t>𝟏𝟐𝟑𝟎𝟎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770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154173"/>
                  </p:ext>
                </p:extLst>
              </p:nvPr>
            </p:nvGraphicFramePr>
            <p:xfrm>
              <a:off x="263352" y="3068960"/>
              <a:ext cx="6177216" cy="2625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9114">
                      <a:extLst>
                        <a:ext uri="{9D8B030D-6E8A-4147-A177-3AD203B41FA5}">
                          <a16:colId xmlns:a16="http://schemas.microsoft.com/office/drawing/2014/main" val="2434848109"/>
                        </a:ext>
                      </a:extLst>
                    </a:gridCol>
                    <a:gridCol w="1159192">
                      <a:extLst>
                        <a:ext uri="{9D8B030D-6E8A-4147-A177-3AD203B41FA5}">
                          <a16:colId xmlns:a16="http://schemas.microsoft.com/office/drawing/2014/main" val="482003995"/>
                        </a:ext>
                      </a:extLst>
                    </a:gridCol>
                    <a:gridCol w="1886268">
                      <a:extLst>
                        <a:ext uri="{9D8B030D-6E8A-4147-A177-3AD203B41FA5}">
                          <a16:colId xmlns:a16="http://schemas.microsoft.com/office/drawing/2014/main" val="3217656689"/>
                        </a:ext>
                      </a:extLst>
                    </a:gridCol>
                    <a:gridCol w="2092642">
                      <a:extLst>
                        <a:ext uri="{9D8B030D-6E8A-4147-A177-3AD203B41FA5}">
                          <a16:colId xmlns:a16="http://schemas.microsoft.com/office/drawing/2014/main" val="4068316828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5" t="-1639" r="-495322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526" t="-1639" r="-345789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152" t="-1639" r="-112621" b="-6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058" t="-1639" r="-1163" b="-6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50069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5" t="-103333" r="-495322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526" t="-103333" r="-345789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152" t="-103333" r="-112621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058" t="-103333" r="-1163" b="-5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66659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5" t="-200000" r="-495322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526" t="-200000" r="-345789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152" t="-200000" r="-112621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058" t="-200000" r="-1163" b="-4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0492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5" t="-305000" r="-495322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526" t="-305000" r="-34578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152" t="-305000" r="-112621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058" t="-305000" r="-1163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5316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5" t="-405000" r="-495322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526" t="-405000" r="-34578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152" t="-405000" r="-11262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058" t="-405000" r="-1163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60597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5" t="-505000" r="-49532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526" t="-505000" r="-34578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152" t="-505000" r="-11262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058" t="-505000" r="-1163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1053004"/>
                      </a:ext>
                    </a:extLst>
                  </a:tr>
                  <a:tr h="4250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85" t="-518571" r="-495322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526" t="-518571" r="-345789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152" t="-518571" r="-11262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5058" t="-518571" r="-1163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9770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kstvak 5"/>
          <p:cNvSpPr txBox="1"/>
          <p:nvPr/>
        </p:nvSpPr>
        <p:spPr>
          <a:xfrm>
            <a:off x="695400" y="1844824"/>
            <a:ext cx="1101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latin typeface="+mn-lt"/>
              </a:rPr>
              <a:t>We kunnen de tabel van eerder dit college hergebruiken: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76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Belangrijke opmerkingen: lineaire regressie</a:t>
            </a:r>
            <a:endParaRPr lang="nl-N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jdelijke aanduiding voor inhoud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De </a:t>
                </a:r>
                <a:r>
                  <a:rPr lang="nl-NL" dirty="0" smtClean="0"/>
                  <a:t>lineaire regressielijn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=1,98+0,054⋅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NL" dirty="0" smtClean="0"/>
                  <a:t> zou voor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dirty="0" smtClean="0"/>
                  <a:t> (stilstand) nog steeds een positief verbruik voorspellen: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=1,98</m:t>
                    </m:r>
                  </m:oMath>
                </a14:m>
                <a:endParaRPr lang="nl-NL" dirty="0" smtClean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Je mag niet zomaar extrapoleren buiten de </a:t>
                </a:r>
                <a:r>
                  <a:rPr lang="nl-NL" dirty="0" smtClean="0"/>
                  <a:t>dataset! </a:t>
                </a:r>
                <a:endParaRPr lang="nl-NL" dirty="0" smtClean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Hetzelfde principe is mogelijk voor meerdere verklarende variabelen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nl-NL" b="0" dirty="0" smtClean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Dit maakt de formules nog complexer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Een regressielijn op basis van één steekproef geeft een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puntschatting</a:t>
                </a:r>
                <a:r>
                  <a:rPr lang="nl-NL" dirty="0" smtClean="0"/>
                  <a:t> voor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nl-NL" dirty="0" smtClean="0"/>
                  <a:t> gegeven een waarde voor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8" name="Tijdelijke aanduiding voor inhoud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2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Schatten en voorspellen met de regressielijn</a:t>
            </a:r>
            <a:endParaRPr lang="nl-N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jdelijke aanduiding voor inhoud 7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nl-NL" b="1" dirty="0" smtClean="0"/>
                  <a:t>Recap: </a:t>
                </a:r>
                <a:r>
                  <a:rPr lang="nl-NL" dirty="0" smtClean="0"/>
                  <a:t>we starten vanuit het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populatiemodel</a:t>
                </a:r>
              </a:p>
              <a:p>
                <a:endParaRPr lang="nl-NL" sz="1000" b="1" dirty="0" smtClean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nl-NL" sz="1000" dirty="0">
                  <a:solidFill>
                    <a:schemeClr val="tx1"/>
                  </a:solidFill>
                </a:endParaRPr>
              </a:p>
              <a:p>
                <a:r>
                  <a:rPr lang="nl-NL" dirty="0" smtClean="0">
                    <a:solidFill>
                      <a:schemeClr val="tx1"/>
                    </a:solidFill>
                  </a:rPr>
                  <a:t>Om verantwoorde voorspellingen 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voor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nl-NL" dirty="0" smtClean="0">
                    <a:solidFill>
                      <a:schemeClr val="tx1"/>
                    </a:solidFill>
                  </a:rPr>
                  <a:t> gegeven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dirty="0" smtClean="0">
                    <a:solidFill>
                      <a:schemeClr val="tx1"/>
                    </a:solidFill>
                  </a:rPr>
                  <a:t> te 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kunnen doen, moeten we ook de 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storingsterm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(0, </m:t>
                    </m:r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 smtClean="0">
                    <a:solidFill>
                      <a:schemeClr val="tx1"/>
                    </a:solidFill>
                  </a:rPr>
                  <a:t> bestuderen. Dit doen we door allereerst 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de variantie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nl-N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schatten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nl-NL" sz="10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Sup>
                            <m:sSubSupPr>
                              <m:ctrlP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NL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nl-NL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nl-NL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nl-NL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nl-NL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nl-NL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nl-NL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nl-NL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nl-N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p>
                                <m:sSupPr>
                                  <m:ctrlP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bar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nl-N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nl-NL" b="0" dirty="0" smtClean="0">
                  <a:solidFill>
                    <a:schemeClr val="tx1"/>
                  </a:solidFill>
                </a:endParaRPr>
              </a:p>
              <a:p>
                <a:endParaRPr lang="nl-NL" sz="1000" dirty="0" smtClean="0">
                  <a:solidFill>
                    <a:schemeClr val="tx1"/>
                  </a:solidFill>
                </a:endParaRPr>
              </a:p>
              <a:p>
                <a:r>
                  <a:rPr lang="nl-NL" dirty="0" smtClean="0">
                    <a:solidFill>
                      <a:schemeClr val="tx1"/>
                    </a:solidFill>
                  </a:rPr>
                  <a:t>We hebben te maken met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vrijheidsgraden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omdat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we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al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hebben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geschat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met </a:t>
                </a:r>
                <a:r>
                  <a:rPr lang="en-US" dirty="0" err="1">
                    <a:solidFill>
                      <a:schemeClr val="tx1"/>
                    </a:solidFill>
                  </a:rPr>
                  <a:t>behulp</a:t>
                </a:r>
                <a:r>
                  <a:rPr lang="en-US" dirty="0">
                    <a:solidFill>
                      <a:schemeClr val="tx1"/>
                    </a:solidFill>
                  </a:rPr>
                  <a:t> van de </a:t>
                </a:r>
                <a:r>
                  <a:rPr lang="en-US" dirty="0" err="1">
                    <a:solidFill>
                      <a:schemeClr val="tx1"/>
                    </a:solidFill>
                  </a:rPr>
                  <a:t>steekproef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l-NL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nl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nl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ijdelijke aanduiding voor inhoud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723" t="-2582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4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</p:spPr>
            <p:txBody>
              <a:bodyPr/>
              <a:lstStyle/>
              <a:p>
                <a:r>
                  <a:rPr lang="nl-NL" b="1" dirty="0" smtClean="0"/>
                  <a:t>Betrouwbaarheidsinterval voor de gemiddelde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nl-NL" b="1" dirty="0" smtClean="0"/>
                  <a:t> bij een gegeven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nl-NL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jdelijke aanduiding voor inhoud 7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nl-NL" sz="2200" dirty="0" smtClean="0">
                    <a:solidFill>
                      <a:schemeClr val="tx1"/>
                    </a:solidFill>
                  </a:rPr>
                  <a:t>Omdat het verband niet perfect lineair is door de storingsterm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nl-NL" sz="2200" dirty="0" smtClean="0">
                    <a:solidFill>
                      <a:schemeClr val="tx1"/>
                    </a:solidFill>
                  </a:rPr>
                  <a:t>, is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nl-NL" sz="2200" dirty="0" smtClean="0">
                    <a:solidFill>
                      <a:schemeClr val="tx1"/>
                    </a:solidFill>
                  </a:rPr>
                  <a:t> ook een </a:t>
                </a:r>
                <a:r>
                  <a:rPr lang="nl-NL" sz="2200" dirty="0" err="1" smtClean="0">
                    <a:solidFill>
                      <a:schemeClr val="tx1"/>
                    </a:solidFill>
                  </a:rPr>
                  <a:t>kansvariabele</a:t>
                </a:r>
                <a:r>
                  <a:rPr lang="nl-NL" sz="2200" dirty="0" smtClean="0">
                    <a:solidFill>
                      <a:schemeClr val="tx1"/>
                    </a:solidFill>
                  </a:rPr>
                  <a:t> bij een gegeven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2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endParaRPr lang="nl-NL" sz="1000" dirty="0" smtClean="0">
                  <a:solidFill>
                    <a:schemeClr val="tx1"/>
                  </a:solidFill>
                </a:endParaRPr>
              </a:p>
              <a:p>
                <a:r>
                  <a:rPr lang="nl-NL" sz="2200" dirty="0" smtClean="0">
                    <a:solidFill>
                      <a:schemeClr val="tx1"/>
                    </a:solidFill>
                  </a:rPr>
                  <a:t>Stel dat we de verwachtingswaarde willen bepalen,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sSub>
                          <m:sSubPr>
                            <m:ctrlPr>
                              <a:rPr lang="nl-NL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nl-NL" sz="2200" dirty="0" smtClean="0">
                  <a:solidFill>
                    <a:schemeClr val="tx1"/>
                  </a:solidFill>
                </a:endParaRPr>
              </a:p>
              <a:p>
                <a:r>
                  <a:rPr lang="nl-NL" sz="2200" dirty="0" smtClean="0">
                    <a:solidFill>
                      <a:schemeClr val="tx1"/>
                    </a:solidFill>
                  </a:rPr>
                  <a:t>De standaardafwijking van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kunnen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we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schatten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met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behulp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van</a:t>
                </a:r>
              </a:p>
              <a:p>
                <a:endParaRPr lang="nl-NL" sz="10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nl-NL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NL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nl-NL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nl-NL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l-NL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nl-NL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nl-NL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nl-NL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nl-NL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nl-NL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nl-NL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nl-NL" sz="22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nl-NL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bar>
                                    <m:barPr>
                                      <m:pos m:val="top"/>
                                      <m:ctrlPr>
                                        <a:rPr lang="nl-NL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sSup>
                                        <m:sSupPr>
                                          <m:ctrlPr>
                                            <a:rPr lang="nl-NL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nl-NL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nl-NL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bar>
                                  <m:r>
                                    <a:rPr lang="nl-NL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nl-NL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nl-NL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nl-NL" sz="2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  <m:sup>
                                      <m:r>
                                        <a:rPr lang="nl-NL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endParaRPr lang="nl-NL" dirty="0">
                  <a:solidFill>
                    <a:schemeClr val="tx1"/>
                  </a:solidFill>
                </a:endParaRPr>
              </a:p>
              <a:p>
                <a:r>
                  <a:rPr lang="nl-NL" sz="2200" dirty="0" smtClean="0">
                    <a:solidFill>
                      <a:schemeClr val="tx1"/>
                    </a:solidFill>
                  </a:rPr>
                  <a:t>Een </a:t>
                </a:r>
                <a:r>
                  <a:rPr lang="nl-NL" sz="2200" b="1" dirty="0" smtClean="0">
                    <a:solidFill>
                      <a:schemeClr val="accent1"/>
                    </a:solidFill>
                  </a:rPr>
                  <a:t>betrouwbaarheidsinterval voor </a:t>
                </a:r>
                <a14:m>
                  <m:oMath xmlns:m="http://schemas.openxmlformats.org/officeDocument/2006/math">
                    <m:r>
                      <a:rPr lang="nl-NL" sz="2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nl-NL" sz="2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e>
                        <m:sSub>
                          <m:sSubPr>
                            <m:ctrlPr>
                              <a:rPr lang="nl-NL" sz="2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nl-NL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l-NL" sz="22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nl-NL" sz="22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sz="2200" dirty="0" smtClean="0">
                    <a:solidFill>
                      <a:schemeClr val="tx1"/>
                    </a:solidFill>
                  </a:rPr>
                  <a:t> vinden we met de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verdeling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nl-NL" sz="10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InvT</m:t>
                      </m:r>
                      <m:r>
                        <a:rPr lang="nl-NL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nl-NL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opp</m:t>
                      </m:r>
                      <m:r>
                        <a:rPr lang="nl-NL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nl-NL" sz="22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;(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ijdelijke aanduiding voor inhoud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3"/>
                <a:stretch>
                  <a:fillRect l="-1525" t="-2009" r="-1906" b="-8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8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err="1" smtClean="0"/>
              <a:t>Leerdoelen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400" dirty="0"/>
              <a:t>Aan het eind van dit college kunnen studenten: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het verschil uitleggen tussen correlatie en regressie, inclusief het doel en toepassingsgebied.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correlatiecoëfficiënten van Pearson en </a:t>
            </a:r>
            <a:r>
              <a:rPr lang="nl-NL" sz="2400" dirty="0" err="1" smtClean="0"/>
              <a:t>Spearman</a:t>
            </a:r>
            <a:r>
              <a:rPr lang="nl-NL" sz="2400" dirty="0" smtClean="0"/>
              <a:t> uitrekenen en aan de hand hiervan de sterkte en richting van een correlatie duiden.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eenvoudige regressieanalyses uitvoeren en interpreteren binnen een praktische context.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/>
              <a:t>d</a:t>
            </a:r>
            <a:r>
              <a:rPr lang="nl-NL" sz="2400" dirty="0" smtClean="0"/>
              <a:t>e uitkomsten toepassen op bedrijfskundige en militaire vraagstukken, met aandacht voor beperkingen en aannames van deze methoden</a:t>
            </a:r>
            <a:endParaRPr lang="nl-NL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b="1" dirty="0" smtClean="0"/>
                  <a:t>Voorspellingsinterval </a:t>
                </a:r>
                <a:r>
                  <a:rPr lang="nl-NL" b="1" dirty="0"/>
                  <a:t>voor </a:t>
                </a:r>
                <a14:m>
                  <m:oMath xmlns:m="http://schemas.openxmlformats.org/officeDocument/2006/math">
                    <m:r>
                      <a:rPr lang="nl-NL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nl-NL" b="1" dirty="0"/>
                  <a:t> bij een gegeven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nl-NL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jdelijke aanduiding voor inhoud 7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</p:spPr>
            <p:txBody>
              <a:bodyPr/>
              <a:lstStyle/>
              <a:p>
                <a:r>
                  <a:rPr lang="nl-NL" sz="2200" dirty="0" smtClean="0">
                    <a:solidFill>
                      <a:schemeClr val="tx1"/>
                    </a:solidFill>
                  </a:rPr>
                  <a:t>Omdat het verband niet perfect lineair is door de storingsterm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nl-NL" sz="2200" dirty="0" smtClean="0">
                    <a:solidFill>
                      <a:schemeClr val="tx1"/>
                    </a:solidFill>
                  </a:rPr>
                  <a:t>, is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nl-NL" sz="2200" dirty="0" smtClean="0">
                    <a:solidFill>
                      <a:schemeClr val="tx1"/>
                    </a:solidFill>
                  </a:rPr>
                  <a:t> ook een </a:t>
                </a:r>
                <a:r>
                  <a:rPr lang="nl-NL" sz="2200" dirty="0" err="1" smtClean="0">
                    <a:solidFill>
                      <a:schemeClr val="tx1"/>
                    </a:solidFill>
                  </a:rPr>
                  <a:t>kansvariabele</a:t>
                </a:r>
                <a:r>
                  <a:rPr lang="nl-NL" sz="2200" dirty="0" smtClean="0">
                    <a:solidFill>
                      <a:schemeClr val="tx1"/>
                    </a:solidFill>
                  </a:rPr>
                  <a:t> bij een gegeven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2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endParaRPr lang="nl-NL" sz="1000" dirty="0" smtClean="0">
                  <a:solidFill>
                    <a:schemeClr val="tx1"/>
                  </a:solidFill>
                </a:endParaRPr>
              </a:p>
              <a:p>
                <a:r>
                  <a:rPr lang="nl-NL" sz="2200" dirty="0" smtClean="0">
                    <a:solidFill>
                      <a:schemeClr val="tx1"/>
                    </a:solidFill>
                  </a:rPr>
                  <a:t>We kunnen ook een losse toekomstige uitkomst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200" dirty="0" smtClean="0">
                    <a:solidFill>
                      <a:schemeClr val="tx1"/>
                    </a:solidFill>
                  </a:rPr>
                  <a:t> voorspellen (“forecast”).</a:t>
                </a:r>
              </a:p>
              <a:p>
                <a:r>
                  <a:rPr lang="nl-NL" sz="2200" dirty="0" smtClean="0">
                    <a:solidFill>
                      <a:schemeClr val="tx1"/>
                    </a:solidFill>
                  </a:rPr>
                  <a:t>De standaardafwijking van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kunnen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we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schatten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met 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behulp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van</a:t>
                </a:r>
              </a:p>
              <a:p>
                <a:endParaRPr lang="nl-NL" sz="10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nl-NL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nl-NL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nl-NL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nl-NL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nl-NL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nl-NL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nl-NL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nl-NL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l-NL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nl-NL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nl-NL" sz="2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nl-NL" sz="2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nl-NL" sz="2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nl-NL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nl-NL" sz="2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nl-NL" sz="2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nl-NL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bar>
                                    <m:barPr>
                                      <m:pos m:val="top"/>
                                      <m:ctrlPr>
                                        <a:rPr lang="nl-NL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sSup>
                                        <m:sSupPr>
                                          <m:ctrlPr>
                                            <a:rPr lang="nl-NL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nl-NL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nl-NL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bar>
                                  <m:r>
                                    <a:rPr lang="nl-NL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nl-NL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nl-NL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nl-NL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  <m:sup>
                                      <m:r>
                                        <a:rPr lang="nl-NL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nl-NL" sz="1000" dirty="0">
                  <a:solidFill>
                    <a:schemeClr val="tx1"/>
                  </a:solidFill>
                </a:endParaRPr>
              </a:p>
              <a:p>
                <a:endParaRPr lang="nl-NL" sz="2200" dirty="0" smtClean="0">
                  <a:solidFill>
                    <a:schemeClr val="tx1"/>
                  </a:solidFill>
                </a:endParaRPr>
              </a:p>
              <a:p>
                <a:r>
                  <a:rPr lang="nl-NL" sz="2200" dirty="0" smtClean="0">
                    <a:solidFill>
                      <a:schemeClr val="tx1"/>
                    </a:solidFill>
                  </a:rPr>
                  <a:t>Een </a:t>
                </a:r>
                <a:r>
                  <a:rPr lang="nl-NL" sz="2200" b="1" dirty="0" smtClean="0">
                    <a:solidFill>
                      <a:schemeClr val="accent1"/>
                    </a:solidFill>
                  </a:rPr>
                  <a:t>voorspellingsinterval voor </a:t>
                </a:r>
                <a14:m>
                  <m:oMath xmlns:m="http://schemas.openxmlformats.org/officeDocument/2006/math">
                    <m:r>
                      <a:rPr lang="nl-NL" sz="2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nl-NL" sz="2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nl-NL" sz="2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nl-NL" sz="2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nl-NL" sz="2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nl-NL" sz="2200" dirty="0" smtClean="0">
                    <a:solidFill>
                      <a:schemeClr val="tx1"/>
                    </a:solidFill>
                  </a:rPr>
                  <a:t> vinden we met de 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sz="2200" dirty="0" err="1" smtClean="0">
                    <a:solidFill>
                      <a:schemeClr val="tx1"/>
                    </a:solidFill>
                  </a:rPr>
                  <a:t>verdeling</a:t>
                </a:r>
                <a:r>
                  <a:rPr lang="en-US" sz="220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nl-NL" sz="10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InvT</m:t>
                      </m:r>
                      <m:r>
                        <a:rPr lang="nl-NL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nl-NL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opp</m:t>
                      </m:r>
                      <m:r>
                        <a:rPr lang="nl-NL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nl-NL" sz="2200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;(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nl-NL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ijdelijke aanduiding voor inhoud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  <a:blipFill>
                <a:blip r:embed="rId3"/>
                <a:stretch>
                  <a:fillRect l="-1545" t="-2009" b="-7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8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Schatten en voorspellen met de regressielijn</a:t>
            </a:r>
            <a:endParaRPr lang="nl-NL" b="1" dirty="0"/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12800" y="1991519"/>
            <a:ext cx="5080000" cy="38100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ijdelijke aanduiding voor inhoud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1773238"/>
                <a:ext cx="5688632" cy="4246562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Voorspellingsintervallen zijn breder dan betrouwbaarheidsintervallen!</a:t>
                </a:r>
              </a:p>
              <a:p>
                <a:pPr marL="831850" lvl="1" indent="-457200">
                  <a:buFont typeface="Arial" panose="020B0604020202020204" pitchFamily="34" charset="0"/>
                  <a:buChar char="•"/>
                </a:pPr>
                <a:r>
                  <a:rPr lang="nl-NL" sz="2000" dirty="0" smtClean="0"/>
                  <a:t>Bij gemiddelden vallen storingstermen tegen elkaar weg, bij een losse uitkomst niet.</a:t>
                </a:r>
                <a:endParaRPr lang="nl-NL" sz="24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nl-NL" sz="24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Intervallen zijn het smalst voor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400" dirty="0" smtClean="0"/>
                  <a:t> (</a:t>
                </a:r>
                <a:r>
                  <a:rPr lang="en-US" sz="2400" dirty="0" err="1" smtClean="0"/>
                  <a:t>steekproefgemiddelde</a:t>
                </a:r>
                <a:r>
                  <a:rPr lang="en-US" sz="2400" dirty="0" smtClean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nl-NL" sz="24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Intervallen zijn heel breed naarmate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weg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ligt</a:t>
                </a:r>
                <a:r>
                  <a:rPr lang="en-US" sz="2400" dirty="0" smtClean="0"/>
                  <a:t> van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400" dirty="0" smtClean="0"/>
                  <a:t>.</a:t>
                </a:r>
              </a:p>
              <a:p>
                <a:pPr marL="831850" lvl="1" indent="-457200">
                  <a:buFont typeface="Arial" panose="020B0604020202020204" pitchFamily="34" charset="0"/>
                  <a:buChar char="•"/>
                </a:pPr>
                <a:r>
                  <a:rPr lang="nl-NL" sz="2000" dirty="0" smtClean="0"/>
                  <a:t>Extrapoleren leidt tot onnauwkeurige voorspellingen!</a:t>
                </a:r>
                <a:endParaRPr lang="en-US" sz="2000" dirty="0"/>
              </a:p>
            </p:txBody>
          </p:sp>
        </mc:Choice>
        <mc:Fallback>
          <p:sp>
            <p:nvSpPr>
              <p:cNvPr id="6" name="Tijdelijke aanduiding voor inhoud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1773238"/>
                <a:ext cx="5688632" cy="4246562"/>
              </a:xfrm>
              <a:blipFill>
                <a:blip r:embed="rId3"/>
                <a:stretch>
                  <a:fillRect l="-3001" t="-2296" r="-2144" b="-3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4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683800" cy="42465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RijksoverheidSansText" panose="020B0503040202060203" pitchFamily="34" charset="0"/>
              </a:rPr>
              <a:t>Correlatie en regressie</a:t>
            </a:r>
            <a:endParaRPr lang="nl-NL" sz="2400" dirty="0" smtClean="0">
              <a:latin typeface="RijksoverheidSansText" panose="020B0503040202060203" pitchFamily="34" charset="0"/>
            </a:endParaRP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RijksoverheidSansText" panose="020B0503040202060203" pitchFamily="34" charset="0"/>
              </a:rPr>
              <a:t>Correlatiecoëfficiënten</a:t>
            </a:r>
            <a:r>
              <a:rPr lang="en-US" sz="2400" dirty="0" smtClean="0">
                <a:latin typeface="RijksoverheidSansText" panose="020B0503040202060203" pitchFamily="34" charset="0"/>
              </a:rPr>
              <a:t> van Pearson 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en</a:t>
            </a:r>
            <a:r>
              <a:rPr lang="en-US" sz="2400" dirty="0" smtClean="0">
                <a:latin typeface="RijksoverheidSansText" panose="020B0503040202060203" pitchFamily="34" charset="0"/>
              </a:rPr>
              <a:t> Spearman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RijksoverheidSansText" panose="020B0503040202060203" pitchFamily="34" charset="0"/>
              </a:rPr>
              <a:t>Lineaire regressie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nl-NL" sz="2400" dirty="0" smtClean="0">
                <a:latin typeface="RijksoverheidSansText" panose="020B0503040202060203" pitchFamily="34" charset="0"/>
              </a:rPr>
              <a:t>Betrouwbaarheidsintervallen / voorspellingsintervallen met een regressielijn.</a:t>
            </a:r>
            <a:endParaRPr lang="en-US" sz="2400" dirty="0" smtClean="0">
              <a:latin typeface="RijksoverheidSansText" panose="020B0503040202060203" pitchFamily="34" charset="0"/>
            </a:endParaRPr>
          </a:p>
          <a:p>
            <a:endParaRPr lang="nl-NL" sz="2400" dirty="0" smtClean="0">
              <a:latin typeface="RijksoverheidSansText" panose="020B0503040202060203" pitchFamily="34" charset="0"/>
            </a:endParaRPr>
          </a:p>
          <a:p>
            <a:r>
              <a:rPr lang="en-US" sz="2400" b="1" dirty="0" err="1">
                <a:latin typeface="RijksoverheidSansText" panose="020B0503040202060203" pitchFamily="34" charset="0"/>
              </a:rPr>
              <a:t>Huiswerk</a:t>
            </a:r>
            <a:r>
              <a:rPr lang="en-US" sz="2400" b="1" dirty="0">
                <a:latin typeface="RijksoverheidSansText" panose="020B050304020206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Lezen</a:t>
            </a:r>
            <a:r>
              <a:rPr lang="en-US" sz="2400" dirty="0">
                <a:latin typeface="RijksoverheidSansText" panose="020B0503040202060203" pitchFamily="34" charset="0"/>
              </a:rPr>
              <a:t> van A. Buijs: </a:t>
            </a: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13.1 </a:t>
            </a:r>
            <a:r>
              <a:rPr lang="en-US" sz="2400" dirty="0">
                <a:latin typeface="RijksoverheidSansText" panose="020B0503040202060203" pitchFamily="34" charset="0"/>
              </a:rPr>
              <a:t>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401-408), 13.2.1-13.2.3 </a:t>
            </a:r>
            <a:r>
              <a:rPr lang="en-US" sz="2400" dirty="0" smtClean="0">
                <a:latin typeface="RijksoverheidSansText" panose="020B0503040202060203" pitchFamily="34" charset="0"/>
              </a:rPr>
              <a:t>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408-417), 13.3 </a:t>
            </a:r>
            <a:r>
              <a:rPr lang="en-US" sz="2400" dirty="0">
                <a:latin typeface="RijksoverheidSansText" panose="020B0503040202060203" pitchFamily="34" charset="0"/>
              </a:rPr>
              <a:t>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354-357)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RijksoverheidSansText" panose="020B0503040202060203" pitchFamily="34" charset="0"/>
              </a:rPr>
              <a:t>Opdrachten</a:t>
            </a:r>
            <a:r>
              <a:rPr lang="en-US" sz="2400" dirty="0">
                <a:latin typeface="RijksoverheidSansText" panose="020B0503040202060203" pitchFamily="34" charset="0"/>
              </a:rPr>
              <a:t>: 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13: m1-m4, </a:t>
            </a:r>
            <a:r>
              <a:rPr lang="en-US" sz="2400" dirty="0" smtClean="0">
                <a:latin typeface="RijksoverheidSansText" panose="020B0503040202060203" pitchFamily="34" charset="0"/>
              </a:rPr>
              <a:t>m6, </a:t>
            </a:r>
            <a:r>
              <a:rPr lang="en-US" sz="2400" dirty="0" smtClean="0">
                <a:latin typeface="RijksoverheidSansText" panose="020B0503040202060203" pitchFamily="34" charset="0"/>
              </a:rPr>
              <a:t>13.1</a:t>
            </a:r>
            <a:r>
              <a:rPr lang="en-US" sz="2400" dirty="0" smtClean="0">
                <a:latin typeface="RijksoverheidSansText" panose="020B0503040202060203" pitchFamily="34" charset="0"/>
              </a:rPr>
              <a:t>, </a:t>
            </a:r>
            <a:r>
              <a:rPr lang="en-US" sz="2400" dirty="0" smtClean="0">
                <a:latin typeface="RijksoverheidSansText" panose="020B0503040202060203" pitchFamily="34" charset="0"/>
              </a:rPr>
              <a:t>13.4, 13.5, 13.9, 13.11, 13.15</a:t>
            </a:r>
            <a:endParaRPr lang="en-US" sz="2400" dirty="0" smtClean="0">
              <a:latin typeface="RijksoverheidSansText" panose="020B0503040202060203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Verbanden tussen twee variabelen</a:t>
            </a:r>
            <a:endParaRPr lang="nl-N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jdelijke aanduiding voor inhoud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In de vorige twee colleges hebben we verbanden tussen variabelen behandeld:</a:t>
                </a:r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b="1" dirty="0" smtClean="0"/>
              </a:p>
              <a:p>
                <a:endParaRPr lang="nl-NL" b="1" dirty="0"/>
              </a:p>
              <a:p>
                <a:endParaRPr lang="nl-NL" b="1" dirty="0" smtClean="0"/>
              </a:p>
              <a:p>
                <a:r>
                  <a:rPr lang="nl-NL" b="1" dirty="0" smtClean="0"/>
                  <a:t>Vandaag: </a:t>
                </a:r>
                <a:r>
                  <a:rPr lang="nl-NL" dirty="0" smtClean="0"/>
                  <a:t>(lineaire) samenhang </a:t>
                </a:r>
                <a:r>
                  <a:rPr lang="nl-NL" dirty="0" smtClean="0"/>
                  <a:t>van </a:t>
                </a:r>
                <a:r>
                  <a:rPr lang="nl-NL" dirty="0" smtClean="0"/>
                  <a:t>twee </a:t>
                </a:r>
                <a:r>
                  <a:rPr lang="nl-NL" dirty="0" smtClean="0"/>
                  <a:t>ratio </a:t>
                </a:r>
                <a:r>
                  <a:rPr lang="nl-NL" dirty="0" smtClean="0"/>
                  <a:t>variabelen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NL" dirty="0" smtClean="0"/>
                  <a:t> 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8" name="Tijdelijke aanduiding voor inhoud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5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52658"/>
              </p:ext>
            </p:extLst>
          </p:nvPr>
        </p:nvGraphicFramePr>
        <p:xfrm>
          <a:off x="1847528" y="2420888"/>
          <a:ext cx="8128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95389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23585328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Chikwadraattoetsen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Verschiltoetsen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3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2400" dirty="0" smtClean="0"/>
                        <a:t>Verband</a:t>
                      </a:r>
                      <a:r>
                        <a:rPr lang="nl-NL" sz="2400" baseline="0" dirty="0" smtClean="0"/>
                        <a:t> tussen twee categorische variabelen (nominaal / ordinaal)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nl-NL" sz="2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2400" dirty="0" smtClean="0"/>
                        <a:t>Verbanden </a:t>
                      </a:r>
                      <a:r>
                        <a:rPr lang="nl-NL" sz="2400" dirty="0" smtClean="0"/>
                        <a:t>tussen twee onafhankelijke</a:t>
                      </a:r>
                      <a:r>
                        <a:rPr lang="nl-NL" sz="2400" baseline="0" dirty="0" smtClean="0"/>
                        <a:t> populaties op een enkele continue variabele (interval / ratio)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335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Voorbeeld: jaarlijkse keuring van actieve militairen</a:t>
            </a:r>
            <a:endParaRPr lang="nl-NL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58612"/>
              </p:ext>
            </p:extLst>
          </p:nvPr>
        </p:nvGraphicFramePr>
        <p:xfrm>
          <a:off x="960014" y="1700808"/>
          <a:ext cx="10073006" cy="4063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043">
                  <a:extLst>
                    <a:ext uri="{9D8B030D-6E8A-4147-A177-3AD203B41FA5}">
                      <a16:colId xmlns:a16="http://schemas.microsoft.com/office/drawing/2014/main" val="4262277645"/>
                    </a:ext>
                  </a:extLst>
                </a:gridCol>
                <a:gridCol w="837416">
                  <a:extLst>
                    <a:ext uri="{9D8B030D-6E8A-4147-A177-3AD203B41FA5}">
                      <a16:colId xmlns:a16="http://schemas.microsoft.com/office/drawing/2014/main" val="1032139832"/>
                    </a:ext>
                  </a:extLst>
                </a:gridCol>
                <a:gridCol w="1117769">
                  <a:extLst>
                    <a:ext uri="{9D8B030D-6E8A-4147-A177-3AD203B41FA5}">
                      <a16:colId xmlns:a16="http://schemas.microsoft.com/office/drawing/2014/main" val="2591129049"/>
                    </a:ext>
                  </a:extLst>
                </a:gridCol>
                <a:gridCol w="2665168">
                  <a:extLst>
                    <a:ext uri="{9D8B030D-6E8A-4147-A177-3AD203B41FA5}">
                      <a16:colId xmlns:a16="http://schemas.microsoft.com/office/drawing/2014/main" val="594820455"/>
                    </a:ext>
                  </a:extLst>
                </a:gridCol>
                <a:gridCol w="2220973">
                  <a:extLst>
                    <a:ext uri="{9D8B030D-6E8A-4147-A177-3AD203B41FA5}">
                      <a16:colId xmlns:a16="http://schemas.microsoft.com/office/drawing/2014/main" val="2083302565"/>
                    </a:ext>
                  </a:extLst>
                </a:gridCol>
                <a:gridCol w="1697794">
                  <a:extLst>
                    <a:ext uri="{9D8B030D-6E8A-4147-A177-3AD203B41FA5}">
                      <a16:colId xmlns:a16="http://schemas.microsoft.com/office/drawing/2014/main" val="1526232512"/>
                    </a:ext>
                  </a:extLst>
                </a:gridCol>
                <a:gridCol w="1138843">
                  <a:extLst>
                    <a:ext uri="{9D8B030D-6E8A-4147-A177-3AD203B41FA5}">
                      <a16:colId xmlns:a16="http://schemas.microsoft.com/office/drawing/2014/main" val="20331431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 smtClean="0">
                          <a:effectLst/>
                        </a:rPr>
                        <a:t>ID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Rang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Eenheid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Oefeningstijd (min)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 smtClean="0">
                          <a:effectLst/>
                        </a:rPr>
                        <a:t>Schietscore </a:t>
                      </a:r>
                      <a:r>
                        <a:rPr lang="nl-NL" sz="1600" b="1" u="none" strike="noStrike" dirty="0">
                          <a:effectLst/>
                        </a:rPr>
                        <a:t>(%)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Aantal missies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Geslacht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1189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8722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err="1">
                          <a:effectLst/>
                        </a:rPr>
                        <a:t>Alpha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0006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Charlie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4532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Majoor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700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4839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0672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1958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814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u="none" strike="noStrike" dirty="0" smtClean="0">
                          <a:effectLst/>
                        </a:rPr>
                        <a:t>Soldaat</a:t>
                      </a:r>
                      <a:endParaRPr lang="nl-N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86279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996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750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3335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7023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4907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4493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Majoor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800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30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0022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250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3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0185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87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18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3685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2142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Vrouw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1354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5114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Vrouw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025447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917" y="5877272"/>
            <a:ext cx="10897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+mn-lt"/>
              </a:rPr>
              <a:t>Welke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variabelen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zijn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geschikt</a:t>
            </a:r>
            <a:r>
              <a:rPr lang="en-US" b="1" dirty="0" smtClean="0">
                <a:latin typeface="+mn-lt"/>
              </a:rPr>
              <a:t> om </a:t>
            </a:r>
            <a:r>
              <a:rPr lang="en-US" b="1" dirty="0" err="1" smtClean="0">
                <a:latin typeface="+mn-lt"/>
              </a:rPr>
              <a:t>te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testen</a:t>
            </a:r>
            <a:r>
              <a:rPr lang="en-US" b="1" dirty="0" smtClean="0">
                <a:latin typeface="+mn-lt"/>
              </a:rPr>
              <a:t> op </a:t>
            </a:r>
            <a:r>
              <a:rPr lang="en-US" b="1" dirty="0" err="1" smtClean="0">
                <a:latin typeface="+mn-lt"/>
              </a:rPr>
              <a:t>lineaire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samenhang</a:t>
            </a:r>
            <a:r>
              <a:rPr lang="en-US" b="1" dirty="0" smtClean="0">
                <a:latin typeface="+mn-lt"/>
              </a:rPr>
              <a:t>?</a:t>
            </a:r>
            <a:endParaRPr lang="nl-NL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24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Spreidingsdiagram (</a:t>
            </a:r>
            <a:r>
              <a:rPr lang="nl-NL" b="1" dirty="0" err="1" smtClean="0"/>
              <a:t>scatter</a:t>
            </a:r>
            <a:r>
              <a:rPr lang="nl-NL" b="1" dirty="0" smtClean="0"/>
              <a:t> plot)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sz="2000" dirty="0"/>
          </a:p>
          <a:p>
            <a:r>
              <a:rPr lang="nl-NL" b="1" dirty="0" smtClean="0">
                <a:solidFill>
                  <a:schemeClr val="tx1"/>
                </a:solidFill>
              </a:rPr>
              <a:t>Hoe zouden we statistisch verantwoord de samenhang tussen oefeningstijd en schietscore kunnen analyseren?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5"/>
          <a:stretch/>
        </p:blipFill>
        <p:spPr>
          <a:xfrm>
            <a:off x="5591944" y="1801676"/>
            <a:ext cx="5328592" cy="3712905"/>
          </a:xfrm>
          <a:prstGeom prst="rect">
            <a:avLst/>
          </a:prstGeom>
        </p:spPr>
      </p:pic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64784"/>
              </p:ext>
            </p:extLst>
          </p:nvPr>
        </p:nvGraphicFramePr>
        <p:xfrm>
          <a:off x="1703512" y="2042051"/>
          <a:ext cx="3111500" cy="3232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902669357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511504867"/>
                    </a:ext>
                  </a:extLst>
                </a:gridCol>
              </a:tblGrid>
              <a:tr h="298453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Oefeningstijd (min)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 smtClean="0">
                          <a:effectLst/>
                        </a:rPr>
                        <a:t>Schietscore </a:t>
                      </a:r>
                      <a:r>
                        <a:rPr lang="nl-NL" sz="1600" b="1" u="none" strike="noStrike" dirty="0">
                          <a:effectLst/>
                        </a:rPr>
                        <a:t>(%)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616902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450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>
                          <a:effectLst/>
                        </a:rPr>
                        <a:t>85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2988173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600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92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4165175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550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78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3845902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700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88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0116488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300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65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428304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500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6146692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650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90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2053315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400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72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694794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350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70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198063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750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95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5584434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550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82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0927298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450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68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9039712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600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88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6879885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800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92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24125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250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60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514079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650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87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536474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500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75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2428151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550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85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9515792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450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380454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350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62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120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0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Correlatie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812800" y="1773238"/>
            <a:ext cx="10755808" cy="4246562"/>
          </a:xfrm>
        </p:spPr>
        <p:txBody>
          <a:bodyPr/>
          <a:lstStyle/>
          <a:p>
            <a:r>
              <a:rPr lang="nl-NL" dirty="0" smtClean="0"/>
              <a:t>In het spreidingsdiagram is een duidelijke lineaire trend te zien.</a:t>
            </a:r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sz="2000" dirty="0"/>
          </a:p>
          <a:p>
            <a:r>
              <a:rPr lang="nl-NL" b="1" dirty="0" smtClean="0">
                <a:solidFill>
                  <a:schemeClr val="tx1"/>
                </a:solidFill>
              </a:rPr>
              <a:t>Correlatie: </a:t>
            </a:r>
            <a:r>
              <a:rPr lang="nl-NL" dirty="0" smtClean="0">
                <a:solidFill>
                  <a:schemeClr val="tx1"/>
                </a:solidFill>
              </a:rPr>
              <a:t>kwantitatieve maatstaf voor de mate van samenhang van twee variabelen.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5"/>
          <a:stretch/>
        </p:blipFill>
        <p:spPr>
          <a:xfrm>
            <a:off x="3332221" y="2276872"/>
            <a:ext cx="5328592" cy="37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Covariantie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b="1" dirty="0" smtClean="0"/>
                  <a:t>Gegeven: </a:t>
                </a:r>
                <a:r>
                  <a:rPr lang="nl-NL" dirty="0" smtClean="0"/>
                  <a:t>geobserveerde steekproef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nl-NL" b="1" dirty="0" smtClean="0"/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Verdeel de steekproef in kwadranten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Merk </a:t>
                </a:r>
                <a:r>
                  <a:rPr lang="nl-NL" dirty="0"/>
                  <a:t>op: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Meeste datapunten linksonder en rechtsboven</a:t>
                </a:r>
                <a:endParaRPr lang="nl-NL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In deze twee kwadranten is het product</a:t>
                </a:r>
              </a:p>
              <a:p>
                <a:pPr lvl="1" indent="0">
                  <a:buNone/>
                </a:pPr>
                <a:r>
                  <a:rPr lang="nl-NL" dirty="0" smtClean="0"/>
                  <a:t>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</m:d>
                    <m:r>
                      <a:rPr lang="nl-NL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nl-NL" dirty="0"/>
              </a:p>
              <a:p>
                <a:endParaRPr lang="nl-NL" dirty="0" smtClean="0"/>
              </a:p>
              <a:p>
                <a:r>
                  <a:rPr lang="nl-NL" dirty="0" smtClean="0"/>
                  <a:t>De eerste bouwsteen is de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covariantie:</a:t>
                </a:r>
                <a:endParaRPr lang="nl-NL" b="1" dirty="0">
                  <a:solidFill>
                    <a:schemeClr val="accent1"/>
                  </a:solidFill>
                </a:endParaRPr>
              </a:p>
              <a:p>
                <a:r>
                  <a:rPr lang="nl-NL" b="0" dirty="0" smtClean="0">
                    <a:solidFill>
                      <a:schemeClr val="tx1"/>
                    </a:solidFill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l-NL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sSub>
                            <m:sSubPr>
                              <m:ctrlP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nl-NL" dirty="0" smtClean="0">
                  <a:solidFill>
                    <a:schemeClr val="tx1"/>
                  </a:solidFill>
                </a:endParaRPr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5" t="-2582" b="-4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2" r="8453"/>
          <a:stretch/>
        </p:blipFill>
        <p:spPr>
          <a:xfrm>
            <a:off x="6965523" y="2348880"/>
            <a:ext cx="5207787" cy="39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Pearson’s</a:t>
            </a:r>
            <a:r>
              <a:rPr lang="nl-NL" b="1" dirty="0" smtClean="0"/>
              <a:t> correlatiecoëfficiënt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nl-NL" dirty="0" smtClean="0"/>
                  <a:t>De interpretatie van de covariantiewaarde is erg lastig en hangt af van meeteenheden (als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NL" dirty="0" smtClean="0"/>
                  <a:t> in seconden zou worden gemeten, dan wordt de covariantie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nl-NL" dirty="0" smtClean="0"/>
                  <a:t> zo groot)</a:t>
                </a:r>
              </a:p>
              <a:p>
                <a:endParaRPr lang="nl-NL" sz="1000" dirty="0" smtClean="0"/>
              </a:p>
              <a:p>
                <a:pPr algn="ctr"/>
                <a:r>
                  <a:rPr lang="nl-NL" b="1" dirty="0" smtClean="0"/>
                  <a:t>Wat betekent een covariantie van 8? Is dat hoog of is dat laag?</a:t>
                </a:r>
                <a:endParaRPr lang="nl-NL" dirty="0"/>
              </a:p>
              <a:p>
                <a:r>
                  <a:rPr lang="nl-NL" sz="1000" b="0" dirty="0" smtClean="0">
                    <a:solidFill>
                      <a:schemeClr val="tx1"/>
                    </a:solidFill>
                  </a:rPr>
                  <a:t>	</a:t>
                </a:r>
              </a:p>
              <a:p>
                <a:r>
                  <a:rPr lang="nl-NL" dirty="0" smtClean="0"/>
                  <a:t>Om die reden wordt vaak naar een gestandaardiseerde waarde gekeken tussen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nl-NL" dirty="0" smtClean="0"/>
                  <a:t>,</a:t>
                </a:r>
              </a:p>
              <a:p>
                <a:r>
                  <a:rPr lang="nl-NL" dirty="0" smtClean="0"/>
                  <a:t>de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correlatiecoëfficiënt</a:t>
                </a:r>
                <a:r>
                  <a:rPr lang="nl-NL" dirty="0" smtClean="0"/>
                  <a:t> (gedeeld door beide steekproefstandaardafwijkingen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nl-NL" dirty="0" smtClean="0"/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 smtClean="0"/>
                  <a:t>:</a:t>
                </a:r>
              </a:p>
              <a:p>
                <a:endParaRPr lang="nl-NL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nl-NL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d>
                                <m:dPr>
                                  <m:ctrlP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N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nl-N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nl-N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nl-N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sSub>
                                <m:sSubPr>
                                  <m:ctrlP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sSup>
                                    <m:sSup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nl-N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nl-NL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nl-N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∑</m:t>
                                      </m:r>
                                      <m:d>
                                        <m:dPr>
                                          <m:ctrlPr>
                                            <a:rPr lang="nl-N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nl-NL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nl-NL" dirty="0"/>
              </a:p>
              <a:p>
                <a:endParaRPr lang="nl-NL" sz="1000" dirty="0" smtClean="0"/>
              </a:p>
              <a:p>
                <a:r>
                  <a:rPr lang="nl-NL" dirty="0" smtClean="0"/>
                  <a:t>Dit wordt ook wel </a:t>
                </a:r>
                <a:r>
                  <a:rPr lang="nl-NL" b="1" dirty="0" err="1" smtClean="0">
                    <a:solidFill>
                      <a:schemeClr val="accent1"/>
                    </a:solidFill>
                  </a:rPr>
                  <a:t>Pearson’s</a:t>
                </a:r>
                <a:r>
                  <a:rPr lang="nl-NL" dirty="0" smtClean="0"/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correlatiecoëfficiënt 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genoemd.</a:t>
                </a:r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296" r="-1556" b="-6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7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Presentatie_CDC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2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.potx" id="{98BDEAED-E876-4443-9E4E-E700AC3DA664}" vid="{02D72956-8971-48DC-93A5-3250106A32A3}"/>
    </a:ext>
  </a:extLst>
</a:theme>
</file>

<file path=ppt/theme/theme3.xml><?xml version="1.0" encoding="utf-8"?>
<a:theme xmlns:a="http://schemas.openxmlformats.org/drawingml/2006/main" name="2_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3476</Words>
  <Application>Microsoft Office PowerPoint</Application>
  <PresentationFormat>Breedbeeld</PresentationFormat>
  <Paragraphs>880</Paragraphs>
  <Slides>32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3</vt:i4>
      </vt:variant>
      <vt:variant>
        <vt:lpstr>Diatitels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Presentatie_CDC</vt:lpstr>
      <vt:lpstr>2_Presentatie</vt:lpstr>
      <vt:lpstr>Statistiek: college 13</vt:lpstr>
      <vt:lpstr>Recap: Statistiek deel 2</vt:lpstr>
      <vt:lpstr>Leerdoelen </vt:lpstr>
      <vt:lpstr>Verbanden tussen twee variabelen</vt:lpstr>
      <vt:lpstr>Voorbeeld: jaarlijkse keuring van actieve militairen</vt:lpstr>
      <vt:lpstr>Spreidingsdiagram (scatter plot)</vt:lpstr>
      <vt:lpstr>Correlatie</vt:lpstr>
      <vt:lpstr>Covariantie</vt:lpstr>
      <vt:lpstr>Pearson’s correlatiecoëfficiënt</vt:lpstr>
      <vt:lpstr>Pearson’s correlatiecoëfficiënt</vt:lpstr>
      <vt:lpstr>Pearson’s correlatiecoëfficiënt</vt:lpstr>
      <vt:lpstr>Correlatie ≠ causaliteit</vt:lpstr>
      <vt:lpstr>Voorbeeld</vt:lpstr>
      <vt:lpstr>Voorbeeld: Pearson’s correlatiecoëfficiënt </vt:lpstr>
      <vt:lpstr>Beperkingen van Pearson’s correlatiecoëfficiënt</vt:lpstr>
      <vt:lpstr>Spearman’s correlatiecoëfficiënt</vt:lpstr>
      <vt:lpstr>Spearman’s correlatiecoëfficiënt</vt:lpstr>
      <vt:lpstr>Voorbeeld: jaarlijkse keuring van actieve militairen</vt:lpstr>
      <vt:lpstr>Lineaire regressie</vt:lpstr>
      <vt:lpstr>Lineaire regressie</vt:lpstr>
      <vt:lpstr>Lineaire regressie</vt:lpstr>
      <vt:lpstr>Kleinstekwadratenmethode</vt:lpstr>
      <vt:lpstr>Kleinstekwadratenmethode</vt:lpstr>
      <vt:lpstr>Kleinstekwadratenmethode</vt:lpstr>
      <vt:lpstr>Voorbeeld</vt:lpstr>
      <vt:lpstr>Voorbeeld: lineaire regressie</vt:lpstr>
      <vt:lpstr>Belangrijke opmerkingen: lineaire regressie</vt:lpstr>
      <vt:lpstr>Schatten en voorspellen met de regressielijn</vt:lpstr>
      <vt:lpstr>Betrouwbaarheidsinterval voor de gemiddelde Y bij een gegeven x=x_0</vt:lpstr>
      <vt:lpstr>Voorspellingsinterval voor Y bij een gegeven x=x_0</vt:lpstr>
      <vt:lpstr>Schatten en voorspellen met de regressielijn</vt:lpstr>
      <vt:lpstr>Samenvatting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Gebruiker</cp:lastModifiedBy>
  <cp:revision>99</cp:revision>
  <cp:lastPrinted>2011-09-21T07:52:24Z</cp:lastPrinted>
  <dcterms:created xsi:type="dcterms:W3CDTF">2024-11-25T09:45:08Z</dcterms:created>
  <dcterms:modified xsi:type="dcterms:W3CDTF">2025-07-09T10:08:22Z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