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86" r:id="rId2"/>
  </p:sldMasterIdLst>
  <p:notesMasterIdLst>
    <p:notesMasterId r:id="rId33"/>
  </p:notesMasterIdLst>
  <p:handoutMasterIdLst>
    <p:handoutMasterId r:id="rId34"/>
  </p:handoutMasterIdLst>
  <p:sldIdLst>
    <p:sldId id="256" r:id="rId3"/>
    <p:sldId id="257" r:id="rId4"/>
    <p:sldId id="287" r:id="rId5"/>
    <p:sldId id="258" r:id="rId6"/>
    <p:sldId id="298" r:id="rId7"/>
    <p:sldId id="288" r:id="rId8"/>
    <p:sldId id="299" r:id="rId9"/>
    <p:sldId id="300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301" r:id="rId20"/>
    <p:sldId id="303" r:id="rId21"/>
    <p:sldId id="304" r:id="rId22"/>
    <p:sldId id="306" r:id="rId23"/>
    <p:sldId id="305" r:id="rId24"/>
    <p:sldId id="307" r:id="rId25"/>
    <p:sldId id="308" r:id="rId26"/>
    <p:sldId id="309" r:id="rId27"/>
    <p:sldId id="302" r:id="rId28"/>
    <p:sldId id="310" r:id="rId29"/>
    <p:sldId id="311" r:id="rId30"/>
    <p:sldId id="312" r:id="rId31"/>
    <p:sldId id="313" r:id="rId32"/>
  </p:sldIdLst>
  <p:sldSz cx="12192000" cy="6858000"/>
  <p:notesSz cx="6921500" cy="9423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8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047"/>
    <a:srgbClr val="000000"/>
    <a:srgbClr val="55286E"/>
    <a:srgbClr val="FFFFFF"/>
    <a:srgbClr val="0E3B6E"/>
    <a:srgbClr val="005187"/>
    <a:srgbClr val="00423C"/>
    <a:srgbClr val="0E6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0"/>
  </p:normalViewPr>
  <p:slideViewPr>
    <p:cSldViewPr>
      <p:cViewPr varScale="1">
        <p:scale>
          <a:sx n="69" d="100"/>
          <a:sy n="69" d="100"/>
        </p:scale>
        <p:origin x="524" y="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2118" y="-90"/>
      </p:cViewPr>
      <p:guideLst>
        <p:guide orient="horz" pos="2968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6088"/>
            <a:ext cx="5867400" cy="414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3400" y="114300"/>
            <a:ext cx="2998788" cy="146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33400" y="8951913"/>
            <a:ext cx="60198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Eventuele voettekst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13525" y="8951913"/>
            <a:ext cx="2286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E1460D1F-5074-4EB0-BB4F-B8A7850CD942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32788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>
              <a:latin typeface="Arial" charset="0"/>
            </a:endParaRPr>
          </a:p>
        </p:txBody>
      </p:sp>
      <p:sp>
        <p:nvSpPr>
          <p:cNvPr id="32789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7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7675"/>
            <a:ext cx="5867400" cy="4127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813" y="114300"/>
            <a:ext cx="2998787" cy="147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50825" y="933450"/>
            <a:ext cx="6280150" cy="3533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648200"/>
            <a:ext cx="4724400" cy="3844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Klik om het opmaakprofiel van de modeltekst te bewerken</a:t>
            </a:r>
          </a:p>
          <a:p>
            <a:pPr lvl="1"/>
            <a:r>
              <a:rPr lang="en-US" noProof="0" smtClean="0"/>
              <a:t>Tweede niveau</a:t>
            </a:r>
          </a:p>
          <a:p>
            <a:pPr lvl="2"/>
            <a:r>
              <a:rPr lang="en-US" noProof="0" smtClean="0"/>
              <a:t>Derde niveau</a:t>
            </a:r>
          </a:p>
          <a:p>
            <a:pPr lvl="3"/>
            <a:r>
              <a:rPr lang="en-US" noProof="0" smtClean="0"/>
              <a:t>Vierde niveau</a:t>
            </a:r>
          </a:p>
          <a:p>
            <a:pPr lvl="4"/>
            <a:r>
              <a:rPr lang="en-US" noProof="0" smtClean="0"/>
              <a:t>Vijfde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1813" y="8951913"/>
            <a:ext cx="60975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Eventuele voettekst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615113" y="8951913"/>
            <a:ext cx="2301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9FC98DC9-4F28-4B39-8B6E-408133FC785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5139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>
              <a:latin typeface="Arial" charset="0"/>
            </a:endParaRPr>
          </a:p>
        </p:txBody>
      </p:sp>
      <p:sp>
        <p:nvSpPr>
          <p:cNvPr id="5140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5627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Belangrijk</a:t>
            </a:r>
            <a:r>
              <a:rPr lang="en-US" dirty="0" smtClean="0"/>
              <a:t>: </a:t>
            </a:r>
            <a:r>
              <a:rPr lang="en-US" dirty="0" err="1" smtClean="0"/>
              <a:t>informatie</a:t>
            </a:r>
            <a:r>
              <a:rPr lang="en-US" dirty="0" smtClean="0"/>
              <a:t> </a:t>
            </a:r>
            <a:r>
              <a:rPr lang="en-US" dirty="0" err="1" smtClean="0"/>
              <a:t>delen</a:t>
            </a:r>
            <a:r>
              <a:rPr lang="en-US" dirty="0" smtClean="0"/>
              <a:t> met </a:t>
            </a:r>
            <a:r>
              <a:rPr lang="en-US" dirty="0" err="1" smtClean="0"/>
              <a:t>een</a:t>
            </a:r>
            <a:r>
              <a:rPr lang="en-US" dirty="0" smtClean="0"/>
              <a:t> commandant,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krijg</a:t>
            </a:r>
            <a:r>
              <a:rPr lang="en-US" dirty="0" smtClean="0"/>
              <a:t> je maar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paar</a:t>
            </a:r>
            <a:r>
              <a:rPr lang="en-US" baseline="0" dirty="0" smtClean="0"/>
              <a:t> minute.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Eventuele voettekst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C98DC9-4F28-4B39-8B6E-408133FC785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pPr marL="0" marR="0" lvl="0" indent="0" algn="ctr" defTabSz="9334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45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Belangrijk</a:t>
            </a:r>
            <a:r>
              <a:rPr lang="en-US" dirty="0" smtClean="0"/>
              <a:t>: </a:t>
            </a:r>
            <a:r>
              <a:rPr lang="en-US" dirty="0" err="1" smtClean="0"/>
              <a:t>informatie</a:t>
            </a:r>
            <a:r>
              <a:rPr lang="en-US" dirty="0" smtClean="0"/>
              <a:t> </a:t>
            </a:r>
            <a:r>
              <a:rPr lang="en-US" dirty="0" err="1" smtClean="0"/>
              <a:t>delen</a:t>
            </a:r>
            <a:r>
              <a:rPr lang="en-US" dirty="0" smtClean="0"/>
              <a:t> met </a:t>
            </a:r>
            <a:r>
              <a:rPr lang="en-US" dirty="0" err="1" smtClean="0"/>
              <a:t>een</a:t>
            </a:r>
            <a:r>
              <a:rPr lang="en-US" dirty="0" smtClean="0"/>
              <a:t> commandant,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krijg</a:t>
            </a:r>
            <a:r>
              <a:rPr lang="en-US" dirty="0" smtClean="0"/>
              <a:t> je maar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paar</a:t>
            </a:r>
            <a:r>
              <a:rPr lang="en-US" baseline="0" dirty="0" smtClean="0"/>
              <a:t> minute.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Eventuele voettekst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C98DC9-4F28-4B39-8B6E-408133FC785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pPr marL="0" marR="0" lvl="0" indent="0" algn="ctr" defTabSz="9334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672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Belangrijk</a:t>
            </a:r>
            <a:r>
              <a:rPr lang="en-US" dirty="0" smtClean="0"/>
              <a:t>: </a:t>
            </a:r>
            <a:r>
              <a:rPr lang="en-US" dirty="0" err="1" smtClean="0"/>
              <a:t>informatie</a:t>
            </a:r>
            <a:r>
              <a:rPr lang="en-US" dirty="0" smtClean="0"/>
              <a:t> </a:t>
            </a:r>
            <a:r>
              <a:rPr lang="en-US" dirty="0" err="1" smtClean="0"/>
              <a:t>delen</a:t>
            </a:r>
            <a:r>
              <a:rPr lang="en-US" dirty="0" smtClean="0"/>
              <a:t> met </a:t>
            </a:r>
            <a:r>
              <a:rPr lang="en-US" dirty="0" err="1" smtClean="0"/>
              <a:t>een</a:t>
            </a:r>
            <a:r>
              <a:rPr lang="en-US" dirty="0" smtClean="0"/>
              <a:t> commandant,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krijg</a:t>
            </a:r>
            <a:r>
              <a:rPr lang="en-US" dirty="0" smtClean="0"/>
              <a:t> je maar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paar</a:t>
            </a:r>
            <a:r>
              <a:rPr lang="en-US" baseline="0" dirty="0" smtClean="0"/>
              <a:t> minute.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Eventuele voettekst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C98DC9-4F28-4B39-8B6E-408133FC785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pPr marL="0" marR="0" lvl="0" indent="0" algn="ctr" defTabSz="9334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143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Belangrijk</a:t>
            </a:r>
            <a:r>
              <a:rPr lang="en-US" dirty="0" smtClean="0"/>
              <a:t>: </a:t>
            </a:r>
            <a:r>
              <a:rPr lang="en-US" dirty="0" err="1" smtClean="0"/>
              <a:t>informatie</a:t>
            </a:r>
            <a:r>
              <a:rPr lang="en-US" dirty="0" smtClean="0"/>
              <a:t> </a:t>
            </a:r>
            <a:r>
              <a:rPr lang="en-US" dirty="0" err="1" smtClean="0"/>
              <a:t>delen</a:t>
            </a:r>
            <a:r>
              <a:rPr lang="en-US" dirty="0" smtClean="0"/>
              <a:t> met </a:t>
            </a:r>
            <a:r>
              <a:rPr lang="en-US" dirty="0" err="1" smtClean="0"/>
              <a:t>een</a:t>
            </a:r>
            <a:r>
              <a:rPr lang="en-US" dirty="0" smtClean="0"/>
              <a:t> commandant,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krijg</a:t>
            </a:r>
            <a:r>
              <a:rPr lang="en-US" dirty="0" smtClean="0"/>
              <a:t> je maar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paar</a:t>
            </a:r>
            <a:r>
              <a:rPr lang="en-US" baseline="0" dirty="0" smtClean="0"/>
              <a:t> minute.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Eventuele voettekst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C98DC9-4F28-4B39-8B6E-408133FC785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pPr marL="0" marR="0" lvl="0" indent="0" algn="ctr" defTabSz="9334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557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Belangrijk</a:t>
            </a:r>
            <a:r>
              <a:rPr lang="en-US" dirty="0" smtClean="0"/>
              <a:t>: </a:t>
            </a:r>
            <a:r>
              <a:rPr lang="en-US" dirty="0" err="1" smtClean="0"/>
              <a:t>informatie</a:t>
            </a:r>
            <a:r>
              <a:rPr lang="en-US" dirty="0" smtClean="0"/>
              <a:t> </a:t>
            </a:r>
            <a:r>
              <a:rPr lang="en-US" dirty="0" err="1" smtClean="0"/>
              <a:t>delen</a:t>
            </a:r>
            <a:r>
              <a:rPr lang="en-US" dirty="0" smtClean="0"/>
              <a:t> met </a:t>
            </a:r>
            <a:r>
              <a:rPr lang="en-US" dirty="0" err="1" smtClean="0"/>
              <a:t>een</a:t>
            </a:r>
            <a:r>
              <a:rPr lang="en-US" dirty="0" smtClean="0"/>
              <a:t> commandant,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krijg</a:t>
            </a:r>
            <a:r>
              <a:rPr lang="en-US" dirty="0" smtClean="0"/>
              <a:t> je maar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paar</a:t>
            </a:r>
            <a:r>
              <a:rPr lang="en-US" baseline="0" dirty="0" smtClean="0"/>
              <a:t> minute.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Eventuele voettekst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C98DC9-4F28-4B39-8B6E-408133FC785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pPr marL="0" marR="0" lvl="0" indent="0" algn="ctr" defTabSz="9334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027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Belangrijk</a:t>
            </a:r>
            <a:r>
              <a:rPr lang="en-US" dirty="0" smtClean="0"/>
              <a:t>: </a:t>
            </a:r>
            <a:r>
              <a:rPr lang="en-US" dirty="0" err="1" smtClean="0"/>
              <a:t>informatie</a:t>
            </a:r>
            <a:r>
              <a:rPr lang="en-US" dirty="0" smtClean="0"/>
              <a:t> </a:t>
            </a:r>
            <a:r>
              <a:rPr lang="en-US" dirty="0" err="1" smtClean="0"/>
              <a:t>delen</a:t>
            </a:r>
            <a:r>
              <a:rPr lang="en-US" dirty="0" smtClean="0"/>
              <a:t> met </a:t>
            </a:r>
            <a:r>
              <a:rPr lang="en-US" dirty="0" err="1" smtClean="0"/>
              <a:t>een</a:t>
            </a:r>
            <a:r>
              <a:rPr lang="en-US" dirty="0" smtClean="0"/>
              <a:t> commandant,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krijg</a:t>
            </a:r>
            <a:r>
              <a:rPr lang="en-US" dirty="0" smtClean="0"/>
              <a:t> je maar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paar</a:t>
            </a:r>
            <a:r>
              <a:rPr lang="en-US" baseline="0" dirty="0" smtClean="0"/>
              <a:t> minute.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Eventuele voettekst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C98DC9-4F28-4B39-8B6E-408133FC785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pPr marL="0" marR="0" lvl="0" indent="0" algn="ctr" defTabSz="9334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342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Belangrijk</a:t>
            </a:r>
            <a:r>
              <a:rPr lang="en-US" dirty="0" smtClean="0"/>
              <a:t>: </a:t>
            </a:r>
            <a:r>
              <a:rPr lang="en-US" dirty="0" err="1" smtClean="0"/>
              <a:t>informatie</a:t>
            </a:r>
            <a:r>
              <a:rPr lang="en-US" dirty="0" smtClean="0"/>
              <a:t> </a:t>
            </a:r>
            <a:r>
              <a:rPr lang="en-US" dirty="0" err="1" smtClean="0"/>
              <a:t>delen</a:t>
            </a:r>
            <a:r>
              <a:rPr lang="en-US" dirty="0" smtClean="0"/>
              <a:t> met </a:t>
            </a:r>
            <a:r>
              <a:rPr lang="en-US" dirty="0" err="1" smtClean="0"/>
              <a:t>een</a:t>
            </a:r>
            <a:r>
              <a:rPr lang="en-US" dirty="0" smtClean="0"/>
              <a:t> commandant,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krijg</a:t>
            </a:r>
            <a:r>
              <a:rPr lang="en-US" dirty="0" smtClean="0"/>
              <a:t> je maar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paar</a:t>
            </a:r>
            <a:r>
              <a:rPr lang="en-US" baseline="0" dirty="0" smtClean="0"/>
              <a:t> minute.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Eventuele voettekst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C98DC9-4F28-4B39-8B6E-408133FC785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pPr marL="0" marR="0" lvl="0" indent="0" algn="ctr" defTabSz="9334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599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1" y="2474914"/>
            <a:ext cx="4798484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1" y="0"/>
            <a:ext cx="9144019" cy="200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 userDrawn="1"/>
        </p:nvSpPr>
        <p:spPr bwMode="auto">
          <a:xfrm>
            <a:off x="6576485" y="5386389"/>
            <a:ext cx="5183716" cy="287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 userDrawn="1"/>
        </p:nvSpPr>
        <p:spPr bwMode="auto">
          <a:xfrm>
            <a:off x="6576484" y="57467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Dr. ir. Danny Blom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2" name="Auteur"/>
          <p:cNvSpPr txBox="1">
            <a:spLocks noChangeArrowheads="1"/>
          </p:cNvSpPr>
          <p:nvPr userDrawn="1"/>
        </p:nvSpPr>
        <p:spPr bwMode="auto">
          <a:xfrm>
            <a:off x="6576484" y="59499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Nederlandse Defensie Academie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3" name="Functie"/>
          <p:cNvSpPr txBox="1">
            <a:spLocks noChangeArrowheads="1"/>
          </p:cNvSpPr>
          <p:nvPr userDrawn="1"/>
        </p:nvSpPr>
        <p:spPr bwMode="auto">
          <a:xfrm>
            <a:off x="6576484" y="6164264"/>
            <a:ext cx="5181600" cy="142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Faculteit</a:t>
            </a:r>
            <a:r>
              <a:rPr lang="en-US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Militaire</a:t>
            </a:r>
            <a:r>
              <a:rPr lang="en-US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Wetenschappen</a:t>
            </a:r>
            <a:endParaRPr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/>
          </p:nvPr>
        </p:nvSpPr>
        <p:spPr>
          <a:xfrm>
            <a:off x="6578601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bg1"/>
                </a:solidFill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nl-NL" noProof="0" dirty="0" smtClean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1" y="2781301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nl-NL" noProof="0" dirty="0" smtClean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4"/>
            <a:ext cx="2218267" cy="365125"/>
          </a:xfr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>
              <a:defRPr/>
            </a:pPr>
            <a:r>
              <a:rPr lang="nl-NL" dirty="0" smtClean="0"/>
              <a:t>27 januari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8007" y="1265238"/>
            <a:ext cx="40011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2" y="2474916"/>
            <a:ext cx="4798484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2" y="0"/>
            <a:ext cx="9144019" cy="200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 userDrawn="1"/>
        </p:nvSpPr>
        <p:spPr bwMode="auto">
          <a:xfrm>
            <a:off x="6576486" y="5386391"/>
            <a:ext cx="5183716" cy="287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+mn-lt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 userDrawn="1"/>
        </p:nvSpPr>
        <p:spPr bwMode="auto">
          <a:xfrm>
            <a:off x="6576484" y="5746753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+mn-lt"/>
              </a:rPr>
              <a:t>Dr. ir.</a:t>
            </a:r>
            <a:r>
              <a:rPr lang="nl-NL" sz="1200" baseline="0" dirty="0" smtClean="0">
                <a:solidFill>
                  <a:schemeClr val="bg1"/>
                </a:solidFill>
                <a:latin typeface="+mn-lt"/>
              </a:rPr>
              <a:t> Danny Blom</a:t>
            </a:r>
            <a:endParaRPr lang="nl-NL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Auteur"/>
          <p:cNvSpPr txBox="1">
            <a:spLocks noChangeArrowheads="1"/>
          </p:cNvSpPr>
          <p:nvPr userDrawn="1"/>
        </p:nvSpPr>
        <p:spPr bwMode="auto">
          <a:xfrm>
            <a:off x="6576484" y="5949953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+mn-lt"/>
              </a:rPr>
              <a:t>Nederlandse Defensie Academie</a:t>
            </a:r>
            <a:endParaRPr lang="nl-NL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Functie"/>
          <p:cNvSpPr txBox="1">
            <a:spLocks noChangeArrowheads="1"/>
          </p:cNvSpPr>
          <p:nvPr userDrawn="1"/>
        </p:nvSpPr>
        <p:spPr bwMode="auto">
          <a:xfrm>
            <a:off x="6576484" y="6164266"/>
            <a:ext cx="5181600" cy="142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Faculteit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Militaire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Wetenschappen</a:t>
            </a:r>
            <a:endParaRPr sz="1200" dirty="0">
              <a:solidFill>
                <a:schemeClr val="bg1"/>
              </a:solidFill>
              <a:latin typeface="+mn-lt"/>
              <a:ea typeface="Verdana" panose="020B0604030504040204" pitchFamily="34" charset="0"/>
            </a:endParaRP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/>
          </p:nvPr>
        </p:nvSpPr>
        <p:spPr>
          <a:xfrm>
            <a:off x="6578602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nl-NL" noProof="0" dirty="0" smtClean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2" y="2781303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nl-NL" noProof="0" smtClean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6"/>
            <a:ext cx="2218267" cy="365125"/>
          </a:xfr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pPr>
              <a:defRPr/>
            </a:pPr>
            <a:fld id="{EFB72F70-86A0-4C14-B328-A142BCCD4395}" type="datetime4">
              <a:rPr lang="nl-NL" smtClean="0"/>
              <a:pPr>
                <a:defRPr/>
              </a:pPr>
              <a:t>16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991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BA442-CF7C-446F-A5C6-9C80A1EA92B1}" type="datetime4">
              <a:rPr lang="nl-NL" smtClean="0"/>
              <a:t>16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5492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61555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ACE4E-5F74-4A37-951C-E2AD8C0ABF31}" type="datetime4">
              <a:rPr lang="nl-NL" smtClean="0"/>
              <a:t>16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3548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04096-2ED3-453C-8E78-E00AE5454056}" type="datetime4">
              <a:rPr lang="nl-NL" smtClean="0"/>
              <a:t>16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96750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09A98-FEF1-486E-836B-0182E6ED18CF}" type="datetime4">
              <a:rPr lang="nl-NL" smtClean="0"/>
              <a:t>16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2481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E3D14-5EDE-4B69-BCF9-7871170F920B}" type="datetime4">
              <a:rPr lang="nl-NL" smtClean="0"/>
              <a:t>16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5994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C7BC3-7CD1-41E9-B4B5-084A2D120935}" type="datetime4">
              <a:rPr lang="nl-NL" smtClean="0"/>
              <a:t>16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26677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127324"/>
            <a:ext cx="4011084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7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D4273-E583-4234-8A15-01E636C03DBC}" type="datetime4">
              <a:rPr lang="nl-NL" smtClean="0"/>
              <a:t>16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3593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ijksoverheidSansHeadingTT" panose="020B0503040202060203" pitchFamily="34" charset="0"/>
              </a:defRPr>
            </a:lvl1pPr>
            <a:lvl2pPr>
              <a:defRPr>
                <a:latin typeface="RijksoverheidSansHeadingTT" panose="020B0503040202060203" pitchFamily="34" charset="0"/>
              </a:defRPr>
            </a:lvl2pPr>
            <a:lvl3pPr>
              <a:defRPr>
                <a:latin typeface="RijksoverheidSansHeadingTT" panose="020B0503040202060203" pitchFamily="34" charset="0"/>
              </a:defRPr>
            </a:lvl3pPr>
            <a:lvl4pPr>
              <a:defRPr>
                <a:latin typeface="RijksoverheidSansHeadingTT" panose="020B0503040202060203" pitchFamily="34" charset="0"/>
              </a:defRPr>
            </a:lvl4pPr>
            <a:lvl5pPr>
              <a:defRPr>
                <a:latin typeface="RijksoverheidSansHeadingTT" panose="020B050304020206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3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6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2C121-03D7-4443-9B4B-D1ED7325FD6F}" type="datetime4">
              <a:rPr lang="nl-NL" smtClean="0"/>
              <a:t>16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8100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90545-2047-4712-ADC2-09AB81876442}" type="datetime4">
              <a:rPr lang="nl-NL" smtClean="0"/>
              <a:t>16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831501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8007" y="1265238"/>
            <a:ext cx="40011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884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1555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24744"/>
            <a:ext cx="4011084" cy="3103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5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1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4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 </a:t>
            </a:r>
          </a:p>
          <a:p>
            <a:pPr lvl="2"/>
            <a:r>
              <a:rPr lang="nl-NL" smtClean="0"/>
              <a:t> </a:t>
            </a:r>
          </a:p>
          <a:p>
            <a:pPr lvl="3"/>
            <a:r>
              <a:rPr lang="nl-NL" smtClean="0"/>
              <a:t> </a:t>
            </a:r>
          </a:p>
          <a:p>
            <a:pPr lvl="4"/>
            <a:r>
              <a:rPr lang="nl-NL" smtClean="0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1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39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r>
              <a:rPr lang="nl-NL" sz="1100" dirty="0">
                <a:solidFill>
                  <a:schemeClr val="bg1"/>
                </a:solidFill>
                <a:cs typeface="Arial" charset="0"/>
              </a:rPr>
              <a:t>DOSCO</a:t>
            </a: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‹nr.›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100" dirty="0">
                <a:solidFill>
                  <a:schemeClr val="bg1"/>
                </a:solidFill>
              </a:rPr>
              <a:t>Statistiek</a:t>
            </a:r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75713" y="1"/>
            <a:ext cx="4405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5" y="6520259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5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 </a:t>
            </a:r>
          </a:p>
          <a:p>
            <a:pPr lvl="2"/>
            <a:r>
              <a:rPr lang="nl-NL" smtClean="0"/>
              <a:t> </a:t>
            </a:r>
          </a:p>
          <a:p>
            <a:pPr lvl="3"/>
            <a:r>
              <a:rPr lang="nl-NL" smtClean="0"/>
              <a:t> </a:t>
            </a:r>
          </a:p>
          <a:p>
            <a:pPr lvl="4"/>
            <a:r>
              <a:rPr lang="nl-NL" smtClean="0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3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41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r>
              <a:rPr lang="nl-NL" sz="1100" dirty="0">
                <a:solidFill>
                  <a:schemeClr val="bg1"/>
                </a:solidFill>
                <a:cs typeface="Arial" charset="0"/>
              </a:rPr>
              <a:t>DOSCO</a:t>
            </a: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‹nr.›</a:t>
            </a:fld>
            <a:endParaRPr lang="nl-NL" sz="10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endParaRPr sz="2200"/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75714" y="3"/>
            <a:ext cx="4405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6" y="6520261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578AD08-3C54-48F2-9382-C141D1496CCF}" type="datetime4">
              <a:rPr lang="nl-NL" smtClean="0"/>
              <a:t>16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836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active-t.streamlit.app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pTitel"/>
          <p:cNvSpPr>
            <a:spLocks noGrp="1" noChangeArrowheads="1"/>
          </p:cNvSpPr>
          <p:nvPr>
            <p:ph type="title"/>
          </p:nvPr>
        </p:nvSpPr>
        <p:spPr>
          <a:xfrm>
            <a:off x="6457951" y="2097087"/>
            <a:ext cx="5040000" cy="492443"/>
          </a:xfrm>
        </p:spPr>
        <p:txBody>
          <a:bodyPr anchor="t" anchorCtr="0"/>
          <a:lstStyle/>
          <a:p>
            <a:pPr eaLnBrk="1" hangingPunct="1"/>
            <a:r>
              <a:rPr lang="nl-NL" b="1" dirty="0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Statistiek: college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shpTekst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458400" y="3236400"/>
                <a:ext cx="5040000" cy="986400"/>
              </a:xfrm>
            </p:spPr>
            <p:txBody>
              <a:bodyPr/>
              <a:lstStyle/>
              <a:p>
                <a:pPr eaLnBrk="1" hangingPunct="1"/>
                <a:r>
                  <a:rPr lang="en-US" dirty="0" smtClean="0">
                    <a:solidFill>
                      <a:srgbClr val="113652"/>
                    </a:solidFill>
                  </a:rPr>
                  <a:t>Schatten </a:t>
                </a:r>
                <a:r>
                  <a:rPr lang="en-US" dirty="0" err="1" smtClean="0">
                    <a:solidFill>
                      <a:srgbClr val="113652"/>
                    </a:solidFill>
                  </a:rPr>
                  <a:t>en</a:t>
                </a:r>
                <a:r>
                  <a:rPr lang="en-US" dirty="0" smtClean="0">
                    <a:solidFill>
                      <a:srgbClr val="113652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113652"/>
                    </a:solidFill>
                  </a:rPr>
                  <a:t>betrouwbaarheid</a:t>
                </a:r>
                <a:r>
                  <a:rPr lang="en-US" dirty="0" smtClean="0">
                    <a:solidFill>
                      <a:srgbClr val="113652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113652"/>
                    </a:solidFill>
                  </a:rPr>
                  <a:t>deel</a:t>
                </a:r>
                <a:r>
                  <a:rPr lang="en-US" dirty="0" smtClean="0">
                    <a:solidFill>
                      <a:srgbClr val="113652"/>
                    </a:solidFill>
                  </a:rPr>
                  <a:t> 2:</a:t>
                </a:r>
              </a:p>
              <a:p>
                <a:pPr eaLnBrk="1" hangingPunct="1"/>
                <a:r>
                  <a:rPr lang="en-US" dirty="0" smtClean="0">
                    <a:solidFill>
                      <a:srgbClr val="113652"/>
                    </a:solidFill>
                  </a:rPr>
                  <a:t>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1365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nl-NL" dirty="0" smtClean="0">
                    <a:solidFill>
                      <a:srgbClr val="113652"/>
                    </a:solidFill>
                    <a:latin typeface="RijksoverheidSansHeadingTT" panose="020B0503040202060203" pitchFamily="34" charset="0"/>
                  </a:rPr>
                  <a:t>-verdeling en proporties</a:t>
                </a:r>
              </a:p>
            </p:txBody>
          </p:sp>
        </mc:Choice>
        <mc:Fallback xmlns="">
          <p:sp>
            <p:nvSpPr>
              <p:cNvPr id="4099" name="shpTekst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58400" y="3236400"/>
                <a:ext cx="5040000" cy="986400"/>
              </a:xfrm>
              <a:blipFill>
                <a:blip r:embed="rId2"/>
                <a:stretch>
                  <a:fillRect l="-1814" t="-493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/>
                  <a:t>Student’s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verdeling</a:t>
                </a:r>
                <a:endParaRPr lang="nl-NL" dirty="0" smtClean="0"/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044768" cy="4246562"/>
              </a:xfrm>
            </p:spPr>
            <p:txBody>
              <a:bodyPr/>
              <a:lstStyle/>
              <a:p>
                <a:r>
                  <a:rPr lang="en-US" sz="2400" dirty="0" smtClean="0"/>
                  <a:t>De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400" b="1" dirty="0" smtClean="0">
                    <a:solidFill>
                      <a:schemeClr val="accent1"/>
                    </a:solidFill>
                  </a:rPr>
                  <a:t>-</a:t>
                </a:r>
                <a:r>
                  <a:rPr lang="en-US" sz="2400" b="1" dirty="0" err="1" smtClean="0">
                    <a:solidFill>
                      <a:schemeClr val="accent1"/>
                    </a:solidFill>
                  </a:rPr>
                  <a:t>verdeling</a:t>
                </a:r>
                <a:r>
                  <a:rPr lang="en-US" sz="2400" b="1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sz="2400" dirty="0" err="1" smtClean="0"/>
                  <a:t>houdt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rekening</a:t>
                </a:r>
                <a:r>
                  <a:rPr lang="en-US" sz="2400" dirty="0" smtClean="0"/>
                  <a:t> met de extra </a:t>
                </a:r>
                <a:r>
                  <a:rPr lang="en-US" sz="2400" dirty="0" err="1" smtClean="0"/>
                  <a:t>onzekerheid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doordat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we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hebben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moeten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schatten</a:t>
                </a: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Kleine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steekproefgroottes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≤30)→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bredere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betrouwbaarheidsintervallen</a:t>
                </a: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Grote </a:t>
                </a:r>
                <a:r>
                  <a:rPr lang="en-US" sz="2400" dirty="0" err="1"/>
                  <a:t>steekproefgroottes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≥30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benadert</a:t>
                </a:r>
                <a:r>
                  <a:rPr lang="en-US" sz="2400" dirty="0" smtClean="0"/>
                  <a:t> de </a:t>
                </a:r>
                <a:r>
                  <a:rPr lang="en-US" sz="2400" dirty="0" err="1" smtClean="0"/>
                  <a:t>standaardnormale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verdeling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b="1" dirty="0" err="1" smtClean="0">
                    <a:solidFill>
                      <a:schemeClr val="accent1"/>
                    </a:solidFill>
                  </a:rPr>
                  <a:t>Vrijheidsgraden</a:t>
                </a:r>
                <a:r>
                  <a:rPr lang="en-US" sz="2400" dirty="0" smtClean="0"/>
                  <a:t>: </a:t>
                </a:r>
                <a:r>
                  <a:rPr lang="en-US" sz="2400" dirty="0" err="1" smtClean="0"/>
                  <a:t>gegeven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schatting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van de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standaardafwijking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, het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aantal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steekproefuitkomsten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die “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vrij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”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gekozen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kunnen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worden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(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oftewel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Als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uitkomsten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bekend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zijn</a:t>
                </a:r>
                <a:r>
                  <a:rPr lang="en-US" sz="2400" dirty="0" smtClean="0"/>
                  <a:t> , </a:t>
                </a:r>
                <a:r>
                  <a:rPr lang="en-US" sz="2400" dirty="0" err="1" smtClean="0"/>
                  <a:t>dan</a:t>
                </a:r>
                <a:r>
                  <a:rPr lang="en-US" sz="2400" dirty="0" smtClean="0"/>
                  <a:t> kun je de </a:t>
                </a:r>
                <a:r>
                  <a:rPr lang="en-US" sz="2400" dirty="0" err="1" smtClean="0"/>
                  <a:t>laatste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waarde</a:t>
                </a:r>
                <a:r>
                  <a:rPr lang="en-US" sz="2400" dirty="0" smtClean="0"/>
                  <a:t> 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Je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kunt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waardes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berekenen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met de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GR (2</a:t>
                </a:r>
                <a:r>
                  <a:rPr lang="en-US" sz="2400" baseline="30000" dirty="0" smtClean="0">
                    <a:solidFill>
                      <a:schemeClr val="tx1"/>
                    </a:solidFill>
                  </a:rPr>
                  <a:t>nd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-vars-4):</a:t>
                </a: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InvT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𝑜𝑝𝑝</m:t>
                          </m:r>
                          <m:r>
                            <a:rPr lang="nl-N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df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	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044768" cy="4246562"/>
              </a:xfrm>
              <a:blipFill>
                <a:blip r:embed="rId3"/>
                <a:stretch>
                  <a:fillRect l="-1656" t="-2296" b="-4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juni 2025</a:t>
            </a:fld>
            <a:endParaRPr kumimoji="0" lang="nl-NL" sz="11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AutoShape 2" descr="File:William Sealy Gosse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5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/>
                  <a:t>Student’s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verdeling</a:t>
                </a:r>
                <a:endParaRPr lang="nl-NL" dirty="0" smtClean="0"/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1" dirty="0" smtClean="0"/>
                  <a:t>-</a:t>
                </a:r>
                <a:r>
                  <a:rPr lang="en-US" b="1" dirty="0" err="1" smtClean="0"/>
                  <a:t>betrouwbaarheidsinterval</a:t>
                </a:r>
                <a:r>
                  <a:rPr lang="en-US" b="1" dirty="0" smtClean="0"/>
                  <a:t> (</a:t>
                </a:r>
                <a:r>
                  <a:rPr lang="en-US" b="1" dirty="0" err="1" smtClean="0"/>
                  <a:t>als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 smtClean="0"/>
                  <a:t> WEL bekend is):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nl-NL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nl-NL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1" dirty="0"/>
                  <a:t>-</a:t>
                </a:r>
                <a:r>
                  <a:rPr lang="en-US" b="1" dirty="0" err="1"/>
                  <a:t>betrouwbaarheidsinterval</a:t>
                </a:r>
                <a:r>
                  <a:rPr lang="en-US" b="1" dirty="0"/>
                  <a:t> (</a:t>
                </a:r>
                <a:r>
                  <a:rPr lang="en-US" b="1" dirty="0" err="1"/>
                  <a:t>als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 smtClean="0"/>
                  <a:t>NIET bekend </a:t>
                </a:r>
                <a:r>
                  <a:rPr lang="en-US" b="1" dirty="0"/>
                  <a:t>is</a:t>
                </a:r>
                <a:r>
                  <a:rPr lang="en-US" b="1" dirty="0" smtClean="0"/>
                  <a:t>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l-NL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err="1">
                    <a:solidFill>
                      <a:schemeClr val="tx1"/>
                    </a:solidFill>
                  </a:rPr>
                  <a:t>w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aarbij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nl-NL">
                        <a:latin typeface="Cambria Math" panose="02040503050406030204" pitchFamily="18" charset="0"/>
                      </a:rPr>
                      <m:t>InvT</m:t>
                    </m:r>
                    <m:r>
                      <a:rPr lang="nl-NL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nl-NL">
                        <a:latin typeface="Cambria Math" panose="02040503050406030204" pitchFamily="18" charset="0"/>
                      </a:rPr>
                      <m:t>opp</m:t>
                    </m:r>
                    <m:r>
                      <a:rPr lang="nl-NL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/2;</m:t>
                    </m:r>
                    <m:r>
                      <m:rPr>
                        <m:sty m:val="p"/>
                      </m:rPr>
                      <a:rPr lang="nl-NL">
                        <a:latin typeface="Cambria Math" panose="02040503050406030204" pitchFamily="18" charset="0"/>
                      </a:rPr>
                      <m:t>df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…+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de </a:t>
                </a:r>
                <a:r>
                  <a:rPr lang="en-US" b="1" dirty="0" err="1" smtClean="0">
                    <a:solidFill>
                      <a:schemeClr val="accent1"/>
                    </a:solidFill>
                  </a:rPr>
                  <a:t>steekproefstandaardafwijking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is.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  <a:blipFill>
                <a:blip r:embed="rId3"/>
                <a:stretch>
                  <a:fillRect l="-1597" t="-2009" b="-5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juni 2025</a:t>
            </a:fld>
            <a:endParaRPr kumimoji="0" lang="nl-NL" sz="11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AutoShape 2" descr="File:William Sealy Gosse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66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Buijs: opgave 8.16 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b="1" dirty="0" smtClean="0"/>
                  <a:t>In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groot</a:t>
                </a:r>
                <a:r>
                  <a:rPr lang="en-US" sz="2000" b="1" dirty="0" smtClean="0"/>
                  <a:t> café in Utrecht </a:t>
                </a:r>
                <a:r>
                  <a:rPr lang="en-US" sz="2000" b="1" dirty="0" err="1" smtClean="0"/>
                  <a:t>staat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enorm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scherm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opgesteld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waarop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bezoekers</a:t>
                </a:r>
                <a:r>
                  <a:rPr lang="en-US" sz="2000" b="1" dirty="0" smtClean="0"/>
                  <a:t> de WK-</a:t>
                </a:r>
                <a:r>
                  <a:rPr lang="en-US" sz="2000" b="1" dirty="0" err="1" smtClean="0"/>
                  <a:t>voetbalmatches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kunnen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volgen</a:t>
                </a:r>
                <a:r>
                  <a:rPr lang="en-US" sz="2000" b="1" dirty="0" smtClean="0"/>
                  <a:t>. </a:t>
                </a:r>
                <a:r>
                  <a:rPr lang="en-US" sz="2000" b="1" dirty="0" err="1" smtClean="0"/>
                  <a:t>Vanwege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voorschriften</a:t>
                </a:r>
                <a:r>
                  <a:rPr lang="en-US" sz="2000" b="1" dirty="0" smtClean="0"/>
                  <a:t> van de </a:t>
                </a:r>
                <a:r>
                  <a:rPr lang="en-US" sz="2000" b="1" dirty="0" err="1" smtClean="0"/>
                  <a:t>brandwaeer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mogen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iedere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avond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maximaal</a:t>
                </a:r>
                <a:r>
                  <a:rPr lang="en-US" sz="2000" b="1" dirty="0" smtClean="0"/>
                  <a:t> 200 </a:t>
                </a:r>
                <a:r>
                  <a:rPr lang="en-US" sz="2000" b="1" dirty="0" err="1" smtClean="0"/>
                  <a:t>bezoekers</a:t>
                </a:r>
                <a:r>
                  <a:rPr lang="en-US" sz="2000" b="1" dirty="0" smtClean="0"/>
                  <a:t> in het café </a:t>
                </a:r>
                <a:r>
                  <a:rPr lang="en-US" sz="2000" b="1" dirty="0" err="1" smtClean="0"/>
                  <a:t>aanwezig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zijn</a:t>
                </a:r>
                <a:r>
                  <a:rPr lang="en-US" sz="2000" b="1" dirty="0" smtClean="0"/>
                  <a:t>. Het café is </a:t>
                </a:r>
                <a:r>
                  <a:rPr lang="en-US" sz="2000" b="1" dirty="0" err="1" smtClean="0"/>
                  <a:t>altijd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vol</a:t>
                </a:r>
                <a:r>
                  <a:rPr lang="nl-NL" sz="2000" b="1" dirty="0" smtClean="0"/>
                  <a:t>.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sz="2000" b="1" dirty="0" smtClean="0"/>
                  <a:t>De </a:t>
                </a:r>
                <a:r>
                  <a:rPr lang="en-US" sz="2000" b="1" dirty="0" err="1" smtClean="0"/>
                  <a:t>eigenaar</a:t>
                </a:r>
                <a:r>
                  <a:rPr lang="en-US" sz="2000" b="1" dirty="0" smtClean="0"/>
                  <a:t> van het café </a:t>
                </a:r>
                <a:r>
                  <a:rPr lang="en-US" sz="2000" b="1" dirty="0" err="1" smtClean="0"/>
                  <a:t>probeert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te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schatten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hoeveel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omzet</a:t>
                </a:r>
                <a:r>
                  <a:rPr lang="en-US" sz="2000" b="1" dirty="0" smtClean="0"/>
                  <a:t> (in euro) </a:t>
                </a:r>
                <a:r>
                  <a:rPr lang="en-US" sz="2000" b="1" dirty="0" err="1" smtClean="0"/>
                  <a:t>geboekt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wordt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tijdens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rondom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iedere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wedstrijd</a:t>
                </a:r>
                <a:r>
                  <a:rPr lang="en-US" sz="2000" b="1" dirty="0" smtClean="0"/>
                  <a:t>. </a:t>
                </a:r>
                <a:r>
                  <a:rPr lang="en-US" sz="2000" b="1" dirty="0" err="1" smtClean="0"/>
                  <a:t>Vanwege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bestellingen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bij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groothandel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wil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hij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schatten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hoeveel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vaten</a:t>
                </a:r>
                <a:r>
                  <a:rPr lang="en-US" sz="2000" b="1" dirty="0" smtClean="0"/>
                  <a:t> bier </a:t>
                </a:r>
                <a:r>
                  <a:rPr lang="en-US" sz="2000" b="1" dirty="0" err="1" smtClean="0"/>
                  <a:t>erdoorheen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gaan</a:t>
                </a:r>
                <a:r>
                  <a:rPr lang="en-US" sz="2000" b="1" dirty="0" smtClean="0"/>
                  <a:t> per </a:t>
                </a:r>
                <a:r>
                  <a:rPr lang="en-US" sz="2000" b="1" dirty="0" err="1" smtClean="0"/>
                  <a:t>avond</a:t>
                </a:r>
                <a:r>
                  <a:rPr lang="en-US" sz="2000" b="1" dirty="0" smtClean="0"/>
                  <a:t>. </a:t>
                </a:r>
                <a:r>
                  <a:rPr lang="en-US" sz="2000" b="1" dirty="0" err="1" smtClean="0"/>
                  <a:t>Bij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eerste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acht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avonden</a:t>
                </a:r>
                <a:r>
                  <a:rPr lang="en-US" sz="2000" b="1" dirty="0" smtClean="0"/>
                  <a:t> (</a:t>
                </a:r>
                <a:r>
                  <a:rPr lang="en-US" sz="2000" b="1" dirty="0" err="1" smtClean="0"/>
                  <a:t>waarop</a:t>
                </a:r>
                <a:r>
                  <a:rPr lang="en-US" sz="2000" b="1" dirty="0" smtClean="0"/>
                  <a:t> het </a:t>
                </a:r>
                <a:r>
                  <a:rPr lang="en-US" sz="2000" b="1" dirty="0" err="1" smtClean="0"/>
                  <a:t>Nederlands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elftal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niet</a:t>
                </a:r>
                <a:r>
                  <a:rPr lang="en-US" sz="2000" b="1" dirty="0" smtClean="0"/>
                  <a:t> in </a:t>
                </a:r>
                <a:r>
                  <a:rPr lang="en-US" sz="2000" b="1" dirty="0" err="1" smtClean="0"/>
                  <a:t>actie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kwam</a:t>
                </a:r>
                <a:r>
                  <a:rPr lang="en-US" sz="2000" b="1" dirty="0" smtClean="0"/>
                  <a:t>) </a:t>
                </a:r>
                <a:r>
                  <a:rPr lang="en-US" sz="2000" b="1" dirty="0" err="1" smtClean="0"/>
                  <a:t>ging</a:t>
                </a:r>
                <a:r>
                  <a:rPr lang="en-US" sz="2000" b="1" dirty="0" smtClean="0"/>
                  <a:t> het om </a:t>
                </a:r>
                <a:r>
                  <a:rPr lang="en-US" sz="2000" b="1" dirty="0" err="1" smtClean="0"/>
                  <a:t>devolgende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aantallen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vaten</a:t>
                </a:r>
                <a:r>
                  <a:rPr lang="en-US" sz="2000" b="1" dirty="0" smtClean="0"/>
                  <a:t> bier:</a:t>
                </a:r>
              </a:p>
              <a:p>
                <a:pPr marL="457200" indent="-457200">
                  <a:buFont typeface="+mj-lt"/>
                  <a:buAutoNum type="alphaLcParenR"/>
                </a:pPr>
                <a:endParaRPr lang="en-US" sz="2000" b="1" dirty="0"/>
              </a:p>
              <a:p>
                <a:endParaRPr lang="en-US" sz="2000" b="1" dirty="0"/>
              </a:p>
              <a:p>
                <a:endParaRPr lang="en-US" sz="2000" b="1" dirty="0" smtClean="0"/>
              </a:p>
              <a:p>
                <a:endParaRPr lang="en-US" sz="2000" b="1" dirty="0"/>
              </a:p>
              <a:p>
                <a:r>
                  <a:rPr lang="en-US" sz="2000" b="1" dirty="0" err="1" smtClean="0"/>
                  <a:t>Maak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schatting</a:t>
                </a:r>
                <a:r>
                  <a:rPr lang="en-US" sz="2000" b="1" dirty="0" smtClean="0"/>
                  <a:t> van de </a:t>
                </a:r>
                <a:r>
                  <a:rPr lang="en-US" sz="2000" b="1" dirty="0" err="1" smtClean="0"/>
                  <a:t>variantie</a:t>
                </a:r>
                <a:r>
                  <a:rPr lang="en-US" sz="2000" b="1" dirty="0" smtClean="0"/>
                  <a:t> van het </a:t>
                </a:r>
                <a:r>
                  <a:rPr lang="en-US" sz="2000" b="1" dirty="0" err="1" smtClean="0"/>
                  <a:t>bierverbruik</a:t>
                </a:r>
                <a:r>
                  <a:rPr lang="en-US" sz="2000" b="1" dirty="0" smtClean="0"/>
                  <a:t>. </a:t>
                </a:r>
                <a:r>
                  <a:rPr lang="en-US" sz="2000" b="1" dirty="0" err="1" smtClean="0"/>
                  <a:t>Bereken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hiermee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95%-             </a:t>
                </a:r>
                <a:r>
                  <a:rPr lang="en-US" sz="2000" b="1" dirty="0" err="1" smtClean="0"/>
                  <a:t>betrouwbaarheidsinterval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voor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b="1" dirty="0" smtClean="0"/>
                  <a:t> het </a:t>
                </a:r>
                <a:r>
                  <a:rPr lang="en-US" sz="2000" b="1" dirty="0" err="1" smtClean="0"/>
                  <a:t>gemiddelde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aantal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vaten</a:t>
                </a:r>
                <a:r>
                  <a:rPr lang="en-US" sz="2000" b="1" dirty="0" smtClean="0"/>
                  <a:t> bier per </a:t>
                </a:r>
                <a:r>
                  <a:rPr lang="en-US" sz="2000" b="1" dirty="0" err="1" smtClean="0"/>
                  <a:t>avond</a:t>
                </a:r>
                <a:r>
                  <a:rPr lang="en-US" sz="2000" b="1" dirty="0" smtClean="0"/>
                  <a:t>.</a:t>
                </a:r>
              </a:p>
              <a:p>
                <a:pPr marL="457200" indent="-457200">
                  <a:buFont typeface="+mj-lt"/>
                  <a:buAutoNum type="alphaLcParenR"/>
                </a:pPr>
                <a:endParaRPr lang="nl-NL" sz="2000" b="1" dirty="0" smtClean="0"/>
              </a:p>
              <a:p>
                <a:endParaRPr lang="en-US" sz="2000" b="1" dirty="0"/>
              </a:p>
              <a:p>
                <a:endParaRPr lang="en-US" sz="20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71" t="-1865" r="-88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930400" y="4077072"/>
          <a:ext cx="8093393" cy="741680"/>
        </p:xfrm>
        <a:graphic>
          <a:graphicData uri="http://schemas.openxmlformats.org/drawingml/2006/table">
            <a:tbl>
              <a:tblPr firstCol="1" bandCol="1">
                <a:tableStyleId>{5C22544A-7EE6-4342-B048-85BDC9FD1C3A}</a:tableStyleId>
              </a:tblPr>
              <a:tblGrid>
                <a:gridCol w="1590993">
                  <a:extLst>
                    <a:ext uri="{9D8B030D-6E8A-4147-A177-3AD203B41FA5}">
                      <a16:colId xmlns:a16="http://schemas.microsoft.com/office/drawing/2014/main" val="14570894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821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14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80560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839841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215393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9874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55360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3418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RijksoverheidSansText" panose="020B0503040202060203" pitchFamily="34" charset="0"/>
                        </a:rPr>
                        <a:t>Wedstrijd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3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4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5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6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7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8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21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RijksoverheidSansText" panose="020B0503040202060203" pitchFamily="34" charset="0"/>
                        </a:rPr>
                        <a:t>Vaten</a:t>
                      </a:r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 bier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18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20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17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18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16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21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19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23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79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53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Buijs: opgave 8.16 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r>
                  <a:rPr lang="en-US" sz="2000" dirty="0" err="1" smtClean="0"/>
                  <a:t>Hiertoe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berekenen</a:t>
                </a:r>
                <a:r>
                  <a:rPr lang="en-US" sz="2000" dirty="0" smtClean="0"/>
                  <a:t> we </a:t>
                </a:r>
                <a:r>
                  <a:rPr lang="en-US" sz="2000" dirty="0" err="1" smtClean="0"/>
                  <a:t>allereerst</a:t>
                </a:r>
                <a:r>
                  <a:rPr lang="en-US" sz="2000" dirty="0" smtClean="0"/>
                  <a:t> het </a:t>
                </a:r>
                <a:r>
                  <a:rPr lang="en-US" sz="2000" dirty="0" err="1" smtClean="0"/>
                  <a:t>steekproefgemiddelde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nl-NL" sz="2000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18+20+…+23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=19</m:t>
                      </m:r>
                    </m:oMath>
                  </m:oMathPara>
                </a14:m>
                <a:endParaRPr lang="nl-NL" sz="2000" dirty="0" smtClean="0"/>
              </a:p>
              <a:p>
                <a:endParaRPr lang="en-US" sz="2000" dirty="0"/>
              </a:p>
              <a:p>
                <a:r>
                  <a:rPr lang="en-US" sz="2000" dirty="0" smtClean="0"/>
                  <a:t>De </a:t>
                </a:r>
                <a:r>
                  <a:rPr lang="en-US" sz="2000" dirty="0" err="1" smtClean="0"/>
                  <a:t>steekproefvariantie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vinden</a:t>
                </a:r>
                <a:r>
                  <a:rPr lang="en-US" sz="2000" dirty="0" smtClean="0"/>
                  <a:t> we </a:t>
                </a:r>
                <a:r>
                  <a:rPr lang="en-US" sz="2000" dirty="0" err="1" smtClean="0"/>
                  <a:t>dan</a:t>
                </a:r>
                <a:r>
                  <a:rPr lang="en-US" sz="2000" dirty="0" smtClean="0"/>
                  <a:t> met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r>
                  <a:rPr lang="en-US" sz="20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000" b="0" i="1" dirty="0" smtClean="0">
                    <a:latin typeface="Cambria Math" panose="02040503050406030204" pitchFamily="18" charset="0"/>
                  </a:rPr>
                </a:br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18−19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20−19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23−19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r>
                  <a:rPr lang="en-US" sz="20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000" b="0" i="1" dirty="0" smtClean="0">
                    <a:latin typeface="Cambria Math" panose="02040503050406030204" pitchFamily="18" charset="0"/>
                  </a:rPr>
                </a:br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≈5,1429</m:t>
                      </m:r>
                    </m:oMath>
                  </m:oMathPara>
                </a14:m>
                <a:endParaRPr lang="nl-NL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71" b="-71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863752" y="1252449"/>
          <a:ext cx="8093393" cy="741680"/>
        </p:xfrm>
        <a:graphic>
          <a:graphicData uri="http://schemas.openxmlformats.org/drawingml/2006/table">
            <a:tbl>
              <a:tblPr firstCol="1" bandCol="1">
                <a:tableStyleId>{5C22544A-7EE6-4342-B048-85BDC9FD1C3A}</a:tableStyleId>
              </a:tblPr>
              <a:tblGrid>
                <a:gridCol w="1590993">
                  <a:extLst>
                    <a:ext uri="{9D8B030D-6E8A-4147-A177-3AD203B41FA5}">
                      <a16:colId xmlns:a16="http://schemas.microsoft.com/office/drawing/2014/main" val="14570894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821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14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80560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839841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215393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9874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55360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3418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RijksoverheidSansText" panose="020B0503040202060203" pitchFamily="34" charset="0"/>
                        </a:rPr>
                        <a:t>Wedstrijd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3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4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5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6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7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8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21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RijksoverheidSansText" panose="020B0503040202060203" pitchFamily="34" charset="0"/>
                        </a:rPr>
                        <a:t>Vaten</a:t>
                      </a:r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 bier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18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20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17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18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16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21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19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23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79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07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Buijs: opgave 8.16  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</p:spPr>
            <p:txBody>
              <a:bodyPr/>
              <a:lstStyle/>
              <a:p>
                <a:endParaRPr lang="en-US" sz="2000" dirty="0" smtClean="0"/>
              </a:p>
              <a:p>
                <a:r>
                  <a:rPr lang="en-US" sz="2000" dirty="0" smtClean="0"/>
                  <a:t>De </a:t>
                </a:r>
                <a:r>
                  <a:rPr lang="en-US" sz="2000" dirty="0" err="1" smtClean="0"/>
                  <a:t>steekproefstandaardafwijking</a:t>
                </a:r>
                <a:r>
                  <a:rPr lang="en-US" sz="2000" dirty="0" smtClean="0"/>
                  <a:t> is </a:t>
                </a:r>
                <a:r>
                  <a:rPr lang="en-US" sz="2000" dirty="0" err="1" smtClean="0"/>
                  <a:t>gelijk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aan</a:t>
                </a:r>
                <a:r>
                  <a:rPr lang="en-US" sz="2000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5,1429</m:t>
                          </m:r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=2,2678</m:t>
                      </m:r>
                    </m:oMath>
                  </m:oMathPara>
                </a14:m>
                <a:endParaRPr lang="nl-NL" sz="2000" dirty="0" smtClean="0"/>
              </a:p>
              <a:p>
                <a:endParaRPr lang="en-US" sz="2000" dirty="0" smtClean="0"/>
              </a:p>
              <a:p>
                <a:r>
                  <a:rPr lang="en-US" sz="2000" dirty="0" err="1" smtClean="0"/>
                  <a:t>Aangezien</a:t>
                </a:r>
                <a:r>
                  <a:rPr lang="en-US" sz="2000" dirty="0" smtClean="0"/>
                  <a:t> de </a:t>
                </a:r>
                <a:r>
                  <a:rPr lang="en-US" sz="2000" dirty="0" err="1" smtClean="0"/>
                  <a:t>steekproefgrootte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=8&lt;30</m:t>
                    </m:r>
                  </m:oMath>
                </a14:m>
                <a:r>
                  <a:rPr lang="en-US" sz="2000" dirty="0" smtClean="0"/>
                  <a:t>, </a:t>
                </a:r>
                <a:r>
                  <a:rPr lang="en-US" sz="2000" dirty="0" err="1" smtClean="0"/>
                  <a:t>bepalen</a:t>
                </a:r>
                <a:r>
                  <a:rPr lang="en-US" sz="2000" dirty="0" smtClean="0"/>
                  <a:t> we </a:t>
                </a:r>
                <a:r>
                  <a:rPr lang="en-US" sz="2000" dirty="0" err="1" smtClean="0"/>
                  <a:t>een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betrouwbaarheidsinterval</a:t>
                </a:r>
                <a:r>
                  <a:rPr lang="en-US" sz="2000" dirty="0" smtClean="0"/>
                  <a:t> met 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 smtClean="0"/>
                  <a:t>-</a:t>
                </a:r>
                <a:r>
                  <a:rPr lang="en-US" sz="2000" dirty="0" err="1" smtClean="0"/>
                  <a:t>verdeling</a:t>
                </a:r>
                <a:r>
                  <a:rPr lang="en-US" sz="2000" dirty="0" smtClean="0"/>
                  <a:t>, </a:t>
                </a:r>
                <a:r>
                  <a:rPr lang="en-US" sz="2000" dirty="0" err="1" smtClean="0"/>
                  <a:t>en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=0,05 (95%)</m:t>
                    </m:r>
                  </m:oMath>
                </a14:m>
                <a:r>
                  <a:rPr lang="en-US" sz="2000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InvT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opp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=1−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/2;</m:t>
                          </m:r>
                          <m:r>
                            <m:rPr>
                              <m:sty m:val="p"/>
                            </m:rPr>
                            <a:rPr lang="nl-NL" sz="2000" b="0" i="0" smtClean="0">
                              <a:latin typeface="Cambria Math" panose="02040503050406030204" pitchFamily="18" charset="0"/>
                            </a:rPr>
                            <m:t>df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nl-NL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InvT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opp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=0,975;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df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=7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≈2,3646</m:t>
                      </m:r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 smtClean="0"/>
                  <a:t>Het 95%-</a:t>
                </a:r>
                <a:r>
                  <a:rPr lang="en-US" sz="2000" dirty="0" err="1" smtClean="0"/>
                  <a:t>betrouwbaarheidsinterval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voor</a:t>
                </a:r>
                <a:r>
                  <a:rPr lang="en-US" sz="2000" dirty="0" smtClean="0"/>
                  <a:t> het </a:t>
                </a:r>
                <a:r>
                  <a:rPr lang="en-US" sz="2000" dirty="0" err="1" smtClean="0"/>
                  <a:t>gemiddelde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aantal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vaten</a:t>
                </a:r>
                <a:r>
                  <a:rPr lang="en-US" sz="2000" dirty="0" smtClean="0"/>
                  <a:t> bier is </a:t>
                </a:r>
                <a:r>
                  <a:rPr lang="en-US" sz="2000" dirty="0" err="1" smtClean="0"/>
                  <a:t>dan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gelijk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aan</a:t>
                </a:r>
                <a:r>
                  <a:rPr lang="en-US" sz="2000" dirty="0" smtClean="0"/>
                  <a:t>: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bar>
                            <m:barPr>
                              <m:pos m:val="top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19−2,3646⋅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2,2678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19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2,3646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2,2678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17,1041;20,8959</m:t>
                          </m:r>
                        </m:e>
                      </m:d>
                    </m:oMath>
                  </m:oMathPara>
                </a14:m>
                <a:endParaRPr lang="en-US" sz="2000" b="0" dirty="0" smtClean="0"/>
              </a:p>
              <a:p>
                <a:endParaRPr lang="en-US" sz="2000" dirty="0" smtClean="0"/>
              </a:p>
              <a:p>
                <a:r>
                  <a:rPr lang="en-US" sz="2000" b="1" dirty="0" smtClean="0"/>
                  <a:t>Met 95% </a:t>
                </a:r>
                <a:r>
                  <a:rPr lang="en-US" sz="2000" b="1" dirty="0" err="1" smtClean="0"/>
                  <a:t>zekerheid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kunnen</a:t>
                </a:r>
                <a:r>
                  <a:rPr lang="en-US" sz="2000" b="1" dirty="0" smtClean="0"/>
                  <a:t> we </a:t>
                </a:r>
                <a:r>
                  <a:rPr lang="en-US" sz="2000" b="1" dirty="0" err="1" smtClean="0"/>
                  <a:t>zeggen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dat</a:t>
                </a:r>
                <a:r>
                  <a:rPr lang="en-US" sz="2000" b="1" dirty="0" smtClean="0"/>
                  <a:t> het gemiddelde aantal vaten bier </a:t>
                </a:r>
                <a:r>
                  <a:rPr lang="en-US" sz="2000" b="1" dirty="0" err="1" smtClean="0"/>
                  <a:t>tussen</a:t>
                </a:r>
                <a:r>
                  <a:rPr lang="en-US" sz="2000" b="1" dirty="0" smtClean="0"/>
                  <a:t> 17 </a:t>
                </a:r>
                <a:r>
                  <a:rPr lang="en-US" sz="2000" b="1" dirty="0" err="1" smtClean="0"/>
                  <a:t>en</a:t>
                </a:r>
                <a:r>
                  <a:rPr lang="en-US" sz="2000" b="1" dirty="0" smtClean="0"/>
                  <a:t> 21 </a:t>
                </a:r>
                <a:r>
                  <a:rPr lang="en-US" sz="2000" b="1" dirty="0" err="1" smtClean="0"/>
                  <a:t>ligt</a:t>
                </a:r>
                <a:endParaRPr lang="en-US" sz="20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  <a:blipFill>
                <a:blip r:embed="rId2"/>
                <a:stretch>
                  <a:fillRect l="-1426" r="-742" b="-10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863752" y="1252449"/>
          <a:ext cx="8093393" cy="741680"/>
        </p:xfrm>
        <a:graphic>
          <a:graphicData uri="http://schemas.openxmlformats.org/drawingml/2006/table">
            <a:tbl>
              <a:tblPr firstCol="1" bandCol="1">
                <a:tableStyleId>{5C22544A-7EE6-4342-B048-85BDC9FD1C3A}</a:tableStyleId>
              </a:tblPr>
              <a:tblGrid>
                <a:gridCol w="1590993">
                  <a:extLst>
                    <a:ext uri="{9D8B030D-6E8A-4147-A177-3AD203B41FA5}">
                      <a16:colId xmlns:a16="http://schemas.microsoft.com/office/drawing/2014/main" val="14570894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821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14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80560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839841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215393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9874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55360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3418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RijksoverheidSansText" panose="020B0503040202060203" pitchFamily="34" charset="0"/>
                        </a:rPr>
                        <a:t>Wedstrijd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3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4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5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6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7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8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21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RijksoverheidSansText" panose="020B0503040202060203" pitchFamily="34" charset="0"/>
                        </a:rPr>
                        <a:t>Vaten</a:t>
                      </a:r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 bier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18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20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17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18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16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21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19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23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79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28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Buijs: opgave 8.16 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</p:spPr>
            <p:txBody>
              <a:bodyPr/>
              <a:lstStyle/>
              <a:p>
                <a:endParaRPr lang="en-US" sz="2000" dirty="0" smtClean="0"/>
              </a:p>
              <a:p>
                <a:pPr marL="457200" indent="-457200">
                  <a:buFont typeface="+mj-lt"/>
                  <a:buAutoNum type="alphaLcParenR" startAt="2"/>
                </a:pPr>
                <a:r>
                  <a:rPr lang="en-US" sz="2000" b="1" dirty="0" smtClean="0"/>
                  <a:t>Het is </a:t>
                </a:r>
                <a:r>
                  <a:rPr lang="en-US" sz="2000" b="1" dirty="0" err="1" smtClean="0"/>
                  <a:t>vlak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voor</a:t>
                </a:r>
                <a:r>
                  <a:rPr lang="en-US" sz="2000" b="1" dirty="0" smtClean="0"/>
                  <a:t> de finale, </a:t>
                </a:r>
                <a:r>
                  <a:rPr lang="en-US" sz="2000" b="1" dirty="0" err="1" smtClean="0"/>
                  <a:t>waarin</a:t>
                </a:r>
                <a:r>
                  <a:rPr lang="en-US" sz="2000" b="1" dirty="0" smtClean="0"/>
                  <a:t> Nederland </a:t>
                </a:r>
                <a:r>
                  <a:rPr lang="en-US" sz="2000" b="1" dirty="0" err="1" smtClean="0"/>
                  <a:t>gaat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spelen</a:t>
                </a:r>
                <a:r>
                  <a:rPr lang="en-US" sz="2000" b="1" dirty="0" smtClean="0"/>
                  <a:t>. </a:t>
                </a:r>
                <a:r>
                  <a:rPr lang="en-US" sz="2000" b="1" dirty="0" err="1" smtClean="0"/>
                  <a:t>Iemand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kwam</a:t>
                </a:r>
                <a:r>
                  <a:rPr lang="en-US" sz="2000" b="1" dirty="0" smtClean="0"/>
                  <a:t> op het </a:t>
                </a:r>
                <a:r>
                  <a:rPr lang="en-US" sz="2000" b="1" dirty="0" err="1" smtClean="0"/>
                  <a:t>idee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dat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bieromzet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aanzienlijk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hoger</a:t>
                </a:r>
                <a:r>
                  <a:rPr lang="en-US" sz="2000" b="1" dirty="0" smtClean="0"/>
                  <a:t> is </a:t>
                </a:r>
                <a:r>
                  <a:rPr lang="en-US" sz="2000" b="1" dirty="0" err="1" smtClean="0"/>
                  <a:t>wanneer</a:t>
                </a:r>
                <a:r>
                  <a:rPr lang="en-US" sz="2000" b="1" dirty="0" smtClean="0"/>
                  <a:t> Nederland </a:t>
                </a:r>
                <a:r>
                  <a:rPr lang="en-US" sz="2000" b="1" dirty="0" err="1" smtClean="0"/>
                  <a:t>speelt</a:t>
                </a:r>
                <a:r>
                  <a:rPr lang="en-US" sz="2000" b="1" dirty="0" smtClean="0"/>
                  <a:t>. </a:t>
                </a:r>
                <a:r>
                  <a:rPr lang="en-US" sz="2000" b="1" dirty="0" err="1" smtClean="0"/>
                  <a:t>Bij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vijf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voorgaande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wedstrijden</a:t>
                </a:r>
                <a:r>
                  <a:rPr lang="en-US" sz="2000" b="1" dirty="0" smtClean="0"/>
                  <a:t> van Nederland </a:t>
                </a:r>
                <a:r>
                  <a:rPr lang="en-US" sz="2000" b="1" dirty="0" err="1" smtClean="0"/>
                  <a:t>werd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volgende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omzet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behaald</a:t>
                </a:r>
                <a:r>
                  <a:rPr lang="en-US" sz="2000" b="1" dirty="0" smtClean="0"/>
                  <a:t>: 21, 23, 24, 27, 25. </a:t>
                </a:r>
              </a:p>
              <a:p>
                <a:pPr marL="457200" indent="-457200">
                  <a:buFont typeface="+mj-lt"/>
                  <a:buAutoNum type="alphaLcParenR" startAt="2"/>
                </a:pPr>
                <a:endParaRPr lang="en-US" sz="2000" b="1" dirty="0"/>
              </a:p>
              <a:p>
                <a:r>
                  <a:rPr lang="en-US" sz="2000" b="1" dirty="0" err="1" smtClean="0"/>
                  <a:t>Bereken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opnieuw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betrouwbaarheidsinterval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voor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2000" b="1" dirty="0" smtClean="0"/>
                  <a:t>. Is </a:t>
                </a:r>
                <a:r>
                  <a:rPr lang="en-US" sz="2000" b="1" dirty="0" err="1" smtClean="0"/>
                  <a:t>er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reden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aan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te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nemen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dat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gemiddelde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omzet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opvallend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hoger</a:t>
                </a:r>
                <a:r>
                  <a:rPr lang="en-US" sz="2000" b="1" dirty="0" smtClean="0"/>
                  <a:t> is </a:t>
                </a:r>
                <a:r>
                  <a:rPr lang="en-US" sz="2000" b="1" dirty="0" err="1" smtClean="0"/>
                  <a:t>vergeleken</a:t>
                </a:r>
                <a:r>
                  <a:rPr lang="en-US" sz="2000" b="1" dirty="0" smtClean="0"/>
                  <a:t> met het interval </a:t>
                </a:r>
                <a:r>
                  <a:rPr lang="en-US" sz="2000" b="1" dirty="0" err="1" smtClean="0"/>
                  <a:t>bij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vraag</a:t>
                </a:r>
                <a:r>
                  <a:rPr lang="en-US" sz="2000" b="1" dirty="0" smtClean="0"/>
                  <a:t> a)?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  <a:blipFill>
                <a:blip r:embed="rId2"/>
                <a:stretch>
                  <a:fillRect l="-142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721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Buijs: opgave 8.16 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</p:spPr>
            <p:txBody>
              <a:bodyPr/>
              <a:lstStyle/>
              <a:p>
                <a:r>
                  <a:rPr lang="en-US" sz="2000" dirty="0" smtClean="0"/>
                  <a:t>Hiertoe </a:t>
                </a:r>
                <a:r>
                  <a:rPr lang="en-US" sz="2000" dirty="0" err="1"/>
                  <a:t>berekenen</a:t>
                </a:r>
                <a:r>
                  <a:rPr lang="en-US" sz="2000" dirty="0"/>
                  <a:t> we </a:t>
                </a:r>
                <a:r>
                  <a:rPr lang="en-US" sz="2000" dirty="0" err="1" smtClean="0"/>
                  <a:t>opnieuw</a:t>
                </a:r>
                <a:r>
                  <a:rPr lang="en-US" sz="2000" dirty="0" smtClean="0"/>
                  <a:t> het </a:t>
                </a:r>
                <a:r>
                  <a:rPr lang="en-US" sz="2000" dirty="0" err="1"/>
                  <a:t>steekproefgemiddelde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nl-NL" sz="2000" dirty="0"/>
                  <a:t>: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21+23+24+27+25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nl-NL" sz="2000" dirty="0"/>
              </a:p>
              <a:p>
                <a:endParaRPr lang="en-US" sz="2000" dirty="0"/>
              </a:p>
              <a:p>
                <a:r>
                  <a:rPr lang="en-US" sz="2000" dirty="0"/>
                  <a:t>De </a:t>
                </a:r>
                <a:r>
                  <a:rPr lang="en-US" sz="2000" dirty="0" err="1"/>
                  <a:t>steekproefvariantie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vinden</a:t>
                </a:r>
                <a:r>
                  <a:rPr lang="en-US" sz="2000" dirty="0"/>
                  <a:t> we </a:t>
                </a:r>
                <a:r>
                  <a:rPr lang="en-US" sz="2000" dirty="0" err="1"/>
                  <a:t>dan</a:t>
                </a:r>
                <a:r>
                  <a:rPr lang="en-US" sz="2000" dirty="0"/>
                  <a:t> met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r>
                  <a:rPr lang="en-US" sz="2000" i="1" dirty="0">
                    <a:latin typeface="Cambria Math" panose="02040503050406030204" pitchFamily="18" charset="0"/>
                  </a:rPr>
                  <a:t/>
                </a:r>
                <a:br>
                  <a:rPr lang="en-US" sz="2000" i="1" dirty="0">
                    <a:latin typeface="Cambria Math" panose="02040503050406030204" pitchFamily="18" charset="0"/>
                  </a:rPr>
                </a:br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21−24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23−24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25−24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sz="2000" i="1" dirty="0">
                    <a:latin typeface="Cambria Math" panose="02040503050406030204" pitchFamily="18" charset="0"/>
                  </a:rPr>
                  <a:t/>
                </a:r>
                <a:br>
                  <a:rPr lang="en-US" sz="2000" i="1" dirty="0">
                    <a:latin typeface="Cambria Math" panose="02040503050406030204" pitchFamily="18" charset="0"/>
                  </a:rPr>
                </a:br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nl-NL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  <a:blipFill>
                <a:blip r:embed="rId2"/>
                <a:stretch>
                  <a:fillRect l="-1426" t="-1722" b="-71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04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Buijs: opgave 8.16  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</p:spPr>
            <p:txBody>
              <a:bodyPr/>
              <a:lstStyle/>
              <a:p>
                <a:r>
                  <a:rPr lang="en-US" sz="2000" dirty="0" smtClean="0"/>
                  <a:t>De </a:t>
                </a:r>
                <a:r>
                  <a:rPr lang="en-US" sz="2000" dirty="0" err="1"/>
                  <a:t>steekproefstandaardafwijking</a:t>
                </a:r>
                <a:r>
                  <a:rPr lang="en-US" sz="2000" dirty="0"/>
                  <a:t> is </a:t>
                </a:r>
                <a:r>
                  <a:rPr lang="en-US" sz="2000" dirty="0" err="1"/>
                  <a:t>gelijk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aan</a:t>
                </a:r>
                <a:r>
                  <a:rPr lang="en-US" sz="20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en-US" sz="2000" i="1">
                          <a:latin typeface="Cambria Math" panose="02040503050406030204" pitchFamily="18" charset="0"/>
                        </a:rPr>
                        <m:t>=2,2361</m:t>
                      </m:r>
                    </m:oMath>
                  </m:oMathPara>
                </a14:m>
                <a:endParaRPr lang="nl-NL" sz="2000" dirty="0"/>
              </a:p>
              <a:p>
                <a:endParaRPr lang="en-US" sz="2000" dirty="0"/>
              </a:p>
              <a:p>
                <a:r>
                  <a:rPr lang="en-US" sz="2000" dirty="0" err="1"/>
                  <a:t>Aangezien</a:t>
                </a:r>
                <a:r>
                  <a:rPr lang="en-US" sz="2000" dirty="0"/>
                  <a:t> de </a:t>
                </a:r>
                <a:r>
                  <a:rPr lang="en-US" sz="2000" dirty="0" err="1"/>
                  <a:t>steekproefgrootte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=5&lt;30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bepalen</a:t>
                </a:r>
                <a:r>
                  <a:rPr lang="en-US" sz="2000" dirty="0"/>
                  <a:t> we </a:t>
                </a:r>
                <a:r>
                  <a:rPr lang="en-US" sz="2000" dirty="0" err="1"/>
                  <a:t>een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betrouwbaarheidsinterval</a:t>
                </a:r>
                <a:r>
                  <a:rPr lang="en-US" sz="2000" dirty="0"/>
                  <a:t> met 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-</a:t>
                </a:r>
                <a:r>
                  <a:rPr lang="en-US" sz="2000" dirty="0" err="1"/>
                  <a:t>verdeling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en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=0,05 (95%)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l-NL" sz="2000" b="0" i="0" smtClean="0">
                          <a:latin typeface="Cambria Math" panose="02040503050406030204" pitchFamily="18" charset="0"/>
                        </a:rPr>
                        <m:t>InvT</m:t>
                      </m:r>
                      <m:d>
                        <m:dPr>
                          <m:ctrlPr>
                            <a:rPr lang="nl-NL" sz="20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nl-NL" sz="2000" b="0" i="0" smtClean="0">
                              <a:latin typeface="Cambria Math" panose="02040503050406030204" pitchFamily="18" charset="0"/>
                            </a:rPr>
                            <m:t>opp</m:t>
                          </m:r>
                          <m:r>
                            <a:rPr lang="nl-NL" sz="2000" b="0" i="0" smtClean="0">
                              <a:latin typeface="Cambria Math" panose="02040503050406030204" pitchFamily="18" charset="0"/>
                            </a:rPr>
                            <m:t>=1−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/2;</m:t>
                          </m:r>
                          <m:r>
                            <m:rPr>
                              <m:sty m:val="p"/>
                            </m:rPr>
                            <a:rPr lang="nl-NL" sz="2000" b="0" i="0" smtClean="0">
                              <a:latin typeface="Cambria Math" panose="02040503050406030204" pitchFamily="18" charset="0"/>
                            </a:rPr>
                            <m:t>df</m:t>
                          </m:r>
                          <m:r>
                            <a:rPr lang="nl-NL" sz="20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InvT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opp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=1−0,025=0,975;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df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Het 95%-</a:t>
                </a:r>
                <a:r>
                  <a:rPr lang="en-US" sz="2000" dirty="0" err="1"/>
                  <a:t>betrouwbaarheidsinterval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voor</a:t>
                </a:r>
                <a:r>
                  <a:rPr lang="en-US" sz="2000" dirty="0"/>
                  <a:t> het </a:t>
                </a:r>
                <a:r>
                  <a:rPr lang="en-US" sz="2000" dirty="0" err="1"/>
                  <a:t>gemiddelde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aantal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vaten</a:t>
                </a:r>
                <a:r>
                  <a:rPr lang="en-US" sz="2000" dirty="0"/>
                  <a:t> bier is </a:t>
                </a:r>
                <a:r>
                  <a:rPr lang="en-US" sz="2000" dirty="0" err="1"/>
                  <a:t>dan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gelijk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aan</a:t>
                </a:r>
                <a:r>
                  <a:rPr lang="en-US" sz="2000" dirty="0"/>
                  <a:t>: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;</m:t>
                          </m:r>
                          <m:bar>
                            <m:barPr>
                              <m:pos m:val="top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−2,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7764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2,2361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24+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2,7764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2,2361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21,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;26,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7764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b="1" dirty="0" err="1" smtClean="0"/>
                  <a:t>Dit</a:t>
                </a:r>
                <a:r>
                  <a:rPr lang="en-US" sz="2000" b="1" dirty="0" smtClean="0"/>
                  <a:t> interval </a:t>
                </a:r>
                <a:r>
                  <a:rPr lang="en-US" sz="2000" b="1" dirty="0" err="1" smtClean="0"/>
                  <a:t>ligt</a:t>
                </a:r>
                <a:r>
                  <a:rPr lang="en-US" sz="2000" b="1" dirty="0" smtClean="0"/>
                  <a:t> in </a:t>
                </a:r>
                <a:r>
                  <a:rPr lang="en-US" sz="2000" b="1" dirty="0" err="1" smtClean="0"/>
                  <a:t>zijn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geheel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voorbij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dat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bij</a:t>
                </a:r>
                <a:r>
                  <a:rPr lang="en-US" sz="2000" b="1" dirty="0" smtClean="0"/>
                  <a:t> a)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reden</a:t>
                </a:r>
                <a:r>
                  <a:rPr lang="en-US" sz="2000" b="1" dirty="0" smtClean="0"/>
                  <a:t> om </a:t>
                </a:r>
                <a:r>
                  <a:rPr lang="en-US" sz="2000" b="1" dirty="0" err="1" smtClean="0"/>
                  <a:t>aan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te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nemen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dat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grotere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waarde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heeft</a:t>
                </a:r>
                <a:r>
                  <a:rPr lang="en-US" sz="2000" b="1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  <a:blipFill>
                <a:blip r:embed="rId2"/>
                <a:stretch>
                  <a:fillRect l="-1426" t="-1865" r="-1027" b="-2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60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Bernoulli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binomiale</a:t>
            </a:r>
            <a:r>
              <a:rPr lang="en-US" dirty="0" smtClean="0"/>
              <a:t> </a:t>
            </a:r>
            <a:r>
              <a:rPr lang="en-US" dirty="0" err="1" smtClean="0"/>
              <a:t>verdeling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</p:spPr>
            <p:txBody>
              <a:bodyPr/>
              <a:lstStyle/>
              <a:p>
                <a:r>
                  <a:rPr lang="en-US" sz="2400" dirty="0" smtClean="0"/>
                  <a:t>In </a:t>
                </a:r>
                <a:r>
                  <a:rPr lang="en-US" sz="2400" dirty="0" err="1" smtClean="0"/>
                  <a:t>deel</a:t>
                </a:r>
                <a:r>
                  <a:rPr lang="en-US" sz="2400" dirty="0" smtClean="0"/>
                  <a:t> 2 </a:t>
                </a:r>
                <a:r>
                  <a:rPr lang="en-US" sz="2400" dirty="0" err="1" smtClean="0"/>
                  <a:t>hebben</a:t>
                </a:r>
                <a:r>
                  <a:rPr lang="en-US" sz="2400" dirty="0" smtClean="0"/>
                  <a:t> we het </a:t>
                </a:r>
                <a:r>
                  <a:rPr lang="en-US" sz="2400" dirty="0" err="1" smtClean="0"/>
                  <a:t>gehad</a:t>
                </a:r>
                <a:r>
                  <a:rPr lang="en-US" sz="2400" dirty="0" smtClean="0"/>
                  <a:t> over de </a:t>
                </a:r>
                <a:r>
                  <a:rPr lang="en-US" sz="2400" dirty="0" err="1" smtClean="0"/>
                  <a:t>Bernoulliverdeling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en</a:t>
                </a:r>
                <a:r>
                  <a:rPr lang="en-US" sz="2400" dirty="0" smtClean="0"/>
                  <a:t> de </a:t>
                </a:r>
                <a:r>
                  <a:rPr lang="en-US" sz="2400" dirty="0" err="1" smtClean="0"/>
                  <a:t>binomiale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verdeling</a:t>
                </a:r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b="1" dirty="0" smtClean="0"/>
                  <a:t>Bernoulli: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Succes</a:t>
                </a:r>
                <a:r>
                  <a:rPr lang="en-US" sz="2400" dirty="0" smtClean="0"/>
                  <a:t> met </a:t>
                </a:r>
                <a:r>
                  <a:rPr lang="en-US" sz="2400" dirty="0" err="1" smtClean="0"/>
                  <a:t>kans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Mislukking</a:t>
                </a:r>
                <a:r>
                  <a:rPr lang="en-US" sz="2400" dirty="0" smtClean="0"/>
                  <a:t> met </a:t>
                </a:r>
                <a:r>
                  <a:rPr lang="en-US" sz="2400" dirty="0" err="1" smtClean="0"/>
                  <a:t>kans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Denk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aan</a:t>
                </a:r>
                <a:r>
                  <a:rPr lang="en-US" sz="2400" dirty="0" smtClean="0"/>
                  <a:t> het </a:t>
                </a:r>
                <a:r>
                  <a:rPr lang="en-US" sz="2400" dirty="0" err="1" smtClean="0"/>
                  <a:t>opgooien</a:t>
                </a:r>
                <a:r>
                  <a:rPr lang="en-US" sz="2400" dirty="0" smtClean="0"/>
                  <a:t> van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muntje</a:t>
                </a:r>
                <a:r>
                  <a:rPr lang="en-US" sz="2400" dirty="0" smtClean="0"/>
                  <a:t> met </a:t>
                </a:r>
                <a:r>
                  <a:rPr lang="en-US" sz="2400" dirty="0" err="1" smtClean="0"/>
                  <a:t>kans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 smtClean="0"/>
                  <a:t> op kop, </a:t>
                </a:r>
                <a:r>
                  <a:rPr lang="en-US" sz="2400" dirty="0" err="1" smtClean="0"/>
                  <a:t>kans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 smtClean="0"/>
                  <a:t> op munt.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b="1" dirty="0" err="1" smtClean="0"/>
                  <a:t>Binomiaal</a:t>
                </a:r>
                <a:r>
                  <a:rPr lang="en-US" sz="2400" b="1" dirty="0" smtClean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We </a:t>
                </a:r>
                <a:r>
                  <a:rPr lang="en-US" sz="2400" dirty="0" err="1" smtClean="0"/>
                  <a:t>voeren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onafhankelijke</a:t>
                </a:r>
                <a:r>
                  <a:rPr lang="en-US" sz="2400" dirty="0" smtClean="0"/>
                  <a:t> Bernoulli-</a:t>
                </a:r>
                <a:r>
                  <a:rPr lang="en-US" sz="2400" dirty="0" err="1" smtClean="0"/>
                  <a:t>experimenten</a:t>
                </a:r>
                <a:r>
                  <a:rPr lang="en-US" sz="2400" dirty="0" smtClean="0"/>
                  <a:t> uit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Tel het </a:t>
                </a:r>
                <a:r>
                  <a:rPr lang="en-US" sz="2400" dirty="0" err="1" smtClean="0"/>
                  <a:t>aantal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successen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  <a:blipFill>
                <a:blip r:embed="rId2"/>
                <a:stretch>
                  <a:fillRect l="-1711" t="-229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70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</a:t>
            </a:r>
            <a:r>
              <a:rPr lang="en-US" dirty="0" err="1"/>
              <a:t>jaarlijkse</a:t>
            </a:r>
            <a:r>
              <a:rPr lang="en-US" dirty="0"/>
              <a:t> </a:t>
            </a:r>
            <a:r>
              <a:rPr lang="en-US" dirty="0" err="1"/>
              <a:t>keuring</a:t>
            </a:r>
            <a:r>
              <a:rPr lang="en-US" dirty="0"/>
              <a:t> van 200 </a:t>
            </a:r>
            <a:r>
              <a:rPr lang="en-US" dirty="0" err="1"/>
              <a:t>actieve</a:t>
            </a:r>
            <a:r>
              <a:rPr lang="en-US" dirty="0"/>
              <a:t> </a:t>
            </a:r>
            <a:r>
              <a:rPr lang="en-US" dirty="0" err="1"/>
              <a:t>militairen</a:t>
            </a:r>
            <a:endParaRPr lang="nl-NL" dirty="0" smtClean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2" name="AutoShape 2" descr="https://ajelix.com/wp-content/uploads/2023/08/table-vs-graph-1024x576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535726"/>
              </p:ext>
            </p:extLst>
          </p:nvPr>
        </p:nvGraphicFramePr>
        <p:xfrm>
          <a:off x="991961" y="1664321"/>
          <a:ext cx="10009111" cy="46012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29873">
                  <a:extLst>
                    <a:ext uri="{9D8B030D-6E8A-4147-A177-3AD203B41FA5}">
                      <a16:colId xmlns:a16="http://schemas.microsoft.com/office/drawing/2014/main" val="2277217796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1444814112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3679413947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1523431387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3596926553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3270531414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2676520077"/>
                    </a:ext>
                  </a:extLst>
                </a:gridCol>
              </a:tblGrid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 smtClean="0">
                          <a:effectLst/>
                        </a:rPr>
                        <a:t>ID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>
                          <a:effectLst/>
                        </a:rPr>
                        <a:t>Rang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 smtClean="0">
                          <a:effectLst/>
                        </a:rPr>
                        <a:t>OPCO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>
                          <a:effectLst/>
                        </a:rPr>
                        <a:t>Oefeningstijd (min)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>
                          <a:effectLst/>
                        </a:rPr>
                        <a:t>Schietscore (%)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>
                          <a:effectLst/>
                        </a:rPr>
                        <a:t>Aantal missies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>
                          <a:effectLst/>
                        </a:rPr>
                        <a:t>Geslacht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4387764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Sergeant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45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1365820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Korporaal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92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3248449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3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Luitenant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15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7541137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4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Majoor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20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9629802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5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Soldaat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30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5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163400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6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Kapitein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6291434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7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Sergeant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90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4484216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8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u="none" strike="noStrike" dirty="0" smtClean="0">
                          <a:effectLst/>
                        </a:rPr>
                        <a:t>Soldaat</a:t>
                      </a:r>
                      <a:endParaRPr lang="nl-NL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40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7339893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9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Soldaat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35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4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Man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7626686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10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Kapitein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95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25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6762071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11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Luitenant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645812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12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Korporaal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45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2176911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13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Sergeant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14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Man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0351354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14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Majoor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92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30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2145247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15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Soldaat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25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3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2294465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16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Kapitein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87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6403504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17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Luitenant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9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9877873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18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Sergeant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13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6454935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19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Korporaal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45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669288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20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Soldaat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35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4486383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0306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08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Recap: </a:t>
            </a:r>
            <a:r>
              <a:rPr lang="en-US" dirty="0" err="1" smtClean="0"/>
              <a:t>vorige</a:t>
            </a:r>
            <a:r>
              <a:rPr lang="en-US" dirty="0" smtClean="0"/>
              <a:t> week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nl-NL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Punt- </a:t>
                </a:r>
                <a:r>
                  <a:rPr lang="en-US" sz="2400" dirty="0" err="1"/>
                  <a:t>en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intervalschatters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voor</a:t>
                </a:r>
                <a:r>
                  <a:rPr lang="en-US" sz="2400" dirty="0"/>
                  <a:t> het </a:t>
                </a:r>
                <a:r>
                  <a:rPr lang="en-US" sz="2400" dirty="0" err="1"/>
                  <a:t>gemiddelde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bij gegeven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Betrouwbaarheidsintervallen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Minimale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steekproefomvang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voor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gegeven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nauwkeurigheid</a:t>
                </a:r>
                <a:endParaRPr lang="en-US" sz="2400" dirty="0"/>
              </a:p>
              <a:p>
                <a:endParaRPr lang="nl-NL" sz="2400" dirty="0"/>
              </a:p>
              <a:p>
                <a:pPr eaLnBrk="1" hangingPunct="1"/>
                <a:endParaRPr lang="nl-NL" dirty="0" smtClean="0"/>
              </a:p>
            </p:txBody>
          </p:sp>
        </mc:Choice>
        <mc:Fallback xmlns=""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64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Stel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we nu </a:t>
            </a:r>
            <a:r>
              <a:rPr lang="en-US" dirty="0" err="1" smtClean="0"/>
              <a:t>kijken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nieuwe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“</a:t>
            </a:r>
            <a:r>
              <a:rPr lang="en-US" dirty="0" err="1" smtClean="0"/>
              <a:t>Schietscore</a:t>
            </a:r>
            <a:r>
              <a:rPr lang="en-US" dirty="0" smtClean="0"/>
              <a:t> (%) &gt; 80”</a:t>
            </a:r>
            <a:endParaRPr lang="nl-NL" dirty="0" smtClean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2" name="AutoShape 2" descr="https://ajelix.com/wp-content/uploads/2023/08/table-vs-graph-1024x576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197895"/>
              </p:ext>
            </p:extLst>
          </p:nvPr>
        </p:nvGraphicFramePr>
        <p:xfrm>
          <a:off x="551384" y="1694937"/>
          <a:ext cx="10966521" cy="46012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29873">
                  <a:extLst>
                    <a:ext uri="{9D8B030D-6E8A-4147-A177-3AD203B41FA5}">
                      <a16:colId xmlns:a16="http://schemas.microsoft.com/office/drawing/2014/main" val="2277217796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1444814112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3679413947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1523431387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3596926553"/>
                    </a:ext>
                  </a:extLst>
                </a:gridCol>
                <a:gridCol w="1349058">
                  <a:extLst>
                    <a:ext uri="{9D8B030D-6E8A-4147-A177-3AD203B41FA5}">
                      <a16:colId xmlns:a16="http://schemas.microsoft.com/office/drawing/2014/main" val="3766827926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3270531414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2676520077"/>
                    </a:ext>
                  </a:extLst>
                </a:gridCol>
              </a:tblGrid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 smtClean="0">
                          <a:effectLst/>
                        </a:rPr>
                        <a:t>ID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>
                          <a:effectLst/>
                        </a:rPr>
                        <a:t>Rang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 smtClean="0">
                          <a:effectLst/>
                        </a:rPr>
                        <a:t>OPCO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>
                          <a:effectLst/>
                        </a:rPr>
                        <a:t>Oefeningstijd (min)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>
                          <a:effectLst/>
                        </a:rPr>
                        <a:t>Schietscore (%)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Schietscore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(%)  &gt; 80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>
                          <a:effectLst/>
                        </a:rPr>
                        <a:t>Aantal missies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>
                          <a:effectLst/>
                        </a:rPr>
                        <a:t>Geslacht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4387764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Sergeant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45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1365820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Korporaal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92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3248449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3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Luitenant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15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7541137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4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Majoor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20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9629802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5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Soldaat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30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5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163400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6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Kapitein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6291434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7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Sergeant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90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4484216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8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u="none" strike="noStrike" dirty="0" smtClean="0">
                          <a:effectLst/>
                        </a:rPr>
                        <a:t>Soldaat</a:t>
                      </a:r>
                      <a:endParaRPr lang="nl-NL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40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7339893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9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Soldaat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35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4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Man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7626686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10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Kapitein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95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25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6762071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11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Luitenant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645812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12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Korporaal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45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2176911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13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Sergeant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14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Man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0351354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14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Majoor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92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30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2145247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15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Soldaat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25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3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2294465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16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Kapitein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87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6403504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17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Luitenant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9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9877873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18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Sergeant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13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6454935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19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Korporaal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45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669288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20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Soldaat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35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4486383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0306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87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Schattingen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succeskans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nl-NL" dirty="0" smtClean="0"/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755808" cy="4246562"/>
              </a:xfrm>
            </p:spPr>
            <p:txBody>
              <a:bodyPr/>
              <a:lstStyle/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err="1" smtClean="0"/>
                  <a:t>Stel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dat</a:t>
                </a:r>
                <a:r>
                  <a:rPr lang="en-US" sz="2400" dirty="0" smtClean="0"/>
                  <a:t> van de 200 </a:t>
                </a:r>
                <a:r>
                  <a:rPr lang="en-US" sz="2400" dirty="0" err="1" smtClean="0"/>
                  <a:t>gekeurde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militairen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er</a:t>
                </a:r>
                <a:r>
                  <a:rPr lang="en-US" sz="2400" dirty="0" smtClean="0"/>
                  <a:t> 113 </a:t>
                </a:r>
                <a:r>
                  <a:rPr lang="en-US" sz="2400" dirty="0" err="1" smtClean="0"/>
                  <a:t>zijn</a:t>
                </a:r>
                <a:r>
                  <a:rPr lang="en-US" sz="2400" dirty="0" smtClean="0"/>
                  <a:t> die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schietscore</a:t>
                </a:r>
                <a:r>
                  <a:rPr lang="en-US" sz="2400" dirty="0" smtClean="0"/>
                  <a:t> van </a:t>
                </a:r>
                <a:r>
                  <a:rPr lang="en-US" sz="2400" dirty="0" err="1" smtClean="0"/>
                  <a:t>minstens</a:t>
                </a:r>
                <a:r>
                  <a:rPr lang="en-US" sz="2400" dirty="0" smtClean="0"/>
                  <a:t> 80% (</a:t>
                </a:r>
                <a:r>
                  <a:rPr lang="en-US" sz="2400" dirty="0" err="1" smtClean="0"/>
                  <a:t>oftewel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succes</a:t>
                </a:r>
                <a:r>
                  <a:rPr lang="en-US" sz="2400" dirty="0" smtClean="0"/>
                  <a:t>) </a:t>
                </a:r>
                <a:r>
                  <a:rPr lang="en-US" sz="2400" dirty="0" err="1" smtClean="0"/>
                  <a:t>hebben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behaald</a:t>
                </a:r>
                <a:r>
                  <a:rPr lang="en-US" sz="2400" dirty="0" smtClean="0"/>
                  <a:t>. Wat </a:t>
                </a:r>
                <a:r>
                  <a:rPr lang="en-US" sz="2400" dirty="0" err="1" smtClean="0"/>
                  <a:t>kunnen</a:t>
                </a:r>
                <a:r>
                  <a:rPr lang="en-US" sz="2400" dirty="0" smtClean="0"/>
                  <a:t> we </a:t>
                </a:r>
                <a:r>
                  <a:rPr lang="en-US" sz="2400" dirty="0" err="1" smtClean="0"/>
                  <a:t>zeggen</a:t>
                </a:r>
                <a:r>
                  <a:rPr lang="en-US" sz="2400" dirty="0" smtClean="0"/>
                  <a:t> over de </a:t>
                </a:r>
                <a:r>
                  <a:rPr lang="en-US" sz="2400" dirty="0" err="1" smtClean="0"/>
                  <a:t>populatiefractie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 smtClean="0"/>
                  <a:t> van </a:t>
                </a:r>
                <a:r>
                  <a:rPr lang="en-US" sz="2400" dirty="0" err="1" smtClean="0"/>
                  <a:t>alle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militairen</a:t>
                </a:r>
                <a:r>
                  <a:rPr lang="en-US" sz="2400" dirty="0" smtClean="0"/>
                  <a:t> die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schietscore</a:t>
                </a:r>
                <a:r>
                  <a:rPr lang="en-US" sz="2400" dirty="0" smtClean="0"/>
                  <a:t> van </a:t>
                </a:r>
                <a:r>
                  <a:rPr lang="en-US" sz="2400" dirty="0" err="1" smtClean="0"/>
                  <a:t>minstens</a:t>
                </a:r>
                <a:r>
                  <a:rPr lang="en-US" sz="2400" dirty="0" smtClean="0"/>
                  <a:t> 80% </a:t>
                </a:r>
                <a:r>
                  <a:rPr lang="en-US" sz="2400" dirty="0" err="1" smtClean="0"/>
                  <a:t>behaalt</a:t>
                </a:r>
                <a:r>
                  <a:rPr lang="nl-NL" sz="2400" dirty="0" smtClean="0"/>
                  <a:t>?</a:t>
                </a:r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755808" cy="4246562"/>
              </a:xfrm>
              <a:blipFill>
                <a:blip r:embed="rId4"/>
                <a:stretch>
                  <a:fillRect l="-17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2" name="AutoShape 2" descr="https://ajelix.com/wp-content/uploads/2023/08/table-vs-graph-1024x576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4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Schattingen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succeskans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nl-NL" dirty="0" smtClean="0"/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755808" cy="4246562"/>
              </a:xfrm>
            </p:spPr>
            <p:txBody>
              <a:bodyPr/>
              <a:lstStyle/>
              <a:p>
                <a:endParaRPr lang="en-US" dirty="0" smtClean="0"/>
              </a:p>
              <a:p>
                <a:r>
                  <a:rPr lang="en-US" b="1" dirty="0" err="1" smtClean="0"/>
                  <a:t>Puntschatting</a:t>
                </a:r>
                <a:r>
                  <a:rPr lang="en-US" b="1" dirty="0" smtClean="0"/>
                  <a:t>: </a:t>
                </a:r>
                <a:r>
                  <a:rPr lang="en-US" dirty="0" err="1" smtClean="0"/>
                  <a:t>deel</a:t>
                </a:r>
                <a:r>
                  <a:rPr lang="en-US" dirty="0" smtClean="0"/>
                  <a:t> het </a:t>
                </a:r>
                <a:r>
                  <a:rPr lang="en-US" dirty="0" err="1" smtClean="0"/>
                  <a:t>aantal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successen</a:t>
                </a:r>
                <a:r>
                  <a:rPr lang="en-US" dirty="0" smtClean="0"/>
                  <a:t> door de </a:t>
                </a:r>
                <a:r>
                  <a:rPr lang="en-US" dirty="0" err="1" smtClean="0"/>
                  <a:t>steekproefgrootte</a:t>
                </a:r>
                <a:r>
                  <a:rPr lang="en-US" dirty="0" smtClean="0"/>
                  <a:t>:</a:t>
                </a:r>
              </a:p>
              <a:p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successen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113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=0,565</m:t>
                      </m:r>
                    </m:oMath>
                  </m:oMathPara>
                </a14:m>
                <a:endParaRPr lang="nl-NL" dirty="0" smtClean="0"/>
              </a:p>
              <a:p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Wat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factoren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spelen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belangrijke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rol</a:t>
                </a:r>
                <a:r>
                  <a:rPr lang="en-US" dirty="0" smtClean="0"/>
                  <a:t> in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b="1" dirty="0" err="1" smtClean="0"/>
                  <a:t>intervalschatting</a:t>
                </a:r>
                <a:r>
                  <a:rPr lang="en-US" b="1" dirty="0" smtClean="0"/>
                  <a:t>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?</a:t>
                </a:r>
                <a:endParaRPr lang="nl-NL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755808" cy="4246562"/>
              </a:xfrm>
              <a:blipFill>
                <a:blip r:embed="rId4"/>
                <a:stretch>
                  <a:fillRect l="-158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2" name="AutoShape 2" descr="https://ajelix.com/wp-content/uploads/2023/08/table-vs-graph-1024x576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16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41"/>
                <a:ext cx="10363200" cy="400110"/>
              </a:xfrm>
            </p:spPr>
            <p:txBody>
              <a:bodyPr/>
              <a:lstStyle/>
              <a:p>
                <a:r>
                  <a:rPr lang="en-US" dirty="0" smtClean="0"/>
                  <a:t>De </a:t>
                </a:r>
                <a:r>
                  <a:rPr lang="en-US" dirty="0" err="1" smtClean="0"/>
                  <a:t>Clopper</a:t>
                </a:r>
                <a:r>
                  <a:rPr lang="en-US" dirty="0" smtClean="0"/>
                  <a:t>-Pearson </a:t>
                </a:r>
                <a:r>
                  <a:rPr lang="en-US" dirty="0" err="1" smtClean="0"/>
                  <a:t>methode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gegeven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onbetrouwbaarheid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nl-NL" dirty="0" smtClean="0"/>
                  <a:t>)</a:t>
                </a:r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41"/>
                <a:ext cx="10363200" cy="400110"/>
              </a:xfrm>
              <a:blipFill>
                <a:blip r:embed="rId3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799" y="1773238"/>
                <a:ext cx="11044769" cy="4246562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err="1" smtClean="0"/>
                  <a:t>Bepaal</a:t>
                </a:r>
                <a:r>
                  <a:rPr lang="en-US" sz="2400" dirty="0" smtClean="0"/>
                  <a:t> de </a:t>
                </a:r>
                <a:r>
                  <a:rPr lang="en-US" sz="2400" dirty="0" err="1" smtClean="0"/>
                  <a:t>succeskans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waarbij</a:t>
                </a:r>
                <a:r>
                  <a:rPr lang="en-US" sz="2400" dirty="0" smtClean="0"/>
                  <a:t> het </a:t>
                </a:r>
                <a:r>
                  <a:rPr lang="en-US" sz="2400" dirty="0" err="1" smtClean="0"/>
                  <a:t>waargenomen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aantal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successen</a:t>
                </a:r>
                <a:r>
                  <a:rPr lang="en-US" sz="2400" dirty="0" smtClean="0"/>
                  <a:t> (113) de </a:t>
                </a:r>
                <a:r>
                  <a:rPr lang="en-US" sz="2400" b="1" dirty="0" err="1" smtClean="0"/>
                  <a:t>linkergrens</a:t>
                </a:r>
                <a:r>
                  <a:rPr lang="en-US" sz="2400" dirty="0" smtClean="0"/>
                  <a:t> van het </a:t>
                </a:r>
                <a:r>
                  <a:rPr lang="en-US" sz="2400" dirty="0" err="1" smtClean="0"/>
                  <a:t>voorspellingsinterval</a:t>
                </a:r>
                <a:r>
                  <a:rPr lang="en-US" sz="2400" dirty="0" smtClean="0"/>
                  <a:t> is.</a:t>
                </a:r>
              </a:p>
              <a:p>
                <a:pPr marL="831850" lvl="1" indent="-457200">
                  <a:buFont typeface="Arial" panose="020B0604020202020204" pitchFamily="34" charset="0"/>
                  <a:buChar char="•"/>
                </a:pPr>
                <a:endParaRPr lang="en-US" sz="2400" b="0" dirty="0" smtClean="0"/>
              </a:p>
              <a:p>
                <a:pPr marL="831850" lvl="1" indent="-457200">
                  <a:buFont typeface="Arial" panose="020B0604020202020204" pitchFamily="34" charset="0"/>
                  <a:buChar char="•"/>
                </a:pPr>
                <a:r>
                  <a:rPr lang="en-US" sz="2400" b="0" dirty="0" err="1" smtClean="0"/>
                  <a:t>Bereken</a:t>
                </a:r>
                <a:r>
                  <a:rPr lang="en-US" sz="24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zodat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binomcdf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=?;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sz="2400" b="0" dirty="0" smtClean="0"/>
              </a:p>
              <a:p>
                <a:pPr lvl="1" indent="0">
                  <a:buNone/>
                </a:pPr>
                <a:endParaRPr lang="en-US" sz="2400" b="1" dirty="0" smtClean="0"/>
              </a:p>
              <a:p>
                <a:pPr lvl="1" indent="0">
                  <a:buNone/>
                </a:pPr>
                <a:r>
                  <a:rPr lang="en-US" sz="2400" b="1" dirty="0" err="1" smtClean="0"/>
                  <a:t>Voorbeeld</a:t>
                </a:r>
                <a:r>
                  <a:rPr lang="en-US" sz="2400" b="1" dirty="0" smtClean="0"/>
                  <a:t>: </a:t>
                </a:r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717550" lvl="1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≤113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binomcdf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=200;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=113</m:t>
                        </m:r>
                      </m:e>
                    </m:d>
                  </m:oMath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717550" lvl="1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=0,025</m:t>
                    </m:r>
                  </m:oMath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lvl="1" indent="0">
                  <a:buNone/>
                </a:pPr>
                <a:endParaRPr lang="en-US" sz="2400" b="0" dirty="0" smtClean="0"/>
              </a:p>
              <a:p>
                <a:pPr lvl="1" indent="0">
                  <a:buNone/>
                </a:pPr>
                <a:r>
                  <a:rPr lang="en-US" sz="2400" b="0" dirty="0" smtClean="0"/>
                  <a:t>De </a:t>
                </a:r>
                <a:r>
                  <a:rPr lang="en-US" sz="2400" dirty="0" smtClean="0"/>
                  <a:t>GR solver</a:t>
                </a:r>
                <a:r>
                  <a:rPr lang="en-US" sz="2400" b="0" dirty="0" smtClean="0"/>
                  <a:t> </a:t>
                </a:r>
                <a:r>
                  <a:rPr lang="en-US" sz="2400" b="0" dirty="0" err="1" smtClean="0"/>
                  <a:t>optie</a:t>
                </a:r>
                <a:r>
                  <a:rPr lang="en-US" sz="2400" b="0" dirty="0" smtClean="0"/>
                  <a:t> </a:t>
                </a:r>
                <a:r>
                  <a:rPr lang="en-US" sz="2400" b="0" dirty="0" err="1" smtClean="0"/>
                  <a:t>geeft</a:t>
                </a:r>
                <a:r>
                  <a:rPr lang="en-US" sz="24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≈0,6348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lvl="1" indent="0" algn="ctr">
                  <a:buNone/>
                </a:pPr>
                <a:endParaRPr lang="en-US" dirty="0"/>
              </a:p>
              <a:p>
                <a:pPr lvl="1" indent="0" algn="ctr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799" y="1773238"/>
                <a:ext cx="11044769" cy="4246562"/>
              </a:xfrm>
              <a:blipFill>
                <a:blip r:embed="rId4"/>
                <a:stretch>
                  <a:fillRect l="-1490" b="-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2" name="AutoShape 2" descr="https://ajelix.com/wp-content/uploads/2023/08/table-vs-graph-1024x576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75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41"/>
                <a:ext cx="10363200" cy="400110"/>
              </a:xfrm>
            </p:spPr>
            <p:txBody>
              <a:bodyPr/>
              <a:lstStyle/>
              <a:p>
                <a:r>
                  <a:rPr lang="en-US" dirty="0" smtClean="0"/>
                  <a:t>De </a:t>
                </a:r>
                <a:r>
                  <a:rPr lang="en-US" dirty="0" err="1" smtClean="0"/>
                  <a:t>Clopper</a:t>
                </a:r>
                <a:r>
                  <a:rPr lang="en-US" dirty="0" smtClean="0"/>
                  <a:t>-Pearson </a:t>
                </a:r>
                <a:r>
                  <a:rPr lang="en-US" dirty="0" err="1" smtClean="0"/>
                  <a:t>methode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gegeven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onbetrouwbaarheid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nl-NL" dirty="0" smtClean="0"/>
                  <a:t>)</a:t>
                </a:r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41"/>
                <a:ext cx="10363200" cy="400110"/>
              </a:xfrm>
              <a:blipFill>
                <a:blip r:embed="rId3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799" y="1773238"/>
                <a:ext cx="11044769" cy="4246562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 startAt="2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dirty="0" err="1" smtClean="0"/>
                  <a:t>Bepaal</a:t>
                </a:r>
                <a:r>
                  <a:rPr lang="en-US" dirty="0" smtClean="0"/>
                  <a:t> </a:t>
                </a:r>
                <a:r>
                  <a:rPr lang="en-US" dirty="0"/>
                  <a:t>de </a:t>
                </a:r>
                <a:r>
                  <a:rPr lang="en-US" dirty="0" err="1"/>
                  <a:t>succeskans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waarbij</a:t>
                </a:r>
                <a:r>
                  <a:rPr lang="en-US" dirty="0"/>
                  <a:t> het </a:t>
                </a:r>
                <a:r>
                  <a:rPr lang="en-US" dirty="0" err="1"/>
                  <a:t>waargenomen</a:t>
                </a:r>
                <a:r>
                  <a:rPr lang="en-US" dirty="0"/>
                  <a:t> </a:t>
                </a:r>
                <a:r>
                  <a:rPr lang="en-US" dirty="0" err="1"/>
                  <a:t>aantal</a:t>
                </a:r>
                <a:r>
                  <a:rPr lang="en-US" dirty="0"/>
                  <a:t> </a:t>
                </a:r>
                <a:r>
                  <a:rPr lang="en-US" dirty="0" err="1"/>
                  <a:t>successen</a:t>
                </a:r>
                <a:r>
                  <a:rPr lang="en-US" dirty="0"/>
                  <a:t> (113) de </a:t>
                </a:r>
                <a:r>
                  <a:rPr lang="en-US" b="1" dirty="0" err="1"/>
                  <a:t>rechtergrens</a:t>
                </a:r>
                <a:r>
                  <a:rPr lang="en-US" dirty="0"/>
                  <a:t> van het </a:t>
                </a:r>
                <a:r>
                  <a:rPr lang="en-US" dirty="0" err="1"/>
                  <a:t>voorspellingsinterval</a:t>
                </a:r>
                <a:r>
                  <a:rPr lang="en-US" dirty="0"/>
                  <a:t> is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pPr marL="717550" lvl="1" indent="-342900"/>
                <a:r>
                  <a:rPr lang="en-US" dirty="0" err="1"/>
                  <a:t>Bereken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zodat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binomcdf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?;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marL="717550" lvl="1" indent="-342900"/>
                <a:endParaRPr lang="en-US" b="1" dirty="0" smtClean="0"/>
              </a:p>
              <a:p>
                <a:pPr lvl="1" indent="0">
                  <a:buNone/>
                </a:pPr>
                <a:r>
                  <a:rPr lang="en-US" b="1" dirty="0" err="1" smtClean="0"/>
                  <a:t>Voorbeeld</a:t>
                </a:r>
                <a:r>
                  <a:rPr lang="en-US" b="1" dirty="0"/>
                  <a:t>: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717550" lvl="1" indent="-342900"/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717550" lvl="1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≥113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≤112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binomcdf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=200;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=113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717550" lvl="1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=0,025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717550" lvl="1" indent="-342900"/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 indent="0">
                  <a:buNone/>
                </a:pPr>
                <a:r>
                  <a:rPr lang="en-US" dirty="0" smtClean="0"/>
                  <a:t>De </a:t>
                </a:r>
                <a:r>
                  <a:rPr lang="en-US" dirty="0"/>
                  <a:t>GR </a:t>
                </a:r>
                <a:r>
                  <a:rPr lang="en-US" dirty="0" smtClean="0"/>
                  <a:t>solver </a:t>
                </a:r>
                <a:r>
                  <a:rPr lang="en-US" dirty="0" err="1" smtClean="0"/>
                  <a:t>optie</a:t>
                </a:r>
                <a:r>
                  <a:rPr lang="en-US" dirty="0" smtClean="0"/>
                  <a:t> </a:t>
                </a:r>
                <a:r>
                  <a:rPr lang="en-US" dirty="0" err="1"/>
                  <a:t>geeft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0,4983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 indent="0" algn="ctr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799" y="1773238"/>
                <a:ext cx="11044769" cy="4246562"/>
              </a:xfrm>
              <a:blipFill>
                <a:blip r:embed="rId4"/>
                <a:stretch>
                  <a:fillRect l="-1380" b="-5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2" name="AutoShape 2" descr="https://ajelix.com/wp-content/uploads/2023/08/table-vs-graph-1024x576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088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41"/>
                <a:ext cx="10363200" cy="400110"/>
              </a:xfrm>
            </p:spPr>
            <p:txBody>
              <a:bodyPr/>
              <a:lstStyle/>
              <a:p>
                <a:r>
                  <a:rPr lang="en-US" dirty="0" smtClean="0"/>
                  <a:t>De </a:t>
                </a:r>
                <a:r>
                  <a:rPr lang="en-US" dirty="0" err="1" smtClean="0"/>
                  <a:t>Clopper</a:t>
                </a:r>
                <a:r>
                  <a:rPr lang="en-US" dirty="0" smtClean="0"/>
                  <a:t>-Pearson </a:t>
                </a:r>
                <a:r>
                  <a:rPr lang="en-US" dirty="0" err="1" smtClean="0"/>
                  <a:t>methode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gegeven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onbetrouwbaarheid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nl-NL" dirty="0" smtClean="0"/>
                  <a:t>)</a:t>
                </a:r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41"/>
                <a:ext cx="10363200" cy="400110"/>
              </a:xfrm>
              <a:blipFill>
                <a:blip r:embed="rId3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365318" cy="4246562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 startAt="2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dirty="0" smtClean="0"/>
                  <a:t>De </a:t>
                </a:r>
                <a:r>
                  <a:rPr lang="en-US" dirty="0" err="1" smtClean="0"/>
                  <a:t>intervalschatting</a:t>
                </a:r>
                <a:r>
                  <a:rPr lang="en-US" dirty="0" smtClean="0"/>
                  <a:t> van de </a:t>
                </a:r>
                <a:r>
                  <a:rPr lang="en-US" dirty="0" err="1" smtClean="0"/>
                  <a:t>Clopper</a:t>
                </a:r>
                <a:r>
                  <a:rPr lang="en-US" dirty="0" smtClean="0"/>
                  <a:t>-Pearson </a:t>
                </a:r>
                <a:r>
                  <a:rPr lang="en-US" dirty="0" err="1" smtClean="0"/>
                  <a:t>methode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vinden</a:t>
                </a:r>
                <a:r>
                  <a:rPr lang="en-US" dirty="0" smtClean="0"/>
                  <a:t> we door </a:t>
                </a:r>
                <a:r>
                  <a:rPr lang="en-US" dirty="0" err="1" smtClean="0"/>
                  <a:t>deze</a:t>
                </a:r>
                <a:r>
                  <a:rPr lang="en-US" dirty="0" smtClean="0"/>
                  <a:t> twee </a:t>
                </a:r>
                <a:r>
                  <a:rPr lang="en-US" dirty="0" err="1" smtClean="0"/>
                  <a:t>berekende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waardes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≈0,6348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≈0,4983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als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grenzen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nemen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pPr lvl="1" indent="0" algn="ctr">
                  <a:buNone/>
                </a:pPr>
                <a:endParaRPr lang="en-US" dirty="0" smtClean="0"/>
              </a:p>
              <a:p>
                <a:pPr lvl="1" indent="0" algn="ctr">
                  <a:buNone/>
                </a:pPr>
                <a:r>
                  <a:rPr lang="en-US" b="1" dirty="0" smtClean="0"/>
                  <a:t>95%-</a:t>
                </a:r>
                <a:r>
                  <a:rPr lang="en-US" b="1" dirty="0" err="1" smtClean="0"/>
                  <a:t>betrouwbaarheidsinterval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voor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 smtClean="0"/>
                  <a:t> (</a:t>
                </a:r>
                <a:r>
                  <a:rPr lang="en-US" b="1" dirty="0" err="1" smtClean="0"/>
                  <a:t>Clopper</a:t>
                </a:r>
                <a:r>
                  <a:rPr lang="en-US" b="1" dirty="0" smtClean="0"/>
                  <a:t>-Pearson):</a:t>
                </a:r>
              </a:p>
              <a:p>
                <a:pPr lvl="1" indent="0" algn="ctr">
                  <a:buNone/>
                </a:pPr>
                <a:endParaRPr lang="en-US" b="1" dirty="0"/>
              </a:p>
              <a:p>
                <a:pPr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0,4983;0,6348]</m:t>
                      </m:r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365318" cy="4246562"/>
              </a:xfrm>
              <a:blipFill>
                <a:blip r:embed="rId4"/>
                <a:stretch>
                  <a:fillRect l="-147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2" name="AutoShape 2" descr="https://ajelix.com/wp-content/uploads/2023/08/table-vs-graph-1024x576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09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Buijs: </a:t>
            </a:r>
            <a:r>
              <a:rPr lang="en-US" dirty="0" err="1" smtClean="0"/>
              <a:t>opgave</a:t>
            </a:r>
            <a:r>
              <a:rPr lang="en-US" dirty="0" smtClean="0"/>
              <a:t> 8.20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</p:spPr>
            <p:txBody>
              <a:bodyPr/>
              <a:lstStyle/>
              <a:p>
                <a:r>
                  <a:rPr lang="en-US" sz="2000" b="1" dirty="0" smtClean="0"/>
                  <a:t>Bij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postorderbedrijf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onderzoekt</a:t>
                </a:r>
                <a:r>
                  <a:rPr lang="en-US" sz="2000" b="1" dirty="0" smtClean="0"/>
                  <a:t> men de </a:t>
                </a:r>
                <a:r>
                  <a:rPr lang="en-US" sz="2000" b="1" dirty="0" err="1" smtClean="0"/>
                  <a:t>betalingstermijn</a:t>
                </a:r>
                <a:r>
                  <a:rPr lang="en-US" sz="2000" b="1" dirty="0" smtClean="0"/>
                  <a:t> van de </a:t>
                </a:r>
                <a:r>
                  <a:rPr lang="en-US" sz="2000" b="1" dirty="0" err="1" smtClean="0"/>
                  <a:t>klanten</a:t>
                </a:r>
                <a:r>
                  <a:rPr lang="en-US" sz="2000" b="1" dirty="0" smtClean="0"/>
                  <a:t>. Op basis van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steekproef</a:t>
                </a:r>
                <a:r>
                  <a:rPr lang="en-US" sz="2000" b="1" dirty="0" smtClean="0"/>
                  <a:t> van 150 </a:t>
                </a:r>
                <a:r>
                  <a:rPr lang="en-US" sz="2000" b="1" dirty="0" err="1" smtClean="0"/>
                  <a:t>rekeningen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stelde</a:t>
                </a:r>
                <a:r>
                  <a:rPr lang="en-US" sz="2000" b="1" dirty="0" smtClean="0"/>
                  <a:t> men vast </a:t>
                </a:r>
                <a:r>
                  <a:rPr lang="en-US" sz="2000" b="1" dirty="0" err="1" smtClean="0"/>
                  <a:t>dat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betaaltermijn</a:t>
                </a:r>
                <a:r>
                  <a:rPr lang="en-US" sz="2000" b="1" dirty="0" smtClean="0"/>
                  <a:t> per client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gemiddelde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kende</a:t>
                </a:r>
                <a:r>
                  <a:rPr lang="en-US" sz="2000" b="1" dirty="0" smtClean="0"/>
                  <a:t> van 34,2 </a:t>
                </a:r>
                <a:r>
                  <a:rPr lang="en-US" sz="2000" b="1" dirty="0" err="1" smtClean="0"/>
                  <a:t>dagen</a:t>
                </a:r>
                <a:r>
                  <a:rPr lang="en-US" sz="2000" b="1" dirty="0" smtClean="0"/>
                  <a:t> met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standaarddeviatie</a:t>
                </a:r>
                <a:r>
                  <a:rPr lang="en-US" sz="2000" b="1" dirty="0" smtClean="0"/>
                  <a:t> van 12,0 </a:t>
                </a:r>
                <a:r>
                  <a:rPr lang="en-US" sz="2000" b="1" dirty="0" err="1" smtClean="0"/>
                  <a:t>dagen</a:t>
                </a:r>
                <a:r>
                  <a:rPr lang="en-US" sz="2000" b="1" dirty="0" smtClean="0"/>
                  <a:t>.</a:t>
                </a:r>
              </a:p>
              <a:p>
                <a:endParaRPr lang="en-US" sz="2000" b="1" dirty="0"/>
              </a:p>
              <a:p>
                <a:pPr marL="457200" indent="-457200">
                  <a:buAutoNum type="alphaLcParenR"/>
                </a:pPr>
                <a:r>
                  <a:rPr lang="en-US" sz="2000" b="1" dirty="0" err="1" smtClean="0"/>
                  <a:t>Bereken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95%-</a:t>
                </a:r>
                <a:r>
                  <a:rPr lang="en-US" sz="2000" b="1" dirty="0" err="1" smtClean="0"/>
                  <a:t>betrouwbaarheidsinterval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voor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gemiddelde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betalingstermijn</a:t>
                </a:r>
                <a:endParaRPr lang="en-US" sz="2000" b="1" dirty="0" smtClean="0"/>
              </a:p>
              <a:p>
                <a:pPr marL="457200" indent="-457200">
                  <a:buAutoNum type="alphaLcParenR"/>
                </a:pPr>
                <a:endParaRPr lang="en-US" sz="2000" b="1" dirty="0"/>
              </a:p>
              <a:p>
                <a:pPr marL="457200" indent="-457200">
                  <a:buAutoNum type="alphaLcParenR"/>
                </a:pPr>
                <a:r>
                  <a:rPr lang="en-US" sz="2000" b="1" dirty="0" smtClean="0"/>
                  <a:t>De </a:t>
                </a:r>
                <a:r>
                  <a:rPr lang="en-US" sz="2000" b="1" dirty="0" err="1" smtClean="0"/>
                  <a:t>directie</a:t>
                </a:r>
                <a:r>
                  <a:rPr lang="en-US" sz="2000" b="1" dirty="0" smtClean="0"/>
                  <a:t> was </a:t>
                </a:r>
                <a:r>
                  <a:rPr lang="en-US" sz="2000" b="1" dirty="0" err="1" smtClean="0"/>
                  <a:t>niet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helemaal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tevreden</a:t>
                </a:r>
                <a:r>
                  <a:rPr lang="en-US" sz="2000" b="1" dirty="0" smtClean="0"/>
                  <a:t> over de </a:t>
                </a:r>
                <a:r>
                  <a:rPr lang="en-US" sz="2000" b="1" dirty="0" err="1" smtClean="0"/>
                  <a:t>nauwkeurigheid</a:t>
                </a:r>
                <a:r>
                  <a:rPr lang="en-US" sz="2000" b="1" dirty="0" smtClean="0"/>
                  <a:t> van het </a:t>
                </a:r>
                <a:r>
                  <a:rPr lang="en-US" sz="2000" b="1" dirty="0" err="1" smtClean="0"/>
                  <a:t>bij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vraag</a:t>
                </a:r>
                <a:r>
                  <a:rPr lang="en-US" sz="2000" b="1" dirty="0" smtClean="0"/>
                  <a:t> a) </a:t>
                </a:r>
                <a:r>
                  <a:rPr lang="en-US" sz="2000" b="1" dirty="0" err="1" smtClean="0"/>
                  <a:t>berekende</a:t>
                </a:r>
                <a:r>
                  <a:rPr lang="en-US" sz="2000" b="1" dirty="0" smtClean="0"/>
                  <a:t> interval. Men </a:t>
                </a:r>
                <a:r>
                  <a:rPr lang="en-US" sz="2000" b="1" dirty="0" err="1" smtClean="0"/>
                  <a:t>wenst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marge </a:t>
                </a:r>
                <a:r>
                  <a:rPr lang="en-US" sz="2000" b="1" dirty="0" err="1" smtClean="0"/>
                  <a:t>voor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te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hanteren</a:t>
                </a:r>
                <a:r>
                  <a:rPr lang="en-US" sz="2000" b="1" dirty="0" smtClean="0"/>
                  <a:t> van </a:t>
                </a:r>
                <a:r>
                  <a:rPr lang="en-US" sz="2000" b="1" dirty="0" err="1" smtClean="0"/>
                  <a:t>één</a:t>
                </a:r>
                <a:r>
                  <a:rPr lang="en-US" sz="2000" b="1" dirty="0" smtClean="0"/>
                  <a:t> dag (ten </a:t>
                </a:r>
                <a:r>
                  <a:rPr lang="en-US" sz="2000" b="1" dirty="0" err="1" smtClean="0"/>
                  <a:t>opzichte</a:t>
                </a:r>
                <a:r>
                  <a:rPr lang="en-US" sz="2000" b="1" dirty="0" smtClean="0"/>
                  <a:t> van het </a:t>
                </a:r>
                <a:r>
                  <a:rPr lang="en-US" sz="2000" b="1" dirty="0" err="1" smtClean="0"/>
                  <a:t>gevonden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gemiddelde</a:t>
                </a:r>
                <a:r>
                  <a:rPr lang="en-US" sz="2000" b="1" dirty="0" smtClean="0"/>
                  <a:t>). Men </a:t>
                </a:r>
                <a:r>
                  <a:rPr lang="en-US" sz="2000" b="1" dirty="0" err="1" smtClean="0"/>
                  <a:t>besluit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daarom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aanvullende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steekproef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te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doen</a:t>
                </a:r>
                <a:r>
                  <a:rPr lang="en-US" sz="2000" b="1" dirty="0" smtClean="0"/>
                  <a:t>. </a:t>
                </a:r>
                <a:r>
                  <a:rPr lang="en-US" sz="2000" b="1" dirty="0" err="1" smtClean="0"/>
                  <a:t>Hoeveel</a:t>
                </a:r>
                <a:r>
                  <a:rPr lang="en-US" sz="2000" b="1" dirty="0" smtClean="0"/>
                  <a:t> extra </a:t>
                </a:r>
                <a:r>
                  <a:rPr lang="en-US" sz="2000" b="1" dirty="0" err="1" smtClean="0"/>
                  <a:t>waarnemingen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moeten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aan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oorspronkelijke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steekproef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worden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toegevoegd</a:t>
                </a:r>
                <a:r>
                  <a:rPr lang="en-US" sz="2000" b="1" dirty="0" smtClean="0"/>
                  <a:t>?</a:t>
                </a:r>
              </a:p>
              <a:p>
                <a:pPr marL="457200" indent="-457200">
                  <a:buAutoNum type="alphaLcParenR"/>
                </a:pPr>
                <a:endParaRPr lang="en-US" sz="2000" b="1" dirty="0"/>
              </a:p>
              <a:p>
                <a:pPr marL="457200" indent="-457200">
                  <a:buAutoNum type="alphaLcParenR"/>
                </a:pPr>
                <a:r>
                  <a:rPr lang="en-US" sz="2000" b="1" dirty="0" err="1" smtClean="0"/>
                  <a:t>Volgens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leveringsvoorwaarden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dienen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klanten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binnen</a:t>
                </a:r>
                <a:r>
                  <a:rPr lang="en-US" sz="2000" b="1" dirty="0" smtClean="0"/>
                  <a:t> 30 </a:t>
                </a:r>
                <a:r>
                  <a:rPr lang="en-US" sz="2000" b="1" dirty="0" err="1" smtClean="0"/>
                  <a:t>dagen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te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betalen</a:t>
                </a:r>
                <a:r>
                  <a:rPr lang="en-US" sz="2000" b="1" dirty="0" smtClean="0"/>
                  <a:t>. In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steekproef</a:t>
                </a:r>
                <a:r>
                  <a:rPr lang="en-US" sz="2000" b="1" dirty="0" smtClean="0"/>
                  <a:t> van 300 </a:t>
                </a:r>
                <a:r>
                  <a:rPr lang="en-US" sz="2000" b="1" dirty="0" err="1" smtClean="0"/>
                  <a:t>klanten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bleken</a:t>
                </a:r>
                <a:r>
                  <a:rPr lang="en-US" sz="2000" b="1" dirty="0" smtClean="0"/>
                  <a:t> 124 </a:t>
                </a:r>
                <a:r>
                  <a:rPr lang="en-US" sz="2000" b="1" dirty="0" err="1" smtClean="0"/>
                  <a:t>betalingen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aan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deze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conditie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te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voldoen</a:t>
                </a:r>
                <a:r>
                  <a:rPr lang="en-US" sz="2000" b="1" dirty="0" smtClean="0"/>
                  <a:t>. </a:t>
                </a:r>
                <a:r>
                  <a:rPr lang="en-US" sz="2000" b="1" dirty="0" err="1" smtClean="0"/>
                  <a:t>Geef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95%-</a:t>
                </a:r>
                <a:r>
                  <a:rPr lang="en-US" sz="2000" b="1" dirty="0" err="1" smtClean="0"/>
                  <a:t>betrouwbaarheidsinterval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voor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fractie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vetalingen</a:t>
                </a:r>
                <a:r>
                  <a:rPr lang="en-US" sz="2000" b="1" dirty="0" smtClean="0"/>
                  <a:t> die op </a:t>
                </a:r>
                <a:r>
                  <a:rPr lang="en-US" sz="2000" b="1" dirty="0" err="1" smtClean="0"/>
                  <a:t>tijd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worden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verricht</a:t>
                </a:r>
                <a:r>
                  <a:rPr lang="en-US" sz="2000" b="1" dirty="0" smtClean="0"/>
                  <a:t>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  <a:blipFill>
                <a:blip r:embed="rId2"/>
                <a:stretch>
                  <a:fillRect l="-1426" t="-1865" b="-61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38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Buijs: </a:t>
            </a:r>
            <a:r>
              <a:rPr lang="en-US" dirty="0" err="1" smtClean="0"/>
              <a:t>opgave</a:t>
            </a:r>
            <a:r>
              <a:rPr lang="en-US" dirty="0" smtClean="0"/>
              <a:t> 8.20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</p:spPr>
            <p:txBody>
              <a:bodyPr/>
              <a:lstStyle/>
              <a:p>
                <a:pPr marL="457200" indent="-457200">
                  <a:buAutoNum type="alphaLcParenR"/>
                </a:pPr>
                <a:r>
                  <a:rPr lang="en-US" sz="2000" b="1" dirty="0" smtClean="0"/>
                  <a:t>Bereken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95%-</a:t>
                </a:r>
                <a:r>
                  <a:rPr lang="en-US" sz="2000" b="1" dirty="0" err="1" smtClean="0"/>
                  <a:t>betrouwbaarheidsinterval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voor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gemiddelde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betalingstermijn</a:t>
                </a:r>
                <a:endParaRPr lang="en-US" sz="2000" b="1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Uit de </a:t>
                </a:r>
                <a:r>
                  <a:rPr lang="en-US" sz="2000" dirty="0" err="1" smtClean="0"/>
                  <a:t>vraag</a:t>
                </a:r>
                <a:r>
                  <a:rPr lang="en-US" sz="2000" dirty="0" smtClean="0"/>
                  <a:t> is de </a:t>
                </a:r>
                <a:r>
                  <a:rPr lang="en-US" sz="2000" dirty="0" err="1" smtClean="0"/>
                  <a:t>nodige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informatie</a:t>
                </a:r>
                <a:r>
                  <a:rPr lang="en-US" sz="2000" dirty="0" smtClean="0"/>
                  <a:t> op </a:t>
                </a:r>
                <a:r>
                  <a:rPr lang="en-US" sz="2000" dirty="0" err="1" smtClean="0"/>
                  <a:t>te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maken</a:t>
                </a:r>
                <a:r>
                  <a:rPr lang="en-US" sz="2000" dirty="0" smtClean="0"/>
                  <a:t>, </a:t>
                </a:r>
                <a:r>
                  <a:rPr lang="en-US" sz="2000" dirty="0" err="1" smtClean="0"/>
                  <a:t>namelijk</a:t>
                </a:r>
                <a:r>
                  <a:rPr lang="en-US" sz="2000" dirty="0" smtClean="0"/>
                  <a:t> steekproefgrootte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=150, </m:t>
                    </m:r>
                  </m:oMath>
                </a14:m>
                <a:r>
                  <a:rPr lang="en-US" sz="2000" dirty="0" err="1" smtClean="0"/>
                  <a:t>steekproefgemiddelde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=34,2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dagen</a:t>
                </a:r>
                <a:r>
                  <a:rPr lang="en-US" sz="2000" dirty="0" smtClean="0"/>
                  <a:t>, </a:t>
                </a:r>
                <a:r>
                  <a:rPr lang="en-US" sz="2000" dirty="0" err="1" smtClean="0"/>
                  <a:t>steekproefstandaardafwijking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=12,0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dagen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onbetrouwbaarheid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en-US" sz="2000" dirty="0" smtClean="0"/>
                  <a:t> (want </a:t>
                </a:r>
                <a:r>
                  <a:rPr lang="en-US" sz="2000" dirty="0" smtClean="0"/>
                  <a:t>het </a:t>
                </a:r>
                <a:r>
                  <a:rPr lang="en-US" sz="2000" dirty="0" err="1" smtClean="0"/>
                  <a:t>betrouwbaarheidsniveau</a:t>
                </a:r>
                <a:r>
                  <a:rPr lang="en-US" sz="2000" dirty="0" smtClean="0"/>
                  <a:t> is 95</a:t>
                </a:r>
                <a:r>
                  <a:rPr lang="en-US" sz="2000" dirty="0" smtClean="0"/>
                  <a:t>%).</a:t>
                </a:r>
              </a:p>
              <a:p>
                <a:endParaRPr lang="en-US" sz="2000" dirty="0"/>
              </a:p>
              <a:p>
                <a:r>
                  <a:rPr lang="en-US" sz="2000" dirty="0" err="1" smtClean="0"/>
                  <a:t>Hoewel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onbekend</a:t>
                </a:r>
                <a:r>
                  <a:rPr lang="en-US" sz="2000" dirty="0" smtClean="0"/>
                  <a:t> is, </a:t>
                </a:r>
                <a:r>
                  <a:rPr lang="en-US" sz="2000" dirty="0" err="1" smtClean="0"/>
                  <a:t>kunnen</a:t>
                </a:r>
                <a:r>
                  <a:rPr lang="en-US" sz="2000" dirty="0" smtClean="0"/>
                  <a:t> we de </a:t>
                </a:r>
                <a:r>
                  <a:rPr lang="en-US" sz="2000" dirty="0" err="1" smtClean="0"/>
                  <a:t>normale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verdeling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gebruiken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omdat</a:t>
                </a:r>
                <a:r>
                  <a:rPr lang="en-US" sz="2000" dirty="0" smtClean="0"/>
                  <a:t> de </a:t>
                </a:r>
                <a:r>
                  <a:rPr lang="en-US" sz="2000" dirty="0" err="1" smtClean="0"/>
                  <a:t>steekproefomvang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=150&gt;30</m:t>
                    </m:r>
                  </m:oMath>
                </a14:m>
                <a:r>
                  <a:rPr lang="en-US" sz="2000" dirty="0" smtClean="0"/>
                  <a:t>. Omdat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en-US" sz="2000" dirty="0" smtClean="0"/>
                  <a:t>, </a:t>
                </a:r>
                <a:r>
                  <a:rPr lang="en-US" sz="2000" dirty="0" err="1" smtClean="0"/>
                  <a:t>hebben</a:t>
                </a:r>
                <a:r>
                  <a:rPr lang="en-US" sz="2000" dirty="0" smtClean="0"/>
                  <a:t> we </a:t>
                </a:r>
                <a:r>
                  <a:rPr lang="en-US" sz="2000" dirty="0" err="1" smtClean="0"/>
                  <a:t>te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maken</a:t>
                </a:r>
                <a:r>
                  <a:rPr lang="en-US" sz="2000" dirty="0" smtClean="0"/>
                  <a:t> </a:t>
                </a:r>
                <a:r>
                  <a:rPr lang="en-US" sz="2000" dirty="0" smtClean="0"/>
                  <a:t>met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nl-NL" sz="2000" b="0" i="0" smtClean="0">
                        <a:latin typeface="Cambria Math" panose="02040503050406030204" pitchFamily="18" charset="0"/>
                      </a:rPr>
                      <m:t>InvNorm</m:t>
                    </m:r>
                    <m:d>
                      <m:d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l-NL" sz="2000" b="0" i="0" smtClean="0">
                            <a:latin typeface="Cambria Math" panose="02040503050406030204" pitchFamily="18" charset="0"/>
                          </a:rPr>
                          <m:t>opp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=1−</m:t>
                        </m:r>
                        <m:f>
                          <m:fPr>
                            <m:ctrlP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=0;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≈1,9600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kunnen</a:t>
                </a:r>
                <a:r>
                  <a:rPr lang="en-US" sz="2000" dirty="0" smtClean="0"/>
                  <a:t> we de </a:t>
                </a:r>
                <a:r>
                  <a:rPr lang="en-US" sz="2000" dirty="0" err="1" smtClean="0"/>
                  <a:t>standaardafwijking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benaderen</a:t>
                </a:r>
                <a:r>
                  <a:rPr lang="en-US" sz="2000" dirty="0" smtClean="0"/>
                  <a:t> met </a:t>
                </a:r>
                <a14:m>
                  <m:oMath xmlns:m="http://schemas.openxmlformats.org/officeDocument/2006/math"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=12,0</m:t>
                    </m:r>
                  </m:oMath>
                </a14:m>
                <a:r>
                  <a:rPr lang="en-US" sz="2000" dirty="0" smtClean="0"/>
                  <a:t>. We </a:t>
                </a:r>
                <a:r>
                  <a:rPr lang="en-US" sz="2000" dirty="0" err="1" smtClean="0"/>
                  <a:t>krijgen</a:t>
                </a:r>
                <a:r>
                  <a:rPr lang="en-US" sz="2000" dirty="0" smtClean="0"/>
                  <a:t> in </a:t>
                </a:r>
                <a:r>
                  <a:rPr lang="en-US" sz="2000" dirty="0" err="1" smtClean="0"/>
                  <a:t>dat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geval</a:t>
                </a:r>
                <a:r>
                  <a:rPr lang="en-US" sz="2000" dirty="0" smtClean="0"/>
                  <a:t>:</a:t>
                </a:r>
                <a:endParaRPr lang="en-US" sz="2000" dirty="0" smtClean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bar>
                            <m:barPr>
                              <m:pos m:val="top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34,2−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1,9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600⋅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12,0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150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34,2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1,96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00⋅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12,0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150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sz="2000" b="0" i="1" dirty="0" smtClean="0"/>
                  <a:t/>
                </a:r>
                <a:br>
                  <a:rPr lang="en-US" sz="2000" b="0" i="1" dirty="0" smtClean="0"/>
                </a:br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=[32,2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796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;36,1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203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i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  <a:blipFill>
                <a:blip r:embed="rId2"/>
                <a:stretch>
                  <a:fillRect l="-1426" t="-1865" r="-57" b="-10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87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Buijs: </a:t>
            </a:r>
            <a:r>
              <a:rPr lang="en-US" dirty="0" err="1" smtClean="0"/>
              <a:t>opgave</a:t>
            </a:r>
            <a:r>
              <a:rPr lang="en-US" dirty="0" smtClean="0"/>
              <a:t> 8.20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lphaLcParenR" startAt="2"/>
                </a:pPr>
                <a:r>
                  <a:rPr lang="en-US" sz="2000" b="1" dirty="0" smtClean="0"/>
                  <a:t>De </a:t>
                </a:r>
                <a:r>
                  <a:rPr lang="en-US" sz="2000" b="1" dirty="0" err="1"/>
                  <a:t>directie</a:t>
                </a:r>
                <a:r>
                  <a:rPr lang="en-US" sz="2000" b="1" dirty="0"/>
                  <a:t> was </a:t>
                </a:r>
                <a:r>
                  <a:rPr lang="en-US" sz="2000" b="1" dirty="0" err="1"/>
                  <a:t>niet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helemaal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tevreden</a:t>
                </a:r>
                <a:r>
                  <a:rPr lang="en-US" sz="2000" b="1" dirty="0"/>
                  <a:t> over de </a:t>
                </a:r>
                <a:r>
                  <a:rPr lang="en-US" sz="2000" b="1" dirty="0" err="1"/>
                  <a:t>nauwkeurigheid</a:t>
                </a:r>
                <a:r>
                  <a:rPr lang="en-US" sz="2000" b="1" dirty="0"/>
                  <a:t> van het </a:t>
                </a:r>
                <a:r>
                  <a:rPr lang="en-US" sz="2000" b="1" dirty="0" err="1"/>
                  <a:t>bij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vraag</a:t>
                </a:r>
                <a:r>
                  <a:rPr lang="en-US" sz="2000" b="1" dirty="0"/>
                  <a:t> a) </a:t>
                </a:r>
                <a:r>
                  <a:rPr lang="en-US" sz="2000" b="1" dirty="0" err="1"/>
                  <a:t>berekende</a:t>
                </a:r>
                <a:r>
                  <a:rPr lang="en-US" sz="2000" b="1" dirty="0"/>
                  <a:t> interval. Men </a:t>
                </a:r>
                <a:r>
                  <a:rPr lang="en-US" sz="2000" b="1" dirty="0" err="1"/>
                  <a:t>wenst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een</a:t>
                </a:r>
                <a:r>
                  <a:rPr lang="en-US" sz="2000" b="1" dirty="0"/>
                  <a:t> marge </a:t>
                </a:r>
                <a:r>
                  <a:rPr lang="en-US" sz="2000" b="1" dirty="0" err="1"/>
                  <a:t>voor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err="1"/>
                  <a:t>te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hanteren</a:t>
                </a:r>
                <a:r>
                  <a:rPr lang="en-US" sz="2000" b="1" dirty="0"/>
                  <a:t> van </a:t>
                </a:r>
                <a:r>
                  <a:rPr lang="en-US" sz="2000" b="1" dirty="0" err="1"/>
                  <a:t>één</a:t>
                </a:r>
                <a:r>
                  <a:rPr lang="en-US" sz="2000" b="1" dirty="0"/>
                  <a:t> dag (ten </a:t>
                </a:r>
                <a:r>
                  <a:rPr lang="en-US" sz="2000" b="1" dirty="0" err="1"/>
                  <a:t>opzichte</a:t>
                </a:r>
                <a:r>
                  <a:rPr lang="en-US" sz="2000" b="1" dirty="0"/>
                  <a:t> van het </a:t>
                </a:r>
                <a:r>
                  <a:rPr lang="en-US" sz="2000" b="1" dirty="0" err="1"/>
                  <a:t>gevonden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gemiddelde</a:t>
                </a:r>
                <a:r>
                  <a:rPr lang="en-US" sz="2000" b="1" dirty="0"/>
                  <a:t>). Men </a:t>
                </a:r>
                <a:r>
                  <a:rPr lang="en-US" sz="2000" b="1" dirty="0" err="1"/>
                  <a:t>besluit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daarom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een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aanvullende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steekproef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te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doen</a:t>
                </a:r>
                <a:r>
                  <a:rPr lang="en-US" sz="2000" b="1" dirty="0"/>
                  <a:t>. </a:t>
                </a:r>
                <a:r>
                  <a:rPr lang="en-US" sz="2000" b="1" dirty="0" err="1"/>
                  <a:t>Hoeveel</a:t>
                </a:r>
                <a:r>
                  <a:rPr lang="en-US" sz="2000" b="1" dirty="0"/>
                  <a:t> extra </a:t>
                </a:r>
                <a:r>
                  <a:rPr lang="en-US" sz="2000" b="1" dirty="0" err="1"/>
                  <a:t>waarnemingen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moeten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aan</a:t>
                </a:r>
                <a:r>
                  <a:rPr lang="en-US" sz="2000" b="1" dirty="0"/>
                  <a:t> de </a:t>
                </a:r>
                <a:r>
                  <a:rPr lang="en-US" sz="2000" b="1" dirty="0" err="1"/>
                  <a:t>oorspronkelijke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steekproef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worden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toegevoegd</a:t>
                </a:r>
                <a:r>
                  <a:rPr lang="en-US" sz="2000" b="1" dirty="0"/>
                  <a:t>?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>
                    <a:latin typeface="RijksoverheidSansText" panose="020B0503040202060203" pitchFamily="34" charset="0"/>
                  </a:rPr>
                  <a:t>De marge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voor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 smtClean="0">
                    <a:latin typeface="RijksoverheidSansText" panose="020B0503040202060203" pitchFamily="34" charset="0"/>
                  </a:rPr>
                  <a:t> in het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;</m:t>
                        </m:r>
                        <m:bar>
                          <m:barPr>
                            <m:pos m:val="to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sz="2000" dirty="0" smtClean="0">
                    <a:latin typeface="RijksoverheidSansText" panose="020B0503040202060203" pitchFamily="34" charset="0"/>
                  </a:rPr>
                  <a:t> is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gelijk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aan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000" dirty="0" smtClean="0">
                    <a:latin typeface="RijksoverheidSansText" panose="020B0503040202060203" pitchFamily="34" charset="0"/>
                  </a:rPr>
                  <a:t>,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waarbij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InvT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weer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afhangt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van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latin typeface="RijksoverheidSansText" panose="020B0503040202060203" pitchFamily="34" charset="0"/>
                  </a:rPr>
                  <a:t>. We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willen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weten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: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voor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welke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waarde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van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geldt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2000" dirty="0" smtClean="0">
                    <a:latin typeface="RijksoverheidSansText" panose="020B0503040202060203" pitchFamily="34" charset="0"/>
                  </a:rPr>
                  <a:t>?</a:t>
                </a:r>
                <a:endParaRPr lang="en-US" sz="2000" dirty="0" smtClean="0">
                  <a:latin typeface="RijksoverheidSansText" panose="020B0503040202060203" pitchFamily="34" charset="0"/>
                </a:endParaRPr>
              </a:p>
              <a:p>
                <a:endParaRPr lang="en-US" sz="2000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sz="2000" dirty="0" err="1" smtClean="0">
                    <a:latin typeface="RijksoverheidSansText" panose="020B0503040202060203" pitchFamily="34" charset="0"/>
                  </a:rPr>
                  <a:t>Maak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GR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tabel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met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verschill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ende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waardes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voor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b="0" dirty="0" smtClean="0">
                    <a:latin typeface="RijksoverheidSansText" panose="020B0503040202060203" pitchFamily="34" charset="0"/>
                  </a:rPr>
                  <a:t> met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nl-NL" sz="2000" b="0" i="0" dirty="0" smtClean="0">
                        <a:latin typeface="Cambria Math" panose="02040503050406030204" pitchFamily="18" charset="0"/>
                      </a:rPr>
                      <m:t>InvT</m:t>
                    </m:r>
                    <m:d>
                      <m:dPr>
                        <m:ctrlPr>
                          <a:rPr lang="nl-NL" sz="2000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l-NL" sz="2000" b="0" i="0" dirty="0" smtClean="0">
                            <a:latin typeface="Cambria Math" panose="02040503050406030204" pitchFamily="18" charset="0"/>
                          </a:rPr>
                          <m:t>opp</m:t>
                        </m:r>
                        <m:r>
                          <a:rPr lang="nl-NL" sz="2000" b="0" i="0" dirty="0" smtClean="0">
                            <a:latin typeface="Cambria Math" panose="02040503050406030204" pitchFamily="18" charset="0"/>
                          </a:rPr>
                          <m:t>=1−</m:t>
                        </m:r>
                        <m:f>
                          <m:fPr>
                            <m:ctrlPr>
                              <a:rPr lang="nl-NL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sz="2000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nl-NL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sz="2000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nl-NL" sz="2000" b="0" i="0" dirty="0" smtClean="0">
                            <a:latin typeface="Cambria Math" panose="02040503050406030204" pitchFamily="18" charset="0"/>
                          </a:rPr>
                          <m:t>df</m:t>
                        </m:r>
                        <m:r>
                          <a:rPr lang="nl-NL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NL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nl-NL" sz="20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000" b="0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=555</m:t>
                    </m:r>
                  </m:oMath>
                </a14:m>
                <a:r>
                  <a:rPr lang="en-US" sz="2000" b="0" i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b="0" dirty="0" err="1" smtClean="0">
                    <a:latin typeface="RijksoverheidSansText" panose="020B0503040202060203" pitchFamily="34" charset="0"/>
                  </a:rPr>
                  <a:t>geeft</a:t>
                </a:r>
                <a:r>
                  <a:rPr lang="en-US" sz="2000" b="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InvT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l-NL" sz="2000" b="0" i="0" smtClean="0">
                            <a:latin typeface="Cambria Math" panose="02040503050406030204" pitchFamily="18" charset="0"/>
                          </a:rPr>
                          <m:t>opp</m:t>
                        </m:r>
                        <m:r>
                          <a:rPr lang="nl-NL" sz="20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0,975;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−1=554</m:t>
                        </m:r>
                      </m:e>
                    </m:d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555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≈1,0005</m:t>
                    </m:r>
                  </m:oMath>
                </a14:m>
                <a:endParaRPr lang="en-US" sz="2000" b="0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=556</m:t>
                    </m:r>
                  </m:oMath>
                </a14:m>
                <a:r>
                  <a:rPr lang="en-US" sz="2000" b="0" i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b="0" dirty="0" smtClean="0">
                    <a:latin typeface="RijksoverheidSansText" panose="020B0503040202060203" pitchFamily="34" charset="0"/>
                  </a:rPr>
                  <a:t>geeft</a:t>
                </a:r>
                <a:r>
                  <a:rPr lang="en-US" sz="2000" b="0" i="1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InvT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l-NL" sz="2000" b="0" i="0" smtClean="0">
                            <a:latin typeface="Cambria Math" panose="02040503050406030204" pitchFamily="18" charset="0"/>
                          </a:rPr>
                          <m:t>opp</m:t>
                        </m:r>
                        <m:r>
                          <a:rPr lang="nl-NL" sz="20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0,975;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−1=555</m:t>
                        </m:r>
                      </m:e>
                    </m:d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55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0,9996</m:t>
                    </m:r>
                  </m:oMath>
                </a14:m>
                <a:endParaRPr lang="en-US" sz="2000" b="0" i="1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sz="2000" b="1" dirty="0" err="1" smtClean="0">
                    <a:latin typeface="RijksoverheidSansText" panose="020B0503040202060203" pitchFamily="34" charset="0"/>
                  </a:rPr>
                  <a:t>Er</a:t>
                </a:r>
                <a:r>
                  <a:rPr lang="en-US" sz="2000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b="1" dirty="0" err="1" smtClean="0">
                    <a:latin typeface="RijksoverheidSansText" panose="020B0503040202060203" pitchFamily="34" charset="0"/>
                  </a:rPr>
                  <a:t>zijn</a:t>
                </a:r>
                <a:r>
                  <a:rPr lang="en-US" sz="2000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b="1" dirty="0" err="1" smtClean="0">
                    <a:latin typeface="RijksoverheidSansText" panose="020B0503040202060203" pitchFamily="34" charset="0"/>
                  </a:rPr>
                  <a:t>minstens</a:t>
                </a:r>
                <a:r>
                  <a:rPr lang="en-US" sz="2000" b="1" dirty="0" smtClean="0">
                    <a:latin typeface="RijksoverheidSansText" panose="020B0503040202060203" pitchFamily="34" charset="0"/>
                  </a:rPr>
                  <a:t> 556 </a:t>
                </a:r>
                <a:r>
                  <a:rPr lang="en-US" sz="2000" b="1" dirty="0" err="1" smtClean="0">
                    <a:latin typeface="RijksoverheidSansText" panose="020B0503040202060203" pitchFamily="34" charset="0"/>
                  </a:rPr>
                  <a:t>waarnemingen</a:t>
                </a:r>
                <a:r>
                  <a:rPr lang="en-US" sz="2000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b="1" dirty="0" err="1" smtClean="0">
                    <a:latin typeface="RijksoverheidSansText" panose="020B0503040202060203" pitchFamily="34" charset="0"/>
                  </a:rPr>
                  <a:t>nodig</a:t>
                </a:r>
                <a:r>
                  <a:rPr lang="en-US" sz="2000" b="1" dirty="0" smtClean="0">
                    <a:latin typeface="RijksoverheidSansText" panose="020B0503040202060203" pitchFamily="34" charset="0"/>
                  </a:rPr>
                  <a:t> (556-150=456 </a:t>
                </a:r>
                <a:r>
                  <a:rPr lang="en-US" sz="2000" b="1" dirty="0" err="1" smtClean="0">
                    <a:latin typeface="RijksoverheidSansText" panose="020B0503040202060203" pitchFamily="34" charset="0"/>
                  </a:rPr>
                  <a:t>meer</a:t>
                </a:r>
                <a:r>
                  <a:rPr lang="en-US" sz="2000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b="1" dirty="0" err="1" smtClean="0">
                    <a:latin typeface="RijksoverheidSansText" panose="020B0503040202060203" pitchFamily="34" charset="0"/>
                  </a:rPr>
                  <a:t>dan</a:t>
                </a:r>
                <a:r>
                  <a:rPr lang="en-US" sz="2000" b="1" dirty="0" smtClean="0">
                    <a:latin typeface="RijksoverheidSansText" panose="020B0503040202060203" pitchFamily="34" charset="0"/>
                  </a:rPr>
                  <a:t> in de </a:t>
                </a:r>
                <a:r>
                  <a:rPr lang="en-US" sz="2000" b="1" dirty="0" err="1" smtClean="0">
                    <a:latin typeface="RijksoverheidSansText" panose="020B0503040202060203" pitchFamily="34" charset="0"/>
                  </a:rPr>
                  <a:t>oorspronkelijke</a:t>
                </a:r>
                <a:r>
                  <a:rPr lang="en-US" sz="2000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b="1" dirty="0" err="1" smtClean="0">
                    <a:latin typeface="RijksoverheidSansText" panose="020B0503040202060203" pitchFamily="34" charset="0"/>
                  </a:rPr>
                  <a:t>steekproef</a:t>
                </a:r>
                <a:r>
                  <a:rPr lang="en-US" sz="2000" b="1" dirty="0" smtClean="0">
                    <a:latin typeface="RijksoverheidSansText" panose="020B0503040202060203" pitchFamily="34" charset="0"/>
                  </a:rPr>
                  <a:t>)</a:t>
                </a:r>
                <a:endParaRPr lang="en-US" sz="2000" b="1" dirty="0">
                  <a:latin typeface="RijksoverheidSansText" panose="020B0503040202060203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  <a:blipFill>
                <a:blip r:embed="rId2"/>
                <a:stretch>
                  <a:fillRect l="-1407" t="-1865" r="-394" b="-9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03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Buijs: </a:t>
            </a:r>
            <a:r>
              <a:rPr lang="en-US" dirty="0" err="1"/>
              <a:t>opgave</a:t>
            </a:r>
            <a:r>
              <a:rPr lang="en-US" dirty="0"/>
              <a:t> 8.20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lphaLcParenR" startAt="3"/>
                </a:pPr>
                <a:r>
                  <a:rPr lang="en-US" sz="2400" b="1" dirty="0" smtClean="0"/>
                  <a:t>Volgens</a:t>
                </a:r>
                <a:r>
                  <a:rPr lang="en-US" sz="2400" b="1" dirty="0"/>
                  <a:t> de </a:t>
                </a:r>
                <a:r>
                  <a:rPr lang="en-US" sz="2400" b="1" dirty="0" err="1"/>
                  <a:t>leveringsvoorwaarden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dienen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klanten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binnen</a:t>
                </a:r>
                <a:r>
                  <a:rPr lang="en-US" sz="2400" b="1" dirty="0"/>
                  <a:t> 30 </a:t>
                </a:r>
                <a:r>
                  <a:rPr lang="en-US" sz="2400" b="1" dirty="0" err="1"/>
                  <a:t>dagen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te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betalen</a:t>
                </a:r>
                <a:r>
                  <a:rPr lang="en-US" sz="2400" b="1" dirty="0"/>
                  <a:t>. In </a:t>
                </a:r>
                <a:r>
                  <a:rPr lang="en-US" sz="2400" b="1" dirty="0" err="1"/>
                  <a:t>een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steekproef</a:t>
                </a:r>
                <a:r>
                  <a:rPr lang="en-US" sz="2400" b="1" dirty="0"/>
                  <a:t> van 300 </a:t>
                </a:r>
                <a:r>
                  <a:rPr lang="en-US" sz="2400" b="1" dirty="0" err="1"/>
                  <a:t>klanten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bleken</a:t>
                </a:r>
                <a:r>
                  <a:rPr lang="en-US" sz="2400" b="1" dirty="0"/>
                  <a:t> 124 </a:t>
                </a:r>
                <a:r>
                  <a:rPr lang="en-US" sz="2400" b="1" dirty="0" err="1"/>
                  <a:t>betalingen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aan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deze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conditie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te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voldoen</a:t>
                </a:r>
                <a:r>
                  <a:rPr lang="en-US" sz="2400" b="1" dirty="0"/>
                  <a:t>. </a:t>
                </a:r>
                <a:r>
                  <a:rPr lang="en-US" sz="2400" b="1" dirty="0" err="1"/>
                  <a:t>Geef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een</a:t>
                </a:r>
                <a:r>
                  <a:rPr lang="en-US" sz="2400" b="1" dirty="0"/>
                  <a:t> 95%-</a:t>
                </a:r>
                <a:r>
                  <a:rPr lang="en-US" sz="2400" b="1" dirty="0" err="1"/>
                  <a:t>betrouwbaarheidsinterval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voor</a:t>
                </a:r>
                <a:r>
                  <a:rPr lang="en-US" sz="2400" b="1" dirty="0"/>
                  <a:t> de </a:t>
                </a:r>
                <a:r>
                  <a:rPr lang="en-US" sz="2400" b="1" dirty="0" err="1"/>
                  <a:t>fractie</a:t>
                </a:r>
                <a:r>
                  <a:rPr lang="en-US" sz="2400" b="1" dirty="0"/>
                  <a:t> </a:t>
                </a:r>
                <a:r>
                  <a:rPr lang="en-US" sz="2400" b="1" dirty="0" err="1" smtClean="0"/>
                  <a:t>betalingen</a:t>
                </a:r>
                <a:r>
                  <a:rPr lang="en-US" sz="2400" b="1" dirty="0" smtClean="0"/>
                  <a:t> </a:t>
                </a:r>
                <a:r>
                  <a:rPr lang="en-US" sz="2400" b="1" dirty="0"/>
                  <a:t>die op </a:t>
                </a:r>
                <a:r>
                  <a:rPr lang="en-US" sz="2400" b="1" dirty="0" err="1"/>
                  <a:t>tijd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worden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verricht</a:t>
                </a:r>
                <a:r>
                  <a:rPr lang="en-US" sz="2400" b="1" dirty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err="1" smtClean="0"/>
                  <a:t>Hiervoor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gebruiken</a:t>
                </a:r>
                <a:r>
                  <a:rPr lang="en-US" dirty="0" smtClean="0"/>
                  <a:t> we de </a:t>
                </a:r>
                <a:r>
                  <a:rPr lang="en-US" b="1" dirty="0" err="1" smtClean="0">
                    <a:solidFill>
                      <a:schemeClr val="accent1"/>
                    </a:solidFill>
                  </a:rPr>
                  <a:t>Clopper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-Pearson </a:t>
                </a:r>
                <a:r>
                  <a:rPr lang="en-US" b="1" dirty="0" err="1" smtClean="0">
                    <a:solidFill>
                      <a:schemeClr val="accent1"/>
                    </a:solidFill>
                  </a:rPr>
                  <a:t>methode</a:t>
                </a:r>
                <a:r>
                  <a:rPr lang="en-US" dirty="0" smtClean="0"/>
                  <a:t>:</a:t>
                </a: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 smtClean="0"/>
                  <a:t>Bereken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zodat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≤124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binomcdf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=300;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?;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=124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=0,025</m:t>
                    </m:r>
                  </m:oMath>
                </a14:m>
                <a:endParaRPr lang="en-US" dirty="0" smtClean="0"/>
              </a:p>
              <a:p>
                <a:pPr marL="717550" lvl="1" indent="-342900"/>
                <a:r>
                  <a:rPr lang="en-US" b="0" dirty="0" smtClean="0"/>
                  <a:t>De GR solver </a:t>
                </a:r>
                <a:r>
                  <a:rPr lang="en-US" b="0" dirty="0" err="1" smtClean="0"/>
                  <a:t>optie</a:t>
                </a:r>
                <a:r>
                  <a:rPr lang="en-US" b="0" dirty="0" smtClean="0"/>
                  <a:t> </a:t>
                </a:r>
                <a:r>
                  <a:rPr lang="en-US" b="0" dirty="0" err="1" smtClean="0"/>
                  <a:t>geeft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0,4714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Bereken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zodat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124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binomcdf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=300;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?;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=123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=0,025</m:t>
                    </m:r>
                  </m:oMath>
                </a14:m>
                <a:endParaRPr lang="en-US" dirty="0"/>
              </a:p>
              <a:p>
                <a:pPr marL="717550" lvl="1" indent="-342900"/>
                <a:r>
                  <a:rPr lang="en-US" dirty="0" smtClean="0"/>
                  <a:t>De GR solver </a:t>
                </a:r>
                <a:r>
                  <a:rPr lang="en-US" dirty="0" err="1" smtClean="0"/>
                  <a:t>optie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geeft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0,3570</m:t>
                    </m:r>
                  </m:oMath>
                </a14:m>
                <a:endParaRPr lang="en-US" b="0" dirty="0" smtClean="0"/>
              </a:p>
              <a:p>
                <a:pPr marL="717550" lvl="1" indent="-342900"/>
                <a:endParaRPr lang="en-US" b="0" dirty="0" smtClean="0"/>
              </a:p>
              <a:p>
                <a:pPr lvl="1" indent="0">
                  <a:buNone/>
                </a:pPr>
                <a:r>
                  <a:rPr lang="en-US" b="1" dirty="0" smtClean="0"/>
                  <a:t>95%-</a:t>
                </a:r>
                <a:r>
                  <a:rPr lang="en-US" b="1" dirty="0" err="1" smtClean="0"/>
                  <a:t>betrouwbaarheidsinterval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voor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 smtClean="0"/>
                  <a:t> (</a:t>
                </a:r>
                <a:r>
                  <a:rPr lang="en-US" b="1" dirty="0" err="1" smtClean="0"/>
                  <a:t>Clopper</a:t>
                </a:r>
                <a:r>
                  <a:rPr lang="en-US" b="1" dirty="0" smtClean="0"/>
                  <a:t>-Pearson</a:t>
                </a:r>
                <a:r>
                  <a:rPr lang="en-US" b="1" dirty="0" smtClean="0"/>
                  <a:t>):	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𝟑𝟓𝟕𝟎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𝟒𝟕𝟏𝟒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:pPr lvl="1" indent="0">
                  <a:buNone/>
                </a:pPr>
                <a:endParaRPr lang="en-US" dirty="0"/>
              </a:p>
              <a:p>
                <a:pPr lvl="1" indent="0">
                  <a:buNone/>
                </a:pPr>
                <a:endParaRPr lang="en-US" b="1" dirty="0"/>
              </a:p>
              <a:p>
                <a:pPr lvl="1" indent="0">
                  <a:buNone/>
                </a:pPr>
                <a:endParaRPr lang="en-US" b="1" dirty="0"/>
              </a:p>
              <a:p>
                <a:endParaRPr lang="nl-N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6" t="-2296" r="-1941" b="-10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1846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Deze</a:t>
            </a:r>
            <a:r>
              <a:rPr lang="en-US" dirty="0" smtClean="0"/>
              <a:t> week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nl-NL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Student’s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nl-NL" sz="2400" dirty="0" smtClean="0"/>
                  <a:t>-verdeling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Intervalschatters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voor</a:t>
                </a:r>
                <a:r>
                  <a:rPr lang="en-US" sz="2400" dirty="0"/>
                  <a:t> het </a:t>
                </a:r>
                <a:r>
                  <a:rPr lang="en-US" sz="2400" dirty="0" err="1"/>
                  <a:t>gemiddelde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bij</a:t>
                </a:r>
                <a:r>
                  <a:rPr lang="en-US" sz="2400" dirty="0"/>
                  <a:t> </a:t>
                </a:r>
                <a:r>
                  <a:rPr lang="en-US" sz="2400" b="1" dirty="0" err="1" smtClean="0"/>
                  <a:t>onbekende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Punt- </a:t>
                </a:r>
                <a:r>
                  <a:rPr lang="en-US" sz="2400" dirty="0" err="1" smtClean="0"/>
                  <a:t>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intervalschatters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voor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 smtClean="0"/>
                  <a:t> in de </a:t>
                </a:r>
                <a:r>
                  <a:rPr lang="en-US" sz="2400" dirty="0" err="1" smtClean="0"/>
                  <a:t>binomiale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verdeling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sz="2400" dirty="0"/>
              </a:p>
              <a:p>
                <a:pPr eaLnBrk="1" hangingPunct="1"/>
                <a:endParaRPr lang="nl-NL" dirty="0" smtClean="0"/>
              </a:p>
            </p:txBody>
          </p:sp>
        </mc:Choice>
        <mc:Fallback xmlns=""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64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920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Samenvatting</a:t>
            </a:r>
            <a:endParaRPr lang="nl-NL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755808" cy="4246562"/>
              </a:xfrm>
            </p:spPr>
            <p:txBody>
              <a:bodyPr/>
              <a:lstStyle/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Student’s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/>
                  <a:t>-</a:t>
                </a:r>
                <a:r>
                  <a:rPr lang="en-US" sz="2400" dirty="0" err="1" smtClean="0"/>
                  <a:t>verdeling</a:t>
                </a: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Intervalschatters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voor</a:t>
                </a:r>
                <a:r>
                  <a:rPr lang="en-US" sz="2400" dirty="0"/>
                  <a:t> het </a:t>
                </a:r>
                <a:r>
                  <a:rPr lang="en-US" sz="2400" dirty="0" err="1"/>
                  <a:t>gemiddelde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bij</a:t>
                </a:r>
                <a:r>
                  <a:rPr lang="en-US" sz="2400" dirty="0"/>
                  <a:t> </a:t>
                </a:r>
                <a:r>
                  <a:rPr lang="en-US" sz="2400" b="1" dirty="0" err="1"/>
                  <a:t>onbekende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Punt- </a:t>
                </a:r>
                <a:r>
                  <a:rPr lang="en-US" sz="2400" dirty="0" err="1"/>
                  <a:t>en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intervalschatters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voor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in de </a:t>
                </a:r>
                <a:r>
                  <a:rPr lang="en-US" sz="2400" dirty="0" err="1"/>
                  <a:t>binomiale</a:t>
                </a:r>
                <a:r>
                  <a:rPr lang="en-US" sz="2400" dirty="0"/>
                  <a:t> </a:t>
                </a:r>
                <a:r>
                  <a:rPr lang="en-US" sz="2400" dirty="0" err="1" smtClean="0"/>
                  <a:t>verdeling</a:t>
                </a: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Huiswerk</a:t>
                </a:r>
                <a:r>
                  <a:rPr lang="en-US" sz="2400" b="1" dirty="0">
                    <a:latin typeface="RijksoverheidSansText" panose="020B0503040202060203" pitchFamily="34" charset="0"/>
                  </a:rPr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latin typeface="RijksoverheidSansText" panose="020B0503040202060203" pitchFamily="34" charset="0"/>
                  </a:rPr>
                  <a:t>Lezen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van A. Buijs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: 8.5 (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blz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. 261-263), 8.7 (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blz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. 267-268), 8.8 (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blz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. 268-272)</a:t>
                </a:r>
                <a:endParaRPr lang="en-US" sz="2400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>
                    <a:latin typeface="RijksoverheidSansText" panose="020B0503040202060203" pitchFamily="34" charset="0"/>
                  </a:rPr>
                  <a:t>Opdrachten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: 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>
                    <a:latin typeface="RijksoverheidSansText" panose="020B0503040202060203" pitchFamily="34" charset="0"/>
                  </a:rPr>
                  <a:t>Hoofdstuk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8: m4, m6, 8.2, 8.6, 8.7, 8.8ac, 8.13, 8.14, 8.18, 8.19</a:t>
                </a:r>
                <a:endParaRPr lang="en-US" sz="2400" dirty="0" smtClean="0"/>
              </a:p>
              <a:p>
                <a:pPr eaLnBrk="1" hangingPunct="1"/>
                <a:endParaRPr lang="en-US" sz="2400" b="1" dirty="0" smtClean="0"/>
              </a:p>
              <a:p>
                <a:pPr eaLnBrk="1" hangingPunct="1"/>
                <a:r>
                  <a:rPr lang="en-US" sz="2400" b="1" dirty="0" err="1" smtClean="0"/>
                  <a:t>Volgende</a:t>
                </a:r>
                <a:r>
                  <a:rPr lang="en-US" sz="2400" b="1" dirty="0" smtClean="0"/>
                  <a:t> </a:t>
                </a:r>
                <a:r>
                  <a:rPr lang="en-US" sz="2400" b="1" dirty="0" smtClean="0"/>
                  <a:t>les: </a:t>
                </a:r>
                <a:r>
                  <a:rPr lang="en-US" sz="2400" dirty="0" err="1" smtClean="0"/>
                  <a:t>hypothesetoetsen</a:t>
                </a:r>
                <a:endParaRPr lang="en-US" sz="2400" i="1" dirty="0"/>
              </a:p>
            </p:txBody>
          </p:sp>
        </mc:Choice>
        <mc:Fallback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755808" cy="4246562"/>
              </a:xfrm>
              <a:blipFill>
                <a:blip r:embed="rId2"/>
                <a:stretch>
                  <a:fillRect l="-1700" t="-2296" b="-3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495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800219"/>
          </a:xfrm>
        </p:spPr>
        <p:txBody>
          <a:bodyPr/>
          <a:lstStyle/>
          <a:p>
            <a:pPr eaLnBrk="1" hangingPunct="1"/>
            <a:r>
              <a:rPr lang="en-US" dirty="0" err="1" smtClean="0"/>
              <a:t>Leerdoelen</a:t>
            </a:r>
            <a:r>
              <a:rPr lang="en-US" dirty="0" smtClean="0"/>
              <a:t/>
            </a:r>
            <a:br>
              <a:rPr lang="en-US" dirty="0" smtClean="0"/>
            </a:b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dirty="0" smtClean="0"/>
                  <a:t>Aan het eind van dit college kunnen studenten:</a:t>
                </a:r>
              </a:p>
              <a:p>
                <a:endParaRPr lang="nl-NL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In eigen woorden uitleggen waarom bij schattingsmethoden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nl-NL" dirty="0" smtClean="0"/>
                  <a:t>-verdeling wordt gebruikt.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betrouwbaarheidsinterval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construeren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het </a:t>
                </a:r>
                <a:r>
                  <a:rPr lang="en-US" dirty="0" err="1" smtClean="0"/>
                  <a:t>gemiddelde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nl-NL" dirty="0" smtClean="0"/>
                  <a:t> van een normale verdeling met onbekende standaardafwijking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nl-NL" dirty="0" smtClean="0"/>
                  <a:t> met behulp van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nl-NL" dirty="0" smtClean="0"/>
                  <a:t>-verdeling.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Een intervalschatting voor de succeskans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nl-NL" dirty="0" smtClean="0"/>
                  <a:t> in een binomiale verdeling uitrekenen met behulp van de </a:t>
                </a:r>
                <a:r>
                  <a:rPr lang="nl-NL" dirty="0" err="1" smtClean="0"/>
                  <a:t>Clopper</a:t>
                </a:r>
                <a:r>
                  <a:rPr lang="nl-NL" dirty="0" smtClean="0"/>
                  <a:t>-Pearson methode.</a:t>
                </a:r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t="-2009" r="-141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800219"/>
          </a:xfrm>
        </p:spPr>
        <p:txBody>
          <a:bodyPr/>
          <a:lstStyle/>
          <a:p>
            <a:pPr eaLnBrk="1" hangingPunct="1"/>
            <a:r>
              <a:rPr lang="en-US" dirty="0" smtClean="0"/>
              <a:t>Recap</a:t>
            </a:r>
            <a:br>
              <a:rPr lang="en-US" dirty="0" smtClean="0"/>
            </a:b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799" y="1773238"/>
                <a:ext cx="10625513" cy="42465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nl-NL" dirty="0" smtClean="0"/>
                  <a:t>Vorige week hebben we het gemiddelde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nl-NL" dirty="0" smtClean="0"/>
                  <a:t> geschat in het geval van gegeven standaardafwijking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nl-NL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nl-NL" b="1" dirty="0" smtClean="0"/>
                  <a:t>-betrouwbaarheidsinterval voor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nl-NL" b="1" dirty="0" smtClean="0"/>
                  <a:t> :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bar>
                        <m:barPr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bar>
                        <m:barPr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err="1" smtClean="0"/>
                  <a:t>Waarbij</a:t>
                </a:r>
                <a:r>
                  <a:rPr lang="en-US" dirty="0" smtClean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nl-NL" dirty="0" smtClean="0"/>
                  <a:t> steekproefgrootte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InvNorm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799" y="1773238"/>
                <a:ext cx="10625513" cy="4246562"/>
              </a:xfrm>
              <a:blipFill>
                <a:blip r:embed="rId2"/>
                <a:stretch>
                  <a:fillRect l="-1606" t="-20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765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/>
                  <a:t>Intervalschatting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het gemiddelde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nl-NL" dirty="0" smtClean="0"/>
                  <a:t> (voor onbekende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nl-NL" dirty="0" smtClean="0"/>
                  <a:t>)</a:t>
                </a:r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</p:spPr>
            <p:txBody>
              <a:bodyPr/>
              <a:lstStyle/>
              <a:p>
                <a:r>
                  <a:rPr lang="en-US" sz="2400" dirty="0" smtClean="0"/>
                  <a:t>Tijdens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oefening</a:t>
                </a:r>
                <a:r>
                  <a:rPr lang="en-US" sz="2400" dirty="0" smtClean="0"/>
                  <a:t> op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schietsimulator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wordt</a:t>
                </a:r>
                <a:r>
                  <a:rPr lang="en-US" sz="2400" dirty="0" smtClean="0"/>
                  <a:t> de </a:t>
                </a:r>
                <a:r>
                  <a:rPr lang="en-US" sz="2400" dirty="0" err="1" smtClean="0"/>
                  <a:t>reactietijd</a:t>
                </a:r>
                <a:r>
                  <a:rPr lang="en-US" sz="2400" dirty="0" smtClean="0"/>
                  <a:t> van 15 </a:t>
                </a:r>
                <a:r>
                  <a:rPr lang="en-US" sz="2400" dirty="0" err="1" smtClean="0"/>
                  <a:t>soldaten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gemeten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bij</a:t>
                </a:r>
                <a:r>
                  <a:rPr lang="en-US" sz="2400" dirty="0" smtClean="0"/>
                  <a:t> het </a:t>
                </a:r>
                <a:r>
                  <a:rPr lang="en-US" sz="2400" dirty="0" err="1" smtClean="0"/>
                  <a:t>detecteren</a:t>
                </a:r>
                <a:r>
                  <a:rPr lang="en-US" sz="2400" dirty="0" smtClean="0"/>
                  <a:t> van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dreiging</a:t>
                </a:r>
                <a:r>
                  <a:rPr lang="en-US" sz="2400" dirty="0" smtClean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Van </a:t>
                </a:r>
                <a:r>
                  <a:rPr lang="en-US" sz="2400" dirty="0" err="1" smtClean="0"/>
                  <a:t>deze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geobserveerde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steekproef</a:t>
                </a:r>
                <a:r>
                  <a:rPr lang="en-US" sz="2400" dirty="0" smtClean="0"/>
                  <a:t> is het </a:t>
                </a:r>
                <a:r>
                  <a:rPr lang="en-US" sz="2400" dirty="0" err="1" smtClean="0"/>
                  <a:t>gemiddelde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1,8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seconden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en</a:t>
                </a:r>
                <a:r>
                  <a:rPr lang="en-US" sz="2400" dirty="0" smtClean="0"/>
                  <a:t> de </a:t>
                </a:r>
                <a:r>
                  <a:rPr lang="en-US" sz="2400" dirty="0" err="1" smtClean="0"/>
                  <a:t>standaardafwijking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0,5</m:t>
                    </m:r>
                  </m:oMath>
                </a14:m>
                <a:r>
                  <a:rPr lang="en-US" sz="2400" dirty="0" smtClean="0"/>
                  <a:t> seconden.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Maar: de </a:t>
                </a:r>
                <a:r>
                  <a:rPr lang="en-US" sz="2400" dirty="0" err="1" smtClean="0"/>
                  <a:t>werkelijke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spreiding</a:t>
                </a:r>
                <a:r>
                  <a:rPr lang="en-US" sz="2400" dirty="0" smtClean="0"/>
                  <a:t> van </a:t>
                </a:r>
                <a:r>
                  <a:rPr lang="en-US" sz="2400" dirty="0" err="1" smtClean="0"/>
                  <a:t>reactietijden</a:t>
                </a:r>
                <a:r>
                  <a:rPr lang="en-US" sz="2400" dirty="0" smtClean="0"/>
                  <a:t> in de </a:t>
                </a:r>
                <a:r>
                  <a:rPr lang="en-US" sz="2400" dirty="0" err="1" smtClean="0"/>
                  <a:t>gehele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soldatenpopulatie</a:t>
                </a:r>
                <a:r>
                  <a:rPr lang="en-US" sz="2400" dirty="0" smtClean="0"/>
                  <a:t> is </a:t>
                </a:r>
                <a:r>
                  <a:rPr lang="en-US" sz="2400" dirty="0" err="1" smtClean="0"/>
                  <a:t>onbekend</a:t>
                </a:r>
                <a:r>
                  <a:rPr lang="en-US" sz="2400" dirty="0" smtClean="0"/>
                  <a:t>.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smtClean="0"/>
                  <a:t>Wat is het 95%-</a:t>
                </a:r>
                <a:r>
                  <a:rPr lang="en-US" sz="2400" b="1" dirty="0" err="1" smtClean="0"/>
                  <a:t>betrouwbaarheidsinterval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voor</a:t>
                </a:r>
                <a:r>
                  <a:rPr lang="en-US" sz="2400" b="1" dirty="0" smtClean="0"/>
                  <a:t> de </a:t>
                </a:r>
                <a:r>
                  <a:rPr lang="en-US" sz="2400" b="1" dirty="0" err="1" smtClean="0"/>
                  <a:t>gemiddelde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reactietijd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2400" b="1" dirty="0" smtClean="0"/>
                  <a:t>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err="1" smtClean="0"/>
                  <a:t>Hoeveel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vertrouwen</a:t>
                </a:r>
                <a:r>
                  <a:rPr lang="en-US" sz="2400" b="1" dirty="0" smtClean="0"/>
                  <a:t> kun je </a:t>
                </a:r>
                <a:r>
                  <a:rPr lang="en-US" sz="2400" b="1" dirty="0" err="1" smtClean="0"/>
                  <a:t>hebben</a:t>
                </a:r>
                <a:r>
                  <a:rPr lang="en-US" sz="2400" b="1" dirty="0" smtClean="0"/>
                  <a:t> in </a:t>
                </a:r>
                <a:r>
                  <a:rPr lang="en-US" sz="2400" b="1" dirty="0" err="1" smtClean="0"/>
                  <a:t>dit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gemiddelde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als</a:t>
                </a:r>
                <a:r>
                  <a:rPr lang="en-US" sz="2400" b="1" dirty="0" smtClean="0"/>
                  <a:t> basis </a:t>
                </a:r>
                <a:r>
                  <a:rPr lang="en-US" sz="2400" b="1" dirty="0" err="1" smtClean="0"/>
                  <a:t>voor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trainingseisen</a:t>
                </a:r>
                <a:r>
                  <a:rPr lang="en-US" sz="2400" b="1" dirty="0"/>
                  <a:t>?</a:t>
                </a:r>
                <a:endParaRPr lang="en-US" sz="2400" b="1" dirty="0" smtClean="0"/>
              </a:p>
              <a:p>
                <a:endParaRPr lang="en-US" dirty="0"/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r>
                  <a:rPr lang="en-US" b="1" dirty="0" smtClean="0">
                    <a:solidFill>
                      <a:schemeClr val="accent1"/>
                    </a:solidFill>
                  </a:rPr>
                  <a:t>	</a:t>
                </a: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  <a:blipFill>
                <a:blip r:embed="rId3"/>
                <a:stretch>
                  <a:fillRect l="-1711" t="-2296" r="-1084" b="-243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juni 2025</a:t>
            </a:fld>
            <a:endParaRPr kumimoji="0" lang="nl-NL" sz="11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AutoShape 2" descr="File:William Sealy Gosse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913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</p:spPr>
            <p:txBody>
              <a:bodyPr/>
              <a:lstStyle/>
              <a:p>
                <a:r>
                  <a:rPr lang="en-US" dirty="0" err="1"/>
                  <a:t>I</a:t>
                </a:r>
                <a:r>
                  <a:rPr lang="en-US" dirty="0" err="1" smtClean="0"/>
                  <a:t>ntervalschatting</a:t>
                </a:r>
                <a:r>
                  <a:rPr lang="en-US" dirty="0" smtClean="0"/>
                  <a:t> </a:t>
                </a:r>
                <a:r>
                  <a:rPr lang="en-US" dirty="0" err="1"/>
                  <a:t>voor</a:t>
                </a:r>
                <a:r>
                  <a:rPr lang="en-US" dirty="0"/>
                  <a:t> het gemiddelde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nl-NL" dirty="0"/>
                  <a:t> (voor onbekende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nl-NL" dirty="0" smtClean="0"/>
                  <a:t>)</a:t>
                </a:r>
                <a:endParaRPr lang="nl-NL" dirty="0" smtClean="0"/>
              </a:p>
            </p:txBody>
          </p:sp>
        </mc:Choice>
        <mc:Fallback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</p:spPr>
            <p:txBody>
              <a:bodyPr/>
              <a:lstStyle/>
              <a:p>
                <a:r>
                  <a:rPr lang="en-US" dirty="0" smtClean="0"/>
                  <a:t>In de </a:t>
                </a:r>
                <a:r>
                  <a:rPr lang="en-US" dirty="0" err="1" smtClean="0"/>
                  <a:t>praktijk</a:t>
                </a:r>
                <a:r>
                  <a:rPr lang="en-US" dirty="0"/>
                  <a:t> </a:t>
                </a:r>
                <a:r>
                  <a:rPr lang="en-US" dirty="0" smtClean="0"/>
                  <a:t>is, </a:t>
                </a:r>
                <a:r>
                  <a:rPr lang="en-US" dirty="0" err="1" smtClean="0"/>
                  <a:t>naast</a:t>
                </a:r>
                <a:r>
                  <a:rPr lang="en-US" dirty="0" smtClean="0"/>
                  <a:t> het </a:t>
                </a:r>
                <a:r>
                  <a:rPr lang="en-US" dirty="0" err="1" smtClean="0"/>
                  <a:t>gemiddelde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vaak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ook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standaardafwijking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onbekend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 </a:t>
                </a:r>
                <a:r>
                  <a:rPr lang="en-US" dirty="0" err="1" smtClean="0"/>
                  <a:t>dat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geval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moet</a:t>
                </a:r>
                <a:r>
                  <a:rPr lang="en-US" dirty="0" smtClean="0"/>
                  <a:t> je </a:t>
                </a:r>
                <a:r>
                  <a:rPr lang="en-US" dirty="0" err="1" smtClean="0"/>
                  <a:t>deze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ook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schatten</a:t>
                </a:r>
                <a:r>
                  <a:rPr lang="en-US" dirty="0" smtClean="0"/>
                  <a:t>: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r>
                  <a:rPr lang="en-US" b="1" dirty="0" smtClean="0">
                    <a:solidFill>
                      <a:schemeClr val="tx1"/>
                    </a:solidFill>
                  </a:rPr>
                  <a:t>INCORRECT IDEE: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gebruik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deze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schatting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direct in de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formule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van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betrouwbaarheidsintervallen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  <a:blipFill>
                <a:blip r:embed="rId3"/>
                <a:stretch>
                  <a:fillRect l="-1597" t="-2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juni 2025</a:t>
            </a:fld>
            <a:endParaRPr kumimoji="0" lang="nl-NL" sz="11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AutoShape 2" descr="File:William Sealy Gosse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66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/>
                  <a:t>Student’s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verdeling</a:t>
                </a:r>
                <a:endParaRPr lang="nl-NL" dirty="0" smtClean="0"/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379200" cy="4246562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Extra </a:t>
                </a:r>
                <a:r>
                  <a:rPr lang="en-US" dirty="0" err="1" smtClean="0"/>
                  <a:t>onzekerheid</a:t>
                </a:r>
                <a:r>
                  <a:rPr lang="en-US" dirty="0" smtClean="0"/>
                  <a:t> door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toevallig (</a:t>
                </a:r>
                <a:r>
                  <a:rPr lang="en-US" dirty="0" err="1" smtClean="0"/>
                  <a:t>veel</a:t>
                </a:r>
                <a:r>
                  <a:rPr lang="en-US" dirty="0" smtClean="0"/>
                  <a:t>) </a:t>
                </a:r>
                <a:r>
                  <a:rPr lang="en-US" dirty="0" err="1" smtClean="0"/>
                  <a:t>kleiner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echte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?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geen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betrouwbare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voorspelling</a:t>
                </a: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Om </a:t>
                </a:r>
                <a:r>
                  <a:rPr lang="en-US" dirty="0" err="1" smtClean="0"/>
                  <a:t>hiermee</a:t>
                </a:r>
                <a:r>
                  <a:rPr lang="en-US" dirty="0" smtClean="0"/>
                  <a:t> om </a:t>
                </a:r>
                <a:r>
                  <a:rPr lang="en-US" dirty="0" err="1" smtClean="0"/>
                  <a:t>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gaan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gebruiken</a:t>
                </a:r>
                <a:r>
                  <a:rPr lang="en-US" dirty="0" smtClean="0"/>
                  <a:t> we 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Student’s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</a:rPr>
                  <a:t>-</a:t>
                </a:r>
                <a:r>
                  <a:rPr lang="en-US" b="1" dirty="0" err="1" smtClean="0">
                    <a:solidFill>
                      <a:schemeClr val="accent1"/>
                    </a:solidFill>
                  </a:rPr>
                  <a:t>verdeling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</a:t>
                </a:r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r>
                  <a:rPr lang="en-US" b="1" dirty="0" smtClean="0">
                    <a:solidFill>
                      <a:schemeClr val="tx1"/>
                    </a:solidFill>
                  </a:rPr>
                  <a:t>William Sealy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Gosset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(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pseudoniem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Student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379200" cy="4246562"/>
              </a:xfrm>
              <a:blipFill>
                <a:blip r:embed="rId3"/>
                <a:stretch>
                  <a:fillRect l="-1500" t="-2009" b="-301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juni 2025</a:t>
            </a:fld>
            <a:endParaRPr kumimoji="0" lang="nl-NL" sz="11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AutoShape 2" descr="File:William Sealy Gosse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568" y="2852936"/>
            <a:ext cx="2117664" cy="27274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354" y="2493474"/>
            <a:ext cx="5616624" cy="377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3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/>
                  <a:t>Student’s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verdeling</a:t>
                </a:r>
                <a:endParaRPr lang="nl-NL" dirty="0" smtClean="0"/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2800" y="1773238"/>
            <a:ext cx="10683800" cy="4246562"/>
          </a:xfrm>
        </p:spPr>
        <p:txBody>
          <a:bodyPr/>
          <a:lstStyle/>
          <a:p>
            <a:pPr algn="ctr"/>
            <a:endParaRPr lang="en-US" dirty="0" smtClean="0">
              <a:solidFill>
                <a:schemeClr val="tx1"/>
              </a:solidFill>
              <a:hlinkClick r:id="rId3" tooltip="Interactieve plot van Student's t-verdeling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hlinkClick r:id="rId3" tooltip="Interactieve plot van Student's t-verdeling"/>
              </a:rPr>
              <a:t>https://interactive-t.streamlit.app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juni 2025</a:t>
            </a:fld>
            <a:endParaRPr kumimoji="0" lang="nl-NL" sz="11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AutoShape 2" descr="File:William Sealy Gosse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88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landmachtNL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_16-9.potx" id="{1445475F-C680-4984-B289-2F11A48A3D2F}" vid="{C2C83AC2-C8C5-4794-9F5F-E1F5002BF5A0}"/>
    </a:ext>
  </a:extLst>
</a:theme>
</file>

<file path=ppt/theme/theme2.xml><?xml version="1.0" encoding="utf-8"?>
<a:theme xmlns:a="http://schemas.openxmlformats.org/drawingml/2006/main" name="1_Presentatie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Custom 1">
      <a:majorFont>
        <a:latin typeface="RijksoverheidSansWebText Bold"/>
        <a:ea typeface=""/>
        <a:cs typeface=""/>
      </a:majorFont>
      <a:minorFont>
        <a:latin typeface="RijksoverheidSans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_16-9.potx" id="{1445475F-C680-4984-B289-2F11A48A3D2F}" vid="{C2C83AC2-C8C5-4794-9F5F-E1F5002BF5A0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Tijdelijk_bestand_Presentatie_DOSCO_16-9 (1)</Template>
  <TotalTime>0</TotalTime>
  <Words>3622</Words>
  <Application>Microsoft Office PowerPoint</Application>
  <PresentationFormat>Breedbeeld</PresentationFormat>
  <Paragraphs>723</Paragraphs>
  <Slides>30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2</vt:i4>
      </vt:variant>
      <vt:variant>
        <vt:lpstr>Diatitels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Cambria Math</vt:lpstr>
      <vt:lpstr>RijksoverheidSansHeadingTT</vt:lpstr>
      <vt:lpstr>RijksoverheidSansText</vt:lpstr>
      <vt:lpstr>RijksoverheidSansWebText Bold</vt:lpstr>
      <vt:lpstr>Verdana</vt:lpstr>
      <vt:lpstr>Presentatie</vt:lpstr>
      <vt:lpstr>1_Presentatie</vt:lpstr>
      <vt:lpstr>Statistiek: college 8</vt:lpstr>
      <vt:lpstr>Recap: vorige week</vt:lpstr>
      <vt:lpstr>Deze week</vt:lpstr>
      <vt:lpstr>Leerdoelen </vt:lpstr>
      <vt:lpstr>Recap </vt:lpstr>
      <vt:lpstr>Intervalschatting voor het gemiddelde μ (voor onbekende σ)</vt:lpstr>
      <vt:lpstr>Intervalschatting voor het gemiddelde μ (voor onbekende σ)</vt:lpstr>
      <vt:lpstr>Student’s t-verdeling</vt:lpstr>
      <vt:lpstr>Student’s t-verdeling</vt:lpstr>
      <vt:lpstr>Student’s t-verdeling</vt:lpstr>
      <vt:lpstr>Student’s t-verdeling</vt:lpstr>
      <vt:lpstr>Buijs: opgave 8.16  </vt:lpstr>
      <vt:lpstr>Buijs: opgave 8.16  </vt:lpstr>
      <vt:lpstr>Buijs: opgave 8.16  </vt:lpstr>
      <vt:lpstr>Buijs: opgave 8.16  </vt:lpstr>
      <vt:lpstr>Buijs: opgave 8.16  </vt:lpstr>
      <vt:lpstr>Buijs: opgave 8.16  </vt:lpstr>
      <vt:lpstr>Recap: Bernoulli en binomiale verdeling</vt:lpstr>
      <vt:lpstr>Dataset: jaarlijkse keuring van 200 actieve militairen</vt:lpstr>
      <vt:lpstr>Stel dat we nu kijken naar een nieuwe kolom “Schietscore (%) &gt; 80”</vt:lpstr>
      <vt:lpstr>Schattingen voor de succeskans p</vt:lpstr>
      <vt:lpstr>Schattingen voor de succeskans p</vt:lpstr>
      <vt:lpstr>De Clopper-Pearson methode (gegeven onbetrouwbaarheid α=0,05)</vt:lpstr>
      <vt:lpstr>De Clopper-Pearson methode (gegeven onbetrouwbaarheid α=0,05)</vt:lpstr>
      <vt:lpstr>De Clopper-Pearson methode (gegeven onbetrouwbaarheid α=0,05)</vt:lpstr>
      <vt:lpstr>Buijs: opgave 8.20</vt:lpstr>
      <vt:lpstr>Buijs: opgave 8.20</vt:lpstr>
      <vt:lpstr>Buijs: opgave 8.20</vt:lpstr>
      <vt:lpstr>Buijs: opgave 8.20</vt:lpstr>
      <vt:lpstr>Samenvatting</vt:lpstr>
    </vt:vector>
  </TitlesOfParts>
  <Company>Ministerie van Defensie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Statistiek</dc:title>
  <dc:creator>Blom, DAMP, Dr. ir., DOSCO/NLDA/FMW/CG MTW</dc:creator>
  <cp:lastModifiedBy>Gebruiker</cp:lastModifiedBy>
  <cp:revision>100</cp:revision>
  <cp:lastPrinted>2011-09-21T07:52:24Z</cp:lastPrinted>
  <dcterms:created xsi:type="dcterms:W3CDTF">2024-11-25T09:45:08Z</dcterms:created>
  <dcterms:modified xsi:type="dcterms:W3CDTF">2025-06-16T06:55:17Z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eur">
    <vt:lpwstr>Auteur</vt:lpwstr>
  </property>
  <property fmtid="{D5CDD505-2E9C-101B-9397-08002B2CF9AE}" pid="3" name="Functie">
    <vt:lpwstr>Functie</vt:lpwstr>
  </property>
  <property fmtid="{D5CDD505-2E9C-101B-9397-08002B2CF9AE}" pid="4" name="Titel">
    <vt:lpwstr>Titel</vt:lpwstr>
  </property>
  <property fmtid="{D5CDD505-2E9C-101B-9397-08002B2CF9AE}" pid="5" name="Subtitel">
    <vt:lpwstr>Subtitel</vt:lpwstr>
  </property>
  <property fmtid="{D5CDD505-2E9C-101B-9397-08002B2CF9AE}" pid="6" name="Afdeling">
    <vt:lpwstr>Afdeling</vt:lpwstr>
  </property>
  <property fmtid="{D5CDD505-2E9C-101B-9397-08002B2CF9AE}" pid="7" name="Merking">
    <vt:lpwstr>Merking</vt:lpwstr>
  </property>
  <property fmtid="{D5CDD505-2E9C-101B-9397-08002B2CF9AE}" pid="8" name="Rubricering">
    <vt:lpwstr>Rubricering</vt:lpwstr>
  </property>
  <property fmtid="{D5CDD505-2E9C-101B-9397-08002B2CF9AE}" pid="9" name="Datum">
    <vt:filetime>1999-12-31T22:00:00Z</vt:filetime>
  </property>
</Properties>
</file>