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88" r:id="rId6"/>
    <p:sldId id="290" r:id="rId7"/>
    <p:sldId id="291" r:id="rId8"/>
    <p:sldId id="292" r:id="rId9"/>
    <p:sldId id="293" r:id="rId10"/>
    <p:sldId id="294" r:id="rId11"/>
    <p:sldId id="286" r:id="rId12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0"/>
  </p:normalViewPr>
  <p:slideViewPr>
    <p:cSldViewPr>
      <p:cViewPr varScale="1">
        <p:scale>
          <a:sx n="69" d="100"/>
          <a:sy n="69" d="100"/>
        </p:scale>
        <p:origin x="52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Nederlandse</a:t>
            </a:r>
            <a:r>
              <a:rPr lang="nl-NL" sz="1200" baseline="0" dirty="0" smtClean="0">
                <a:solidFill>
                  <a:schemeClr val="bg1"/>
                </a:solidFill>
                <a:latin typeface="+mn-lt"/>
              </a:rPr>
              <a:t>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Wetenschappen</a:t>
            </a:r>
            <a:endParaRPr sz="1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23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622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23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674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23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177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23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0723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23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1147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23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4592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23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417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23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710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23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3650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23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5061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79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23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22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11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Verschiltoetsen</a:t>
            </a:r>
            <a:endParaRPr lang="nl-NL" dirty="0" smtClean="0">
              <a:solidFill>
                <a:srgbClr val="113652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71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Punt- en intervalschatters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Betrouwbaarheids</a:t>
                </a:r>
                <a:r>
                  <a:rPr lang="en-US" dirty="0" smtClean="0"/>
                  <a:t>-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voorspellingsintervallen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hypothesetoetsen</a:t>
                </a:r>
                <a:endParaRPr lang="en-US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Conclusies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trekken</a:t>
                </a:r>
                <a:r>
                  <a:rPr lang="en-US" dirty="0" smtClean="0"/>
                  <a:t> op basis van het </a:t>
                </a:r>
                <a:r>
                  <a:rPr lang="en-US" dirty="0" err="1" smtClean="0"/>
                  <a:t>kritieke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gebied</a:t>
                </a:r>
                <a:r>
                  <a:rPr lang="en-US" dirty="0" smtClean="0"/>
                  <a:t> of de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waarde</a:t>
                </a:r>
                <a:endParaRPr lang="en-US" dirty="0" smtClean="0"/>
              </a:p>
              <a:p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Chi-</a:t>
                </a:r>
                <a:r>
                  <a:rPr lang="en-US" dirty="0" err="1" smtClean="0"/>
                  <a:t>kwadraattoets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29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Aan het eind van dit college kunnen studenten:</a:t>
            </a:r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Uitleggen waarom en wanneer verschiltoetsen worden toegepast in kwantitatief onderzoek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situaties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benoemen</a:t>
            </a:r>
            <a:r>
              <a:rPr lang="en-US" dirty="0"/>
              <a:t> </a:t>
            </a:r>
            <a:r>
              <a:rPr lang="en-US" dirty="0" err="1"/>
              <a:t>waarin</a:t>
            </a:r>
            <a:r>
              <a:rPr lang="en-US" dirty="0"/>
              <a:t> </a:t>
            </a:r>
            <a:r>
              <a:rPr lang="en-US" dirty="0" err="1" smtClean="0"/>
              <a:t>verschiltoetsen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rol</a:t>
            </a:r>
            <a:r>
              <a:rPr lang="en-US" dirty="0" smtClean="0"/>
              <a:t> </a:t>
            </a:r>
            <a:r>
              <a:rPr lang="en-US" dirty="0" err="1" smtClean="0"/>
              <a:t>spelen</a:t>
            </a:r>
            <a:r>
              <a:rPr lang="en-US" dirty="0" smtClean="0"/>
              <a:t>.</a:t>
            </a:r>
          </a:p>
          <a:p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 juiste verschiltoets kiezen op basis van de onderzoeksvraag die ze voor zich hebben</a:t>
            </a:r>
            <a:endParaRPr lang="nl-NL" dirty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 uitkomsten van een verschiltoets interpreteren en duiden in de context van een onderzoeksvraag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v</a:t>
            </a:r>
            <a:r>
              <a:rPr lang="en-US" dirty="0" err="1" smtClean="0"/>
              <a:t>erschil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twee </a:t>
            </a:r>
            <a:r>
              <a:rPr lang="en-US" dirty="0" err="1" smtClean="0"/>
              <a:t>kansvariabelen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dirty="0" smtClean="0"/>
                  <a:t>Een </a:t>
                </a:r>
                <a:r>
                  <a:rPr lang="en-US" dirty="0" err="1" smtClean="0"/>
                  <a:t>defensieonderzoekscentrum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wil</a:t>
                </a:r>
                <a:r>
                  <a:rPr lang="en-US" dirty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nieuw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ontwerp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testen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scherfvesten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bij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vrouwelijke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militairen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Beide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vesten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worden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getest</a:t>
                </a:r>
                <a:r>
                  <a:rPr lang="en-US" dirty="0" smtClean="0"/>
                  <a:t> op </a:t>
                </a:r>
                <a:r>
                  <a:rPr lang="en-US" dirty="0" err="1" smtClean="0"/>
                  <a:t>identieke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testpoppen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waarop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projectielen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hetzelfde</a:t>
                </a:r>
                <a:r>
                  <a:rPr lang="en-US" dirty="0" smtClean="0"/>
                  <a:t> caliber </a:t>
                </a:r>
                <a:r>
                  <a:rPr lang="en-US" dirty="0" err="1" smtClean="0"/>
                  <a:t>worden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afgevuurd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onder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gecontroleerde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omstandigheden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wordt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gemeten</a:t>
                </a:r>
                <a:r>
                  <a:rPr lang="en-US" dirty="0" smtClean="0"/>
                  <a:t> wat de </a:t>
                </a:r>
                <a:r>
                  <a:rPr lang="en-US" dirty="0" err="1" smtClean="0"/>
                  <a:t>penetratiediepte</a:t>
                </a:r>
                <a:r>
                  <a:rPr lang="en-US" dirty="0" smtClean="0"/>
                  <a:t> (in millimeters) is van </a:t>
                </a:r>
                <a:r>
                  <a:rPr lang="en-US" dirty="0" err="1" smtClean="0"/>
                  <a:t>beide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vesten</a:t>
                </a:r>
                <a:r>
                  <a:rPr lang="en-US" dirty="0" smtClean="0"/>
                  <a:t>.</a:t>
                </a:r>
              </a:p>
              <a:p>
                <a:endParaRPr lang="nl-NL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 err="1" smtClean="0"/>
                  <a:t>penetratiediepte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kogel</a:t>
                </a:r>
                <a:r>
                  <a:rPr lang="en-US" dirty="0" smtClean="0"/>
                  <a:t> in het </a:t>
                </a:r>
                <a:r>
                  <a:rPr lang="en-US" dirty="0" err="1" smtClean="0"/>
                  <a:t>huidige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oude</a:t>
                </a:r>
                <a:r>
                  <a:rPr lang="en-US" dirty="0" smtClean="0"/>
                  <a:t>) type </a:t>
                </a:r>
                <a:r>
                  <a:rPr lang="en-US" dirty="0" err="1" smtClean="0"/>
                  <a:t>scherfvest</a:t>
                </a:r>
                <a:endParaRPr lang="nl-NL" b="0" i="1" dirty="0" smtClean="0">
                  <a:latin typeface="Cambria Math" panose="02040503050406030204" pitchFamily="18" charset="0"/>
                </a:endParaRPr>
              </a:p>
              <a:p>
                <a:pPr marL="342900" indent="-342900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penetratiediepte</a:t>
                </a:r>
                <a:r>
                  <a:rPr lang="en-US" dirty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kogel</a:t>
                </a:r>
                <a:r>
                  <a:rPr lang="en-US" dirty="0" smtClean="0"/>
                  <a:t> in het </a:t>
                </a:r>
                <a:r>
                  <a:rPr lang="en-US" dirty="0" err="1" smtClean="0"/>
                  <a:t>nieuwe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ontwerp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scherfvest</a:t>
                </a:r>
                <a:endParaRPr lang="en-US" dirty="0"/>
              </a:p>
              <a:p>
                <a:pPr marL="342900" indent="-342900"/>
                <a:endParaRPr lang="en-US" dirty="0"/>
              </a:p>
              <a:p>
                <a:r>
                  <a:rPr lang="en-US" sz="2000" dirty="0"/>
                  <a:t>Stel</a:t>
                </a:r>
                <a:r>
                  <a:rPr lang="en-US" sz="2000" dirty="0"/>
                  <a:t> nu </a:t>
                </a:r>
                <a:r>
                  <a:rPr lang="en-US" sz="2000" dirty="0" err="1"/>
                  <a:t>dat</a:t>
                </a:r>
                <a:r>
                  <a:rPr lang="en-US" sz="2000" dirty="0"/>
                  <a:t> we </a:t>
                </a:r>
                <a:r>
                  <a:rPr lang="en-US" sz="2000" dirty="0" err="1"/>
                  <a:t>weten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=16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algn="ctr"/>
                <a:endParaRPr lang="nl-NL" b="1" dirty="0" smtClean="0"/>
              </a:p>
              <a:p>
                <a:pPr algn="ctr"/>
                <a:r>
                  <a:rPr lang="nl-NL" b="1" dirty="0" smtClean="0"/>
                  <a:t>Heeft het nieuwe type scherfvest een kleinere penetratiediepte dan het oude type scherfvest?</a:t>
                </a:r>
                <a:endParaRPr lang="en-US" b="1" dirty="0" smtClean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525" t="-2009" r="-1144" b="-9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8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v</a:t>
            </a:r>
            <a:r>
              <a:rPr lang="en-US" dirty="0" err="1" smtClean="0"/>
              <a:t>erschil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twee </a:t>
            </a:r>
            <a:r>
              <a:rPr lang="en-US" dirty="0" err="1" smtClean="0"/>
              <a:t>kansvariabelen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nl-NL" sz="2400" b="1" dirty="0" smtClean="0"/>
                  <a:t>Probleem: </a:t>
                </a:r>
                <a:r>
                  <a:rPr lang="nl-NL" sz="2400" dirty="0" smtClean="0"/>
                  <a:t>we weten vaak helemaal niet de precieze waardes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 smtClean="0"/>
                  <a:t> (of</a:t>
                </a:r>
                <a14:m>
                  <m:oMath xmlns:m="http://schemas.openxmlformats.org/officeDocument/2006/math">
                    <m:r>
                      <a:rPr lang="nl-NL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</a:p>
              <a:p>
                <a:pPr marL="342900" indent="-342900"/>
                <a:endParaRPr lang="en-US" sz="2400" dirty="0"/>
              </a:p>
              <a:p>
                <a:r>
                  <a:rPr lang="en-US" sz="2400" dirty="0" err="1"/>
                  <a:t>Stel</a:t>
                </a:r>
                <a:r>
                  <a:rPr lang="en-US" sz="2400" dirty="0"/>
                  <a:t> nu </a:t>
                </a:r>
                <a:r>
                  <a:rPr lang="en-US" sz="2400" dirty="0" err="1"/>
                  <a:t>dat</a:t>
                </a:r>
                <a:r>
                  <a:rPr lang="en-US" sz="2400" dirty="0"/>
                  <a:t> we </a:t>
                </a:r>
                <a:r>
                  <a:rPr lang="en-US" sz="2400" dirty="0" err="1"/>
                  <a:t>weten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?</m:t>
                        </m:r>
                      </m:e>
                    </m:d>
                    <m:r>
                      <a:rPr lang="nl-NL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err="1" smtClean="0"/>
                  <a:t>Verder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testen</a:t>
                </a:r>
                <a:r>
                  <a:rPr lang="en-US" sz="2400" dirty="0" smtClean="0"/>
                  <a:t> we met </a:t>
                </a:r>
                <a:r>
                  <a:rPr lang="en-US" sz="2400" dirty="0" err="1" smtClean="0"/>
                  <a:t>significantieniveau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=0,05</m:t>
                    </m:r>
                    <m:r>
                      <a:rPr lang="nl-NL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endParaRPr lang="nl-NL" sz="2400" dirty="0"/>
              </a:p>
              <a:p>
                <a:r>
                  <a:rPr lang="nl-NL" sz="2400" dirty="0" smtClean="0"/>
                  <a:t>Voor beide scherfvesten wordt een steekproef van 30 vesten genomen. Dit gaf als resultaat: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=18,2</m:t>
                    </m:r>
                  </m:oMath>
                </a14:m>
                <a:r>
                  <a:rPr lang="nl-NL" sz="2400" dirty="0"/>
                  <a:t> mm,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r>
                  <a:rPr lang="en-US" sz="2400" dirty="0" smtClean="0"/>
                  <a:t> mm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=15,7</m:t>
                    </m:r>
                  </m:oMath>
                </a14:m>
                <a:r>
                  <a:rPr lang="nl-NL" sz="2400" dirty="0" smtClean="0"/>
                  <a:t> mm,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=2,2</m:t>
                    </m:r>
                  </m:oMath>
                </a14:m>
                <a:r>
                  <a:rPr lang="nl-NL" sz="2400" dirty="0" smtClean="0"/>
                  <a:t> mm</a:t>
                </a:r>
              </a:p>
              <a:p>
                <a:endParaRPr lang="nl-NL" dirty="0"/>
              </a:p>
              <a:p>
                <a:pPr algn="ctr"/>
                <a:r>
                  <a:rPr lang="nl-NL" sz="2400" b="1" dirty="0" smtClean="0"/>
                  <a:t>Kunnen we toetsen of de gemiddelde penetratiediepte gelijk is voor beide types?</a:t>
                </a:r>
                <a:endParaRPr lang="en-US" sz="2400" b="1" dirty="0" smtClean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582" b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5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Stap</a:t>
            </a:r>
            <a:r>
              <a:rPr lang="en-US" dirty="0"/>
              <a:t> 1: </a:t>
            </a:r>
            <a:r>
              <a:rPr lang="en-US" dirty="0" err="1"/>
              <a:t>definieer</a:t>
            </a:r>
            <a:r>
              <a:rPr lang="en-US" dirty="0"/>
              <a:t> de </a:t>
            </a:r>
            <a:r>
              <a:rPr lang="en-US" dirty="0" err="1"/>
              <a:t>nul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alternatieve</a:t>
            </a:r>
            <a:r>
              <a:rPr lang="en-US" dirty="0"/>
              <a:t> </a:t>
            </a:r>
            <a:r>
              <a:rPr lang="en-US" dirty="0" err="1"/>
              <a:t>hypothese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deze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hypothesetoets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gaan</a:t>
                </a:r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uit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gelijke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gemiddeldes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als</a:t>
                </a:r>
                <a:r>
                  <a:rPr lang="en-US" sz="2400" dirty="0" smtClean="0"/>
                  <a:t>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nulhypothese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oftewel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nl-NL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endParaRPr lang="en-US" sz="1000" b="1" dirty="0"/>
              </a:p>
              <a:p>
                <a:r>
                  <a:rPr lang="en-US" sz="2400" dirty="0" err="1"/>
                  <a:t>Daartegenover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staat</a:t>
                </a:r>
                <a:r>
                  <a:rPr lang="en-US" sz="2400" dirty="0"/>
                  <a:t> de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alternatieve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hypothese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oftewel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hypothese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dat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gemiddelde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penetratiedieptes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verschillend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zijn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beide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types bunker busters: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nl-NL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1000" b="1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2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Stap</a:t>
                </a:r>
                <a:r>
                  <a:rPr lang="en-US" dirty="0"/>
                  <a:t> </a:t>
                </a:r>
                <a:r>
                  <a:rPr lang="en-US" dirty="0" smtClean="0"/>
                  <a:t>2: </a:t>
                </a:r>
                <a:r>
                  <a:rPr lang="en-US" dirty="0" err="1" smtClean="0"/>
                  <a:t>bepaal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significantieniveau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nl-NL" dirty="0" smtClean="0"/>
              </a:p>
            </p:txBody>
          </p:sp>
        </mc:Choice>
        <mc:Fallback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deze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hypothesetoets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gaan</a:t>
                </a:r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uit</a:t>
                </a:r>
                <a:r>
                  <a:rPr lang="en-US" sz="2400" dirty="0" smtClean="0"/>
                  <a:t> van </a:t>
                </a:r>
                <a:r>
                  <a:rPr lang="nl-NL" sz="2400" dirty="0" smtClean="0"/>
                  <a:t>een significantieniveau van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=0,05:</m:t>
                    </m:r>
                  </m:oMath>
                </a14:m>
                <a:endParaRPr lang="nl-NL" sz="2400" b="0" dirty="0" smtClean="0"/>
              </a:p>
              <a:p>
                <a:endParaRPr lang="nl-NL" sz="2400" dirty="0" smtClean="0"/>
              </a:p>
              <a:p>
                <a:endParaRPr lang="en-US" sz="1000" b="1" dirty="0"/>
              </a:p>
              <a:p>
                <a:r>
                  <a:rPr lang="en-US" sz="2400" b="1" dirty="0"/>
                  <a:t>Hoeveel </a:t>
                </a:r>
                <a:r>
                  <a:rPr lang="en-US" sz="2400" b="1" dirty="0" err="1"/>
                  <a:t>risico</a:t>
                </a:r>
                <a:r>
                  <a:rPr lang="en-US" sz="2400" b="1" dirty="0"/>
                  <a:t> </a:t>
                </a:r>
                <a:r>
                  <a:rPr lang="en-US" sz="2400" b="1" dirty="0" err="1" smtClean="0"/>
                  <a:t>willen</a:t>
                </a:r>
                <a:r>
                  <a:rPr lang="en-US" sz="2400" b="1" dirty="0" smtClean="0"/>
                  <a:t> de </a:t>
                </a:r>
                <a:r>
                  <a:rPr lang="en-US" sz="2400" b="1" dirty="0" err="1" smtClean="0"/>
                  <a:t>onderzoekers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nemen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met het </a:t>
                </a:r>
                <a:r>
                  <a:rPr lang="en-US" sz="2400" b="1" dirty="0" err="1"/>
                  <a:t>onterecht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verwerpen</a:t>
                </a:r>
                <a:r>
                  <a:rPr lang="en-US" sz="2400" b="1" dirty="0"/>
                  <a:t> van de </a:t>
                </a:r>
                <a:r>
                  <a:rPr lang="en-US" sz="2400" b="1" dirty="0" err="1"/>
                  <a:t>nulhypothese</a:t>
                </a:r>
                <a:r>
                  <a:rPr lang="en-US" sz="2400" b="1" dirty="0"/>
                  <a:t>?</a:t>
                </a:r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Wat </a:t>
                </a:r>
                <a:r>
                  <a:rPr lang="en-US" sz="2400" dirty="0" err="1"/>
                  <a:t>houdt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onterecht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verwerpen</a:t>
                </a:r>
                <a:r>
                  <a:rPr lang="en-US" sz="2400" dirty="0"/>
                  <a:t>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in?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Er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wordt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onterecht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aangenomen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dat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de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penetratiediepte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verschilt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beide</a:t>
                </a:r>
                <a:r>
                  <a:rPr lang="en-US" sz="2400" dirty="0" smtClean="0"/>
                  <a:t> types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Is </a:t>
                </a:r>
                <a:r>
                  <a:rPr lang="en-US" sz="2400" b="1" dirty="0" err="1" smtClean="0"/>
                  <a:t>dat</a:t>
                </a:r>
                <a:r>
                  <a:rPr lang="en-US" sz="2400" b="1" dirty="0" smtClean="0"/>
                  <a:t> erg? </a:t>
                </a:r>
                <a:r>
                  <a:rPr lang="en-US" sz="2400" b="1" dirty="0" err="1" smtClean="0"/>
                  <a:t>Waarom</a:t>
                </a:r>
                <a:r>
                  <a:rPr lang="en-US" sz="2400" b="1" dirty="0" smtClean="0"/>
                  <a:t>?</a:t>
                </a:r>
                <a:r>
                  <a:rPr lang="nl-NL" sz="2400" b="1" dirty="0" smtClean="0"/>
                  <a:t> </a:t>
                </a:r>
                <a:endParaRPr lang="en-US" sz="2400" b="1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1000" b="1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3"/>
                <a:stretch>
                  <a:fillRect l="-1634" t="-2296" r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9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400110"/>
          </a:xfrm>
        </p:spPr>
        <p:txBody>
          <a:bodyPr/>
          <a:lstStyle/>
          <a:p>
            <a:r>
              <a:rPr lang="en-US" dirty="0" err="1" smtClean="0"/>
              <a:t>Stap</a:t>
            </a:r>
            <a:r>
              <a:rPr lang="en-US" dirty="0"/>
              <a:t> </a:t>
            </a:r>
            <a:r>
              <a:rPr lang="en-US" dirty="0" smtClean="0"/>
              <a:t>3: </a:t>
            </a:r>
            <a:r>
              <a:rPr lang="en-US" dirty="0" err="1" smtClean="0"/>
              <a:t>verzamelen</a:t>
            </a:r>
            <a:r>
              <a:rPr lang="en-US" dirty="0" smtClean="0"/>
              <a:t> van data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deze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hypothesetoets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gaan</a:t>
                </a:r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uit</a:t>
                </a:r>
                <a:r>
                  <a:rPr lang="en-US" sz="2400" dirty="0" smtClean="0"/>
                  <a:t> van </a:t>
                </a:r>
                <a:r>
                  <a:rPr lang="nl-NL" sz="2400" dirty="0" smtClean="0"/>
                  <a:t>de volgende gegevens:</a:t>
                </a:r>
              </a:p>
              <a:p>
                <a:endParaRPr lang="nl-NL" sz="2400" dirty="0" smtClean="0"/>
              </a:p>
              <a:p>
                <a:endParaRPr lang="en-US" sz="1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b="0" dirty="0" smtClean="0"/>
                  <a:t>De steekproefomvang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nl-NL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nl-NL" sz="2400" dirty="0" smtClean="0"/>
                  <a:t>voor beide types scherfvesten</a:t>
                </a:r>
                <a:endParaRPr lang="nl-NL" sz="2400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Steekproefgemiddelde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400" i="1">
                        <a:latin typeface="Cambria Math" panose="02040503050406030204" pitchFamily="18" charset="0"/>
                      </a:rPr>
                      <m:t>=18,2</m:t>
                    </m:r>
                  </m:oMath>
                </a14:m>
                <a:r>
                  <a:rPr lang="nl-NL" sz="2400" dirty="0"/>
                  <a:t> mm, </a:t>
                </a:r>
                <a:r>
                  <a:rPr lang="nl-NL" sz="2400" dirty="0" smtClean="0"/>
                  <a:t>steekproefstandaardafwijking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r>
                  <a:rPr lang="en-US" sz="2400" dirty="0"/>
                  <a:t> mm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/>
                  <a:t>Steekproefgemiddelde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sz="2400" i="1">
                        <a:latin typeface="Cambria Math" panose="02040503050406030204" pitchFamily="18" charset="0"/>
                      </a:rPr>
                      <m:t>=15,7</m:t>
                    </m:r>
                  </m:oMath>
                </a14:m>
                <a:r>
                  <a:rPr lang="nl-NL" sz="2400" dirty="0"/>
                  <a:t> mm, steekproefstandaardafwijking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=2,2</m:t>
                    </m:r>
                  </m:oMath>
                </a14:m>
                <a:r>
                  <a:rPr lang="nl-NL" sz="2400" dirty="0"/>
                  <a:t> mm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1000" b="1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0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Stap</a:t>
                </a:r>
                <a:r>
                  <a:rPr lang="en-US" dirty="0"/>
                  <a:t> 4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bepaal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toetsingsgrootheid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nl-NL" dirty="0" smtClean="0"/>
              </a:p>
            </p:txBody>
          </p:sp>
        </mc:Choice>
        <mc:Fallback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187856" cy="4246562"/>
          </a:xfrm>
        </p:spPr>
        <p:txBody>
          <a:bodyPr/>
          <a:lstStyle/>
          <a:p>
            <a:endParaRPr lang="en-US" sz="1000" b="1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6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1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651</Words>
  <Application>Microsoft Office PowerPoint</Application>
  <PresentationFormat>Breedbeeld</PresentationFormat>
  <Paragraphs>84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8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1_Presentatie</vt:lpstr>
      <vt:lpstr>Statistiek: college 11</vt:lpstr>
      <vt:lpstr>Recap</vt:lpstr>
      <vt:lpstr>Leerdoelen </vt:lpstr>
      <vt:lpstr>Recap: verschil tussen twee kansvariabelen</vt:lpstr>
      <vt:lpstr>Recap: verschil tussen twee kansvariabelen</vt:lpstr>
      <vt:lpstr>Stap 1: definieer de nul- en alternatieve hypothese</vt:lpstr>
      <vt:lpstr>Stap 2: bepaal het significantieniveau α</vt:lpstr>
      <vt:lpstr>Stap 3: verzamelen van data</vt:lpstr>
      <vt:lpstr>Stap 4: bepaal de toetsingsgrootheid T</vt:lpstr>
      <vt:lpstr>Vragen?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Gebruiker</cp:lastModifiedBy>
  <cp:revision>59</cp:revision>
  <cp:lastPrinted>2011-09-21T07:52:24Z</cp:lastPrinted>
  <dcterms:created xsi:type="dcterms:W3CDTF">2024-11-25T09:45:08Z</dcterms:created>
  <dcterms:modified xsi:type="dcterms:W3CDTF">2025-06-23T18:04:29Z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