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9" r:id="rId4"/>
    <p:sldId id="260" r:id="rId5"/>
    <p:sldId id="265" r:id="rId6"/>
    <p:sldId id="261" r:id="rId7"/>
    <p:sldId id="262" r:id="rId8"/>
    <p:sldId id="263" r:id="rId9"/>
    <p:sldId id="264" r:id="rId10"/>
    <p:sldId id="267" r:id="rId11"/>
    <p:sldId id="268" r:id="rId12"/>
    <p:sldId id="266" r:id="rId13"/>
    <p:sldId id="269" r:id="rId14"/>
    <p:sldId id="271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224"/>
  </p:normalViewPr>
  <p:slideViewPr>
    <p:cSldViewPr snapToGrid="0" snapToObjects="1">
      <p:cViewPr varScale="1">
        <p:scale>
          <a:sx n="96" d="100"/>
          <a:sy n="96" d="100"/>
        </p:scale>
        <p:origin x="20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.be/DAEnPV78rQc?t=1085" TargetMode="External"/><Relationship Id="rId4" Type="http://schemas.openxmlformats.org/officeDocument/2006/relationships/hyperlink" Target="https://github.com/callstack/reassur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A9206B68-9E6F-0D94-8BF0-67D44F3AD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8762" y="643558"/>
            <a:ext cx="3023429" cy="26677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53979C-0C77-3EB8-1F1E-6BA2689E0BA7}"/>
              </a:ext>
            </a:extLst>
          </p:cNvPr>
          <p:cNvSpPr txBox="1"/>
          <p:nvPr/>
        </p:nvSpPr>
        <p:spPr>
          <a:xfrm>
            <a:off x="3143942" y="4114358"/>
            <a:ext cx="565372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K" sz="4400" dirty="0"/>
              <a:t>REACT NATIVE’S </a:t>
            </a:r>
            <a:br>
              <a:rPr lang="en-MK" sz="4400" dirty="0"/>
            </a:br>
            <a:r>
              <a:rPr lang="en-MK" sz="4400" dirty="0"/>
              <a:t>NEW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15569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C1CCC5F-09A6-433F-6B66-CAB9344E2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9948" y="5118263"/>
            <a:ext cx="1842052" cy="16253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56A2C6-26CF-7D8D-A0BE-B1623B90E074}"/>
              </a:ext>
            </a:extLst>
          </p:cNvPr>
          <p:cNvSpPr/>
          <p:nvPr/>
        </p:nvSpPr>
        <p:spPr>
          <a:xfrm>
            <a:off x="2556210" y="1626704"/>
            <a:ext cx="1219200" cy="1802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K" sz="1600" dirty="0"/>
              <a:t>JS thread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80ECAF-104A-3868-6929-897251328BFD}"/>
              </a:ext>
            </a:extLst>
          </p:cNvPr>
          <p:cNvSpPr/>
          <p:nvPr/>
        </p:nvSpPr>
        <p:spPr>
          <a:xfrm>
            <a:off x="7519149" y="1626704"/>
            <a:ext cx="1219200" cy="1802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K" sz="1600" dirty="0"/>
              <a:t>Native / UI thread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265920-C6C9-0FA6-8B99-1AFED5098F23}"/>
              </a:ext>
            </a:extLst>
          </p:cNvPr>
          <p:cNvSpPr txBox="1"/>
          <p:nvPr/>
        </p:nvSpPr>
        <p:spPr>
          <a:xfrm>
            <a:off x="5444339" y="215520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K" dirty="0"/>
              <a:t>JSI</a:t>
            </a: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EABEE7D5-B462-5996-2E53-F148ED7377D7}"/>
              </a:ext>
            </a:extLst>
          </p:cNvPr>
          <p:cNvSpPr/>
          <p:nvPr/>
        </p:nvSpPr>
        <p:spPr>
          <a:xfrm>
            <a:off x="3823051" y="2339872"/>
            <a:ext cx="3696098" cy="484632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K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37E886-3D17-17B5-D4A9-7A1DE6C5FC23}"/>
              </a:ext>
            </a:extLst>
          </p:cNvPr>
          <p:cNvSpPr txBox="1"/>
          <p:nvPr/>
        </p:nvSpPr>
        <p:spPr>
          <a:xfrm>
            <a:off x="3165810" y="238539"/>
            <a:ext cx="52127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K" sz="4400" dirty="0"/>
              <a:t>JSI JavaScript Interface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8238C6-1AF3-D29E-20E8-20E472169864}"/>
              </a:ext>
            </a:extLst>
          </p:cNvPr>
          <p:cNvSpPr txBox="1"/>
          <p:nvPr/>
        </p:nvSpPr>
        <p:spPr>
          <a:xfrm>
            <a:off x="1969323" y="3745229"/>
            <a:ext cx="82533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0" i="0" dirty="0">
                <a:solidFill>
                  <a:srgbClr val="1C1E21"/>
                </a:solidFill>
                <a:effectLst/>
                <a:latin typeface="Optimistic Display"/>
              </a:rPr>
              <a:t>The New Architecture dropped the concept of </a:t>
            </a:r>
            <a:r>
              <a:rPr lang="en-GB" b="0" i="1" dirty="0">
                <a:solidFill>
                  <a:srgbClr val="1C1E21"/>
                </a:solidFill>
                <a:effectLst/>
                <a:latin typeface="Optimistic Display"/>
              </a:rPr>
              <a:t>The Bridge</a:t>
            </a:r>
            <a:r>
              <a:rPr lang="en-GB" b="0" i="0" dirty="0">
                <a:solidFill>
                  <a:srgbClr val="1C1E21"/>
                </a:solidFill>
                <a:effectLst/>
                <a:latin typeface="Optimistic Display"/>
              </a:rPr>
              <a:t> in </a:t>
            </a:r>
            <a:r>
              <a:rPr lang="en-GB" b="0" i="0" dirty="0" err="1">
                <a:solidFill>
                  <a:srgbClr val="1C1E21"/>
                </a:solidFill>
                <a:effectLst/>
                <a:latin typeface="Optimistic Display"/>
              </a:rPr>
              <a:t>favor</a:t>
            </a:r>
            <a:r>
              <a:rPr lang="en-GB" b="0" i="0" dirty="0">
                <a:solidFill>
                  <a:srgbClr val="1C1E21"/>
                </a:solidFill>
                <a:effectLst/>
                <a:latin typeface="Optimistic Display"/>
              </a:rPr>
              <a:t> of another communication mechanism: the </a:t>
            </a:r>
            <a:r>
              <a:rPr lang="en-GB" b="0" i="1" dirty="0">
                <a:solidFill>
                  <a:srgbClr val="1C1E21"/>
                </a:solidFill>
                <a:effectLst/>
                <a:latin typeface="Optimistic Display"/>
              </a:rPr>
              <a:t>JavaScript Interface (JSI)</a:t>
            </a:r>
            <a:r>
              <a:rPr lang="en-GB" b="0" i="0" dirty="0">
                <a:solidFill>
                  <a:srgbClr val="1C1E21"/>
                </a:solidFill>
                <a:effectLst/>
                <a:latin typeface="Optimistic Display"/>
              </a:rPr>
              <a:t>. </a:t>
            </a:r>
          </a:p>
          <a:p>
            <a:pPr algn="just"/>
            <a:r>
              <a:rPr lang="en-GB" b="0" i="0" dirty="0">
                <a:solidFill>
                  <a:srgbClr val="1C1E21"/>
                </a:solidFill>
                <a:effectLst/>
                <a:latin typeface="Optimistic Display"/>
              </a:rPr>
              <a:t>The </a:t>
            </a:r>
            <a:r>
              <a:rPr lang="en-GB" b="0" i="1" dirty="0">
                <a:solidFill>
                  <a:srgbClr val="1C1E21"/>
                </a:solidFill>
                <a:effectLst/>
                <a:latin typeface="Optimistic Display"/>
              </a:rPr>
              <a:t>JSI</a:t>
            </a:r>
            <a:r>
              <a:rPr lang="en-GB" b="0" i="0" dirty="0">
                <a:solidFill>
                  <a:srgbClr val="1C1E21"/>
                </a:solidFill>
                <a:effectLst/>
                <a:latin typeface="Optimistic Display"/>
              </a:rPr>
              <a:t> is an interface that allows a JavaScript object to hold a reference to a C++ and vice-versa.</a:t>
            </a:r>
          </a:p>
          <a:p>
            <a:pPr algn="just"/>
            <a:r>
              <a:rPr lang="en-GB" b="0" i="0" dirty="0">
                <a:solidFill>
                  <a:srgbClr val="1C1E21"/>
                </a:solidFill>
                <a:effectLst/>
                <a:latin typeface="Optimistic Display"/>
              </a:rPr>
              <a:t>Once an object has a reference to the other one, it can directly invoke methods on it. So, for example, a C++ object can now ask a JavaScript object to execute a method in the JavaScript world and vice-versa.</a:t>
            </a:r>
          </a:p>
          <a:p>
            <a:pPr algn="just"/>
            <a:endParaRPr lang="en-MK" dirty="0"/>
          </a:p>
        </p:txBody>
      </p:sp>
    </p:spTree>
    <p:extLst>
      <p:ext uri="{BB962C8B-B14F-4D97-AF65-F5344CB8AC3E}">
        <p14:creationId xmlns:p14="http://schemas.microsoft.com/office/powerpoint/2010/main" val="2546792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C1CCC5F-09A6-433F-6B66-CAB9344E2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9948" y="5118263"/>
            <a:ext cx="1842052" cy="16253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A01662-AEF2-83EF-96BF-D02A52B214C4}"/>
              </a:ext>
            </a:extLst>
          </p:cNvPr>
          <p:cNvSpPr txBox="1"/>
          <p:nvPr/>
        </p:nvSpPr>
        <p:spPr>
          <a:xfrm>
            <a:off x="1020417" y="1170156"/>
            <a:ext cx="967408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C1E21"/>
                </a:solidFill>
                <a:effectLst/>
                <a:latin typeface="Optimistic Display"/>
              </a:rPr>
              <a:t>Synchronous execution:</a:t>
            </a:r>
            <a:r>
              <a:rPr lang="en-GB" b="0" i="0" dirty="0">
                <a:solidFill>
                  <a:srgbClr val="1C1E21"/>
                </a:solidFill>
                <a:effectLst/>
                <a:latin typeface="Optimistic Display"/>
              </a:rPr>
              <a:t> it is now possible to execute synchronously those functions that should not have been asynchronous in the first place.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1C1E21"/>
              </a:solidFill>
              <a:effectLst/>
              <a:latin typeface="Optimistic Display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C1E21"/>
                </a:solidFill>
                <a:effectLst/>
                <a:latin typeface="Optimistic Display"/>
              </a:rPr>
              <a:t>Concurrency:</a:t>
            </a:r>
            <a:r>
              <a:rPr lang="en-GB" b="0" i="0" dirty="0">
                <a:solidFill>
                  <a:srgbClr val="1C1E21"/>
                </a:solidFill>
                <a:effectLst/>
                <a:latin typeface="Optimistic Display"/>
              </a:rPr>
              <a:t> it is possible from JavaScript to invoke functions that are executed on different threads.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1C1E21"/>
              </a:solidFill>
              <a:effectLst/>
              <a:latin typeface="Optimistic Display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C1E21"/>
                </a:solidFill>
                <a:effectLst/>
                <a:latin typeface="Optimistic Display"/>
              </a:rPr>
              <a:t>Lower overhead:</a:t>
            </a:r>
            <a:r>
              <a:rPr lang="en-GB" b="0" i="0" dirty="0">
                <a:solidFill>
                  <a:srgbClr val="1C1E21"/>
                </a:solidFill>
                <a:effectLst/>
                <a:latin typeface="Optimistic Display"/>
              </a:rPr>
              <a:t> the New Architecture doesn't have to serialize/deserialize the data anymore; therefore there are no serialization taxes to pay.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1C1E21"/>
              </a:solidFill>
              <a:effectLst/>
              <a:latin typeface="Optimistic Display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C1E21"/>
                </a:solidFill>
                <a:effectLst/>
                <a:latin typeface="Optimistic Display"/>
              </a:rPr>
              <a:t>Code sharing:</a:t>
            </a:r>
            <a:r>
              <a:rPr lang="en-GB" b="0" i="0" dirty="0">
                <a:solidFill>
                  <a:srgbClr val="1C1E21"/>
                </a:solidFill>
                <a:effectLst/>
                <a:latin typeface="Optimistic Display"/>
              </a:rPr>
              <a:t> by introducing C++, it is now possible to abstract all the platform agnostic code and to share it with ease between the platforms.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1C1E21"/>
              </a:solidFill>
              <a:effectLst/>
              <a:latin typeface="Optimistic Display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C1E21"/>
                </a:solidFill>
                <a:effectLst/>
                <a:latin typeface="Optimistic Display"/>
              </a:rPr>
              <a:t>Type safety:</a:t>
            </a:r>
            <a:r>
              <a:rPr lang="en-GB" b="0" i="0" dirty="0">
                <a:solidFill>
                  <a:srgbClr val="1C1E21"/>
                </a:solidFill>
                <a:effectLst/>
                <a:latin typeface="Optimistic Display"/>
              </a:rPr>
              <a:t> to make sure that JS can properly invoke methods on C++ objects and vice-versa, a layer of code automatically generated has been added. The code is generated starting from some JS specification that must be typed through Flow or TypeScript.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45C439-BF02-DB05-236D-296B6127991C}"/>
              </a:ext>
            </a:extLst>
          </p:cNvPr>
          <p:cNvSpPr txBox="1"/>
          <p:nvPr/>
        </p:nvSpPr>
        <p:spPr>
          <a:xfrm>
            <a:off x="3165810" y="238539"/>
            <a:ext cx="52127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K" sz="4400" dirty="0"/>
              <a:t>JSI JavaScript Interface</a:t>
            </a:r>
          </a:p>
        </p:txBody>
      </p:sp>
    </p:spTree>
    <p:extLst>
      <p:ext uri="{BB962C8B-B14F-4D97-AF65-F5344CB8AC3E}">
        <p14:creationId xmlns:p14="http://schemas.microsoft.com/office/powerpoint/2010/main" val="3632064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C1CCC5F-09A6-433F-6B66-CAB9344E2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9948" y="5118263"/>
            <a:ext cx="1842052" cy="16253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763166-F39B-5C2E-48D5-6D6B20652310}"/>
              </a:ext>
            </a:extLst>
          </p:cNvPr>
          <p:cNvSpPr txBox="1"/>
          <p:nvPr/>
        </p:nvSpPr>
        <p:spPr>
          <a:xfrm>
            <a:off x="4615466" y="172279"/>
            <a:ext cx="1521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K" sz="4400" dirty="0"/>
              <a:t>Pillars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7BBCF-4686-36B8-1EE8-E08BCAD674B1}"/>
              </a:ext>
            </a:extLst>
          </p:cNvPr>
          <p:cNvSpPr txBox="1"/>
          <p:nvPr/>
        </p:nvSpPr>
        <p:spPr>
          <a:xfrm>
            <a:off x="2650435" y="2093843"/>
            <a:ext cx="240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K" dirty="0"/>
              <a:t>Fabric (new render)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3AFE2-17FC-80E0-E4EE-06AA445D9B11}"/>
              </a:ext>
            </a:extLst>
          </p:cNvPr>
          <p:cNvSpPr txBox="1"/>
          <p:nvPr/>
        </p:nvSpPr>
        <p:spPr>
          <a:xfrm>
            <a:off x="2650435" y="2515319"/>
            <a:ext cx="4568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K" dirty="0"/>
              <a:t>TurboModules (new native module system)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DF8790-E9FC-94CA-5FDF-D8CD60927F16}"/>
              </a:ext>
            </a:extLst>
          </p:cNvPr>
          <p:cNvSpPr txBox="1"/>
          <p:nvPr/>
        </p:nvSpPr>
        <p:spPr>
          <a:xfrm>
            <a:off x="2650435" y="2958976"/>
            <a:ext cx="670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K" dirty="0"/>
              <a:t>Codegen (</a:t>
            </a:r>
            <a:r>
              <a:rPr lang="en-GB" b="0" i="0" dirty="0">
                <a:solidFill>
                  <a:srgbClr val="1C1E21"/>
                </a:solidFill>
                <a:effectLst/>
                <a:latin typeface="Optimistic Display"/>
              </a:rPr>
              <a:t>tool that can be used to avoid writing a lot of repetitive</a:t>
            </a:r>
            <a:r>
              <a:rPr lang="en-MK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D68DAB-7D3E-6623-394A-59151B9F0CEC}"/>
              </a:ext>
            </a:extLst>
          </p:cNvPr>
          <p:cNvSpPr txBox="1"/>
          <p:nvPr/>
        </p:nvSpPr>
        <p:spPr>
          <a:xfrm>
            <a:off x="2650435" y="340263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0629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C1CCC5F-09A6-433F-6B66-CAB9344E2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9948" y="5118263"/>
            <a:ext cx="1842052" cy="16253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763166-F39B-5C2E-48D5-6D6B20652310}"/>
              </a:ext>
            </a:extLst>
          </p:cNvPr>
          <p:cNvSpPr txBox="1"/>
          <p:nvPr/>
        </p:nvSpPr>
        <p:spPr>
          <a:xfrm>
            <a:off x="4615466" y="172279"/>
            <a:ext cx="22461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K" sz="4400" dirty="0"/>
              <a:t>Codegen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D68DAB-7D3E-6623-394A-59151B9F0CEC}"/>
              </a:ext>
            </a:extLst>
          </p:cNvPr>
          <p:cNvSpPr txBox="1"/>
          <p:nvPr/>
        </p:nvSpPr>
        <p:spPr>
          <a:xfrm>
            <a:off x="2650435" y="340263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K" dirty="0"/>
              <a:t> 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3D456DAE-8A0F-2F0C-412F-EAF5D2F54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30" y="1115139"/>
            <a:ext cx="10779285" cy="3390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E18C77-61EF-6469-83F6-F4D6DE6DFDFC}"/>
              </a:ext>
            </a:extLst>
          </p:cNvPr>
          <p:cNvSpPr txBox="1"/>
          <p:nvPr/>
        </p:nvSpPr>
        <p:spPr>
          <a:xfrm>
            <a:off x="1205948" y="5208104"/>
            <a:ext cx="6960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K" dirty="0"/>
              <a:t>Codegen will generate specific code for every platform: Android and iOS</a:t>
            </a:r>
          </a:p>
        </p:txBody>
      </p:sp>
    </p:spTree>
    <p:extLst>
      <p:ext uri="{BB962C8B-B14F-4D97-AF65-F5344CB8AC3E}">
        <p14:creationId xmlns:p14="http://schemas.microsoft.com/office/powerpoint/2010/main" val="386032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C1CCC5F-09A6-433F-6B66-CAB9344E2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9948" y="5118263"/>
            <a:ext cx="1842052" cy="16253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763166-F39B-5C2E-48D5-6D6B20652310}"/>
              </a:ext>
            </a:extLst>
          </p:cNvPr>
          <p:cNvSpPr txBox="1"/>
          <p:nvPr/>
        </p:nvSpPr>
        <p:spPr>
          <a:xfrm>
            <a:off x="5313574" y="177093"/>
            <a:ext cx="15648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K" sz="4400" dirty="0"/>
              <a:t>Fabric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D68DAB-7D3E-6623-394A-59151B9F0CEC}"/>
              </a:ext>
            </a:extLst>
          </p:cNvPr>
          <p:cNvSpPr txBox="1"/>
          <p:nvPr/>
        </p:nvSpPr>
        <p:spPr>
          <a:xfrm>
            <a:off x="2650435" y="340263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K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AFF65-8705-CFE5-B3A2-9659A34779CC}"/>
              </a:ext>
            </a:extLst>
          </p:cNvPr>
          <p:cNvSpPr txBox="1"/>
          <p:nvPr/>
        </p:nvSpPr>
        <p:spPr>
          <a:xfrm>
            <a:off x="466040" y="1739737"/>
            <a:ext cx="11725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0" i="0" dirty="0">
                <a:solidFill>
                  <a:srgbClr val="1C1E21"/>
                </a:solidFill>
                <a:effectLst/>
                <a:latin typeface="Optimistic Display"/>
              </a:rPr>
              <a:t>A Fabric Native Component is a Native Component rendered on the screen using the Fabric Render. Using Fabric Native Components instead of Legacy Native Components allows us to reap all the benefits of the </a:t>
            </a:r>
            <a:r>
              <a:rPr lang="en-GB" b="1" i="0" dirty="0">
                <a:solidFill>
                  <a:srgbClr val="1C1E21"/>
                </a:solidFill>
                <a:effectLst/>
                <a:latin typeface="Optimistic Display"/>
              </a:rPr>
              <a:t>New Architecture</a:t>
            </a:r>
            <a:r>
              <a:rPr lang="en-GB" b="0" i="0" dirty="0">
                <a:solidFill>
                  <a:srgbClr val="1C1E21"/>
                </a:solidFill>
                <a:effectLst/>
                <a:latin typeface="Optimistic Display"/>
              </a:rPr>
              <a:t>:</a:t>
            </a:r>
          </a:p>
          <a:p>
            <a:pPr algn="l"/>
            <a:endParaRPr lang="en-GB" b="0" i="0" dirty="0">
              <a:solidFill>
                <a:srgbClr val="1C1E21"/>
              </a:solidFill>
              <a:effectLst/>
              <a:latin typeface="Optimistic Display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Optimistic Display"/>
              </a:rPr>
              <a:t>Strongly typed interfaces that are consistent across platforms.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Optimistic Display"/>
              </a:rPr>
              <a:t>The ability to write your code in C++, either exclusively or integrated with another native platform language, hence reducing the need to duplicate implementations across platforms.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Optimistic Display"/>
              </a:rPr>
              <a:t>The use of JSI, a JavaScript interface for native code, which allows for more efficient communication between native and JavaScript code than the bridge.</a:t>
            </a:r>
          </a:p>
          <a:p>
            <a:endParaRPr lang="en-MK" dirty="0"/>
          </a:p>
        </p:txBody>
      </p:sp>
    </p:spTree>
    <p:extLst>
      <p:ext uri="{BB962C8B-B14F-4D97-AF65-F5344CB8AC3E}">
        <p14:creationId xmlns:p14="http://schemas.microsoft.com/office/powerpoint/2010/main" val="2972815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C1CCC5F-09A6-433F-6B66-CAB9344E2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9948" y="5118263"/>
            <a:ext cx="1842052" cy="16253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763166-F39B-5C2E-48D5-6D6B20652310}"/>
              </a:ext>
            </a:extLst>
          </p:cNvPr>
          <p:cNvSpPr txBox="1"/>
          <p:nvPr/>
        </p:nvSpPr>
        <p:spPr>
          <a:xfrm>
            <a:off x="4235586" y="159026"/>
            <a:ext cx="37208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i="0" dirty="0">
                <a:solidFill>
                  <a:srgbClr val="1C1E21"/>
                </a:solidFill>
                <a:effectLst/>
                <a:latin typeface="Optimistic Display"/>
              </a:rPr>
              <a:t>Turbo Modules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D68DAB-7D3E-6623-394A-59151B9F0CEC}"/>
              </a:ext>
            </a:extLst>
          </p:cNvPr>
          <p:cNvSpPr txBox="1"/>
          <p:nvPr/>
        </p:nvSpPr>
        <p:spPr>
          <a:xfrm>
            <a:off x="2650435" y="340263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K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6F42AC-D4D5-FC4E-D683-58A4202E60F0}"/>
              </a:ext>
            </a:extLst>
          </p:cNvPr>
          <p:cNvSpPr txBox="1"/>
          <p:nvPr/>
        </p:nvSpPr>
        <p:spPr>
          <a:xfrm>
            <a:off x="697693" y="1463641"/>
            <a:ext cx="107966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0" i="0" dirty="0">
                <a:solidFill>
                  <a:srgbClr val="1C1E21"/>
                </a:solidFill>
                <a:effectLst/>
                <a:latin typeface="Optimistic Display"/>
              </a:rPr>
              <a:t>Turbo Native Modules are the next iteration on Native Modules that provide a few extra benefits:</a:t>
            </a:r>
          </a:p>
          <a:p>
            <a:pPr algn="l"/>
            <a:endParaRPr lang="en-GB" b="0" i="0" dirty="0">
              <a:solidFill>
                <a:srgbClr val="1C1E21"/>
              </a:solidFill>
              <a:effectLst/>
              <a:latin typeface="Optimistic Display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Optimistic Display"/>
              </a:rPr>
              <a:t> Strongly typed interfaces that are consistent across platforms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Optimistic Display"/>
              </a:rPr>
              <a:t> The ability to write your code in C++, either exclusively or integrated with another native platform language,   reducing the need to duplicate implementations across platforms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Optimistic Display"/>
              </a:rPr>
              <a:t> Lazy loading of modules, allowing for faster app start-up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Optimistic Display"/>
              </a:rPr>
              <a:t> The use of JSI, a JavaScript interface for native code, allows for more efficient communication between native and JavaScript code than the bridge</a:t>
            </a:r>
          </a:p>
          <a:p>
            <a:endParaRPr lang="en-MK" dirty="0"/>
          </a:p>
        </p:txBody>
      </p:sp>
    </p:spTree>
    <p:extLst>
      <p:ext uri="{BB962C8B-B14F-4D97-AF65-F5344CB8AC3E}">
        <p14:creationId xmlns:p14="http://schemas.microsoft.com/office/powerpoint/2010/main" val="3059404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C1CCC5F-09A6-433F-6B66-CAB9344E2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9948" y="5118263"/>
            <a:ext cx="1842052" cy="16253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D68DAB-7D3E-6623-394A-59151B9F0CEC}"/>
              </a:ext>
            </a:extLst>
          </p:cNvPr>
          <p:cNvSpPr txBox="1"/>
          <p:nvPr/>
        </p:nvSpPr>
        <p:spPr>
          <a:xfrm>
            <a:off x="2650435" y="340263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K" dirty="0"/>
              <a:t> </a:t>
            </a:r>
          </a:p>
        </p:txBody>
      </p:sp>
      <p:pic>
        <p:nvPicPr>
          <p:cNvPr id="4100" name="Picture 4" descr="Deep dive into React Native's New Architecture | by Atharva Patil | COOX  Tech | Medium">
            <a:extLst>
              <a:ext uri="{FF2B5EF4-FFF2-40B4-BE49-F238E27FC236}">
                <a16:creationId xmlns:a16="http://schemas.microsoft.com/office/drawing/2014/main" id="{0458A623-80F3-6EC4-D263-3ECA7A02A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5016"/>
            <a:ext cx="12192000" cy="647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150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C1CCC5F-09A6-433F-6B66-CAB9344E2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9948" y="5118263"/>
            <a:ext cx="1842052" cy="16253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D68DAB-7D3E-6623-394A-59151B9F0CEC}"/>
              </a:ext>
            </a:extLst>
          </p:cNvPr>
          <p:cNvSpPr txBox="1"/>
          <p:nvPr/>
        </p:nvSpPr>
        <p:spPr>
          <a:xfrm>
            <a:off x="2650435" y="340263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K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E74C6D-2D07-8687-AC55-AD0240B34BB1}"/>
              </a:ext>
            </a:extLst>
          </p:cNvPr>
          <p:cNvSpPr txBox="1"/>
          <p:nvPr/>
        </p:nvSpPr>
        <p:spPr>
          <a:xfrm>
            <a:off x="4026715" y="132522"/>
            <a:ext cx="41385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K" sz="4400" dirty="0"/>
              <a:t>What to look for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2959BD-E70C-54A1-1EA6-3F0728437441}"/>
              </a:ext>
            </a:extLst>
          </p:cNvPr>
          <p:cNvSpPr txBox="1"/>
          <p:nvPr/>
        </p:nvSpPr>
        <p:spPr>
          <a:xfrm>
            <a:off x="490330" y="170953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K" dirty="0"/>
              <a:t>Timeline: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1DBC72-3920-ABAD-3CF3-773DAD5A419C}"/>
              </a:ext>
            </a:extLst>
          </p:cNvPr>
          <p:cNvCxnSpPr>
            <a:cxnSpLocks/>
          </p:cNvCxnSpPr>
          <p:nvPr/>
        </p:nvCxnSpPr>
        <p:spPr>
          <a:xfrm>
            <a:off x="622852" y="2597426"/>
            <a:ext cx="104294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06DF792-1895-B782-4053-EBCC8BFFB596}"/>
              </a:ext>
            </a:extLst>
          </p:cNvPr>
          <p:cNvSpPr/>
          <p:nvPr/>
        </p:nvSpPr>
        <p:spPr>
          <a:xfrm>
            <a:off x="1012268" y="2320226"/>
            <a:ext cx="554400" cy="55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K" sz="1400" dirty="0"/>
              <a:t>68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B17C33-F28F-7656-2A48-847C2D8E8B7D}"/>
              </a:ext>
            </a:extLst>
          </p:cNvPr>
          <p:cNvSpPr/>
          <p:nvPr/>
        </p:nvSpPr>
        <p:spPr>
          <a:xfrm>
            <a:off x="4581114" y="2320226"/>
            <a:ext cx="554400" cy="55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K" sz="1400" dirty="0"/>
              <a:t>69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D0E684E-B944-AD99-63A6-8FE3EE494DE9}"/>
              </a:ext>
            </a:extLst>
          </p:cNvPr>
          <p:cNvSpPr/>
          <p:nvPr/>
        </p:nvSpPr>
        <p:spPr>
          <a:xfrm>
            <a:off x="7056487" y="2320226"/>
            <a:ext cx="554400" cy="55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K" sz="1400" dirty="0"/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467AA-0CF2-B0CE-E503-13392B075FE3}"/>
              </a:ext>
            </a:extLst>
          </p:cNvPr>
          <p:cNvSpPr txBox="1"/>
          <p:nvPr/>
        </p:nvSpPr>
        <p:spPr>
          <a:xfrm>
            <a:off x="553545" y="2907897"/>
            <a:ext cx="2891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</a:t>
            </a:r>
            <a:r>
              <a:rPr lang="en-MK" dirty="0"/>
              <a:t>ew Architecure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K" dirty="0"/>
              <a:t>React 17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31B2D5-C810-2A07-1EFF-F84D9E6C5510}"/>
              </a:ext>
            </a:extLst>
          </p:cNvPr>
          <p:cNvSpPr txBox="1"/>
          <p:nvPr/>
        </p:nvSpPr>
        <p:spPr>
          <a:xfrm>
            <a:off x="4200939" y="2907897"/>
            <a:ext cx="2109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K" dirty="0"/>
              <a:t>React 18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K" dirty="0"/>
              <a:t>Bundled Hermes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335FCC-C0DA-6EF9-1543-0DFECFAA87A8}"/>
              </a:ext>
            </a:extLst>
          </p:cNvPr>
          <p:cNvSpPr txBox="1"/>
          <p:nvPr/>
        </p:nvSpPr>
        <p:spPr>
          <a:xfrm>
            <a:off x="6818243" y="2907897"/>
            <a:ext cx="5185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K" dirty="0"/>
              <a:t>C</a:t>
            </a:r>
            <a:r>
              <a:rPr lang="en-GB" dirty="0"/>
              <a:t>Make support</a:t>
            </a:r>
            <a:r>
              <a:rPr lang="en-MK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K" dirty="0"/>
              <a:t>Unified Codegen Config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K" dirty="0"/>
              <a:t>Fix all the transition from old to new architecture </a:t>
            </a:r>
          </a:p>
          <a:p>
            <a:r>
              <a:rPr lang="en-MK" dirty="0"/>
              <a:t> in 68 and 69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721800-5BE4-0814-5F4B-C9BCB7AB8BA2}"/>
              </a:ext>
            </a:extLst>
          </p:cNvPr>
          <p:cNvSpPr txBox="1"/>
          <p:nvPr/>
        </p:nvSpPr>
        <p:spPr>
          <a:xfrm>
            <a:off x="622852" y="6374271"/>
            <a:ext cx="307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reactnative.dev</a:t>
            </a:r>
            <a:r>
              <a:rPr lang="en-GB" dirty="0"/>
              <a:t>/versions</a:t>
            </a:r>
            <a:endParaRPr lang="en-M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2221CB-F16E-EBF8-7F78-AE3785247587}"/>
              </a:ext>
            </a:extLst>
          </p:cNvPr>
          <p:cNvSpPr txBox="1"/>
          <p:nvPr/>
        </p:nvSpPr>
        <p:spPr>
          <a:xfrm>
            <a:off x="594687" y="4383263"/>
            <a:ext cx="5228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K" dirty="0"/>
              <a:t>Build tools:</a:t>
            </a:r>
            <a:br>
              <a:rPr lang="en-MK" dirty="0"/>
            </a:br>
            <a:r>
              <a:rPr lang="en-MK" dirty="0"/>
              <a:t>- React Native Gradele plugin will replace react.gradel</a:t>
            </a:r>
          </a:p>
          <a:p>
            <a:r>
              <a:rPr lang="en-MK" dirty="0"/>
              <a:t>- Custom logic in Ruby for CocoaPods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7118C7-39AD-22E8-CAD9-B92EFF60E580}"/>
              </a:ext>
            </a:extLst>
          </p:cNvPr>
          <p:cNvSpPr txBox="1"/>
          <p:nvPr/>
        </p:nvSpPr>
        <p:spPr>
          <a:xfrm>
            <a:off x="622852" y="5666106"/>
            <a:ext cx="382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K" dirty="0"/>
              <a:t>Hermes will be recomendend </a:t>
            </a:r>
            <a:r>
              <a:rPr lang="en-GB" dirty="0"/>
              <a:t>JS engine</a:t>
            </a:r>
            <a:endParaRPr lang="en-MK" dirty="0"/>
          </a:p>
        </p:txBody>
      </p:sp>
    </p:spTree>
    <p:extLst>
      <p:ext uri="{BB962C8B-B14F-4D97-AF65-F5344CB8AC3E}">
        <p14:creationId xmlns:p14="http://schemas.microsoft.com/office/powerpoint/2010/main" val="3946614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C1CCC5F-09A6-433F-6B66-CAB9344E2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9948" y="5118263"/>
            <a:ext cx="1842052" cy="16253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D68DAB-7D3E-6623-394A-59151B9F0CEC}"/>
              </a:ext>
            </a:extLst>
          </p:cNvPr>
          <p:cNvSpPr txBox="1"/>
          <p:nvPr/>
        </p:nvSpPr>
        <p:spPr>
          <a:xfrm>
            <a:off x="2650435" y="340263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K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9A593D-E845-DD34-2A1C-03A15DA6A5A2}"/>
              </a:ext>
            </a:extLst>
          </p:cNvPr>
          <p:cNvSpPr txBox="1"/>
          <p:nvPr/>
        </p:nvSpPr>
        <p:spPr>
          <a:xfrm>
            <a:off x="5301904" y="424069"/>
            <a:ext cx="1588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K" sz="4400" dirty="0"/>
              <a:t>Bonus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4735C-6024-68E8-FE26-E098A9208B46}"/>
              </a:ext>
            </a:extLst>
          </p:cNvPr>
          <p:cNvSpPr txBox="1"/>
          <p:nvPr/>
        </p:nvSpPr>
        <p:spPr>
          <a:xfrm>
            <a:off x="1338470" y="2186609"/>
            <a:ext cx="1076461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Maintain and improve</a:t>
            </a:r>
            <a:r>
              <a:rPr lang="en-MK" dirty="0"/>
              <a:t> high performance in react native app :</a:t>
            </a:r>
          </a:p>
          <a:p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(profile the app, observe render patterns, apply </a:t>
            </a:r>
            <a:r>
              <a:rPr lang="en-GB" b="0" i="0" dirty="0" err="1">
                <a:solidFill>
                  <a:srgbClr val="24292F"/>
                </a:solidFill>
                <a:effectLst/>
                <a:latin typeface="-apple-system"/>
              </a:rPr>
              <a:t>memoization</a:t>
            </a:r>
            <a:r>
              <a:rPr lang="en-GB" b="0" i="0" dirty="0">
                <a:solidFill>
                  <a:srgbClr val="24292F"/>
                </a:solidFill>
                <a:effectLst/>
                <a:latin typeface="-apple-system"/>
              </a:rPr>
              <a:t> in the right places)</a:t>
            </a:r>
            <a:r>
              <a:rPr lang="en-MK" dirty="0"/>
              <a:t> </a:t>
            </a:r>
          </a:p>
          <a:p>
            <a:r>
              <a:rPr lang="en-GB" dirty="0">
                <a:hlinkClick r:id="rId4"/>
              </a:rPr>
              <a:t>https://github.com/callstack/reassure</a:t>
            </a:r>
            <a:endParaRPr lang="en-GB" dirty="0"/>
          </a:p>
          <a:p>
            <a:endParaRPr lang="en-GB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C1E21"/>
                </a:solidFill>
                <a:effectLst/>
                <a:latin typeface="system-ui"/>
              </a:rPr>
              <a:t>@</a:t>
            </a:r>
            <a:r>
              <a:rPr lang="en-GB" b="0" i="0" dirty="0" err="1">
                <a:solidFill>
                  <a:srgbClr val="1C1E21"/>
                </a:solidFill>
                <a:effectLst/>
                <a:latin typeface="system-ui"/>
              </a:rPr>
              <a:t>rnx</a:t>
            </a:r>
            <a:r>
              <a:rPr lang="en-GB" b="0" i="0" dirty="0">
                <a:solidFill>
                  <a:srgbClr val="1C1E21"/>
                </a:solidFill>
                <a:effectLst/>
                <a:latin typeface="system-ui"/>
              </a:rPr>
              <a:t>-kit/dep-check manages React Native dependencies for a package, based on its needs and requirements.</a:t>
            </a:r>
          </a:p>
          <a:p>
            <a:pPr algn="l"/>
            <a:r>
              <a:rPr lang="en-GB" b="0" i="0" dirty="0">
                <a:solidFill>
                  <a:srgbClr val="1C1E21"/>
                </a:solidFill>
                <a:effectLst/>
                <a:latin typeface="system-ui"/>
              </a:rPr>
              <a:t>If you want to learn how dep-check is used at Microsoft, </a:t>
            </a:r>
          </a:p>
          <a:p>
            <a:pPr algn="l"/>
            <a:r>
              <a:rPr lang="en-GB" b="0" i="0" dirty="0">
                <a:solidFill>
                  <a:srgbClr val="1C1E21"/>
                </a:solidFill>
                <a:effectLst/>
                <a:latin typeface="system-ui"/>
              </a:rPr>
              <a:t>and see a demo of how it works in a </a:t>
            </a:r>
            <a:r>
              <a:rPr lang="en-GB" b="0" i="0" dirty="0" err="1">
                <a:solidFill>
                  <a:srgbClr val="1C1E21"/>
                </a:solidFill>
                <a:effectLst/>
                <a:latin typeface="system-ui"/>
              </a:rPr>
              <a:t>monorepo</a:t>
            </a:r>
            <a:r>
              <a:rPr lang="en-GB" b="0" i="0" dirty="0">
                <a:solidFill>
                  <a:srgbClr val="1C1E21"/>
                </a:solidFill>
                <a:effectLst/>
                <a:latin typeface="system-ui"/>
              </a:rPr>
              <a:t> </a:t>
            </a:r>
          </a:p>
          <a:p>
            <a:pPr algn="l"/>
            <a:r>
              <a:rPr lang="en-GB" b="0" i="0" dirty="0">
                <a:solidFill>
                  <a:srgbClr val="1C1E21"/>
                </a:solidFill>
                <a:effectLst/>
                <a:latin typeface="system-ui"/>
                <a:hlinkClick r:id="rId5"/>
              </a:rPr>
              <a:t>"Improve all the repos – exploring Microsoft’s DevExp"</a:t>
            </a:r>
            <a:r>
              <a:rPr lang="en-GB" b="0" i="0" dirty="0">
                <a:solidFill>
                  <a:srgbClr val="1C1E21"/>
                </a:solidFill>
                <a:effectLst/>
                <a:latin typeface="system-ui"/>
              </a:rPr>
              <a:t>.</a:t>
            </a:r>
          </a:p>
          <a:p>
            <a:endParaRPr lang="en-M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K" dirty="0"/>
          </a:p>
        </p:txBody>
      </p:sp>
    </p:spTree>
    <p:extLst>
      <p:ext uri="{BB962C8B-B14F-4D97-AF65-F5344CB8AC3E}">
        <p14:creationId xmlns:p14="http://schemas.microsoft.com/office/powerpoint/2010/main" val="1595180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C1CCC5F-09A6-433F-6B66-CAB9344E2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9948" y="5118263"/>
            <a:ext cx="1842052" cy="16253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A280B8-3D13-F3F4-C8DF-2FBA1E9530C4}"/>
              </a:ext>
            </a:extLst>
          </p:cNvPr>
          <p:cNvSpPr txBox="1"/>
          <p:nvPr/>
        </p:nvSpPr>
        <p:spPr>
          <a:xfrm>
            <a:off x="2753360" y="1036320"/>
            <a:ext cx="503362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K" dirty="0"/>
              <a:t>What is React Native?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K" dirty="0"/>
          </a:p>
          <a:p>
            <a:r>
              <a:rPr lang="en-MK" b="1" dirty="0"/>
              <a:t>     React Native’s current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K" dirty="0"/>
              <a:t>How JavaScript code is understand from the OS?</a:t>
            </a:r>
          </a:p>
          <a:p>
            <a:pPr lvl="1"/>
            <a:r>
              <a:rPr lang="en-MK" dirty="0"/>
              <a:t>Main thread</a:t>
            </a:r>
          </a:p>
          <a:p>
            <a:pPr lvl="1"/>
            <a:r>
              <a:rPr lang="en-MK" dirty="0"/>
              <a:t>JavaScript thread</a:t>
            </a:r>
          </a:p>
          <a:p>
            <a:pPr lvl="1"/>
            <a:r>
              <a:rPr lang="en-MK" dirty="0"/>
              <a:t>Shadow thread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K" dirty="0"/>
              <a:t>How UI is rendered?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K" dirty="0"/>
              <a:t>Common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K" dirty="0"/>
          </a:p>
          <a:p>
            <a:r>
              <a:rPr lang="en-MK" b="1" dirty="0"/>
              <a:t>     React Native’s new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K" dirty="0"/>
              <a:t>JavaScript Interface (JSI)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K" dirty="0"/>
              <a:t>Fabric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K" dirty="0"/>
              <a:t>Turbo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K" dirty="0"/>
              <a:t>Codegen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MK" dirty="0"/>
          </a:p>
          <a:p>
            <a:r>
              <a:rPr lang="en-MK" b="1" dirty="0"/>
              <a:t>      What to look for</a:t>
            </a:r>
          </a:p>
          <a:p>
            <a:pPr lvl="1"/>
            <a:endParaRPr lang="en-MK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MK" dirty="0"/>
          </a:p>
        </p:txBody>
      </p:sp>
    </p:spTree>
    <p:extLst>
      <p:ext uri="{BB962C8B-B14F-4D97-AF65-F5344CB8AC3E}">
        <p14:creationId xmlns:p14="http://schemas.microsoft.com/office/powerpoint/2010/main" val="195270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C1CCC5F-09A6-433F-6B66-CAB9344E2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9948" y="5118263"/>
            <a:ext cx="1842052" cy="16253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92126E-4B47-95AC-BF10-4EC6658C3774}"/>
              </a:ext>
            </a:extLst>
          </p:cNvPr>
          <p:cNvSpPr txBox="1"/>
          <p:nvPr/>
        </p:nvSpPr>
        <p:spPr>
          <a:xfrm>
            <a:off x="3555913" y="3044279"/>
            <a:ext cx="50801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K" sz="4400" dirty="0"/>
              <a:t>What is React Native</a:t>
            </a:r>
          </a:p>
        </p:txBody>
      </p:sp>
    </p:spTree>
    <p:extLst>
      <p:ext uri="{BB962C8B-B14F-4D97-AF65-F5344CB8AC3E}">
        <p14:creationId xmlns:p14="http://schemas.microsoft.com/office/powerpoint/2010/main" val="4091617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C1CCC5F-09A6-433F-6B66-CAB9344E2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9948" y="5118263"/>
            <a:ext cx="1842052" cy="16253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AAEFD2-F5DF-108F-3495-23F92646FE79}"/>
              </a:ext>
            </a:extLst>
          </p:cNvPr>
          <p:cNvSpPr/>
          <p:nvPr/>
        </p:nvSpPr>
        <p:spPr>
          <a:xfrm>
            <a:off x="2481916" y="1005837"/>
            <a:ext cx="1320800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K" dirty="0"/>
              <a:t>&lt;View&gt;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3A04E-F2B5-B203-E3C1-C990E7BA88A6}"/>
              </a:ext>
            </a:extLst>
          </p:cNvPr>
          <p:cNvSpPr/>
          <p:nvPr/>
        </p:nvSpPr>
        <p:spPr>
          <a:xfrm>
            <a:off x="2481916" y="1859279"/>
            <a:ext cx="1320800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K" dirty="0"/>
              <a:t>&lt;Text&gt;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D6F56B-25B8-2573-5D36-E380CCF29A78}"/>
              </a:ext>
            </a:extLst>
          </p:cNvPr>
          <p:cNvSpPr/>
          <p:nvPr/>
        </p:nvSpPr>
        <p:spPr>
          <a:xfrm>
            <a:off x="2481916" y="2712721"/>
            <a:ext cx="1320800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K" dirty="0"/>
              <a:t>&lt;Image&gt;</a:t>
            </a:r>
          </a:p>
        </p:txBody>
      </p:sp>
      <p:pic>
        <p:nvPicPr>
          <p:cNvPr id="1026" name="Picture 2" descr="Smartphone Transparent PNG, Smartphone Clipart Free Download - Free Transparent  PNG Logos">
            <a:extLst>
              <a:ext uri="{FF2B5EF4-FFF2-40B4-BE49-F238E27FC236}">
                <a16:creationId xmlns:a16="http://schemas.microsoft.com/office/drawing/2014/main" id="{A8395505-B321-3546-0769-C5F1A3AA2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3614084" cy="470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E9F569D-84ED-ECC7-3A15-C1C9FF43C9C5}"/>
              </a:ext>
            </a:extLst>
          </p:cNvPr>
          <p:cNvSpPr/>
          <p:nvPr/>
        </p:nvSpPr>
        <p:spPr>
          <a:xfrm>
            <a:off x="7152640" y="1005837"/>
            <a:ext cx="1524000" cy="6400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K" dirty="0"/>
              <a:t>&lt;ViewGroup&gt;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F9A9E0-8D58-BC4C-0337-C3EED1E08D08}"/>
              </a:ext>
            </a:extLst>
          </p:cNvPr>
          <p:cNvSpPr/>
          <p:nvPr/>
        </p:nvSpPr>
        <p:spPr>
          <a:xfrm>
            <a:off x="7152640" y="1859279"/>
            <a:ext cx="1524000" cy="6400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K" dirty="0"/>
              <a:t>&lt;TextView&gt;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75366A-EBF3-DC93-83F6-162BC7F6EF7A}"/>
              </a:ext>
            </a:extLst>
          </p:cNvPr>
          <p:cNvSpPr/>
          <p:nvPr/>
        </p:nvSpPr>
        <p:spPr>
          <a:xfrm>
            <a:off x="7152640" y="2712721"/>
            <a:ext cx="1524000" cy="6400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K" dirty="0"/>
              <a:t>&lt;ImageView&gt;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C9B340-0776-6AB7-B9C1-0C9AF8C51681}"/>
              </a:ext>
            </a:extLst>
          </p:cNvPr>
          <p:cNvSpPr txBox="1"/>
          <p:nvPr/>
        </p:nvSpPr>
        <p:spPr>
          <a:xfrm>
            <a:off x="7223760" y="4802108"/>
            <a:ext cx="137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K" dirty="0">
                <a:solidFill>
                  <a:srgbClr val="00B0F0"/>
                </a:solidFill>
              </a:rPr>
              <a:t>Native</a:t>
            </a:r>
            <a:r>
              <a:rPr lang="en-MK" dirty="0"/>
              <a:t> </a:t>
            </a:r>
            <a:r>
              <a:rPr lang="en-MK" dirty="0">
                <a:solidFill>
                  <a:srgbClr val="00B0F0"/>
                </a:solidFill>
              </a:rPr>
              <a:t>views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8CE9E0-2802-2FC4-2718-01836E2BD351}"/>
              </a:ext>
            </a:extLst>
          </p:cNvPr>
          <p:cNvSpPr txBox="1"/>
          <p:nvPr/>
        </p:nvSpPr>
        <p:spPr>
          <a:xfrm>
            <a:off x="1940883" y="4802108"/>
            <a:ext cx="266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K" dirty="0">
                <a:solidFill>
                  <a:srgbClr val="00B0F0"/>
                </a:solidFill>
              </a:rPr>
              <a:t>React Native</a:t>
            </a:r>
            <a:r>
              <a:rPr lang="en-MK" dirty="0"/>
              <a:t> </a:t>
            </a:r>
            <a:r>
              <a:rPr lang="en-MK" dirty="0">
                <a:solidFill>
                  <a:srgbClr val="00B0F0"/>
                </a:solidFill>
              </a:rPr>
              <a:t>Components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47130497-9463-2F80-1525-450B2E262665}"/>
              </a:ext>
            </a:extLst>
          </p:cNvPr>
          <p:cNvSpPr/>
          <p:nvPr/>
        </p:nvSpPr>
        <p:spPr>
          <a:xfrm>
            <a:off x="5008880" y="2062480"/>
            <a:ext cx="978408" cy="48463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K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3EBB3B-DC2E-20C5-21FD-8275DC89831D}"/>
              </a:ext>
            </a:extLst>
          </p:cNvPr>
          <p:cNvSpPr txBox="1"/>
          <p:nvPr/>
        </p:nvSpPr>
        <p:spPr>
          <a:xfrm>
            <a:off x="2054087" y="5883965"/>
            <a:ext cx="565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K" dirty="0"/>
              <a:t>JavaScrpit is not compailed in to native platfrom languages?</a:t>
            </a:r>
          </a:p>
        </p:txBody>
      </p:sp>
    </p:spTree>
    <p:extLst>
      <p:ext uri="{BB962C8B-B14F-4D97-AF65-F5344CB8AC3E}">
        <p14:creationId xmlns:p14="http://schemas.microsoft.com/office/powerpoint/2010/main" val="1941452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C1CCC5F-09A6-433F-6B66-CAB9344E2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9948" y="5118263"/>
            <a:ext cx="1842052" cy="16253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92126E-4B47-95AC-BF10-4EC6658C3774}"/>
              </a:ext>
            </a:extLst>
          </p:cNvPr>
          <p:cNvSpPr txBox="1"/>
          <p:nvPr/>
        </p:nvSpPr>
        <p:spPr>
          <a:xfrm>
            <a:off x="2960975" y="2705725"/>
            <a:ext cx="62700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K" sz="4400" dirty="0"/>
              <a:t>How JavaScript code </a:t>
            </a:r>
          </a:p>
          <a:p>
            <a:pPr algn="ctr"/>
            <a:r>
              <a:rPr lang="en-MK" sz="4400" dirty="0"/>
              <a:t>is understand from the OS</a:t>
            </a:r>
          </a:p>
        </p:txBody>
      </p:sp>
    </p:spTree>
    <p:extLst>
      <p:ext uri="{BB962C8B-B14F-4D97-AF65-F5344CB8AC3E}">
        <p14:creationId xmlns:p14="http://schemas.microsoft.com/office/powerpoint/2010/main" val="2741231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C1CCC5F-09A6-433F-6B66-CAB9344E2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9948" y="5118263"/>
            <a:ext cx="1842052" cy="16253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A59010-4345-1C28-B9DA-539254BA18A0}"/>
              </a:ext>
            </a:extLst>
          </p:cNvPr>
          <p:cNvSpPr txBox="1"/>
          <p:nvPr/>
        </p:nvSpPr>
        <p:spPr>
          <a:xfrm>
            <a:off x="4720303" y="406400"/>
            <a:ext cx="275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K" sz="2400" dirty="0"/>
              <a:t>The building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6C175-3753-884C-5A57-1D95CEE08846}"/>
              </a:ext>
            </a:extLst>
          </p:cNvPr>
          <p:cNvSpPr txBox="1"/>
          <p:nvPr/>
        </p:nvSpPr>
        <p:spPr>
          <a:xfrm>
            <a:off x="1666240" y="19405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MK" dirty="0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647A0A5-8516-AC27-6A9B-A649DC20B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" y="2411215"/>
            <a:ext cx="2806700" cy="660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A78FDF-1DD0-0AA3-B6BF-0235A9BEE0A6}"/>
              </a:ext>
            </a:extLst>
          </p:cNvPr>
          <p:cNvSpPr/>
          <p:nvPr/>
        </p:nvSpPr>
        <p:spPr>
          <a:xfrm>
            <a:off x="4694275" y="2284215"/>
            <a:ext cx="9784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K" sz="1600" dirty="0"/>
              <a:t>JS 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FDC380-D2D4-DB87-54E0-CB1346737086}"/>
              </a:ext>
            </a:extLst>
          </p:cNvPr>
          <p:cNvSpPr/>
          <p:nvPr/>
        </p:nvSpPr>
        <p:spPr>
          <a:xfrm>
            <a:off x="6832379" y="2289572"/>
            <a:ext cx="9784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K" sz="1600" dirty="0"/>
              <a:t>JS thread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299359-6E5A-5203-6CA1-23C80AF6DBA0}"/>
              </a:ext>
            </a:extLst>
          </p:cNvPr>
          <p:cNvSpPr/>
          <p:nvPr/>
        </p:nvSpPr>
        <p:spPr>
          <a:xfrm>
            <a:off x="9595898" y="2284215"/>
            <a:ext cx="11127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K" sz="1600" dirty="0"/>
              <a:t>Native / UI</a:t>
            </a:r>
            <a:br>
              <a:rPr lang="en-MK" sz="1600" dirty="0"/>
            </a:br>
            <a:r>
              <a:rPr lang="en-MK" sz="1600" dirty="0"/>
              <a:t>thread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4AD830F5-F28B-E438-F858-A256C476DBDD}"/>
              </a:ext>
            </a:extLst>
          </p:cNvPr>
          <p:cNvSpPr/>
          <p:nvPr/>
        </p:nvSpPr>
        <p:spPr>
          <a:xfrm>
            <a:off x="3357660" y="2499099"/>
            <a:ext cx="1280160" cy="48463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K" sz="1600" dirty="0"/>
              <a:t>Packager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F7FBC72E-9CD6-72BF-C703-CB6819EE7F2F}"/>
              </a:ext>
            </a:extLst>
          </p:cNvPr>
          <p:cNvSpPr/>
          <p:nvPr/>
        </p:nvSpPr>
        <p:spPr>
          <a:xfrm>
            <a:off x="5763327" y="2499099"/>
            <a:ext cx="978408" cy="48463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K"/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8156C856-C5E4-859F-7555-A600F3007C2C}"/>
              </a:ext>
            </a:extLst>
          </p:cNvPr>
          <p:cNvSpPr/>
          <p:nvPr/>
        </p:nvSpPr>
        <p:spPr>
          <a:xfrm>
            <a:off x="7897654" y="2499099"/>
            <a:ext cx="1551145" cy="484632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K" sz="1600" dirty="0"/>
              <a:t>Bridge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D9F375D-5F56-5B9B-224D-8720F4C17D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3723" y="3198615"/>
            <a:ext cx="2006600" cy="2032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C1283D6-2AD5-6AF6-E769-62B6B6ED9CAC}"/>
              </a:ext>
            </a:extLst>
          </p:cNvPr>
          <p:cNvSpPr/>
          <p:nvPr/>
        </p:nvSpPr>
        <p:spPr>
          <a:xfrm>
            <a:off x="7960899" y="4203863"/>
            <a:ext cx="142465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K" sz="1600" dirty="0"/>
              <a:t>Shadow thread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164C7A-790D-BF43-8803-7D4A3EC2DD5C}"/>
              </a:ext>
            </a:extLst>
          </p:cNvPr>
          <p:cNvSpPr txBox="1"/>
          <p:nvPr/>
        </p:nvSpPr>
        <p:spPr>
          <a:xfrm>
            <a:off x="8006648" y="3504938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MK" dirty="0"/>
              <a:t>erialize json</a:t>
            </a:r>
          </a:p>
        </p:txBody>
      </p:sp>
    </p:spTree>
    <p:extLst>
      <p:ext uri="{BB962C8B-B14F-4D97-AF65-F5344CB8AC3E}">
        <p14:creationId xmlns:p14="http://schemas.microsoft.com/office/powerpoint/2010/main" val="2577696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C1CCC5F-09A6-433F-6B66-CAB9344E2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9948" y="5118263"/>
            <a:ext cx="1842052" cy="1625340"/>
          </a:xfrm>
          <a:prstGeom prst="rect">
            <a:avLst/>
          </a:prstGeom>
        </p:spPr>
      </p:pic>
      <p:pic>
        <p:nvPicPr>
          <p:cNvPr id="2052" name="Picture 4" descr="Step two">
            <a:extLst>
              <a:ext uri="{FF2B5EF4-FFF2-40B4-BE49-F238E27FC236}">
                <a16:creationId xmlns:a16="http://schemas.microsoft.com/office/drawing/2014/main" id="{0C738EC7-BF78-D185-79EB-7FF207229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762" y="938932"/>
            <a:ext cx="9822475" cy="474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02E079-25B1-F978-4BC4-0661C961FF5F}"/>
              </a:ext>
            </a:extLst>
          </p:cNvPr>
          <p:cNvSpPr txBox="1"/>
          <p:nvPr/>
        </p:nvSpPr>
        <p:spPr>
          <a:xfrm>
            <a:off x="3863208" y="331304"/>
            <a:ext cx="446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K" dirty="0"/>
              <a:t>How the UI of React Native app is rendered?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773196-90A1-FC15-D8A3-51EE0ED3B6FA}"/>
              </a:ext>
            </a:extLst>
          </p:cNvPr>
          <p:cNvSpPr txBox="1"/>
          <p:nvPr/>
        </p:nvSpPr>
        <p:spPr>
          <a:xfrm>
            <a:off x="2335256" y="5930933"/>
            <a:ext cx="752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K" dirty="0"/>
              <a:t>ReactElementThree(JS) &gt; ReactShadowThree(C++) &gt; HostViewThree(Native)</a:t>
            </a:r>
          </a:p>
        </p:txBody>
      </p:sp>
    </p:spTree>
    <p:extLst>
      <p:ext uri="{BB962C8B-B14F-4D97-AF65-F5344CB8AC3E}">
        <p14:creationId xmlns:p14="http://schemas.microsoft.com/office/powerpoint/2010/main" val="2264205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C1CCC5F-09A6-433F-6B66-CAB9344E2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9948" y="5118263"/>
            <a:ext cx="1842052" cy="16253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F471AB-ED67-2408-298F-16ACAADBE9DF}"/>
              </a:ext>
            </a:extLst>
          </p:cNvPr>
          <p:cNvSpPr txBox="1"/>
          <p:nvPr/>
        </p:nvSpPr>
        <p:spPr>
          <a:xfrm>
            <a:off x="2373153" y="2659559"/>
            <a:ext cx="74456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K" sz="4400" dirty="0"/>
              <a:t>React Native’s new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20568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C1CCC5F-09A6-433F-6B66-CAB9344E2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9948" y="5118263"/>
            <a:ext cx="1842052" cy="16253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E238DC-8580-6BA9-E942-14C69F346667}"/>
              </a:ext>
            </a:extLst>
          </p:cNvPr>
          <p:cNvSpPr txBox="1"/>
          <p:nvPr/>
        </p:nvSpPr>
        <p:spPr>
          <a:xfrm>
            <a:off x="1351722" y="821635"/>
            <a:ext cx="77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K" dirty="0"/>
              <a:t>Why?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C67B39-F671-E44B-0516-85B973FF238B}"/>
              </a:ext>
            </a:extLst>
          </p:cNvPr>
          <p:cNvSpPr txBox="1"/>
          <p:nvPr/>
        </p:nvSpPr>
        <p:spPr>
          <a:xfrm>
            <a:off x="1590261" y="1616765"/>
            <a:ext cx="178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K" dirty="0"/>
              <a:t>Bridge is gone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587053-9350-CED0-AA64-1FACFED80207}"/>
              </a:ext>
            </a:extLst>
          </p:cNvPr>
          <p:cNvSpPr txBox="1"/>
          <p:nvPr/>
        </p:nvSpPr>
        <p:spPr>
          <a:xfrm>
            <a:off x="1590261" y="1986097"/>
            <a:ext cx="685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Re-Rendering infrastructure is rewritten in more cross platform way</a:t>
            </a:r>
            <a:endParaRPr lang="en-M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7BF6B2-3C8D-18FC-7D99-C92035054D0C}"/>
              </a:ext>
            </a:extLst>
          </p:cNvPr>
          <p:cNvSpPr txBox="1"/>
          <p:nvPr/>
        </p:nvSpPr>
        <p:spPr>
          <a:xfrm>
            <a:off x="1590261" y="2411895"/>
            <a:ext cx="251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K" dirty="0"/>
              <a:t>Type Saftly (Codegen)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30C31F-31D7-D277-A87D-42A31A537424}"/>
              </a:ext>
            </a:extLst>
          </p:cNvPr>
          <p:cNvSpPr txBox="1"/>
          <p:nvPr/>
        </p:nvSpPr>
        <p:spPr>
          <a:xfrm>
            <a:off x="1590261" y="2793615"/>
            <a:ext cx="5872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K" dirty="0"/>
              <a:t>React 18 is available only on the NEW ARCHITECTURE</a:t>
            </a:r>
          </a:p>
        </p:txBody>
      </p:sp>
      <p:pic>
        <p:nvPicPr>
          <p:cNvPr id="3074" name="Picture 2" descr="48 Drawing Of A Small Bridge Illustrations &amp; Clip Art - iStock">
            <a:extLst>
              <a:ext uri="{FF2B5EF4-FFF2-40B4-BE49-F238E27FC236}">
                <a16:creationId xmlns:a16="http://schemas.microsoft.com/office/drawing/2014/main" id="{90623DE2-9E02-10A5-CBB5-E0BC91DE0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896" y="3601133"/>
            <a:ext cx="3314756" cy="265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E7E4D6-B974-9B4F-D90B-AFA4BF45F893}"/>
              </a:ext>
            </a:extLst>
          </p:cNvPr>
          <p:cNvCxnSpPr>
            <a:cxnSpLocks/>
          </p:cNvCxnSpPr>
          <p:nvPr/>
        </p:nvCxnSpPr>
        <p:spPr>
          <a:xfrm>
            <a:off x="3896139" y="3829878"/>
            <a:ext cx="2756452" cy="21998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9B4B1F-1ADD-D2EA-DB51-8E66909D6615}"/>
              </a:ext>
            </a:extLst>
          </p:cNvPr>
          <p:cNvCxnSpPr>
            <a:cxnSpLocks/>
          </p:cNvCxnSpPr>
          <p:nvPr/>
        </p:nvCxnSpPr>
        <p:spPr>
          <a:xfrm flipH="1">
            <a:off x="3896139" y="3829878"/>
            <a:ext cx="2756452" cy="219986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647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377</TotalTime>
  <Words>825</Words>
  <Application>Microsoft Macintosh PowerPoint</Application>
  <PresentationFormat>Widescreen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Gill Sans MT</vt:lpstr>
      <vt:lpstr>Optimistic Display</vt:lpstr>
      <vt:lpstr>system-ui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Blazhe Petrov</dc:creator>
  <cp:lastModifiedBy>Blazhe Petrov</cp:lastModifiedBy>
  <cp:revision>6</cp:revision>
  <dcterms:created xsi:type="dcterms:W3CDTF">2022-10-06T07:21:58Z</dcterms:created>
  <dcterms:modified xsi:type="dcterms:W3CDTF">2022-10-06T13:39:04Z</dcterms:modified>
</cp:coreProperties>
</file>