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6FF"/>
    <a:srgbClr val="C59A66"/>
    <a:srgbClr val="E06C69"/>
    <a:srgbClr val="EAA130"/>
    <a:srgbClr val="C678DD"/>
    <a:srgbClr val="61AFEE"/>
    <a:srgbClr val="ABB2BF"/>
    <a:srgbClr val="55B6C2"/>
    <a:srgbClr val="83C47A"/>
    <a:srgbClr val="2C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01D-A217-47FE-BBCF-539A95B4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E2BD-FF60-42DC-BD91-66B269F2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06AC-6AEF-4E3A-84D9-D0A2D21C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29FC-12E2-40F8-91A9-5AEF8490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E442-ABDC-4F6A-83E0-5E060CD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5832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705F-0161-4002-A767-BC140714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516D-CC4D-43DB-8FD3-AF4D4C40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31F1-0AB5-489E-9227-AD5CE9F7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0329-E493-432A-B73E-17CAC620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9107-07C0-4618-8884-862253B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4032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AD6C7-4AF9-472B-AFF6-2EC99E2F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86E9A-FF8F-409C-87E9-F9FCB41C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85E6-3643-40C3-AED5-624C40E3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CBBC-D684-4079-84FD-6C3EB16A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981E-F6B2-4BA9-86B5-B96F02E9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179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00A1-8A3C-43EF-90C2-113A6A39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4646-3FA9-419E-B649-46D0348B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25A3-D34A-47F0-BC44-7FA61545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6AEF-25CA-462B-9C9E-6237350F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A343-0FDC-432B-A31A-F4A186AA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18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0430-B69F-47DF-B9AC-A63A648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1E69-B2A6-4D1F-A050-1E1B2945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95CB-AF91-4DBE-AE61-0E738B0E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7ED2-A881-4EE8-AC36-CB281B5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1C93-5606-456A-A457-746DA022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2117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60D-76C1-4370-872D-81F207CB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90B1-0FF4-4DBA-A3B4-DA1F7CAC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98E2-75D5-4940-BCEE-B7F6B68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DDA5-777B-4B81-BCD6-4FCFD835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E08B-5E2C-4556-8ED2-DB7546B0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943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13AE-EC58-4CA5-AEAF-2693F276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F526-B43F-489A-BA4F-788009A9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59313-5496-463C-9B16-7455F1C9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0C061-7FC2-4012-8739-E6A7FC74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13E9-BE73-44F1-8F48-2C06B901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BAEC-F47E-4C63-9277-5711D181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441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C4DD-9196-4162-A352-2930AC77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E284-8EDA-4C45-B55A-FB08E4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B1990-DD09-4DAC-93E4-4225E0C4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550AB-D88E-4364-BB4D-C865D7E93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73785-D235-4EDE-BC4E-73E76876A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F38EC-380A-4010-89DE-2B041E57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03BE-2041-4967-8FCE-CCE54EBC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ED4B-1271-41EB-B619-23B7DEC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6854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EC4-F3A5-44CD-8E48-2D0A5BD1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1325E-9041-45CC-9DC1-691CD487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DE4BB-766C-4CD6-848D-B6D5AE3D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70E2E-50FD-4C12-964E-3E75728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03063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333D0-5C47-4C58-A8DF-8DAD63B8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AA4D-CE75-48EE-A36C-BDFBC7D9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5E3CB-5FFB-4C2C-9048-CE603B8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51306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BD06-FDA0-469C-95EF-8F814E2B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450B-C919-4150-988C-8BD04092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F14E-22BA-4B11-87D7-CDBBE263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B6F1-2A74-495E-9C9C-01CFA18C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8CB3-B916-4AFD-A53E-F59DB78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3467-8B20-44BD-B119-CBDFAB0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256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DF9E-455D-42E6-9A86-43E6850E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0ABC-023F-467B-8501-99358BD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9DAE-20C0-477E-BB00-1B119D57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8C0F-953F-439B-B08C-A7F6726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4878-2729-4B4D-8883-0A9F103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23165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030D-6C30-4017-94E8-D5F954E2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5DF44-72AE-4ABF-B345-08C9EDBB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8ECDA-B63B-4F46-8E05-CCBF33BB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928D7-9E87-4C64-935B-F16B8565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7E58-F6E2-45AF-BEFD-7466AC10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0DCA-286B-4AFA-A427-F056FB6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6121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4C3E-B878-4E4C-B330-187B34B2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9C252-F8A3-4F0B-B4AB-D81CBBCA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317C-C4CF-412B-9FB3-7B80167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3CB2-6D39-412C-AB5D-506CA45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36EB-A5DC-4D66-9BEE-25AD1071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3984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8AC09-21F1-44D8-9970-15B872CC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1F61-64A3-4649-A32A-D12DFF98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D7DA-DA40-4017-81B6-51D668C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EEC5-BFD8-40CD-9A1C-CE8B364F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A219-1CCB-41EF-B243-34FC3910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564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CF84-2FA3-4384-8C73-36955F54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F5EE-3602-4307-9E18-AE36553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1023-D66D-4111-A8E6-B192DA8D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584A-403F-4369-8402-C140EE1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7F62-46B6-4D2E-9C89-00C133B8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742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227-081B-4F08-A3B5-3380F19B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25F4-4635-4251-8CA6-13E586C6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BFEE-3203-4E8B-A482-FB1309C3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164D-E709-47B5-A3BB-8320CD33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15D-0324-43FE-94DD-B8EE55E1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E27B-D9B0-4773-AF4B-E7EBDB2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954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A948-3053-4EC6-85D2-E336039C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5A98-8DBF-41FB-90A6-A7419DB1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40550-8FE4-4B1C-B349-87BEBD40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36E9F-3319-4EC5-9BDA-FEB99E668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DB421-9220-4C60-B6FD-33810D51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DE842-85F1-4F63-8F74-84C0279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E526-E1AA-4ED1-B8AB-55CE82A8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07B76-356B-4726-8D78-9BF414DC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3265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C03B-CFBF-410E-8F1F-EC70A2B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1AD6-B567-4E45-A22B-75BB8BE4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E2ED-46DC-4A4B-8BC3-2B719E5A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7B16-F748-4F17-A574-E54DA956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6036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7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0473-68C9-4C5B-8426-A74E66B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A147-F714-4A56-BA26-759A7F14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EB75-02A9-46C3-BB0E-785D435B5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FAFE-DB93-478E-B2AB-AFD5F09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28FFE-19C1-493E-AD47-E4CABD51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31C4-8396-435D-A1CF-1ECE80C7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399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6C0A-9702-4B38-808A-BD932E9A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F4EED-3814-4867-96F0-AF1BAA8C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60C2-6DF8-4634-85DB-51EB5E25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C867-EF9D-47FC-844A-B15B745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C3E6-878D-4CA0-826A-A6D2B89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B8A9-18C2-4C73-9BCC-E86DA122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730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A61C-BE0A-400D-BE02-A32BEDE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C9CC-1954-4EB0-8594-BCEFCB2E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0009-21F1-4F60-A105-B47CC107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369D-BCFF-4FF3-BA7E-EEA54749186B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11F8-B7D5-4779-AC4D-030D9A318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5DB1-3426-4BCC-B86A-3A5F32A0A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6238-B960-44C6-A759-151F232DE9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642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15821-DB3F-49ED-83EA-68941195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F3DC-9205-49A4-ADA1-6EDDD18F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20E4-D2EA-4018-B8D5-3F7C33488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40F5-255C-4F4A-A4F4-19A81D0072E3}" type="datetimeFigureOut">
              <a:rPr lang="mk-MK" smtClean="0"/>
              <a:t>26.05.2023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8FBD-5BFE-4505-AB1E-B3F3BE93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2FDF-90F7-48CC-B2DD-805C80F5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D216-AC7B-412C-A650-B330F4442EA2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766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5CC3C-8E89-4CBE-A9B7-4763487AEAF7}"/>
              </a:ext>
            </a:extLst>
          </p:cNvPr>
          <p:cNvSpPr txBox="1"/>
          <p:nvPr/>
        </p:nvSpPr>
        <p:spPr>
          <a:xfrm>
            <a:off x="415484" y="3075057"/>
            <a:ext cx="1136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AA130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61AFEE"/>
                </a:solidFill>
                <a:latin typeface="Consolas" panose="020B0609020204030204" pitchFamily="49" charset="0"/>
              </a:rPr>
              <a:t>greet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BB2BF"/>
                </a:solidFill>
                <a:highlight>
                  <a:srgbClr val="2C313C"/>
                </a:highlight>
                <a:latin typeface="Consolas" panose="020B0609020204030204" pitchFamily="49" charset="0"/>
              </a:rPr>
              <a:t>how: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3C47A"/>
                </a:solidFill>
                <a:latin typeface="Consolas" panose="020B0609020204030204" pitchFamily="49" charset="0"/>
              </a:rPr>
              <a:t>“Hello”</a:t>
            </a:r>
            <a:r>
              <a:rPr lang="en-US" sz="40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ABB2BF"/>
                </a:solidFill>
                <a:highlight>
                  <a:srgbClr val="2C313C"/>
                </a:highlight>
                <a:latin typeface="Consolas" panose="020B0609020204030204" pitchFamily="49" charset="0"/>
              </a:rPr>
              <a:t>who:</a:t>
            </a:r>
            <a:r>
              <a:rPr lang="en-US" sz="4000" dirty="0">
                <a:solidFill>
                  <a:srgbClr val="2C313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3C47A"/>
                </a:solidFill>
                <a:latin typeface="Consolas" panose="020B0609020204030204" pitchFamily="49" charset="0"/>
              </a:rPr>
              <a:t>“Beer.JS”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)</a:t>
            </a:r>
            <a:endParaRPr lang="mk-MK" sz="4000" dirty="0">
              <a:solidFill>
                <a:srgbClr val="00B7C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5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748FA-715B-4B62-A2F0-C5ADEB4F8105}"/>
              </a:ext>
            </a:extLst>
          </p:cNvPr>
          <p:cNvSpPr txBox="1"/>
          <p:nvPr/>
        </p:nvSpPr>
        <p:spPr>
          <a:xfrm>
            <a:off x="1956459" y="154380"/>
            <a:ext cx="8279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Global Execution Context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7850-EB2C-416F-BA40-A716B78AAA69}"/>
              </a:ext>
            </a:extLst>
          </p:cNvPr>
          <p:cNvSpPr txBox="1"/>
          <p:nvPr/>
        </p:nvSpPr>
        <p:spPr>
          <a:xfrm>
            <a:off x="297992" y="1341911"/>
            <a:ext cx="5051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solidFill>
                  <a:srgbClr val="D9F6FF"/>
                </a:solidFill>
              </a:rPr>
              <a:t> Create </a:t>
            </a:r>
            <a:r>
              <a:rPr lang="en-US" sz="3000" dirty="0">
                <a:solidFill>
                  <a:srgbClr val="C59A66"/>
                </a:solidFill>
              </a:rPr>
              <a:t>global</a:t>
            </a:r>
            <a:r>
              <a:rPr lang="en-US" sz="3000" dirty="0">
                <a:solidFill>
                  <a:srgbClr val="D9F6FF"/>
                </a:solidFill>
              </a:rPr>
              <a:t>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E047-73EE-44FE-B7B2-4A80189FAA00}"/>
              </a:ext>
            </a:extLst>
          </p:cNvPr>
          <p:cNvSpPr txBox="1"/>
          <p:nvPr/>
        </p:nvSpPr>
        <p:spPr>
          <a:xfrm>
            <a:off x="297992" y="3109891"/>
            <a:ext cx="5397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</a:rPr>
              <a:t>2. Create </a:t>
            </a:r>
            <a:r>
              <a:rPr lang="en-US" sz="3000" dirty="0">
                <a:solidFill>
                  <a:srgbClr val="EAA130"/>
                </a:solidFill>
              </a:rPr>
              <a:t>this</a:t>
            </a:r>
            <a:r>
              <a:rPr lang="en-US" sz="3000" dirty="0">
                <a:solidFill>
                  <a:srgbClr val="D9F6FF"/>
                </a:solidFill>
              </a:rPr>
              <a:t> keyword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52B1E-9EA9-4259-B186-012B6F94968A}"/>
              </a:ext>
            </a:extLst>
          </p:cNvPr>
          <p:cNvSpPr txBox="1"/>
          <p:nvPr/>
        </p:nvSpPr>
        <p:spPr>
          <a:xfrm>
            <a:off x="793667" y="3835757"/>
            <a:ext cx="4219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EAA130"/>
                </a:solidFill>
              </a:rPr>
              <a:t>this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55B6C2"/>
                </a:solidFill>
              </a:rPr>
              <a:t>=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C59A66"/>
                </a:solidFill>
              </a:rPr>
              <a:t>window </a:t>
            </a:r>
            <a:r>
              <a:rPr lang="en-US" sz="2500" dirty="0">
                <a:solidFill>
                  <a:srgbClr val="D9F6FF"/>
                </a:solidFill>
              </a:rPr>
              <a:t>(browser)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66D77-4AD0-49DE-9CDB-34D01477981F}"/>
              </a:ext>
            </a:extLst>
          </p:cNvPr>
          <p:cNvSpPr txBox="1"/>
          <p:nvPr/>
        </p:nvSpPr>
        <p:spPr>
          <a:xfrm>
            <a:off x="793667" y="1965158"/>
            <a:ext cx="3184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59A66"/>
                </a:solidFill>
              </a:rPr>
              <a:t>window </a:t>
            </a:r>
            <a:r>
              <a:rPr lang="en-US" sz="2500" dirty="0">
                <a:solidFill>
                  <a:srgbClr val="D9F6FF"/>
                </a:solidFill>
              </a:rPr>
              <a:t>(browsers)</a:t>
            </a:r>
          </a:p>
          <a:p>
            <a:r>
              <a:rPr lang="en-US" sz="2500" dirty="0">
                <a:solidFill>
                  <a:srgbClr val="C59A66"/>
                </a:solidFill>
              </a:rPr>
              <a:t>global </a:t>
            </a:r>
            <a:r>
              <a:rPr lang="en-US" sz="2500" dirty="0">
                <a:solidFill>
                  <a:srgbClr val="D9F6FF"/>
                </a:solidFill>
              </a:rPr>
              <a:t>(Node)</a:t>
            </a:r>
            <a:endParaRPr lang="mk-MK" sz="2500" dirty="0">
              <a:solidFill>
                <a:srgbClr val="D9F6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E97E20-99E9-41FE-AE93-B91DF089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75" y="1341911"/>
            <a:ext cx="4835447" cy="4683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9D4F41-C7DA-4E00-BE3F-62226409930E}"/>
              </a:ext>
            </a:extLst>
          </p:cNvPr>
          <p:cNvSpPr txBox="1"/>
          <p:nvPr/>
        </p:nvSpPr>
        <p:spPr>
          <a:xfrm>
            <a:off x="6762998" y="5082639"/>
            <a:ext cx="354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ABB2BF"/>
                </a:solidFill>
              </a:rPr>
              <a:t>.</a:t>
            </a:r>
          </a:p>
          <a:p>
            <a:r>
              <a:rPr lang="en-US" sz="2400" dirty="0">
                <a:solidFill>
                  <a:srgbClr val="ABB2BF"/>
                </a:solidFill>
              </a:rPr>
              <a:t>.</a:t>
            </a:r>
          </a:p>
          <a:p>
            <a:r>
              <a:rPr lang="en-US" sz="2400" dirty="0">
                <a:solidFill>
                  <a:srgbClr val="ABB2BF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2586B-2705-4858-8D29-41292863F3A2}"/>
              </a:ext>
            </a:extLst>
          </p:cNvPr>
          <p:cNvSpPr txBox="1"/>
          <p:nvPr/>
        </p:nvSpPr>
        <p:spPr>
          <a:xfrm>
            <a:off x="297991" y="4600872"/>
            <a:ext cx="5397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</a:rPr>
              <a:t>3. Create scope 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C105F-03D4-4066-B47D-25BF9414D3B7}"/>
              </a:ext>
            </a:extLst>
          </p:cNvPr>
          <p:cNvSpPr txBox="1"/>
          <p:nvPr/>
        </p:nvSpPr>
        <p:spPr>
          <a:xfrm>
            <a:off x="793667" y="5277562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55B6C2"/>
                </a:solidFill>
              </a:rPr>
              <a:t>[</a:t>
            </a:r>
            <a:r>
              <a:rPr lang="en-US" sz="2500" dirty="0">
                <a:solidFill>
                  <a:srgbClr val="C59A66"/>
                </a:solidFill>
              </a:rPr>
              <a:t>GEC</a:t>
            </a:r>
            <a:r>
              <a:rPr lang="en-US" sz="2500" dirty="0">
                <a:solidFill>
                  <a:srgbClr val="55B6C2"/>
                </a:solidFill>
              </a:rPr>
              <a:t>]</a:t>
            </a:r>
            <a:endParaRPr lang="mk-MK" sz="2500" dirty="0">
              <a:solidFill>
                <a:srgbClr val="55B6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8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5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396D1-197F-45E8-98AA-BE296D3A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33" y="154379"/>
            <a:ext cx="6799759" cy="6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EFB3B1-2485-411C-A78A-2B4EE3A5E341}"/>
              </a:ext>
            </a:extLst>
          </p:cNvPr>
          <p:cNvSpPr/>
          <p:nvPr/>
        </p:nvSpPr>
        <p:spPr>
          <a:xfrm>
            <a:off x="4418020" y="3315057"/>
            <a:ext cx="6834249" cy="1140031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177F1-13E4-4119-915B-8B6F4E4B8964}"/>
              </a:ext>
            </a:extLst>
          </p:cNvPr>
          <p:cNvSpPr/>
          <p:nvPr/>
        </p:nvSpPr>
        <p:spPr>
          <a:xfrm>
            <a:off x="4393870" y="1582366"/>
            <a:ext cx="3783849" cy="298315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6458E-E389-4EF0-8976-BA8BDA799836}"/>
              </a:ext>
            </a:extLst>
          </p:cNvPr>
          <p:cNvSpPr/>
          <p:nvPr/>
        </p:nvSpPr>
        <p:spPr>
          <a:xfrm>
            <a:off x="4393869" y="1949435"/>
            <a:ext cx="4155870" cy="298315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BCF2-CA80-4FA1-9A8C-9B5948CED93E}"/>
              </a:ext>
            </a:extLst>
          </p:cNvPr>
          <p:cNvSpPr txBox="1"/>
          <p:nvPr/>
        </p:nvSpPr>
        <p:spPr>
          <a:xfrm>
            <a:off x="3642260" y="195944"/>
            <a:ext cx="4907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Creation Phase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9CB7E-6698-49FD-9201-CC8F62E717B7}"/>
              </a:ext>
            </a:extLst>
          </p:cNvPr>
          <p:cNvSpPr txBox="1"/>
          <p:nvPr/>
        </p:nvSpPr>
        <p:spPr>
          <a:xfrm>
            <a:off x="332510" y="1484416"/>
            <a:ext cx="19479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C59A66"/>
                </a:solidFill>
              </a:rPr>
              <a:t>window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55B6C2"/>
                </a:solidFill>
              </a:rPr>
              <a:t>=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EAA130"/>
                </a:solidFill>
              </a:rPr>
              <a:t>{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…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endParaRPr lang="en-US" sz="2500" dirty="0">
              <a:solidFill>
                <a:srgbClr val="EAA130"/>
              </a:solidFill>
            </a:endParaRPr>
          </a:p>
          <a:p>
            <a:r>
              <a:rPr lang="en-US" sz="2500" dirty="0">
                <a:solidFill>
                  <a:srgbClr val="EAA13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21883-EDC9-46CC-B842-0CAF499B8586}"/>
              </a:ext>
            </a:extLst>
          </p:cNvPr>
          <p:cNvSpPr txBox="1"/>
          <p:nvPr/>
        </p:nvSpPr>
        <p:spPr>
          <a:xfrm>
            <a:off x="635328" y="2358311"/>
            <a:ext cx="28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AFEE"/>
                </a:solidFill>
              </a:rPr>
              <a:t>fullName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678DD"/>
                </a:solidFill>
              </a:rPr>
              <a:t>function</a:t>
            </a:r>
            <a:r>
              <a:rPr lang="en-US" dirty="0">
                <a:solidFill>
                  <a:srgbClr val="C59A66"/>
                </a:solidFill>
              </a:rPr>
              <a:t>(</a:t>
            </a:r>
            <a:r>
              <a:rPr lang="en-US" dirty="0">
                <a:solidFill>
                  <a:srgbClr val="ABB2BF"/>
                </a:solidFill>
              </a:rPr>
              <a:t>…</a:t>
            </a:r>
            <a:r>
              <a:rPr lang="en-US" dirty="0">
                <a:solidFill>
                  <a:srgbClr val="C59A66"/>
                </a:solidFill>
              </a:rPr>
              <a:t>)</a:t>
            </a:r>
            <a:endParaRPr lang="mk-MK" dirty="0">
              <a:solidFill>
                <a:srgbClr val="C59A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9FC96-C3DC-4DB4-9B33-F677798280F0}"/>
              </a:ext>
            </a:extLst>
          </p:cNvPr>
          <p:cNvSpPr txBox="1"/>
          <p:nvPr/>
        </p:nvSpPr>
        <p:spPr>
          <a:xfrm>
            <a:off x="635328" y="274709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firstName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59A66"/>
                </a:solidFill>
              </a:rPr>
              <a:t>undefined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0143C-DC2E-4BA1-8369-2504CBF12C15}"/>
              </a:ext>
            </a:extLst>
          </p:cNvPr>
          <p:cNvSpPr txBox="1"/>
          <p:nvPr/>
        </p:nvSpPr>
        <p:spPr>
          <a:xfrm>
            <a:off x="635327" y="313360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lastName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59A66"/>
                </a:solidFill>
              </a:rPr>
              <a:t>undefined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812EE-A8A5-4F17-AC4F-31C6DB17BFB6}"/>
              </a:ext>
            </a:extLst>
          </p:cNvPr>
          <p:cNvSpPr txBox="1"/>
          <p:nvPr/>
        </p:nvSpPr>
        <p:spPr>
          <a:xfrm>
            <a:off x="4344446" y="1490354"/>
            <a:ext cx="6981398" cy="3046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“Cave”</a:t>
            </a:r>
          </a:p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“Johnson”</a:t>
            </a:r>
          </a:p>
          <a:p>
            <a:endParaRPr lang="en-US" sz="2400" dirty="0">
              <a:solidFill>
                <a:srgbClr val="83C47A"/>
              </a:solidFill>
            </a:endParaRPr>
          </a:p>
          <a:p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678DD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C678DD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  <a:r>
              <a:rPr lang="en-US" sz="2400" dirty="0">
                <a:solidFill>
                  <a:srgbClr val="C678DD"/>
                </a:solidFill>
              </a:rPr>
              <a:t>${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C678DD"/>
                </a:solidFill>
              </a:rPr>
              <a:t>} ${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678DD"/>
                </a:solidFill>
              </a:rPr>
              <a:t>}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</a:p>
          <a:p>
            <a:r>
              <a:rPr lang="en-US" sz="2400" dirty="0">
                <a:solidFill>
                  <a:srgbClr val="C59A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9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8" grpId="0" animBg="1"/>
      <p:bldP spid="8" grpId="1" animBg="1"/>
      <p:bldP spid="9" grpId="0" animBg="1"/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338D871-AD84-4E66-B7E0-DC75035FC7A7}"/>
              </a:ext>
            </a:extLst>
          </p:cNvPr>
          <p:cNvSpPr txBox="1"/>
          <p:nvPr/>
        </p:nvSpPr>
        <p:spPr>
          <a:xfrm>
            <a:off x="635327" y="313588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lastName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3C47A"/>
                </a:solidFill>
              </a:rPr>
              <a:t>“Johnson”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DE95-E01E-41BC-9CF2-6B435DD9B259}"/>
              </a:ext>
            </a:extLst>
          </p:cNvPr>
          <p:cNvSpPr/>
          <p:nvPr/>
        </p:nvSpPr>
        <p:spPr>
          <a:xfrm>
            <a:off x="4393869" y="2669957"/>
            <a:ext cx="4944684" cy="343801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177F1-13E4-4119-915B-8B6F4E4B8964}"/>
              </a:ext>
            </a:extLst>
          </p:cNvPr>
          <p:cNvSpPr/>
          <p:nvPr/>
        </p:nvSpPr>
        <p:spPr>
          <a:xfrm>
            <a:off x="4393870" y="1582366"/>
            <a:ext cx="3783849" cy="298315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6458E-E389-4EF0-8976-BA8BDA799836}"/>
              </a:ext>
            </a:extLst>
          </p:cNvPr>
          <p:cNvSpPr/>
          <p:nvPr/>
        </p:nvSpPr>
        <p:spPr>
          <a:xfrm>
            <a:off x="4393869" y="1949435"/>
            <a:ext cx="4155870" cy="298315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BCF2-CA80-4FA1-9A8C-9B5948CED93E}"/>
              </a:ext>
            </a:extLst>
          </p:cNvPr>
          <p:cNvSpPr txBox="1"/>
          <p:nvPr/>
        </p:nvSpPr>
        <p:spPr>
          <a:xfrm>
            <a:off x="3647017" y="164030"/>
            <a:ext cx="527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Execution Phase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9CB7E-6698-49FD-9201-CC8F62E717B7}"/>
              </a:ext>
            </a:extLst>
          </p:cNvPr>
          <p:cNvSpPr txBox="1"/>
          <p:nvPr/>
        </p:nvSpPr>
        <p:spPr>
          <a:xfrm>
            <a:off x="332510" y="1484416"/>
            <a:ext cx="19479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C59A66"/>
                </a:solidFill>
              </a:rPr>
              <a:t>window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55B6C2"/>
                </a:solidFill>
              </a:rPr>
              <a:t>=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EAA130"/>
                </a:solidFill>
              </a:rPr>
              <a:t>{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…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endParaRPr lang="en-US" sz="2500" dirty="0">
              <a:solidFill>
                <a:srgbClr val="EAA130"/>
              </a:solidFill>
            </a:endParaRPr>
          </a:p>
          <a:p>
            <a:r>
              <a:rPr lang="en-US" sz="2500" dirty="0">
                <a:solidFill>
                  <a:srgbClr val="EAA13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21883-EDC9-46CC-B842-0CAF499B8586}"/>
              </a:ext>
            </a:extLst>
          </p:cNvPr>
          <p:cNvSpPr txBox="1"/>
          <p:nvPr/>
        </p:nvSpPr>
        <p:spPr>
          <a:xfrm>
            <a:off x="635328" y="2358311"/>
            <a:ext cx="28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AFEE"/>
                </a:solidFill>
              </a:rPr>
              <a:t>fullName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678DD"/>
                </a:solidFill>
              </a:rPr>
              <a:t>function</a:t>
            </a:r>
            <a:r>
              <a:rPr lang="en-US" dirty="0">
                <a:solidFill>
                  <a:srgbClr val="C59A66"/>
                </a:solidFill>
              </a:rPr>
              <a:t>(</a:t>
            </a:r>
            <a:r>
              <a:rPr lang="en-US" dirty="0">
                <a:solidFill>
                  <a:srgbClr val="ABB2BF"/>
                </a:solidFill>
              </a:rPr>
              <a:t>…</a:t>
            </a:r>
            <a:r>
              <a:rPr lang="en-US" dirty="0">
                <a:solidFill>
                  <a:srgbClr val="C59A66"/>
                </a:solidFill>
              </a:rPr>
              <a:t>)</a:t>
            </a:r>
            <a:endParaRPr lang="mk-MK" dirty="0">
              <a:solidFill>
                <a:srgbClr val="C59A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9FC96-C3DC-4DB4-9B33-F677798280F0}"/>
              </a:ext>
            </a:extLst>
          </p:cNvPr>
          <p:cNvSpPr txBox="1"/>
          <p:nvPr/>
        </p:nvSpPr>
        <p:spPr>
          <a:xfrm>
            <a:off x="635328" y="274709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firstName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59A66"/>
                </a:solidFill>
              </a:rPr>
              <a:t>undefined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0143C-DC2E-4BA1-8369-2504CBF12C15}"/>
              </a:ext>
            </a:extLst>
          </p:cNvPr>
          <p:cNvSpPr txBox="1"/>
          <p:nvPr/>
        </p:nvSpPr>
        <p:spPr>
          <a:xfrm>
            <a:off x="635327" y="313360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lastName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59A66"/>
                </a:solidFill>
              </a:rPr>
              <a:t>undefined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D49C4-AC86-4FF3-8BB7-15D31D8D66B8}"/>
              </a:ext>
            </a:extLst>
          </p:cNvPr>
          <p:cNvSpPr txBox="1"/>
          <p:nvPr/>
        </p:nvSpPr>
        <p:spPr>
          <a:xfrm>
            <a:off x="635327" y="275146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firstName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3C47A"/>
                </a:solidFill>
              </a:rPr>
              <a:t>“Cave”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812EE-A8A5-4F17-AC4F-31C6DB17BFB6}"/>
              </a:ext>
            </a:extLst>
          </p:cNvPr>
          <p:cNvSpPr txBox="1"/>
          <p:nvPr/>
        </p:nvSpPr>
        <p:spPr>
          <a:xfrm>
            <a:off x="4344446" y="1490354"/>
            <a:ext cx="6981398" cy="3046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“Cave”</a:t>
            </a:r>
          </a:p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“Johnson”</a:t>
            </a:r>
          </a:p>
          <a:p>
            <a:endParaRPr lang="en-US" sz="2400" dirty="0">
              <a:solidFill>
                <a:srgbClr val="83C47A"/>
              </a:solidFill>
            </a:endParaRPr>
          </a:p>
          <a:p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678DD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C678DD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  <a:r>
              <a:rPr lang="en-US" sz="2400" dirty="0">
                <a:solidFill>
                  <a:srgbClr val="C678DD"/>
                </a:solidFill>
              </a:rPr>
              <a:t>${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C678DD"/>
                </a:solidFill>
              </a:rPr>
              <a:t>} ${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678DD"/>
                </a:solidFill>
              </a:rPr>
              <a:t>}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</a:p>
          <a:p>
            <a:r>
              <a:rPr lang="en-US" sz="2400" dirty="0">
                <a:solidFill>
                  <a:srgbClr val="C59A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4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C7908-8419-4C4C-A82D-D164124C4D17}"/>
              </a:ext>
            </a:extLst>
          </p:cNvPr>
          <p:cNvSpPr txBox="1"/>
          <p:nvPr/>
        </p:nvSpPr>
        <p:spPr>
          <a:xfrm>
            <a:off x="4722351" y="116732"/>
            <a:ext cx="2747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Hoisting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CBFDA-047E-4572-ABF2-F7F32A4C9A83}"/>
              </a:ext>
            </a:extLst>
          </p:cNvPr>
          <p:cNvSpPr txBox="1"/>
          <p:nvPr/>
        </p:nvSpPr>
        <p:spPr>
          <a:xfrm>
            <a:off x="1755709" y="1282831"/>
            <a:ext cx="8680581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“Cave”</a:t>
            </a:r>
          </a:p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“Johnson”</a:t>
            </a:r>
          </a:p>
          <a:p>
            <a:endParaRPr lang="en-US" sz="2400" dirty="0">
              <a:solidFill>
                <a:srgbClr val="83C47A"/>
              </a:solidFill>
            </a:endParaRPr>
          </a:p>
          <a:p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678DD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C678DD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1AFEE"/>
                </a:solidFill>
              </a:rPr>
              <a:t>makeUpperCase</a:t>
            </a:r>
            <a:r>
              <a:rPr lang="en-US" sz="2400" dirty="0">
                <a:solidFill>
                  <a:srgbClr val="C678DD"/>
                </a:solidFill>
              </a:rPr>
              <a:t>(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  <a:r>
              <a:rPr lang="en-US" sz="2400" dirty="0">
                <a:solidFill>
                  <a:srgbClr val="C678DD"/>
                </a:solidFill>
              </a:rPr>
              <a:t>${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C678DD"/>
                </a:solidFill>
              </a:rPr>
              <a:t>} ${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678DD"/>
                </a:solidFill>
              </a:rPr>
              <a:t>}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  <a:r>
              <a:rPr lang="en-US" sz="2400" dirty="0">
                <a:solidFill>
                  <a:srgbClr val="C678DD"/>
                </a:solidFill>
              </a:rPr>
              <a:t>)</a:t>
            </a:r>
          </a:p>
          <a:p>
            <a:r>
              <a:rPr lang="en-US" sz="2400" dirty="0">
                <a:solidFill>
                  <a:srgbClr val="C59A66"/>
                </a:solidFill>
              </a:rPr>
              <a:t>}</a:t>
            </a:r>
          </a:p>
          <a:p>
            <a:endParaRPr lang="en-US" sz="2400" dirty="0">
              <a:solidFill>
                <a:srgbClr val="C59A66"/>
              </a:solidFill>
            </a:endParaRPr>
          </a:p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>
                <a:solidFill>
                  <a:srgbClr val="C59A66"/>
                </a:solidFill>
              </a:rPr>
              <a:t> </a:t>
            </a:r>
            <a:r>
              <a:rPr lang="en-US" sz="2400" dirty="0">
                <a:solidFill>
                  <a:srgbClr val="61AFEE"/>
                </a:solidFill>
              </a:rPr>
              <a:t>makeUpperCase</a:t>
            </a:r>
            <a:r>
              <a:rPr lang="en-US" sz="2400" dirty="0">
                <a:solidFill>
                  <a:srgbClr val="C59A66"/>
                </a:solidFill>
              </a:rPr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>
                <a:solidFill>
                  <a:srgbClr val="C59A66"/>
                </a:solidFill>
              </a:rPr>
              <a:t> </a:t>
            </a:r>
            <a:r>
              <a:rPr lang="en-US" sz="2400" dirty="0">
                <a:solidFill>
                  <a:srgbClr val="C678DD"/>
                </a:solidFill>
              </a:rPr>
              <a:t>function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string</a:t>
            </a:r>
            <a:r>
              <a:rPr lang="en-US" sz="2400" dirty="0">
                <a:solidFill>
                  <a:srgbClr val="C59A66"/>
                </a:solidFill>
              </a:rPr>
              <a:t>) {</a:t>
            </a:r>
          </a:p>
          <a:p>
            <a:r>
              <a:rPr lang="en-US" sz="2400" dirty="0">
                <a:solidFill>
                  <a:srgbClr val="C59A66"/>
                </a:solidFill>
              </a:rPr>
              <a:t>  </a:t>
            </a:r>
            <a:r>
              <a:rPr lang="en-US" sz="2400" dirty="0">
                <a:solidFill>
                  <a:srgbClr val="C678DD"/>
                </a:solidFill>
              </a:rPr>
              <a:t>return</a:t>
            </a:r>
            <a:r>
              <a:rPr lang="en-US" sz="2400" dirty="0">
                <a:solidFill>
                  <a:srgbClr val="C59A66"/>
                </a:solidFill>
              </a:rPr>
              <a:t> </a:t>
            </a:r>
            <a:r>
              <a:rPr lang="en-US" sz="2400" dirty="0">
                <a:solidFill>
                  <a:srgbClr val="E06C69"/>
                </a:solidFill>
              </a:rPr>
              <a:t>string</a:t>
            </a:r>
            <a:r>
              <a:rPr lang="en-US" sz="2400" dirty="0">
                <a:solidFill>
                  <a:srgbClr val="ABB2BF"/>
                </a:solidFill>
              </a:rPr>
              <a:t>.</a:t>
            </a:r>
            <a:r>
              <a:rPr lang="en-US" sz="2400" dirty="0">
                <a:solidFill>
                  <a:srgbClr val="61AFEE"/>
                </a:solidFill>
              </a:rPr>
              <a:t>toUpperCase</a:t>
            </a:r>
            <a:r>
              <a:rPr lang="en-US" sz="2400" dirty="0">
                <a:solidFill>
                  <a:srgbClr val="C678DD"/>
                </a:solidFill>
              </a:rPr>
              <a:t>()</a:t>
            </a:r>
          </a:p>
          <a:p>
            <a:r>
              <a:rPr lang="en-US" sz="2400" dirty="0">
                <a:solidFill>
                  <a:srgbClr val="C59A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10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338D871-AD84-4E66-B7E0-DC75035FC7A7}"/>
              </a:ext>
            </a:extLst>
          </p:cNvPr>
          <p:cNvSpPr txBox="1"/>
          <p:nvPr/>
        </p:nvSpPr>
        <p:spPr>
          <a:xfrm>
            <a:off x="635327" y="313588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lastName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3C47A"/>
                </a:solidFill>
              </a:rPr>
              <a:t>“Johnson”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DE95-E01E-41BC-9CF2-6B435DD9B259}"/>
              </a:ext>
            </a:extLst>
          </p:cNvPr>
          <p:cNvSpPr/>
          <p:nvPr/>
        </p:nvSpPr>
        <p:spPr>
          <a:xfrm>
            <a:off x="4393869" y="2669957"/>
            <a:ext cx="4944684" cy="343801"/>
          </a:xfrm>
          <a:prstGeom prst="rect">
            <a:avLst/>
          </a:prstGeom>
          <a:solidFill>
            <a:srgbClr val="2C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BCF2-CA80-4FA1-9A8C-9B5948CED93E}"/>
              </a:ext>
            </a:extLst>
          </p:cNvPr>
          <p:cNvSpPr txBox="1"/>
          <p:nvPr/>
        </p:nvSpPr>
        <p:spPr>
          <a:xfrm>
            <a:off x="3647017" y="164030"/>
            <a:ext cx="527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Execution Phase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9CB7E-6698-49FD-9201-CC8F62E717B7}"/>
              </a:ext>
            </a:extLst>
          </p:cNvPr>
          <p:cNvSpPr txBox="1"/>
          <p:nvPr/>
        </p:nvSpPr>
        <p:spPr>
          <a:xfrm>
            <a:off x="332510" y="1484416"/>
            <a:ext cx="19479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C59A66"/>
                </a:solidFill>
              </a:rPr>
              <a:t>window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55B6C2"/>
                </a:solidFill>
              </a:rPr>
              <a:t>=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EAA130"/>
                </a:solidFill>
              </a:rPr>
              <a:t>{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…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r>
              <a:rPr lang="en-US" sz="2500" dirty="0">
                <a:solidFill>
                  <a:srgbClr val="ABB2BF"/>
                </a:solidFill>
              </a:rPr>
              <a:t>  </a:t>
            </a:r>
          </a:p>
          <a:p>
            <a:endParaRPr lang="en-US" sz="2500" dirty="0">
              <a:solidFill>
                <a:srgbClr val="EAA130"/>
              </a:solidFill>
            </a:endParaRPr>
          </a:p>
          <a:p>
            <a:r>
              <a:rPr lang="en-US" sz="2500" dirty="0">
                <a:solidFill>
                  <a:srgbClr val="EAA13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21883-EDC9-46CC-B842-0CAF499B8586}"/>
              </a:ext>
            </a:extLst>
          </p:cNvPr>
          <p:cNvSpPr txBox="1"/>
          <p:nvPr/>
        </p:nvSpPr>
        <p:spPr>
          <a:xfrm>
            <a:off x="635328" y="2358311"/>
            <a:ext cx="28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AFEE"/>
                </a:solidFill>
              </a:rPr>
              <a:t>fullName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678DD"/>
                </a:solidFill>
              </a:rPr>
              <a:t>function</a:t>
            </a:r>
            <a:r>
              <a:rPr lang="en-US" dirty="0">
                <a:solidFill>
                  <a:srgbClr val="C59A66"/>
                </a:solidFill>
              </a:rPr>
              <a:t>(</a:t>
            </a:r>
            <a:r>
              <a:rPr lang="en-US" dirty="0">
                <a:solidFill>
                  <a:srgbClr val="ABB2BF"/>
                </a:solidFill>
              </a:rPr>
              <a:t>…</a:t>
            </a:r>
            <a:r>
              <a:rPr lang="en-US" dirty="0">
                <a:solidFill>
                  <a:srgbClr val="C59A66"/>
                </a:solidFill>
              </a:rPr>
              <a:t>)</a:t>
            </a:r>
            <a:endParaRPr lang="mk-MK" dirty="0">
              <a:solidFill>
                <a:srgbClr val="C59A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D49C4-AC86-4FF3-8BB7-15D31D8D66B8}"/>
              </a:ext>
            </a:extLst>
          </p:cNvPr>
          <p:cNvSpPr txBox="1"/>
          <p:nvPr/>
        </p:nvSpPr>
        <p:spPr>
          <a:xfrm>
            <a:off x="635327" y="275146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06C69"/>
                </a:solidFill>
              </a:rPr>
              <a:t>firstName</a:t>
            </a:r>
            <a:r>
              <a:rPr lang="en-US" dirty="0">
                <a:solidFill>
                  <a:srgbClr val="ABB2B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3C47A"/>
                </a:solidFill>
              </a:rPr>
              <a:t>“Cave”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812EE-A8A5-4F17-AC4F-31C6DB17BFB6}"/>
              </a:ext>
            </a:extLst>
          </p:cNvPr>
          <p:cNvSpPr txBox="1"/>
          <p:nvPr/>
        </p:nvSpPr>
        <p:spPr>
          <a:xfrm>
            <a:off x="4344446" y="1490354"/>
            <a:ext cx="6981398" cy="3046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“Cave”</a:t>
            </a:r>
          </a:p>
          <a:p>
            <a:r>
              <a:rPr lang="en-US" sz="2400" dirty="0">
                <a:solidFill>
                  <a:srgbClr val="C678DD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5B6C2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“Johnson”</a:t>
            </a:r>
          </a:p>
          <a:p>
            <a:endParaRPr lang="en-US" sz="2400" dirty="0">
              <a:solidFill>
                <a:srgbClr val="83C47A"/>
              </a:solidFill>
            </a:endParaRPr>
          </a:p>
          <a:p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678DD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1AFEE"/>
                </a:solidFill>
              </a:rPr>
              <a:t>fullName</a:t>
            </a:r>
            <a:r>
              <a:rPr lang="en-US" sz="2400" dirty="0">
                <a:solidFill>
                  <a:srgbClr val="C59A66"/>
                </a:solidFill>
              </a:rPr>
              <a:t>(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ABB2BF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59A66"/>
                </a:solidFill>
              </a:rPr>
              <a:t>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rgbClr val="C678DD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  <a:r>
              <a:rPr lang="en-US" sz="2400" dirty="0">
                <a:solidFill>
                  <a:srgbClr val="C678DD"/>
                </a:solidFill>
              </a:rPr>
              <a:t>${</a:t>
            </a:r>
            <a:r>
              <a:rPr lang="en-US" sz="2400" dirty="0">
                <a:solidFill>
                  <a:srgbClr val="E06C69"/>
                </a:solidFill>
              </a:rPr>
              <a:t>firstName</a:t>
            </a:r>
            <a:r>
              <a:rPr lang="en-US" sz="2400" dirty="0">
                <a:solidFill>
                  <a:srgbClr val="C678DD"/>
                </a:solidFill>
              </a:rPr>
              <a:t>} ${</a:t>
            </a:r>
            <a:r>
              <a:rPr lang="en-US" sz="2400" dirty="0">
                <a:solidFill>
                  <a:srgbClr val="E06C69"/>
                </a:solidFill>
              </a:rPr>
              <a:t>lastName</a:t>
            </a:r>
            <a:r>
              <a:rPr lang="en-US" sz="2400" dirty="0">
                <a:solidFill>
                  <a:srgbClr val="C678DD"/>
                </a:solidFill>
              </a:rPr>
              <a:t>}</a:t>
            </a:r>
            <a:r>
              <a:rPr lang="en-US" sz="2400" dirty="0">
                <a:solidFill>
                  <a:srgbClr val="83C47A"/>
                </a:solidFill>
              </a:rPr>
              <a:t>`</a:t>
            </a:r>
          </a:p>
          <a:p>
            <a:r>
              <a:rPr lang="en-US" sz="2400" dirty="0">
                <a:solidFill>
                  <a:srgbClr val="C59A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5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748FA-715B-4B62-A2F0-C5ADEB4F8105}"/>
              </a:ext>
            </a:extLst>
          </p:cNvPr>
          <p:cNvSpPr txBox="1"/>
          <p:nvPr/>
        </p:nvSpPr>
        <p:spPr>
          <a:xfrm>
            <a:off x="1375063" y="166192"/>
            <a:ext cx="944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Functional Execution Context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7850-EB2C-416F-BA40-A716B78AAA69}"/>
              </a:ext>
            </a:extLst>
          </p:cNvPr>
          <p:cNvSpPr txBox="1"/>
          <p:nvPr/>
        </p:nvSpPr>
        <p:spPr>
          <a:xfrm>
            <a:off x="297992" y="1341911"/>
            <a:ext cx="5686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solidFill>
                  <a:srgbClr val="D9F6FF"/>
                </a:solidFill>
              </a:rPr>
              <a:t> Create </a:t>
            </a:r>
            <a:r>
              <a:rPr lang="en-US" sz="3000" dirty="0">
                <a:solidFill>
                  <a:srgbClr val="E06C69"/>
                </a:solidFill>
              </a:rPr>
              <a:t>arguments</a:t>
            </a:r>
            <a:r>
              <a:rPr lang="en-US" sz="3000" dirty="0">
                <a:solidFill>
                  <a:srgbClr val="D9F6FF"/>
                </a:solidFill>
              </a:rPr>
              <a:t>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E047-73EE-44FE-B7B2-4A80189FAA00}"/>
              </a:ext>
            </a:extLst>
          </p:cNvPr>
          <p:cNvSpPr txBox="1"/>
          <p:nvPr/>
        </p:nvSpPr>
        <p:spPr>
          <a:xfrm>
            <a:off x="297992" y="3109891"/>
            <a:ext cx="5397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</a:rPr>
              <a:t>2. Create </a:t>
            </a:r>
            <a:r>
              <a:rPr lang="en-US" sz="3000" dirty="0">
                <a:solidFill>
                  <a:srgbClr val="EAA130"/>
                </a:solidFill>
              </a:rPr>
              <a:t>this</a:t>
            </a:r>
            <a:r>
              <a:rPr lang="en-US" sz="3000" dirty="0">
                <a:solidFill>
                  <a:srgbClr val="D9F6FF"/>
                </a:solidFill>
              </a:rPr>
              <a:t> keyword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52B1E-9EA9-4259-B186-012B6F94968A}"/>
              </a:ext>
            </a:extLst>
          </p:cNvPr>
          <p:cNvSpPr txBox="1"/>
          <p:nvPr/>
        </p:nvSpPr>
        <p:spPr>
          <a:xfrm>
            <a:off x="784238" y="3823945"/>
            <a:ext cx="2935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EAA130"/>
                </a:solidFill>
              </a:rPr>
              <a:t>this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55B6C2"/>
                </a:solidFill>
              </a:rPr>
              <a:t>= ?</a:t>
            </a:r>
            <a:endParaRPr lang="mk-MK" sz="2500" dirty="0">
              <a:solidFill>
                <a:srgbClr val="C59A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66D77-4AD0-49DE-9CDB-34D01477981F}"/>
              </a:ext>
            </a:extLst>
          </p:cNvPr>
          <p:cNvSpPr txBox="1"/>
          <p:nvPr/>
        </p:nvSpPr>
        <p:spPr>
          <a:xfrm>
            <a:off x="793667" y="1965158"/>
            <a:ext cx="4063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D9F6FF"/>
                </a:solidFill>
              </a:rPr>
              <a:t>Zero-Indexed keys</a:t>
            </a:r>
          </a:p>
          <a:p>
            <a:r>
              <a:rPr lang="en-US" sz="2500" dirty="0">
                <a:solidFill>
                  <a:srgbClr val="E06C69"/>
                </a:solidFill>
              </a:rPr>
              <a:t>length</a:t>
            </a:r>
            <a:r>
              <a:rPr lang="en-US" sz="2500" dirty="0">
                <a:solidFill>
                  <a:srgbClr val="D9F6FF"/>
                </a:solidFill>
              </a:rPr>
              <a:t> property</a:t>
            </a:r>
            <a:endParaRPr lang="mk-MK" sz="2500" dirty="0">
              <a:solidFill>
                <a:srgbClr val="D9F6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2586B-2705-4858-8D29-41292863F3A2}"/>
              </a:ext>
            </a:extLst>
          </p:cNvPr>
          <p:cNvSpPr txBox="1"/>
          <p:nvPr/>
        </p:nvSpPr>
        <p:spPr>
          <a:xfrm>
            <a:off x="297991" y="4600872"/>
            <a:ext cx="5397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</a:rPr>
              <a:t>3. Create scope 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C105F-03D4-4066-B47D-25BF9414D3B7}"/>
              </a:ext>
            </a:extLst>
          </p:cNvPr>
          <p:cNvSpPr txBox="1"/>
          <p:nvPr/>
        </p:nvSpPr>
        <p:spPr>
          <a:xfrm>
            <a:off x="793667" y="5277562"/>
            <a:ext cx="2829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55B6C2"/>
                </a:solidFill>
              </a:rPr>
              <a:t>[</a:t>
            </a:r>
            <a:r>
              <a:rPr lang="en-US" sz="2500" dirty="0">
                <a:solidFill>
                  <a:srgbClr val="61AFEE"/>
                </a:solidFill>
              </a:rPr>
              <a:t>fullName</a:t>
            </a:r>
            <a:r>
              <a:rPr lang="en-US" sz="2500" dirty="0">
                <a:solidFill>
                  <a:srgbClr val="ABB2BF"/>
                </a:solidFill>
              </a:rPr>
              <a:t>,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C59A66"/>
                </a:solidFill>
              </a:rPr>
              <a:t>GEC</a:t>
            </a:r>
            <a:r>
              <a:rPr lang="en-US" sz="2500" dirty="0">
                <a:solidFill>
                  <a:srgbClr val="55B6C2"/>
                </a:solidFill>
              </a:rPr>
              <a:t>]</a:t>
            </a:r>
            <a:endParaRPr lang="mk-MK" sz="2500" dirty="0">
              <a:solidFill>
                <a:srgbClr val="55B6C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9CADA-B844-4DD4-95FE-6A70C0B0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54" y="1341911"/>
            <a:ext cx="3817718" cy="38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41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5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0B15C-3B65-4F9A-BA18-6C9BB52D0764}"/>
              </a:ext>
            </a:extLst>
          </p:cNvPr>
          <p:cNvSpPr txBox="1"/>
          <p:nvPr/>
        </p:nvSpPr>
        <p:spPr>
          <a:xfrm>
            <a:off x="3995936" y="0"/>
            <a:ext cx="420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What is </a:t>
            </a:r>
            <a:r>
              <a:rPr lang="en-US" sz="6000" dirty="0">
                <a:solidFill>
                  <a:srgbClr val="EAA130"/>
                </a:solidFill>
                <a:latin typeface="Gill Sans MT" panose="020B0502020104020203" pitchFamily="34" charset="0"/>
              </a:rPr>
              <a:t>this</a:t>
            </a:r>
            <a:r>
              <a:rPr lang="en-US" sz="6000" dirty="0">
                <a:solidFill>
                  <a:srgbClr val="D9F6FF"/>
                </a:solidFill>
                <a:latin typeface="Gill Sans MT" panose="020B0502020104020203" pitchFamily="34" charset="0"/>
              </a:rPr>
              <a:t>?</a:t>
            </a:r>
            <a:endParaRPr lang="mk-MK" sz="6000" dirty="0">
              <a:solidFill>
                <a:srgbClr val="D9F6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0537B-D93B-4301-BC65-13D2772F7E8E}"/>
              </a:ext>
            </a:extLst>
          </p:cNvPr>
          <p:cNvSpPr txBox="1"/>
          <p:nvPr/>
        </p:nvSpPr>
        <p:spPr>
          <a:xfrm>
            <a:off x="3200039" y="1639002"/>
            <a:ext cx="57919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In a function call, the </a:t>
            </a:r>
            <a:r>
              <a:rPr lang="en-US" sz="3000" dirty="0">
                <a:solidFill>
                  <a:srgbClr val="C59A66"/>
                </a:solidFill>
                <a:latin typeface="Gill Sans MT" panose="020B0502020104020203" pitchFamily="34" charset="0"/>
              </a:rPr>
              <a:t>global</a:t>
            </a:r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object**</a:t>
            </a:r>
            <a:endParaRPr lang="mk-MK" sz="3000" dirty="0">
              <a:solidFill>
                <a:srgbClr val="D9F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EA664-A0AA-45A4-99FD-4C0B3C65BCFC}"/>
              </a:ext>
            </a:extLst>
          </p:cNvPr>
          <p:cNvSpPr txBox="1"/>
          <p:nvPr/>
        </p:nvSpPr>
        <p:spPr>
          <a:xfrm>
            <a:off x="4197911" y="3322925"/>
            <a:ext cx="379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In a method, the object</a:t>
            </a:r>
            <a:endParaRPr lang="mk-MK" sz="3000" dirty="0">
              <a:solidFill>
                <a:srgbClr val="D9F6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E50C5-58B4-4BAE-A2F1-DF73D4B07DC8}"/>
              </a:ext>
            </a:extLst>
          </p:cNvPr>
          <p:cNvSpPr txBox="1"/>
          <p:nvPr/>
        </p:nvSpPr>
        <p:spPr>
          <a:xfrm>
            <a:off x="4141356" y="4137764"/>
            <a:ext cx="3909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In an event, the element</a:t>
            </a:r>
            <a:endParaRPr lang="mk-MK" sz="3000" dirty="0">
              <a:solidFill>
                <a:srgbClr val="D9F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274C8-D118-4608-8BD9-47EFB552232C}"/>
              </a:ext>
            </a:extLst>
          </p:cNvPr>
          <p:cNvSpPr txBox="1"/>
          <p:nvPr/>
        </p:nvSpPr>
        <p:spPr>
          <a:xfrm>
            <a:off x="4110750" y="2323420"/>
            <a:ext cx="397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F6FF"/>
                </a:solidFill>
                <a:latin typeface="Gill Sans MT" panose="020B0502020104020203" pitchFamily="34" charset="0"/>
              </a:rPr>
              <a:t>*in the browser, depends on strict mode</a:t>
            </a:r>
            <a:endParaRPr lang="mk-MK" dirty="0">
              <a:solidFill>
                <a:srgbClr val="D9F6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BEDCC-AE37-4D83-B539-5A04F2F3A1D0}"/>
              </a:ext>
            </a:extLst>
          </p:cNvPr>
          <p:cNvSpPr txBox="1"/>
          <p:nvPr/>
        </p:nvSpPr>
        <p:spPr>
          <a:xfrm>
            <a:off x="4518897" y="2692752"/>
            <a:ext cx="31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9F6FF"/>
                </a:solidFill>
                <a:latin typeface="Gill Sans MT" panose="020B0502020104020203" pitchFamily="34" charset="0"/>
              </a:rPr>
              <a:t>**in Node, depends on the type</a:t>
            </a:r>
            <a:endParaRPr lang="mk-MK" dirty="0">
              <a:solidFill>
                <a:srgbClr val="D9F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8B9D-CD18-4993-A62C-CAB055AC1772}"/>
              </a:ext>
            </a:extLst>
          </p:cNvPr>
          <p:cNvSpPr txBox="1"/>
          <p:nvPr/>
        </p:nvSpPr>
        <p:spPr>
          <a:xfrm>
            <a:off x="4171625" y="463138"/>
            <a:ext cx="3595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D9F6FF"/>
                </a:solidFill>
                <a:latin typeface="Gill Sans MT" panose="020B0502020104020203" pitchFamily="34" charset="0"/>
              </a:rPr>
              <a:t>Bind, </a:t>
            </a:r>
            <a:r>
              <a:rPr lang="en-US" sz="4000">
                <a:solidFill>
                  <a:srgbClr val="D9F6FF"/>
                </a:solidFill>
                <a:latin typeface="Gill Sans MT" panose="020B0502020104020203" pitchFamily="34" charset="0"/>
              </a:rPr>
              <a:t>Call,  </a:t>
            </a:r>
            <a:r>
              <a:rPr lang="en-US" sz="4000" dirty="0">
                <a:solidFill>
                  <a:srgbClr val="D9F6FF"/>
                </a:solidFill>
                <a:latin typeface="Gill Sans MT" panose="020B0502020104020203" pitchFamily="34" charset="0"/>
              </a:rPr>
              <a:t>Apply</a:t>
            </a:r>
            <a:endParaRPr lang="mk-MK" sz="4000" dirty="0">
              <a:solidFill>
                <a:srgbClr val="D9F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D9F68-3897-4955-A82C-28C22D723BB0}"/>
              </a:ext>
            </a:extLst>
          </p:cNvPr>
          <p:cNvSpPr txBox="1"/>
          <p:nvPr/>
        </p:nvSpPr>
        <p:spPr>
          <a:xfrm>
            <a:off x="780922" y="1607035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bind</a:t>
            </a:r>
            <a:r>
              <a:rPr lang="en-US" sz="4000" dirty="0">
                <a:solidFill>
                  <a:srgbClr val="C59A66"/>
                </a:solidFill>
              </a:rPr>
              <a:t>(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r>
              <a:rPr lang="en-US" sz="4000" dirty="0">
                <a:solidFill>
                  <a:srgbClr val="C59A66"/>
                </a:solidFill>
              </a:rPr>
              <a:t>)</a:t>
            </a:r>
            <a:endParaRPr lang="mk-MK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1C67-B35F-4D3E-878F-0E32DAF46680}"/>
              </a:ext>
            </a:extLst>
          </p:cNvPr>
          <p:cNvSpPr txBox="1"/>
          <p:nvPr/>
        </p:nvSpPr>
        <p:spPr>
          <a:xfrm>
            <a:off x="780922" y="3313215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call</a:t>
            </a:r>
            <a:r>
              <a:rPr lang="en-US" sz="4000" dirty="0">
                <a:solidFill>
                  <a:srgbClr val="C59A66"/>
                </a:solidFill>
              </a:rPr>
              <a:t>(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r>
              <a:rPr lang="en-US" sz="4000" dirty="0">
                <a:solidFill>
                  <a:srgbClr val="ABB2BF"/>
                </a:solidFill>
              </a:rPr>
              <a:t>,…</a:t>
            </a:r>
            <a:r>
              <a:rPr lang="en-US" sz="4000" dirty="0">
                <a:solidFill>
                  <a:srgbClr val="C59A66"/>
                </a:solidFill>
              </a:rPr>
              <a:t>) /</a:t>
            </a:r>
            <a:r>
              <a:rPr lang="en-US" sz="4000" dirty="0">
                <a:solidFill>
                  <a:srgbClr val="ABB2BF"/>
                </a:solidFill>
              </a:rPr>
              <a:t> .</a:t>
            </a:r>
            <a:r>
              <a:rPr lang="en-US" sz="4000" dirty="0">
                <a:solidFill>
                  <a:srgbClr val="61AFEE"/>
                </a:solidFill>
              </a:rPr>
              <a:t>apply</a:t>
            </a:r>
            <a:r>
              <a:rPr lang="en-US" sz="4000" dirty="0">
                <a:solidFill>
                  <a:srgbClr val="C59A66"/>
                </a:solidFill>
              </a:rPr>
              <a:t>(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r>
              <a:rPr lang="en-US" sz="4000" dirty="0">
                <a:solidFill>
                  <a:srgbClr val="ABB2BF"/>
                </a:solidFill>
              </a:rPr>
              <a:t>,</a:t>
            </a:r>
            <a:r>
              <a:rPr lang="en-US" sz="4000" dirty="0">
                <a:solidFill>
                  <a:srgbClr val="55B6C2"/>
                </a:solidFill>
              </a:rPr>
              <a:t>[</a:t>
            </a:r>
            <a:r>
              <a:rPr lang="en-US" sz="4000" dirty="0">
                <a:solidFill>
                  <a:srgbClr val="ABB2BF"/>
                </a:solidFill>
              </a:rPr>
              <a:t>,…</a:t>
            </a:r>
            <a:r>
              <a:rPr lang="en-US" sz="4000" dirty="0">
                <a:solidFill>
                  <a:srgbClr val="55B6C2"/>
                </a:solidFill>
              </a:rPr>
              <a:t>]</a:t>
            </a:r>
            <a:r>
              <a:rPr lang="en-US" sz="4000" dirty="0">
                <a:solidFill>
                  <a:srgbClr val="C59A66"/>
                </a:solidFill>
              </a:rPr>
              <a:t>)</a:t>
            </a:r>
            <a:endParaRPr lang="mk-MK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36FC8-36B5-428B-8FCE-26DE50FE65AE}"/>
              </a:ext>
            </a:extLst>
          </p:cNvPr>
          <p:cNvSpPr txBox="1"/>
          <p:nvPr/>
        </p:nvSpPr>
        <p:spPr>
          <a:xfrm>
            <a:off x="780922" y="2434440"/>
            <a:ext cx="5554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Generates a new function with a new </a:t>
            </a:r>
            <a:r>
              <a:rPr lang="en-US" sz="2500" dirty="0">
                <a:solidFill>
                  <a:srgbClr val="EAA130"/>
                </a:solidFill>
                <a:latin typeface="Gill Sans MT" panose="020B0502020104020203" pitchFamily="34" charset="0"/>
              </a:rPr>
              <a:t>this </a:t>
            </a:r>
            <a:endParaRPr lang="mk-MK" sz="2500" dirty="0">
              <a:solidFill>
                <a:srgbClr val="EAA13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1ED03-D058-4B13-97D7-16CAD6E409DF}"/>
              </a:ext>
            </a:extLst>
          </p:cNvPr>
          <p:cNvSpPr txBox="1"/>
          <p:nvPr/>
        </p:nvSpPr>
        <p:spPr>
          <a:xfrm>
            <a:off x="780922" y="4376164"/>
            <a:ext cx="91102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Immediately calls the function, binding it with </a:t>
            </a:r>
            <a:r>
              <a:rPr lang="en-US" sz="2500" dirty="0">
                <a:solidFill>
                  <a:srgbClr val="EAA130"/>
                </a:solidFill>
                <a:latin typeface="Gill Sans MT" panose="020B0502020104020203" pitchFamily="34" charset="0"/>
              </a:rPr>
              <a:t>this</a:t>
            </a:r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 from the argument</a:t>
            </a:r>
            <a:endParaRPr lang="mk-MK" sz="2500" dirty="0">
              <a:solidFill>
                <a:srgbClr val="D9F6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91FAE-7692-434B-93A1-F393BB2E7C73}"/>
              </a:ext>
            </a:extLst>
          </p:cNvPr>
          <p:cNvSpPr txBox="1"/>
          <p:nvPr/>
        </p:nvSpPr>
        <p:spPr>
          <a:xfrm>
            <a:off x="780922" y="4931528"/>
            <a:ext cx="4899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61AFEE"/>
                </a:solidFill>
                <a:latin typeface="Gill Sans MT" panose="020B0502020104020203" pitchFamily="34" charset="0"/>
              </a:rPr>
              <a:t>call</a:t>
            </a:r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 accepts </a:t>
            </a:r>
            <a:r>
              <a:rPr lang="en-US" sz="2500" dirty="0">
                <a:solidFill>
                  <a:srgbClr val="E06C69"/>
                </a:solidFill>
                <a:latin typeface="Gill Sans MT" panose="020B0502020104020203" pitchFamily="34" charset="0"/>
              </a:rPr>
              <a:t>x</a:t>
            </a:r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 amount of arguments, </a:t>
            </a:r>
          </a:p>
          <a:p>
            <a:r>
              <a:rPr lang="en-US" sz="2500" dirty="0">
                <a:solidFill>
                  <a:srgbClr val="61AFEE"/>
                </a:solidFill>
                <a:latin typeface="Gill Sans MT" panose="020B0502020104020203" pitchFamily="34" charset="0"/>
              </a:rPr>
              <a:t>apply</a:t>
            </a:r>
            <a:r>
              <a:rPr lang="en-US" sz="2500" dirty="0">
                <a:solidFill>
                  <a:srgbClr val="D9F6FF"/>
                </a:solidFill>
                <a:latin typeface="Gill Sans MT" panose="020B0502020104020203" pitchFamily="34" charset="0"/>
              </a:rPr>
              <a:t> accepts an array of arguments</a:t>
            </a:r>
            <a:endParaRPr lang="mk-MK" sz="2500" dirty="0">
              <a:solidFill>
                <a:srgbClr val="D9F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4AF9D-9EB8-4BF1-BD18-3B8AD31FA31F}"/>
              </a:ext>
            </a:extLst>
          </p:cNvPr>
          <p:cNvSpPr txBox="1"/>
          <p:nvPr/>
        </p:nvSpPr>
        <p:spPr>
          <a:xfrm>
            <a:off x="5439537" y="2921168"/>
            <a:ext cx="1312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Gill Sans MT" panose="020B0502020104020203" pitchFamily="34" charset="0"/>
              </a:rPr>
              <a:t>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AFFE3-34F8-42C6-A694-B4307B513775}"/>
              </a:ext>
            </a:extLst>
          </p:cNvPr>
          <p:cNvSpPr txBox="1"/>
          <p:nvPr/>
        </p:nvSpPr>
        <p:spPr>
          <a:xfrm>
            <a:off x="1033310" y="145978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let</a:t>
            </a:r>
            <a:r>
              <a:rPr lang="en-US" sz="4000" dirty="0">
                <a:solidFill>
                  <a:srgbClr val="ABB2BF"/>
                </a:solidFill>
              </a:rPr>
              <a:t>,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678DD"/>
                </a:solidFill>
              </a:rPr>
              <a:t>const</a:t>
            </a:r>
            <a:endParaRPr lang="mk-MK" sz="4000" dirty="0">
              <a:solidFill>
                <a:srgbClr val="C678D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59CF4-FC3B-48A7-94D7-26DDE3699F65}"/>
              </a:ext>
            </a:extLst>
          </p:cNvPr>
          <p:cNvSpPr txBox="1"/>
          <p:nvPr/>
        </p:nvSpPr>
        <p:spPr>
          <a:xfrm>
            <a:off x="7752557" y="1459787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=&gt; </a:t>
            </a:r>
            <a:r>
              <a:rPr lang="en-US" sz="4000" dirty="0">
                <a:solidFill>
                  <a:srgbClr val="D9F6FF"/>
                </a:solidFill>
                <a:latin typeface="Gill Sans MT" panose="020B0502020104020203" pitchFamily="34" charset="0"/>
              </a:rPr>
              <a:t>Functions</a:t>
            </a:r>
            <a:endParaRPr lang="mk-MK" sz="4000" dirty="0">
              <a:solidFill>
                <a:srgbClr val="D9F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40FD7-38D1-402F-9907-0591D7609CFB}"/>
              </a:ext>
            </a:extLst>
          </p:cNvPr>
          <p:cNvSpPr txBox="1"/>
          <p:nvPr/>
        </p:nvSpPr>
        <p:spPr>
          <a:xfrm>
            <a:off x="1033310" y="2472473"/>
            <a:ext cx="3603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59A66"/>
                </a:solidFill>
              </a:rPr>
              <a:t>{</a:t>
            </a:r>
          </a:p>
          <a:p>
            <a:r>
              <a:rPr lang="en-US" sz="3000" dirty="0">
                <a:latin typeface="Gill Sans MT" panose="020B0502020104020203" pitchFamily="34" charset="0"/>
              </a:rPr>
              <a:t>    </a:t>
            </a:r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Block Scoped,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   </a:t>
            </a:r>
            <a:r>
              <a:rPr lang="en-US" sz="3000" dirty="0">
                <a:solidFill>
                  <a:srgbClr val="C678DD"/>
                </a:solidFill>
                <a:latin typeface="Gill Sans MT" panose="020B0502020104020203" pitchFamily="34" charset="0"/>
              </a:rPr>
              <a:t>const</a:t>
            </a:r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is…constant,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   No more hoisting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35CF9-0CE6-425E-B049-E74B2AAC7A74}"/>
              </a:ext>
            </a:extLst>
          </p:cNvPr>
          <p:cNvSpPr txBox="1"/>
          <p:nvPr/>
        </p:nvSpPr>
        <p:spPr>
          <a:xfrm>
            <a:off x="7752557" y="2472472"/>
            <a:ext cx="393088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59A66"/>
                </a:solidFill>
              </a:rPr>
              <a:t>{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   Only as expressions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   No </a:t>
            </a:r>
            <a:r>
              <a:rPr lang="en-US" sz="3000" dirty="0">
                <a:solidFill>
                  <a:srgbClr val="EAA130"/>
                </a:solidFill>
                <a:latin typeface="Gill Sans MT" panose="020B0502020104020203" pitchFamily="34" charset="0"/>
              </a:rPr>
              <a:t>this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    No </a:t>
            </a:r>
            <a:r>
              <a:rPr lang="en-US" sz="3000" dirty="0">
                <a:solidFill>
                  <a:srgbClr val="E06C69"/>
                </a:solidFill>
                <a:latin typeface="Gill Sans MT" panose="020B0502020104020203" pitchFamily="34" charset="0"/>
              </a:rPr>
              <a:t>arguments </a:t>
            </a:r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object</a:t>
            </a:r>
          </a:p>
          <a:p>
            <a:r>
              <a:rPr lang="en-US" sz="3000" dirty="0">
                <a:solidFill>
                  <a:srgbClr val="C59A66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9F201D-9C60-468F-BB48-276465055055}"/>
              </a:ext>
            </a:extLst>
          </p:cNvPr>
          <p:cNvCxnSpPr>
            <a:cxnSpLocks/>
          </p:cNvCxnSpPr>
          <p:nvPr/>
        </p:nvCxnSpPr>
        <p:spPr>
          <a:xfrm>
            <a:off x="1452664" y="4156953"/>
            <a:ext cx="3060970" cy="0"/>
          </a:xfrm>
          <a:prstGeom prst="line">
            <a:avLst/>
          </a:prstGeom>
          <a:ln w="38100">
            <a:solidFill>
              <a:srgbClr val="E06C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B8D630-F892-47B1-9B75-4B991962A0F4}"/>
              </a:ext>
            </a:extLst>
          </p:cNvPr>
          <p:cNvSpPr txBox="1"/>
          <p:nvPr/>
        </p:nvSpPr>
        <p:spPr>
          <a:xfrm>
            <a:off x="1033310" y="4319131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59A66"/>
                </a:solidFill>
              </a:rPr>
              <a:t>}</a:t>
            </a:r>
            <a:endParaRPr lang="mk-MK" sz="3000" dirty="0">
              <a:solidFill>
                <a:srgbClr val="C59A6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9A998-0D9A-4B50-BA52-AAC19E1ACFDC}"/>
              </a:ext>
            </a:extLst>
          </p:cNvPr>
          <p:cNvSpPr txBox="1"/>
          <p:nvPr/>
        </p:nvSpPr>
        <p:spPr>
          <a:xfrm>
            <a:off x="1429572" y="4319131"/>
            <a:ext cx="3546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Get hoisted,</a:t>
            </a:r>
          </a:p>
          <a:p>
            <a:r>
              <a:rPr lang="en-US" sz="3000" dirty="0">
                <a:solidFill>
                  <a:srgbClr val="D9F6FF"/>
                </a:solidFill>
                <a:latin typeface="Gill Sans MT" panose="020B0502020104020203" pitchFamily="34" charset="0"/>
              </a:rPr>
              <a:t>But can’t access them</a:t>
            </a:r>
            <a:endParaRPr lang="mk-MK" sz="3000" dirty="0">
              <a:solidFill>
                <a:srgbClr val="D9F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93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052 0.1481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4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0" grpId="0"/>
      <p:bldP spid="15" grpId="0"/>
      <p:bldP spid="15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0B7B5-2F9C-4F70-9C36-54CA705BE6CA}"/>
              </a:ext>
            </a:extLst>
          </p:cNvPr>
          <p:cNvSpPr txBox="1"/>
          <p:nvPr/>
        </p:nvSpPr>
        <p:spPr>
          <a:xfrm>
            <a:off x="3887700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var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06C75"/>
                </a:solidFill>
              </a:rPr>
              <a:t>self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55B6C2"/>
                </a:solidFill>
              </a:rPr>
              <a:t>=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endParaRPr lang="mk-MK" sz="4000" dirty="0">
              <a:solidFill>
                <a:srgbClr val="EAA13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2B17-D9AE-469F-BB56-E64AA6368502}"/>
              </a:ext>
            </a:extLst>
          </p:cNvPr>
          <p:cNvSpPr txBox="1"/>
          <p:nvPr/>
        </p:nvSpPr>
        <p:spPr>
          <a:xfrm>
            <a:off x="2771163" y="1505393"/>
            <a:ext cx="664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typeof </a:t>
            </a:r>
            <a:r>
              <a:rPr lang="en-US" sz="4000" dirty="0">
                <a:solidFill>
                  <a:srgbClr val="C59A67"/>
                </a:solidFill>
              </a:rPr>
              <a:t>NaN</a:t>
            </a:r>
            <a:r>
              <a:rPr lang="en-US" sz="4000" dirty="0">
                <a:solidFill>
                  <a:srgbClr val="C678DD"/>
                </a:solidFill>
              </a:rPr>
              <a:t> </a:t>
            </a:r>
            <a:r>
              <a:rPr lang="en-US" sz="4000" dirty="0">
                <a:solidFill>
                  <a:srgbClr val="00B7C2"/>
                </a:solidFill>
              </a:rPr>
              <a:t>===</a:t>
            </a:r>
            <a:r>
              <a:rPr lang="en-US" sz="4000" dirty="0">
                <a:solidFill>
                  <a:srgbClr val="C678DD"/>
                </a:solidFill>
              </a:rPr>
              <a:t> </a:t>
            </a:r>
            <a:r>
              <a:rPr lang="en-US" sz="4000" dirty="0">
                <a:solidFill>
                  <a:srgbClr val="83C47A"/>
                </a:solidFill>
              </a:rPr>
              <a:t>“number”</a:t>
            </a:r>
            <a:endParaRPr lang="mk-MK" sz="4000" dirty="0">
              <a:solidFill>
                <a:srgbClr val="C59A6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CCB7B-9402-47EF-ADE4-9658DCC36C80}"/>
              </a:ext>
            </a:extLst>
          </p:cNvPr>
          <p:cNvSpPr txBox="1"/>
          <p:nvPr/>
        </p:nvSpPr>
        <p:spPr>
          <a:xfrm>
            <a:off x="2452450" y="2459968"/>
            <a:ext cx="745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7C2"/>
                </a:solidFill>
              </a:rPr>
              <a:t>parseInt(</a:t>
            </a:r>
            <a:r>
              <a:rPr lang="en-US" sz="4000" dirty="0">
                <a:solidFill>
                  <a:srgbClr val="C59A66"/>
                </a:solidFill>
              </a:rPr>
              <a:t>0.00000005</a:t>
            </a:r>
            <a:r>
              <a:rPr lang="en-US" sz="4000" dirty="0">
                <a:solidFill>
                  <a:srgbClr val="00B7C2"/>
                </a:solidFill>
              </a:rPr>
              <a:t>) === </a:t>
            </a:r>
            <a:r>
              <a:rPr lang="en-US" sz="4000" dirty="0">
                <a:solidFill>
                  <a:srgbClr val="C59A67"/>
                </a:solidFill>
              </a:rPr>
              <a:t>5</a:t>
            </a:r>
            <a:endParaRPr lang="mk-MK" sz="4000" dirty="0">
              <a:solidFill>
                <a:srgbClr val="C59A6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D8622-598D-4958-8015-038F210490AD}"/>
              </a:ext>
            </a:extLst>
          </p:cNvPr>
          <p:cNvSpPr txBox="1"/>
          <p:nvPr/>
        </p:nvSpPr>
        <p:spPr>
          <a:xfrm>
            <a:off x="2747214" y="3414543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EAA130"/>
                </a:solidFill>
              </a:rPr>
              <a:t>Math</a:t>
            </a:r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min</a:t>
            </a:r>
            <a:r>
              <a:rPr lang="en-US" sz="4000" dirty="0">
                <a:solidFill>
                  <a:srgbClr val="00B7C2"/>
                </a:solidFill>
              </a:rPr>
              <a:t>()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7C2"/>
                </a:solidFill>
              </a:rPr>
              <a:t>&gt;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Math</a:t>
            </a:r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max</a:t>
            </a:r>
            <a:r>
              <a:rPr lang="en-US" sz="4000" dirty="0">
                <a:solidFill>
                  <a:srgbClr val="00B7C2"/>
                </a:solidFill>
              </a:rPr>
              <a:t>()</a:t>
            </a:r>
            <a:endParaRPr lang="mk-MK" sz="4000" dirty="0">
              <a:solidFill>
                <a:srgbClr val="00B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1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5CC3C-8E89-4CBE-A9B7-4763487AEAF7}"/>
              </a:ext>
            </a:extLst>
          </p:cNvPr>
          <p:cNvSpPr txBox="1"/>
          <p:nvPr/>
        </p:nvSpPr>
        <p:spPr>
          <a:xfrm>
            <a:off x="415484" y="3075057"/>
            <a:ext cx="1136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AA130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61AFEE"/>
                </a:solidFill>
                <a:latin typeface="Consolas" panose="020B0609020204030204" pitchFamily="49" charset="0"/>
              </a:rPr>
              <a:t>greet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BB2BF"/>
                </a:solidFill>
                <a:highlight>
                  <a:srgbClr val="2C313C"/>
                </a:highlight>
                <a:latin typeface="Consolas" panose="020B0609020204030204" pitchFamily="49" charset="0"/>
              </a:rPr>
              <a:t>how: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3C47A"/>
                </a:solidFill>
                <a:latin typeface="Consolas" panose="020B0609020204030204" pitchFamily="49" charset="0"/>
              </a:rPr>
              <a:t>“Bye”</a:t>
            </a:r>
            <a:r>
              <a:rPr lang="en-US" sz="40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ABB2BF"/>
                </a:solidFill>
                <a:highlight>
                  <a:srgbClr val="2C313C"/>
                </a:highlight>
                <a:latin typeface="Consolas" panose="020B0609020204030204" pitchFamily="49" charset="0"/>
              </a:rPr>
              <a:t>who:</a:t>
            </a:r>
            <a:r>
              <a:rPr lang="en-US" sz="4000" dirty="0">
                <a:solidFill>
                  <a:srgbClr val="2C313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3C47A"/>
                </a:solidFill>
                <a:latin typeface="Consolas" panose="020B0609020204030204" pitchFamily="49" charset="0"/>
              </a:rPr>
              <a:t>“Beer.JS”</a:t>
            </a:r>
            <a:r>
              <a:rPr lang="en-US" sz="4000" dirty="0">
                <a:solidFill>
                  <a:srgbClr val="00B7C2"/>
                </a:solidFill>
                <a:latin typeface="Consolas" panose="020B0609020204030204" pitchFamily="49" charset="0"/>
              </a:rPr>
              <a:t>)</a:t>
            </a:r>
            <a:endParaRPr lang="mk-MK" sz="4000" dirty="0">
              <a:solidFill>
                <a:srgbClr val="00B7C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0B7B5-2F9C-4F70-9C36-54CA705BE6CA}"/>
              </a:ext>
            </a:extLst>
          </p:cNvPr>
          <p:cNvSpPr txBox="1"/>
          <p:nvPr/>
        </p:nvSpPr>
        <p:spPr>
          <a:xfrm>
            <a:off x="3887699" y="4369118"/>
            <a:ext cx="44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var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06C75"/>
                </a:solidFill>
              </a:rPr>
              <a:t>self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55B6C2"/>
                </a:solidFill>
              </a:rPr>
              <a:t>=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endParaRPr lang="mk-MK" sz="4000" dirty="0">
              <a:solidFill>
                <a:srgbClr val="EAA13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2B17-D9AE-469F-BB56-E64AA6368502}"/>
              </a:ext>
            </a:extLst>
          </p:cNvPr>
          <p:cNvSpPr txBox="1"/>
          <p:nvPr/>
        </p:nvSpPr>
        <p:spPr>
          <a:xfrm>
            <a:off x="2771163" y="1505393"/>
            <a:ext cx="664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typeof </a:t>
            </a:r>
            <a:r>
              <a:rPr lang="en-US" sz="4000" dirty="0">
                <a:solidFill>
                  <a:srgbClr val="C59A67"/>
                </a:solidFill>
              </a:rPr>
              <a:t>NaN</a:t>
            </a:r>
            <a:r>
              <a:rPr lang="en-US" sz="4000" dirty="0">
                <a:solidFill>
                  <a:srgbClr val="C678DD"/>
                </a:solidFill>
              </a:rPr>
              <a:t> </a:t>
            </a:r>
            <a:r>
              <a:rPr lang="en-US" sz="4000" dirty="0">
                <a:solidFill>
                  <a:srgbClr val="00B7C2"/>
                </a:solidFill>
              </a:rPr>
              <a:t>===</a:t>
            </a:r>
            <a:r>
              <a:rPr lang="en-US" sz="4000" dirty="0">
                <a:solidFill>
                  <a:srgbClr val="C678DD"/>
                </a:solidFill>
              </a:rPr>
              <a:t> </a:t>
            </a:r>
            <a:r>
              <a:rPr lang="en-US" sz="4000" dirty="0">
                <a:solidFill>
                  <a:srgbClr val="83C47A"/>
                </a:solidFill>
              </a:rPr>
              <a:t>“number”</a:t>
            </a:r>
            <a:endParaRPr lang="mk-MK" sz="4000" dirty="0">
              <a:solidFill>
                <a:srgbClr val="C59A6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CCB7B-9402-47EF-ADE4-9658DCC36C80}"/>
              </a:ext>
            </a:extLst>
          </p:cNvPr>
          <p:cNvSpPr txBox="1"/>
          <p:nvPr/>
        </p:nvSpPr>
        <p:spPr>
          <a:xfrm>
            <a:off x="2453138" y="2459968"/>
            <a:ext cx="74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7C2"/>
                </a:solidFill>
              </a:rPr>
              <a:t>parseInt(</a:t>
            </a:r>
            <a:r>
              <a:rPr lang="en-US" sz="4000" dirty="0">
                <a:solidFill>
                  <a:srgbClr val="C59A67"/>
                </a:solidFill>
              </a:rPr>
              <a:t>0.00000005</a:t>
            </a:r>
            <a:r>
              <a:rPr lang="en-US" sz="4000" dirty="0">
                <a:solidFill>
                  <a:srgbClr val="00B7C2"/>
                </a:solidFill>
              </a:rPr>
              <a:t>) === </a:t>
            </a:r>
            <a:r>
              <a:rPr lang="en-US" sz="4000" dirty="0">
                <a:solidFill>
                  <a:srgbClr val="C59A67"/>
                </a:solidFill>
              </a:rPr>
              <a:t>5</a:t>
            </a:r>
            <a:endParaRPr lang="mk-MK" sz="4000" dirty="0">
              <a:solidFill>
                <a:srgbClr val="C59A6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D8622-598D-4958-8015-038F210490AD}"/>
              </a:ext>
            </a:extLst>
          </p:cNvPr>
          <p:cNvSpPr txBox="1"/>
          <p:nvPr/>
        </p:nvSpPr>
        <p:spPr>
          <a:xfrm>
            <a:off x="2747214" y="3414543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EAA130"/>
                </a:solidFill>
              </a:rPr>
              <a:t>Math</a:t>
            </a:r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min</a:t>
            </a:r>
            <a:r>
              <a:rPr lang="en-US" sz="4000" dirty="0">
                <a:solidFill>
                  <a:srgbClr val="00B7C2"/>
                </a:solidFill>
              </a:rPr>
              <a:t>()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7C2"/>
                </a:solidFill>
              </a:rPr>
              <a:t>&gt;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Math</a:t>
            </a:r>
            <a:r>
              <a:rPr lang="en-US" sz="4000" dirty="0">
                <a:solidFill>
                  <a:srgbClr val="ABB2BF"/>
                </a:solidFill>
              </a:rPr>
              <a:t>.</a:t>
            </a:r>
            <a:r>
              <a:rPr lang="en-US" sz="4000" dirty="0">
                <a:solidFill>
                  <a:srgbClr val="61AFEE"/>
                </a:solidFill>
              </a:rPr>
              <a:t>max</a:t>
            </a:r>
            <a:r>
              <a:rPr lang="en-US" sz="4000" dirty="0">
                <a:solidFill>
                  <a:srgbClr val="00B7C2"/>
                </a:solidFill>
              </a:rPr>
              <a:t>()</a:t>
            </a:r>
            <a:endParaRPr lang="mk-MK" sz="4000" dirty="0">
              <a:solidFill>
                <a:srgbClr val="00B7C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4B61-F1CB-4314-8FEA-5DFBA77AF5AF}"/>
              </a:ext>
            </a:extLst>
          </p:cNvPr>
          <p:cNvSpPr txBox="1"/>
          <p:nvPr/>
        </p:nvSpPr>
        <p:spPr>
          <a:xfrm>
            <a:off x="2915433" y="484557"/>
            <a:ext cx="637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83C47A"/>
                </a:solidFill>
              </a:rPr>
              <a:t>/** Pit of Despair **/</a:t>
            </a:r>
            <a:endParaRPr lang="mk-MK" sz="4000" dirty="0">
              <a:solidFill>
                <a:srgbClr val="83C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3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3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ccel="3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3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23659 4.8148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3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378 -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24844 2.9629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31797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8" grpId="0"/>
      <p:bldP spid="8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5CBAA-4E13-4375-B0D0-266966B0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0AE19-3C92-43A6-BCE1-C4D337644AE9}"/>
              </a:ext>
            </a:extLst>
          </p:cNvPr>
          <p:cNvSpPr txBox="1"/>
          <p:nvPr/>
        </p:nvSpPr>
        <p:spPr>
          <a:xfrm>
            <a:off x="6096000" y="3520908"/>
            <a:ext cx="5051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- Search Algo. Artifact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F263-33D8-45C6-B281-0C8E6BCA2234}"/>
              </a:ext>
            </a:extLst>
          </p:cNvPr>
          <p:cNvSpPr txBox="1"/>
          <p:nvPr/>
        </p:nvSpPr>
        <p:spPr>
          <a:xfrm>
            <a:off x="6096000" y="2536135"/>
            <a:ext cx="3781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- Type Conversion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0ED01-F22D-4A47-B651-C8A49A88DB80}"/>
              </a:ext>
            </a:extLst>
          </p:cNvPr>
          <p:cNvSpPr txBox="1"/>
          <p:nvPr/>
        </p:nvSpPr>
        <p:spPr>
          <a:xfrm>
            <a:off x="6096000" y="1625100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- IEEE 754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85AAD-3187-451B-99D3-0E2F1195995E}"/>
              </a:ext>
            </a:extLst>
          </p:cNvPr>
          <p:cNvSpPr txBox="1"/>
          <p:nvPr/>
        </p:nvSpPr>
        <p:spPr>
          <a:xfrm>
            <a:off x="6096000" y="4438234"/>
            <a:ext cx="1242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- GEC</a:t>
            </a:r>
          </a:p>
        </p:txBody>
      </p:sp>
    </p:spTree>
    <p:extLst>
      <p:ext uri="{BB962C8B-B14F-4D97-AF65-F5344CB8AC3E}">
        <p14:creationId xmlns:p14="http://schemas.microsoft.com/office/powerpoint/2010/main" val="19690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6C966-8548-402C-80EC-DDEF324A869C}"/>
              </a:ext>
            </a:extLst>
          </p:cNvPr>
          <p:cNvSpPr txBox="1"/>
          <p:nvPr/>
        </p:nvSpPr>
        <p:spPr>
          <a:xfrm>
            <a:off x="2539763" y="1834501"/>
            <a:ext cx="7112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Matters</a:t>
            </a:r>
            <a:endParaRPr lang="mk-MK" sz="8000" dirty="0">
              <a:solidFill>
                <a:srgbClr val="D9F6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A7427-1C85-484A-AA5A-3B43FD334173}"/>
              </a:ext>
            </a:extLst>
          </p:cNvPr>
          <p:cNvSpPr txBox="1"/>
          <p:nvPr/>
        </p:nvSpPr>
        <p:spPr>
          <a:xfrm>
            <a:off x="4934719" y="3157940"/>
            <a:ext cx="232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The ABC’s of the GEC</a:t>
            </a:r>
            <a:endParaRPr lang="mk-MK" sz="2000" i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9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706E9-4B19-4902-AE2A-9DC39D4702EE}"/>
              </a:ext>
            </a:extLst>
          </p:cNvPr>
          <p:cNvSpPr txBox="1"/>
          <p:nvPr/>
        </p:nvSpPr>
        <p:spPr>
          <a:xfrm>
            <a:off x="175098" y="371391"/>
            <a:ext cx="6093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83C47A"/>
                </a:solidFill>
              </a:rPr>
              <a:t>noa@beerjs</a:t>
            </a:r>
            <a:r>
              <a:rPr lang="en-US" sz="4400" dirty="0">
                <a:solidFill>
                  <a:srgbClr val="83C47A"/>
                </a:solidFill>
              </a:rPr>
              <a:t>:$ whoami</a:t>
            </a:r>
            <a:endParaRPr lang="mk-MK" sz="4400" dirty="0">
              <a:solidFill>
                <a:srgbClr val="83C47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C53C-DB88-4233-B72E-5E7904D92E1E}"/>
              </a:ext>
            </a:extLst>
          </p:cNvPr>
          <p:cNvSpPr txBox="1"/>
          <p:nvPr/>
        </p:nvSpPr>
        <p:spPr>
          <a:xfrm>
            <a:off x="175098" y="1705583"/>
            <a:ext cx="91843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Teodor Simonovski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Stack Developer and Tech-Lead @ </a:t>
            </a:r>
            <a:r>
              <a:rPr lang="en-US" sz="3500" dirty="0">
                <a:solidFill>
                  <a:srgbClr val="61AFEE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of career spent working with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3500" dirty="0">
                <a:solidFill>
                  <a:srgbClr val="FFC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3500" dirty="0">
                <a:solidFill>
                  <a:srgbClr val="D9F6FF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Love </a:t>
            </a:r>
            <a:r>
              <a:rPr lang="en-US" sz="3500" dirty="0">
                <a:solidFill>
                  <a:srgbClr val="61AFEE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mk-MK" sz="3500" dirty="0">
              <a:solidFill>
                <a:srgbClr val="61AFE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53123-B9CF-4799-BDCD-B1C7480C5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12" y="2287055"/>
            <a:ext cx="532204" cy="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E5320-8882-4002-8CBF-873E92EE6F37}"/>
              </a:ext>
            </a:extLst>
          </p:cNvPr>
          <p:cNvSpPr txBox="1"/>
          <p:nvPr/>
        </p:nvSpPr>
        <p:spPr>
          <a:xfrm>
            <a:off x="127058" y="2397948"/>
            <a:ext cx="119378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3C47A"/>
                </a:solidFill>
              </a:rPr>
              <a:t>/* </a:t>
            </a:r>
          </a:p>
          <a:p>
            <a:r>
              <a:rPr lang="en-US" sz="3200" dirty="0">
                <a:solidFill>
                  <a:srgbClr val="83C47A"/>
                </a:solidFill>
              </a:rPr>
              <a:t>* Any application that can be written in JavaScript,</a:t>
            </a:r>
          </a:p>
          <a:p>
            <a:r>
              <a:rPr lang="en-US" sz="3200" dirty="0">
                <a:solidFill>
                  <a:srgbClr val="83C47A"/>
                </a:solidFill>
              </a:rPr>
              <a:t>* will eventually be written in JavaScript</a:t>
            </a:r>
          </a:p>
          <a:p>
            <a:r>
              <a:rPr lang="en-US" sz="3200" dirty="0">
                <a:solidFill>
                  <a:srgbClr val="83C47A"/>
                </a:solidFill>
              </a:rPr>
              <a:t>*/</a:t>
            </a:r>
            <a:endParaRPr lang="mk-MK" sz="3200" dirty="0">
              <a:solidFill>
                <a:srgbClr val="83C47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9334-B9DE-430A-BE82-619E05950148}"/>
              </a:ext>
            </a:extLst>
          </p:cNvPr>
          <p:cNvSpPr txBox="1"/>
          <p:nvPr/>
        </p:nvSpPr>
        <p:spPr>
          <a:xfrm>
            <a:off x="9124584" y="4616605"/>
            <a:ext cx="2940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9F6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Jeff Atwood (2007)</a:t>
            </a:r>
            <a:endParaRPr lang="mk-MK" sz="2800" dirty="0">
              <a:solidFill>
                <a:srgbClr val="D9F6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9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84C30-3716-49C7-90F0-CB749D8DA9D3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678DD"/>
                </a:solidFill>
              </a:rPr>
              <a:t>var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06C75"/>
                </a:solidFill>
              </a:rPr>
              <a:t>self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55B6C2"/>
                </a:solidFill>
              </a:rPr>
              <a:t>=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this</a:t>
            </a:r>
            <a:endParaRPr lang="mk-MK" sz="4000" dirty="0">
              <a:solidFill>
                <a:srgbClr val="EAA1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2E7E7-E15F-469F-93A8-37D17DDFE6B0}"/>
              </a:ext>
            </a:extLst>
          </p:cNvPr>
          <p:cNvSpPr txBox="1"/>
          <p:nvPr/>
        </p:nvSpPr>
        <p:spPr>
          <a:xfrm>
            <a:off x="2477060" y="3075057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BB2BF"/>
                </a:solidFill>
              </a:rPr>
              <a:t>&lt;</a:t>
            </a:r>
            <a:r>
              <a:rPr lang="en-US" sz="4000" dirty="0">
                <a:solidFill>
                  <a:srgbClr val="E06C69"/>
                </a:solidFill>
              </a:rPr>
              <a:t>script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AA130"/>
                </a:solidFill>
              </a:rPr>
              <a:t>src</a:t>
            </a:r>
            <a:r>
              <a:rPr lang="en-US" sz="4000" dirty="0">
                <a:solidFill>
                  <a:srgbClr val="ABB2BF"/>
                </a:solidFill>
              </a:rPr>
              <a:t>=</a:t>
            </a:r>
            <a:r>
              <a:rPr lang="en-US" sz="4000" dirty="0">
                <a:solidFill>
                  <a:srgbClr val="83C47A"/>
                </a:solidFill>
              </a:rPr>
              <a:t>“./index.js”</a:t>
            </a:r>
            <a:r>
              <a:rPr lang="en-US" sz="4000" dirty="0">
                <a:solidFill>
                  <a:srgbClr val="ABB2BF"/>
                </a:solidFill>
              </a:rPr>
              <a:t>&gt;</a:t>
            </a:r>
            <a:endParaRPr lang="mk-MK" sz="4000" dirty="0">
              <a:solidFill>
                <a:srgbClr val="ABB2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031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605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Gill Sans MT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</dc:creator>
  <cp:lastModifiedBy>Noa</cp:lastModifiedBy>
  <cp:revision>14</cp:revision>
  <dcterms:created xsi:type="dcterms:W3CDTF">2023-05-12T17:51:58Z</dcterms:created>
  <dcterms:modified xsi:type="dcterms:W3CDTF">2023-05-26T15:39:02Z</dcterms:modified>
</cp:coreProperties>
</file>