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0b5373fc7_0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d0b5373fc7_0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d0b5373fc7_0_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d0b5373fc7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d0b5373fc7_0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d0b5373fc7_0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d3b04f4a2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d3b04f4a2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d3b04f4a2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d3b04f4a2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d0b5373fc7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d0b5373fc7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d0b5373fc7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d0b5373fc7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d0b5373fc7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d0b5373fc7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d0b5373fc7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d0b5373fc7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d0b5373fc7_0_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d0b5373fc7_0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d0b5373fc7_0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d0b5373fc7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0b5373fc7_0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d0b5373fc7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0b5373fc7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d0b5373fc7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Cyclistic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77"/>
              <a:t>Differences Between </a:t>
            </a:r>
            <a:r>
              <a:rPr lang="en" sz="3777">
                <a:solidFill>
                  <a:srgbClr val="FF9900"/>
                </a:solidFill>
              </a:rPr>
              <a:t>Members</a:t>
            </a:r>
            <a:r>
              <a:rPr lang="en" sz="3777"/>
              <a:t> and </a:t>
            </a:r>
            <a:r>
              <a:rPr lang="en" sz="3777">
                <a:solidFill>
                  <a:srgbClr val="0000FF"/>
                </a:solidFill>
              </a:rPr>
              <a:t>C</a:t>
            </a:r>
            <a:r>
              <a:rPr lang="en" sz="3777">
                <a:solidFill>
                  <a:srgbClr val="0000FF"/>
                </a:solidFill>
              </a:rPr>
              <a:t>asual</a:t>
            </a:r>
            <a:r>
              <a:rPr lang="en" sz="3777"/>
              <a:t> Riders</a:t>
            </a:r>
            <a:endParaRPr sz="3777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9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Google Analytics Case Study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Dianellys Brioso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Updated: 01/12/2023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0425" y="0"/>
            <a:ext cx="2047121" cy="16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0" y="0"/>
            <a:ext cx="33009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Preferences: Casual</a:t>
            </a:r>
            <a:endParaRPr/>
          </a:p>
        </p:txBody>
      </p:sp>
      <p:pic>
        <p:nvPicPr>
          <p:cNvPr id="148" name="Google Shape;148;p22" title="Top 20 Casual Start Station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600" y="523750"/>
            <a:ext cx="7250451" cy="461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0" y="4220100"/>
            <a:ext cx="3169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➔"/>
            </a:pPr>
            <a:r>
              <a:rPr lang="en" sz="1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Marketing efforts can be directed at these locations.</a:t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0" y="1800663"/>
            <a:ext cx="18936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❖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Out of the </a:t>
            </a:r>
            <a:r>
              <a:rPr lang="en" sz="1500" u="sng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top-20</a:t>
            </a: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most frequented start stations, both groups only share 4 in common.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1" name="Google Shape;151;p22"/>
          <p:cNvCxnSpPr/>
          <p:nvPr/>
        </p:nvCxnSpPr>
        <p:spPr>
          <a:xfrm>
            <a:off x="2323300" y="3585675"/>
            <a:ext cx="11817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2"/>
          <p:cNvCxnSpPr/>
          <p:nvPr/>
        </p:nvCxnSpPr>
        <p:spPr>
          <a:xfrm>
            <a:off x="2323300" y="3885850"/>
            <a:ext cx="11817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2"/>
          <p:cNvCxnSpPr/>
          <p:nvPr/>
        </p:nvCxnSpPr>
        <p:spPr>
          <a:xfrm>
            <a:off x="2256300" y="2252100"/>
            <a:ext cx="11817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2"/>
          <p:cNvCxnSpPr/>
          <p:nvPr/>
        </p:nvCxnSpPr>
        <p:spPr>
          <a:xfrm>
            <a:off x="2323300" y="3285500"/>
            <a:ext cx="11817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0" y="0"/>
            <a:ext cx="39213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Preferences: Members</a:t>
            </a:r>
            <a:endParaRPr/>
          </a:p>
        </p:txBody>
      </p:sp>
      <p:pic>
        <p:nvPicPr>
          <p:cNvPr id="160" name="Google Shape;160;p23" title="Top 20 Member Start Station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049" y="488100"/>
            <a:ext cx="7528950" cy="465540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 txBox="1"/>
          <p:nvPr/>
        </p:nvSpPr>
        <p:spPr>
          <a:xfrm>
            <a:off x="0" y="4266300"/>
            <a:ext cx="3384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➔"/>
            </a:pP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Out of the </a:t>
            </a:r>
            <a:r>
              <a:rPr lang="en" sz="1500" u="sng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top-20</a:t>
            </a:r>
            <a:r>
              <a:rPr lang="en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most frequented start stations, both groups only share 4 in common.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2" name="Google Shape;162;p23"/>
          <p:cNvCxnSpPr/>
          <p:nvPr/>
        </p:nvCxnSpPr>
        <p:spPr>
          <a:xfrm>
            <a:off x="2108575" y="4145675"/>
            <a:ext cx="11817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3"/>
          <p:cNvCxnSpPr/>
          <p:nvPr/>
        </p:nvCxnSpPr>
        <p:spPr>
          <a:xfrm>
            <a:off x="2108575" y="3317700"/>
            <a:ext cx="11817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3"/>
          <p:cNvCxnSpPr/>
          <p:nvPr/>
        </p:nvCxnSpPr>
        <p:spPr>
          <a:xfrm>
            <a:off x="2108575" y="2744900"/>
            <a:ext cx="11817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3"/>
          <p:cNvCxnSpPr/>
          <p:nvPr/>
        </p:nvCxnSpPr>
        <p:spPr>
          <a:xfrm>
            <a:off x="2108575" y="3850825"/>
            <a:ext cx="11817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1919700" y="69700"/>
            <a:ext cx="5304600" cy="8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Discoveries </a:t>
            </a:r>
            <a:endParaRPr/>
          </a:p>
        </p:txBody>
      </p:sp>
      <p:sp>
        <p:nvSpPr>
          <p:cNvPr id="171" name="Google Shape;171;p24"/>
          <p:cNvSpPr txBox="1"/>
          <p:nvPr/>
        </p:nvSpPr>
        <p:spPr>
          <a:xfrm>
            <a:off x="147725" y="1289225"/>
            <a:ext cx="4311000" cy="3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➔"/>
            </a:pPr>
            <a:r>
              <a:rPr b="1" lang="en" sz="1700">
                <a:solidFill>
                  <a:srgbClr val="EC6F11"/>
                </a:solidFill>
                <a:latin typeface="Lato"/>
                <a:ea typeface="Lato"/>
                <a:cs typeface="Lato"/>
                <a:sym typeface="Lato"/>
              </a:rPr>
              <a:t>Members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ride more often than </a:t>
            </a:r>
            <a:r>
              <a:rPr b="1" lang="en" sz="17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casuals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however, </a:t>
            </a:r>
            <a:r>
              <a:rPr b="1" lang="en" sz="17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casuals 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ride for longer periods of time. 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➔"/>
            </a:pPr>
            <a:r>
              <a:rPr b="1" lang="en" sz="17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Casuals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ride least during weekdays and most during weekends, specially Saturdays while </a:t>
            </a:r>
            <a:r>
              <a:rPr b="1" lang="en" sz="1700">
                <a:solidFill>
                  <a:srgbClr val="EC6F11"/>
                </a:solidFill>
                <a:latin typeface="Lato"/>
                <a:ea typeface="Lato"/>
                <a:cs typeface="Lato"/>
                <a:sym typeface="Lato"/>
              </a:rPr>
              <a:t>members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do the opposite.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4874900" y="1042325"/>
            <a:ext cx="3908100" cy="3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➔"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Both groups ride most during the warmer months and least during the colder months. 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➔"/>
            </a:pPr>
            <a:r>
              <a:rPr b="1" lang="en" sz="17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Casuals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use electric and docked  bikes more than </a:t>
            </a:r>
            <a:r>
              <a:rPr b="1" lang="en" sz="1700">
                <a:solidFill>
                  <a:srgbClr val="EC6F11"/>
                </a:solidFill>
                <a:latin typeface="Lato"/>
                <a:ea typeface="Lato"/>
                <a:cs typeface="Lato"/>
                <a:sym typeface="Lato"/>
              </a:rPr>
              <a:t>members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➔"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Some trends are indicative that perhaps </a:t>
            </a:r>
            <a:r>
              <a:rPr b="1" lang="en" sz="17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casuals 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ride bikes for leisure and </a:t>
            </a:r>
            <a:r>
              <a:rPr b="1" lang="en" sz="1700">
                <a:solidFill>
                  <a:srgbClr val="EC6F11"/>
                </a:solidFill>
                <a:latin typeface="Lato"/>
                <a:ea typeface="Lato"/>
                <a:cs typeface="Lato"/>
                <a:sym typeface="Lato"/>
              </a:rPr>
              <a:t>members</a:t>
            </a: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as a means of transportation.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2921550" y="0"/>
            <a:ext cx="33009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78" name="Google Shape;178;p25"/>
          <p:cNvSpPr txBox="1"/>
          <p:nvPr/>
        </p:nvSpPr>
        <p:spPr>
          <a:xfrm>
            <a:off x="4673475" y="1436950"/>
            <a:ext cx="4404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➔"/>
            </a:pP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Further analysis and customer surveys to both groups to  discover what </a:t>
            </a:r>
            <a:r>
              <a:rPr b="1" lang="en" sz="18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casual</a:t>
            </a: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riders expect in a membership and what attracted the current </a:t>
            </a:r>
            <a:r>
              <a:rPr b="1" lang="en" sz="1800">
                <a:solidFill>
                  <a:srgbClr val="EC6F11"/>
                </a:solidFill>
                <a:latin typeface="Lato"/>
                <a:ea typeface="Lato"/>
                <a:cs typeface="Lato"/>
                <a:sym typeface="Lato"/>
              </a:rPr>
              <a:t>members</a:t>
            </a: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➔"/>
            </a:pP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 new analysis into the similarities in both groups might prove more useful in learning how to convert </a:t>
            </a:r>
            <a:r>
              <a:rPr b="1" lang="en" sz="18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casuals</a:t>
            </a: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into </a:t>
            </a:r>
            <a:r>
              <a:rPr b="1" lang="en" sz="1800">
                <a:solidFill>
                  <a:srgbClr val="EC6F11"/>
                </a:solidFill>
                <a:latin typeface="Lato"/>
                <a:ea typeface="Lato"/>
                <a:cs typeface="Lato"/>
                <a:sym typeface="Lato"/>
              </a:rPr>
              <a:t>members</a:t>
            </a: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53725" y="1369825"/>
            <a:ext cx="4404900" cy="3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➔"/>
            </a:pP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Direct marketing efforts to warmer months and weekends.</a:t>
            </a: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Lato"/>
              <a:buChar char="➔"/>
            </a:pPr>
            <a:r>
              <a:rPr lang="en" sz="19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Marketing can target the bike preferences and use the top 20 frequented stations as a good starting point. </a:t>
            </a: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➔"/>
            </a:pPr>
            <a:r>
              <a:rPr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To better strategize, further analysis is needed to discover the reasons both groups have for using Cyclistic Bike Share.</a:t>
            </a:r>
            <a:endParaRPr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ctrTitle"/>
          </p:nvPr>
        </p:nvSpPr>
        <p:spPr>
          <a:xfrm>
            <a:off x="727950" y="21685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Thank You</a:t>
            </a:r>
            <a:endParaRPr sz="6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Contents: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416325" y="2078875"/>
            <a:ext cx="8635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914400" rtl="0" algn="l">
              <a:spcBef>
                <a:spcPts val="0"/>
              </a:spcBef>
              <a:spcAft>
                <a:spcPts val="0"/>
              </a:spcAft>
              <a:buSzPts val="2700"/>
              <a:buChar char="➔"/>
            </a:pPr>
            <a:r>
              <a:rPr lang="en" sz="2700"/>
              <a:t>Objective</a:t>
            </a:r>
            <a:endParaRPr sz="2700"/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en" sz="2700"/>
              <a:t>Data discoveries from: (</a:t>
            </a:r>
            <a:r>
              <a:rPr lang="en" sz="2500"/>
              <a:t>Cyclistic Bike Share 2022</a:t>
            </a:r>
            <a:r>
              <a:rPr lang="en" sz="2700"/>
              <a:t>)</a:t>
            </a:r>
            <a:endParaRPr sz="2700"/>
          </a:p>
          <a:p>
            <a:pPr indent="-400050" lvl="0" marL="914400" rtl="0" algn="l">
              <a:spcBef>
                <a:spcPts val="0"/>
              </a:spcBef>
              <a:spcAft>
                <a:spcPts val="0"/>
              </a:spcAft>
              <a:buSzPts val="2700"/>
              <a:buChar char="➔"/>
            </a:pPr>
            <a:r>
              <a:rPr lang="en" sz="2700"/>
              <a:t>Conclusion </a:t>
            </a: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/>
              <a:t>Objective :</a:t>
            </a:r>
            <a:endParaRPr sz="2440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➔"/>
            </a:pPr>
            <a:r>
              <a:rPr lang="en" sz="2500"/>
              <a:t>To determine how </a:t>
            </a:r>
            <a:r>
              <a:rPr b="1" lang="en" sz="2500">
                <a:solidFill>
                  <a:srgbClr val="FF9900"/>
                </a:solidFill>
              </a:rPr>
              <a:t>annual members</a:t>
            </a:r>
            <a:r>
              <a:rPr lang="en" sz="2500"/>
              <a:t> and </a:t>
            </a:r>
            <a:r>
              <a:rPr b="1" lang="en" sz="2500">
                <a:solidFill>
                  <a:srgbClr val="0000FF"/>
                </a:solidFill>
              </a:rPr>
              <a:t>casual riders </a:t>
            </a:r>
            <a:r>
              <a:rPr lang="en" sz="2500"/>
              <a:t>use Cyclistic bikes differently in order to better s</a:t>
            </a:r>
            <a:r>
              <a:rPr lang="en" sz="2500"/>
              <a:t>trategize</a:t>
            </a:r>
            <a:r>
              <a:rPr lang="en" sz="2500"/>
              <a:t> how to convert </a:t>
            </a:r>
            <a:r>
              <a:rPr b="1" lang="en" sz="2500">
                <a:solidFill>
                  <a:srgbClr val="0000FF"/>
                </a:solidFill>
              </a:rPr>
              <a:t>casual riders</a:t>
            </a:r>
            <a:r>
              <a:rPr lang="en" sz="2500"/>
              <a:t> into </a:t>
            </a:r>
            <a:r>
              <a:rPr b="1" lang="en" sz="2500">
                <a:solidFill>
                  <a:srgbClr val="FF9900"/>
                </a:solidFill>
              </a:rPr>
              <a:t>annual members</a:t>
            </a:r>
            <a:r>
              <a:rPr lang="en" sz="2500"/>
              <a:t>. 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6" title="Total Annual Bike Rides per User Typ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0950" y="680525"/>
            <a:ext cx="6653049" cy="411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>
            <p:ph type="title"/>
          </p:nvPr>
        </p:nvSpPr>
        <p:spPr>
          <a:xfrm>
            <a:off x="0" y="0"/>
            <a:ext cx="2520000" cy="6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</a:rPr>
              <a:t>Annually: </a:t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246650" y="1665200"/>
            <a:ext cx="2244300" cy="22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284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4444"/>
              <a:buChar char="➢"/>
            </a:pPr>
            <a:r>
              <a:rPr b="1" lang="en" sz="1800">
                <a:solidFill>
                  <a:srgbClr val="FF9900"/>
                </a:solidFill>
              </a:rPr>
              <a:t>Members</a:t>
            </a:r>
            <a:r>
              <a:rPr b="1" lang="en" sz="1700"/>
              <a:t> ride more often than </a:t>
            </a:r>
            <a:r>
              <a:rPr b="1" lang="en" sz="1800">
                <a:solidFill>
                  <a:srgbClr val="0000FF"/>
                </a:solidFill>
              </a:rPr>
              <a:t>casual</a:t>
            </a:r>
            <a:r>
              <a:rPr b="1" lang="en" sz="1700"/>
              <a:t> riders.</a:t>
            </a:r>
            <a:endParaRPr b="1" sz="1700"/>
          </a:p>
          <a:p>
            <a:pPr indent="-328453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ct val="100000"/>
              <a:buChar char="➢"/>
            </a:pPr>
            <a:r>
              <a:rPr b="1" lang="en" sz="1700"/>
              <a:t>About 32.7 % more than </a:t>
            </a:r>
            <a:r>
              <a:rPr b="1" lang="en" sz="1800">
                <a:solidFill>
                  <a:srgbClr val="0000FF"/>
                </a:solidFill>
              </a:rPr>
              <a:t>casual</a:t>
            </a:r>
            <a:r>
              <a:rPr b="1" lang="en" sz="1700">
                <a:solidFill>
                  <a:srgbClr val="1C4587"/>
                </a:solidFill>
              </a:rPr>
              <a:t> </a:t>
            </a:r>
            <a:r>
              <a:rPr b="1" lang="en" sz="1700"/>
              <a:t>riders.</a:t>
            </a:r>
            <a:endParaRPr b="1"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228150" y="510325"/>
            <a:ext cx="1898100" cy="4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Annually</a:t>
            </a:r>
            <a:r>
              <a:rPr lang="en" sz="2000"/>
              <a:t>:</a:t>
            </a:r>
            <a:endParaRPr sz="2000"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0" y="1275800"/>
            <a:ext cx="2193600" cy="3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</a:rPr>
              <a:t>Casuals</a:t>
            </a:r>
            <a:r>
              <a:rPr lang="en" sz="1400"/>
              <a:t>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Ride most during June and July and least during January and February.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EC6F11"/>
                </a:solidFill>
              </a:rPr>
              <a:t>Members:</a:t>
            </a:r>
            <a:endParaRPr b="1" sz="1500">
              <a:solidFill>
                <a:srgbClr val="EC6F1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Ride most during July and August and least during January and February.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 u="sng"/>
              <a:t>Note:</a:t>
            </a:r>
            <a:r>
              <a:rPr lang="en" sz="1400"/>
              <a:t>  Perhaps the weather conditions have an impact here. </a:t>
            </a:r>
            <a:endParaRPr sz="1400"/>
          </a:p>
        </p:txBody>
      </p:sp>
      <p:pic>
        <p:nvPicPr>
          <p:cNvPr id="114" name="Google Shape;114;p17" title="Monthly Bike Rides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275" y="510325"/>
            <a:ext cx="6896725" cy="463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0" y="0"/>
            <a:ext cx="33009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0" y="1264175"/>
            <a:ext cx="2672400" cy="37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FF"/>
                </a:solidFill>
              </a:rPr>
              <a:t>Casuals</a:t>
            </a:r>
            <a:r>
              <a:rPr lang="en" sz="1700"/>
              <a:t>: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Ride least on weekdays and most on weekends.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EC6F11"/>
                </a:solidFill>
              </a:rPr>
              <a:t>Members</a:t>
            </a:r>
            <a:r>
              <a:rPr lang="en" sz="1700"/>
              <a:t>: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Ride most on weekdays and least on the weekends.</a:t>
            </a:r>
            <a:endParaRPr sz="1700">
              <a:solidFill>
                <a:srgbClr val="EC6F11"/>
              </a:solidFill>
            </a:endParaRPr>
          </a:p>
        </p:txBody>
      </p:sp>
      <p:pic>
        <p:nvPicPr>
          <p:cNvPr id="121" name="Google Shape;121;p18" title="Total Rides per Weekday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2400" y="483450"/>
            <a:ext cx="6471600" cy="466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0" y="0"/>
            <a:ext cx="33009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Spent on Rides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0" y="1291050"/>
            <a:ext cx="2606700" cy="3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Annually more </a:t>
            </a:r>
            <a:r>
              <a:rPr b="1" lang="en" sz="1600">
                <a:solidFill>
                  <a:srgbClr val="0000FF"/>
                </a:solidFill>
              </a:rPr>
              <a:t>casual </a:t>
            </a:r>
            <a:r>
              <a:rPr lang="en" sz="1600"/>
              <a:t>rides last 1 Hour or longer.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Less than 1% of  annual </a:t>
            </a:r>
            <a:r>
              <a:rPr b="1" lang="en" sz="1600">
                <a:solidFill>
                  <a:srgbClr val="EC6F11"/>
                </a:solidFill>
              </a:rPr>
              <a:t>member</a:t>
            </a:r>
            <a:r>
              <a:rPr lang="en" sz="1600"/>
              <a:t> rides last 1 hour or more.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About 7% of annual </a:t>
            </a:r>
            <a:r>
              <a:rPr b="1" lang="en" sz="1600">
                <a:solidFill>
                  <a:srgbClr val="0000FF"/>
                </a:solidFill>
              </a:rPr>
              <a:t>casual</a:t>
            </a:r>
            <a:r>
              <a:rPr lang="en" sz="1600"/>
              <a:t> rides last 1 hour or more.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28" name="Google Shape;128;p19" title="Total Rides 1 Hour or Longer Annually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6650" y="577500"/>
            <a:ext cx="6537351" cy="456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0" y="0"/>
            <a:ext cx="33009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/>
              <a:t>Time Spent Riding </a:t>
            </a:r>
            <a:endParaRPr sz="2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40">
                <a:solidFill>
                  <a:srgbClr val="434343"/>
                </a:solidFill>
              </a:rPr>
              <a:t>Weekday Average</a:t>
            </a:r>
            <a:endParaRPr sz="2140">
              <a:solidFill>
                <a:srgbClr val="434343"/>
              </a:solidFill>
            </a:endParaRPr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0" y="1289225"/>
            <a:ext cx="2941200" cy="38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-3154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b="1" lang="en" sz="2880">
                <a:solidFill>
                  <a:srgbClr val="0000FF"/>
                </a:solidFill>
              </a:rPr>
              <a:t>Casual </a:t>
            </a:r>
            <a:r>
              <a:rPr lang="en" sz="2880"/>
              <a:t>spend twice as long riding than </a:t>
            </a:r>
            <a:r>
              <a:rPr b="1" lang="en" sz="2880">
                <a:solidFill>
                  <a:srgbClr val="EC6F11"/>
                </a:solidFill>
              </a:rPr>
              <a:t>members</a:t>
            </a:r>
            <a:r>
              <a:rPr lang="en" sz="2880"/>
              <a:t>, specially on weekends. </a:t>
            </a:r>
            <a:endParaRPr sz="288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8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909"/>
              <a:t>Indicative that perhaps </a:t>
            </a:r>
            <a:r>
              <a:rPr b="1" lang="en" sz="2909">
                <a:solidFill>
                  <a:srgbClr val="0000FF"/>
                </a:solidFill>
              </a:rPr>
              <a:t>casuals</a:t>
            </a:r>
            <a:r>
              <a:rPr lang="en" sz="2909"/>
              <a:t> ride bikes for leisure and </a:t>
            </a:r>
            <a:r>
              <a:rPr b="1" lang="en" sz="2909">
                <a:solidFill>
                  <a:srgbClr val="EC6F11"/>
                </a:solidFill>
              </a:rPr>
              <a:t>members</a:t>
            </a:r>
            <a:r>
              <a:rPr lang="en" sz="2909"/>
              <a:t> ride bikes as a means of transportation.</a:t>
            </a:r>
            <a:r>
              <a:rPr lang="en" sz="2517"/>
              <a:t> </a:t>
            </a:r>
            <a:endParaRPr sz="25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938"/>
              <a:t>Further analysis needed to discover the reasons both types have for using Cyclistic Bike Share. </a:t>
            </a:r>
            <a:endParaRPr sz="293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0" title="Average Ride Length per Weekday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1200" y="1034075"/>
            <a:ext cx="6202800" cy="41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0" y="0"/>
            <a:ext cx="33009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Preferences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0" y="1692125"/>
            <a:ext cx="2927700" cy="32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Only </a:t>
            </a:r>
            <a:r>
              <a:rPr b="1" lang="en" sz="1600">
                <a:solidFill>
                  <a:srgbClr val="0000FF"/>
                </a:solidFill>
              </a:rPr>
              <a:t>casuals</a:t>
            </a:r>
            <a:r>
              <a:rPr lang="en" sz="1600"/>
              <a:t>  use docked bikes.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Casuals use </a:t>
            </a:r>
            <a:r>
              <a:rPr lang="en" sz="1600"/>
              <a:t>electric bikes more than </a:t>
            </a:r>
            <a:r>
              <a:rPr b="1" lang="en" sz="1600">
                <a:solidFill>
                  <a:srgbClr val="EC6F11"/>
                </a:solidFill>
              </a:rPr>
              <a:t>members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Perhaps marketing efforts can target these preferences. </a:t>
            </a:r>
            <a:endParaRPr sz="1600"/>
          </a:p>
        </p:txBody>
      </p:sp>
      <p:pic>
        <p:nvPicPr>
          <p:cNvPr id="142" name="Google Shape;142;p21" title="Bike Type Preferenc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8200" y="510325"/>
            <a:ext cx="6135801" cy="463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