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73" r:id="rId14"/>
    <p:sldId id="274"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B8BD3-9AC7-441D-A5A6-9ED4F35E41C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91427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8BD3-9AC7-441D-A5A6-9ED4F35E41C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80147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8BD3-9AC7-441D-A5A6-9ED4F35E41C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204980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8BD3-9AC7-441D-A5A6-9ED4F35E41C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93923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B8BD3-9AC7-441D-A5A6-9ED4F35E41C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11280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AB8BD3-9AC7-441D-A5A6-9ED4F35E41CB}"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218390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B8BD3-9AC7-441D-A5A6-9ED4F35E41CB}"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293810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AB8BD3-9AC7-441D-A5A6-9ED4F35E41CB}"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19082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B8BD3-9AC7-441D-A5A6-9ED4F35E41CB}"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71853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B8BD3-9AC7-441D-A5A6-9ED4F35E41CB}"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87842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B8BD3-9AC7-441D-A5A6-9ED4F35E41CB}"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3B43-35FC-458E-93A4-D0C0C62E7A3D}" type="slidenum">
              <a:rPr lang="en-US" smtClean="0"/>
              <a:t>‹#›</a:t>
            </a:fld>
            <a:endParaRPr lang="en-US"/>
          </a:p>
        </p:txBody>
      </p:sp>
    </p:spTree>
    <p:extLst>
      <p:ext uri="{BB962C8B-B14F-4D97-AF65-F5344CB8AC3E}">
        <p14:creationId xmlns:p14="http://schemas.microsoft.com/office/powerpoint/2010/main" val="364009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B8BD3-9AC7-441D-A5A6-9ED4F35E41CB}" type="datetimeFigureOut">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33B43-35FC-458E-93A4-D0C0C62E7A3D}" type="slidenum">
              <a:rPr lang="en-US" smtClean="0"/>
              <a:t>‹#›</a:t>
            </a:fld>
            <a:endParaRPr lang="en-US"/>
          </a:p>
        </p:txBody>
      </p:sp>
    </p:spTree>
    <p:extLst>
      <p:ext uri="{BB962C8B-B14F-4D97-AF65-F5344CB8AC3E}">
        <p14:creationId xmlns:p14="http://schemas.microsoft.com/office/powerpoint/2010/main" val="272220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US" dirty="0"/>
          </a:p>
        </p:txBody>
      </p:sp>
      <p:sp>
        <p:nvSpPr>
          <p:cNvPr id="3" name="Subtitle 2"/>
          <p:cNvSpPr>
            <a:spLocks noGrp="1"/>
          </p:cNvSpPr>
          <p:nvPr>
            <p:ph type="subTitle" idx="1"/>
          </p:nvPr>
        </p:nvSpPr>
        <p:spPr/>
        <p:txBody>
          <a:bodyPr/>
          <a:lstStyle/>
          <a:p>
            <a:r>
              <a:rPr lang="en-US" dirty="0" smtClean="0"/>
              <a:t>Presented By: Shivam &amp; </a:t>
            </a:r>
            <a:r>
              <a:rPr lang="en-US" dirty="0" err="1" smtClean="0"/>
              <a:t>Dipesh</a:t>
            </a:r>
            <a:endParaRPr lang="en-US" dirty="0"/>
          </a:p>
        </p:txBody>
      </p:sp>
    </p:spTree>
    <p:extLst>
      <p:ext uri="{BB962C8B-B14F-4D97-AF65-F5344CB8AC3E}">
        <p14:creationId xmlns:p14="http://schemas.microsoft.com/office/powerpoint/2010/main" val="1548246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Univariate</a:t>
            </a:r>
            <a:r>
              <a:rPr lang="en-US" dirty="0"/>
              <a:t> Analysis</a:t>
            </a:r>
          </a:p>
        </p:txBody>
      </p:sp>
      <p:sp>
        <p:nvSpPr>
          <p:cNvPr id="3" name="Content Placeholder 2"/>
          <p:cNvSpPr>
            <a:spLocks noGrp="1"/>
          </p:cNvSpPr>
          <p:nvPr>
            <p:ph idx="1"/>
          </p:nvPr>
        </p:nvSpPr>
        <p:spPr/>
        <p:txBody>
          <a:bodyPr>
            <a:normAutofit/>
          </a:bodyPr>
          <a:lstStyle/>
          <a:p>
            <a:pPr marL="0" indent="0">
              <a:buNone/>
            </a:pPr>
            <a:r>
              <a:rPr lang="en-US" sz="1800" dirty="0" smtClean="0"/>
              <a:t>5. </a:t>
            </a:r>
            <a:r>
              <a:rPr lang="en-US" sz="1800" b="1" dirty="0" smtClean="0"/>
              <a:t>Verification </a:t>
            </a:r>
            <a:r>
              <a:rPr lang="en-US" sz="1800" b="1" dirty="0"/>
              <a:t>Status Column: </a:t>
            </a:r>
            <a:r>
              <a:rPr lang="en-US" sz="1800" dirty="0"/>
              <a:t>This gives us an insight that most loan defaulters were actually not verified. Therefore, from now onwards, the lending club should make more strict policies and verification processes to ensure that only verified groups can get a loan sanctioned.</a:t>
            </a:r>
          </a:p>
          <a:p>
            <a:r>
              <a:rPr lang="en-US" sz="1800" dirty="0"/>
              <a:t>Another </a:t>
            </a:r>
            <a:r>
              <a:rPr lang="en-US" sz="1800" dirty="0" err="1"/>
              <a:t>possiblity</a:t>
            </a:r>
            <a:r>
              <a:rPr lang="en-US" sz="1800" dirty="0"/>
              <a:t> for the large no. of unverified loan takers could be that loan applicants are bribing employees of the lending club to sanction the loan. The club should investigate this </a:t>
            </a:r>
            <a:r>
              <a:rPr lang="en-US" sz="1800" dirty="0" err="1"/>
              <a:t>possiblity</a:t>
            </a:r>
            <a:r>
              <a:rPr lang="en-US" sz="1800" dirty="0"/>
              <a:t> and implement more strict compliance policies if needed.</a:t>
            </a:r>
          </a:p>
          <a:p>
            <a:pPr marL="0" indent="0">
              <a:buNone/>
            </a:pPr>
            <a:endParaRPr lang="en-US" sz="1800" dirty="0"/>
          </a:p>
        </p:txBody>
      </p:sp>
      <p:pic>
        <p:nvPicPr>
          <p:cNvPr id="5" name="Picture 4"/>
          <p:cNvPicPr>
            <a:picLocks noChangeAspect="1"/>
          </p:cNvPicPr>
          <p:nvPr/>
        </p:nvPicPr>
        <p:blipFill>
          <a:blip r:embed="rId2"/>
          <a:stretch>
            <a:fillRect/>
          </a:stretch>
        </p:blipFill>
        <p:spPr>
          <a:xfrm>
            <a:off x="2909791" y="3675112"/>
            <a:ext cx="4495561" cy="3015484"/>
          </a:xfrm>
          <a:prstGeom prst="rect">
            <a:avLst/>
          </a:prstGeom>
        </p:spPr>
      </p:pic>
    </p:spTree>
    <p:extLst>
      <p:ext uri="{BB962C8B-B14F-4D97-AF65-F5344CB8AC3E}">
        <p14:creationId xmlns:p14="http://schemas.microsoft.com/office/powerpoint/2010/main" val="4072769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ivariate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1. </a:t>
            </a:r>
            <a:r>
              <a:rPr lang="en-US" sz="1800" b="1" dirty="0"/>
              <a:t>Comparing </a:t>
            </a:r>
            <a:r>
              <a:rPr lang="en-US" sz="1800" b="1" dirty="0" err="1"/>
              <a:t>dti</a:t>
            </a:r>
            <a:r>
              <a:rPr lang="en-US" sz="1800" b="1" dirty="0"/>
              <a:t> based on address state: </a:t>
            </a:r>
            <a:r>
              <a:rPr lang="en-US" sz="1800" dirty="0"/>
              <a:t>This tells us that people from 'ID' spend above their means and are more likely to default.</a:t>
            </a:r>
          </a:p>
          <a:p>
            <a:pPr marL="0" indent="0">
              <a:buNone/>
            </a:pPr>
            <a:endParaRPr lang="en-US" sz="1800" dirty="0" smtClean="0"/>
          </a:p>
          <a:p>
            <a:pPr marL="0" indent="0">
              <a:buNone/>
            </a:pPr>
            <a:endParaRPr lang="en-US" sz="1800" dirty="0"/>
          </a:p>
        </p:txBody>
      </p:sp>
      <p:pic>
        <p:nvPicPr>
          <p:cNvPr id="4" name="Picture 3"/>
          <p:cNvPicPr>
            <a:picLocks noChangeAspect="1"/>
          </p:cNvPicPr>
          <p:nvPr/>
        </p:nvPicPr>
        <p:blipFill>
          <a:blip r:embed="rId2"/>
          <a:stretch>
            <a:fillRect/>
          </a:stretch>
        </p:blipFill>
        <p:spPr>
          <a:xfrm>
            <a:off x="1928231" y="3294458"/>
            <a:ext cx="8335538" cy="2638793"/>
          </a:xfrm>
          <a:prstGeom prst="rect">
            <a:avLst/>
          </a:prstGeom>
        </p:spPr>
      </p:pic>
    </p:spTree>
    <p:extLst>
      <p:ext uri="{BB962C8B-B14F-4D97-AF65-F5344CB8AC3E}">
        <p14:creationId xmlns:p14="http://schemas.microsoft.com/office/powerpoint/2010/main" val="449718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ivariate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2. </a:t>
            </a:r>
            <a:r>
              <a:rPr lang="en-US" sz="1800" b="1" dirty="0"/>
              <a:t>Comparing home ownership with purpose</a:t>
            </a:r>
          </a:p>
          <a:p>
            <a:pPr marL="0" indent="0">
              <a:buNone/>
            </a:pPr>
            <a:endParaRPr lang="en-US" sz="1800" dirty="0" smtClean="0"/>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1942520" y="3119614"/>
            <a:ext cx="8306959" cy="2267266"/>
          </a:xfrm>
          <a:prstGeom prst="rect">
            <a:avLst/>
          </a:prstGeom>
        </p:spPr>
      </p:pic>
    </p:spTree>
    <p:extLst>
      <p:ext uri="{BB962C8B-B14F-4D97-AF65-F5344CB8AC3E}">
        <p14:creationId xmlns:p14="http://schemas.microsoft.com/office/powerpoint/2010/main" val="1076997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ivariate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3. </a:t>
            </a:r>
            <a:r>
              <a:rPr lang="en-US" sz="1800" b="1" dirty="0"/>
              <a:t>Comparing Loan Amount with Grade</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p:txBody>
      </p:sp>
      <p:pic>
        <p:nvPicPr>
          <p:cNvPr id="4" name="Picture 3"/>
          <p:cNvPicPr>
            <a:picLocks noChangeAspect="1"/>
          </p:cNvPicPr>
          <p:nvPr/>
        </p:nvPicPr>
        <p:blipFill>
          <a:blip r:embed="rId2"/>
          <a:stretch>
            <a:fillRect/>
          </a:stretch>
        </p:blipFill>
        <p:spPr>
          <a:xfrm>
            <a:off x="2252474" y="2218503"/>
            <a:ext cx="6556675" cy="4518115"/>
          </a:xfrm>
          <a:prstGeom prst="rect">
            <a:avLst/>
          </a:prstGeom>
        </p:spPr>
      </p:pic>
    </p:spTree>
    <p:extLst>
      <p:ext uri="{BB962C8B-B14F-4D97-AF65-F5344CB8AC3E}">
        <p14:creationId xmlns:p14="http://schemas.microsoft.com/office/powerpoint/2010/main" val="222233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ivariate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4</a:t>
            </a:r>
            <a:r>
              <a:rPr lang="en-US" sz="1800" dirty="0" smtClean="0"/>
              <a:t>. </a:t>
            </a:r>
            <a:r>
              <a:rPr lang="en-US" sz="1800" b="1" dirty="0"/>
              <a:t>Comparing interest rate &amp; annual income based on grade</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1880599" y="2670300"/>
            <a:ext cx="8430802" cy="3629532"/>
          </a:xfrm>
          <a:prstGeom prst="rect">
            <a:avLst/>
          </a:prstGeom>
        </p:spPr>
      </p:pic>
    </p:spTree>
    <p:extLst>
      <p:ext uri="{BB962C8B-B14F-4D97-AF65-F5344CB8AC3E}">
        <p14:creationId xmlns:p14="http://schemas.microsoft.com/office/powerpoint/2010/main" val="1423007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t>Below are some observations &amp; actionable insights based on the analysis</a:t>
            </a:r>
            <a:r>
              <a:rPr lang="en-US" sz="1800" b="1" dirty="0" smtClean="0"/>
              <a:t>:</a:t>
            </a:r>
          </a:p>
          <a:p>
            <a:pPr marL="0" indent="0">
              <a:buNone/>
            </a:pPr>
            <a:endParaRPr lang="en-US" sz="1800" b="1" dirty="0"/>
          </a:p>
          <a:p>
            <a:pPr marL="342900" indent="-342900">
              <a:buFont typeface="+mj-lt"/>
              <a:buAutoNum type="arabicPeriod"/>
            </a:pPr>
            <a:r>
              <a:rPr lang="en-US" sz="1800" dirty="0"/>
              <a:t>Most loan defaulters have an income of less than 55,000. Therefore, more interest should be charged for higher income groups.</a:t>
            </a:r>
          </a:p>
          <a:p>
            <a:pPr marL="342900" indent="-342900">
              <a:buFont typeface="+mj-lt"/>
              <a:buAutoNum type="arabicPeriod"/>
            </a:pPr>
            <a:r>
              <a:rPr lang="en-US" sz="1800" dirty="0"/>
              <a:t>Borrowers from the 'ID' state spend above their means and are more likely to default. There must be stricter criteria to grant them the loan.</a:t>
            </a:r>
          </a:p>
          <a:p>
            <a:pPr marL="342900" indent="-342900">
              <a:buFont typeface="+mj-lt"/>
              <a:buAutoNum type="arabicPeriod"/>
            </a:pPr>
            <a:r>
              <a:rPr lang="en-US" sz="1800" dirty="0"/>
              <a:t>Most loans are defaulted by low-income groups. However, interest rates charged to them are the lowest. This is causing more </a:t>
            </a:r>
            <a:r>
              <a:rPr lang="en-US" sz="1800" dirty="0" err="1"/>
              <a:t>crdit</a:t>
            </a:r>
            <a:r>
              <a:rPr lang="en-US" sz="1800" dirty="0"/>
              <a:t> loss.</a:t>
            </a:r>
          </a:p>
          <a:p>
            <a:pPr marL="342900" indent="-342900">
              <a:buFont typeface="+mj-lt"/>
              <a:buAutoNum type="arabicPeriod"/>
            </a:pPr>
            <a:r>
              <a:rPr lang="en-US" sz="1800" dirty="0"/>
              <a:t>Loans taken for Debt Consolidation are one of the highest.</a:t>
            </a:r>
          </a:p>
          <a:p>
            <a:pPr marL="342900" indent="-342900">
              <a:buFont typeface="+mj-lt"/>
              <a:buAutoNum type="arabicPeriod"/>
            </a:pPr>
            <a:r>
              <a:rPr lang="en-US" sz="1800" dirty="0"/>
              <a:t>'F' grade loans have the highest amount of loan defaulters. Set lower loan limits for 'F' grade loans. Restricting the loan amount reduces the potential loss in case of default.</a:t>
            </a:r>
          </a:p>
        </p:txBody>
      </p:sp>
    </p:spTree>
    <p:extLst>
      <p:ext uri="{BB962C8B-B14F-4D97-AF65-F5344CB8AC3E}">
        <p14:creationId xmlns:p14="http://schemas.microsoft.com/office/powerpoint/2010/main" val="2139234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676" y="2618927"/>
            <a:ext cx="6193665" cy="1325563"/>
          </a:xfrm>
        </p:spPr>
        <p:txBody>
          <a:bodyPr/>
          <a:lstStyle/>
          <a:p>
            <a:r>
              <a:rPr lang="en-US" dirty="0" smtClean="0"/>
              <a:t>THANK YOU!!</a:t>
            </a:r>
            <a:endParaRPr lang="en-US" dirty="0"/>
          </a:p>
        </p:txBody>
      </p:sp>
    </p:spTree>
    <p:extLst>
      <p:ext uri="{BB962C8B-B14F-4D97-AF65-F5344CB8AC3E}">
        <p14:creationId xmlns:p14="http://schemas.microsoft.com/office/powerpoint/2010/main" val="942535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t>Understand the driving factors behind loan defaults.</a:t>
            </a:r>
            <a:endParaRPr lang="en-US" sz="1800" dirty="0"/>
          </a:p>
          <a:p>
            <a:pPr>
              <a:buFont typeface="Wingdings" panose="05000000000000000000" pitchFamily="2" charset="2"/>
              <a:buChar char="Ø"/>
            </a:pPr>
            <a:r>
              <a:rPr lang="en-US" sz="1800" dirty="0" smtClean="0"/>
              <a:t>Utilizing the above derived data-points and suggest methods on how the company can prevent giving loan to likely defaulter client.</a:t>
            </a:r>
          </a:p>
          <a:p>
            <a:pPr>
              <a:buFont typeface="Wingdings" panose="05000000000000000000" pitchFamily="2" charset="2"/>
              <a:buChar char="Ø"/>
            </a:pPr>
            <a:endParaRPr lang="en-US" sz="1800" dirty="0"/>
          </a:p>
          <a:p>
            <a:pPr marL="0" indent="0">
              <a:buNone/>
            </a:pPr>
            <a:r>
              <a:rPr lang="en-US" dirty="0" smtClean="0"/>
              <a:t>Assumptions:</a:t>
            </a:r>
          </a:p>
          <a:p>
            <a:pPr>
              <a:buFont typeface="Wingdings" panose="05000000000000000000" pitchFamily="2" charset="2"/>
              <a:buChar char="Ø"/>
            </a:pPr>
            <a:r>
              <a:rPr lang="en-US" sz="1800" dirty="0" smtClean="0"/>
              <a:t>It  has been assumed that most loans are defaulted as the clients who were sanctioned loans were not capable of re-paying the loan.</a:t>
            </a:r>
          </a:p>
          <a:p>
            <a:pPr>
              <a:buFont typeface="Wingdings" panose="05000000000000000000" pitchFamily="2" charset="2"/>
              <a:buChar char="Ø"/>
            </a:pPr>
            <a:r>
              <a:rPr lang="en-US" sz="1800" dirty="0" smtClean="0"/>
              <a:t>It has been assumed that the company did not properly verify the client’s background information before deciding to sanction the loan.</a:t>
            </a:r>
          </a:p>
          <a:p>
            <a:pPr>
              <a:buFont typeface="Wingdings" panose="05000000000000000000" pitchFamily="2" charset="2"/>
              <a:buChar char="Ø"/>
            </a:pPr>
            <a:r>
              <a:rPr lang="en-US" sz="1800" dirty="0" smtClean="0"/>
              <a:t>It has been assumed that the company did not segregate maximum loan limit based on client’s annual income.</a:t>
            </a:r>
          </a:p>
          <a:p>
            <a:pPr>
              <a:buFont typeface="Wingdings" panose="05000000000000000000" pitchFamily="2" charset="2"/>
              <a:buChar char="Ø"/>
            </a:pPr>
            <a:r>
              <a:rPr lang="en-US" sz="1800" dirty="0"/>
              <a:t>It's highly likely that people are taking a longer tenure loan due to their low income and then default repaying it.</a:t>
            </a:r>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196517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t>Understanding the data:</a:t>
            </a:r>
          </a:p>
          <a:p>
            <a:r>
              <a:rPr lang="en-US" sz="1800" dirty="0" smtClean="0"/>
              <a:t>The “loan.csv” file provided consists of the loan details of clients provided by the company.</a:t>
            </a:r>
          </a:p>
          <a:p>
            <a:r>
              <a:rPr lang="en-US" sz="1800" dirty="0" smtClean="0"/>
              <a:t>The data consists of brief details related to loan (amount of loan approved, interest rate, loan term, verification status and the on-going status of the loan).</a:t>
            </a:r>
          </a:p>
          <a:p>
            <a:r>
              <a:rPr lang="en-US" sz="1800" dirty="0" smtClean="0"/>
              <a:t>The data consists of client details (Employment Title, Years of Experience, Purpose of the loan and state of the client).</a:t>
            </a:r>
          </a:p>
          <a:p>
            <a:r>
              <a:rPr lang="en-US" sz="1800" dirty="0" smtClean="0"/>
              <a:t>The data consists of client’s historic record data (Public records, bankruptcy records, open credit lines, last open credit line, etc.)</a:t>
            </a:r>
          </a:p>
          <a:p>
            <a:r>
              <a:rPr lang="en-US" sz="1800" dirty="0" smtClean="0"/>
              <a:t>Every loan is identified with an unique ID.</a:t>
            </a:r>
          </a:p>
          <a:p>
            <a:r>
              <a:rPr lang="en-US" sz="1800" dirty="0" smtClean="0"/>
              <a:t>Similarly, every member is identified with an unique Member ID.</a:t>
            </a:r>
          </a:p>
          <a:p>
            <a:endParaRPr lang="en-US" dirty="0"/>
          </a:p>
        </p:txBody>
      </p:sp>
    </p:spTree>
    <p:extLst>
      <p:ext uri="{BB962C8B-B14F-4D97-AF65-F5344CB8AC3E}">
        <p14:creationId xmlns:p14="http://schemas.microsoft.com/office/powerpoint/2010/main" val="1951823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t>Data Cleaning:</a:t>
            </a:r>
          </a:p>
          <a:p>
            <a:r>
              <a:rPr lang="en-US" sz="1800" dirty="0" smtClean="0"/>
              <a:t>There are many columns in the data-set which have value as “NA” only or are not necessary for the analysis.</a:t>
            </a:r>
          </a:p>
          <a:p>
            <a:r>
              <a:rPr lang="en-US" sz="1800" dirty="0" smtClean="0"/>
              <a:t>We have deleted the columns from AX except column DB as it gives insights into client’s bankruptcy records.</a:t>
            </a:r>
          </a:p>
          <a:p>
            <a:r>
              <a:rPr lang="en-US" sz="1800" dirty="0" smtClean="0"/>
              <a:t>We have identified the missing data values as in column K (</a:t>
            </a:r>
            <a:r>
              <a:rPr lang="en-US" sz="1800" dirty="0" err="1" smtClean="0"/>
              <a:t>emp_title</a:t>
            </a:r>
            <a:r>
              <a:rPr lang="en-US" sz="1800" dirty="0" smtClean="0"/>
              <a:t>) and replaced the missing data with NA.</a:t>
            </a:r>
          </a:p>
          <a:p>
            <a:r>
              <a:rPr lang="en-US" sz="1800" dirty="0" smtClean="0"/>
              <a:t>There are certain rows which are out of format which have been removed by filtering the column Q (</a:t>
            </a:r>
            <a:r>
              <a:rPr lang="en-US" sz="1800" dirty="0" err="1" smtClean="0"/>
              <a:t>loan_status</a:t>
            </a:r>
            <a:r>
              <a:rPr lang="en-US" sz="1800" dirty="0" smtClean="0"/>
              <a:t>).</a:t>
            </a:r>
          </a:p>
          <a:p>
            <a:r>
              <a:rPr lang="en-US" sz="1800" dirty="0" smtClean="0"/>
              <a:t>We have removed the column R-S (</a:t>
            </a:r>
            <a:r>
              <a:rPr lang="en-US" sz="1800" dirty="0" err="1" smtClean="0"/>
              <a:t>pymnt_plan</a:t>
            </a:r>
            <a:r>
              <a:rPr lang="en-US" sz="1800" dirty="0" smtClean="0"/>
              <a:t> &amp; </a:t>
            </a:r>
            <a:r>
              <a:rPr lang="en-US" sz="1800" dirty="0" err="1" smtClean="0"/>
              <a:t>url</a:t>
            </a:r>
            <a:r>
              <a:rPr lang="en-US" sz="1800" dirty="0" smtClean="0"/>
              <a:t>) respectively as they are not relevant for this analysis.</a:t>
            </a:r>
          </a:p>
          <a:p>
            <a:pPr marL="0" indent="0">
              <a:buNone/>
            </a:pPr>
            <a:endParaRPr lang="en-US" sz="1800" dirty="0" smtClean="0"/>
          </a:p>
        </p:txBody>
      </p:sp>
    </p:spTree>
    <p:extLst>
      <p:ext uri="{BB962C8B-B14F-4D97-AF65-F5344CB8AC3E}">
        <p14:creationId xmlns:p14="http://schemas.microsoft.com/office/powerpoint/2010/main" val="387647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t>Data Manipulation:</a:t>
            </a:r>
          </a:p>
          <a:p>
            <a:r>
              <a:rPr lang="en-US" sz="1800" dirty="0" smtClean="0"/>
              <a:t>All numeric columns have been converted into “</a:t>
            </a:r>
            <a:r>
              <a:rPr lang="en-US" sz="1800" dirty="0" err="1" smtClean="0"/>
              <a:t>int</a:t>
            </a:r>
            <a:r>
              <a:rPr lang="en-US" sz="1800" dirty="0" smtClean="0"/>
              <a:t>” data-type for the analysis.</a:t>
            </a:r>
          </a:p>
          <a:p>
            <a:r>
              <a:rPr lang="en-US" sz="1800" dirty="0" smtClean="0"/>
              <a:t>All decimal columns have been standardized to 2 places after the decimal point.</a:t>
            </a:r>
          </a:p>
          <a:p>
            <a:r>
              <a:rPr lang="en-US" sz="1800" dirty="0" smtClean="0"/>
              <a:t>The annual income has been segmented into 5 categories:</a:t>
            </a:r>
          </a:p>
          <a:p>
            <a:pPr marL="342900" indent="-342900">
              <a:buFont typeface="+mj-lt"/>
              <a:buAutoNum type="arabicPeriod"/>
            </a:pPr>
            <a:r>
              <a:rPr lang="en-US" sz="1800" dirty="0" err="1" smtClean="0"/>
              <a:t>Upto</a:t>
            </a:r>
            <a:r>
              <a:rPr lang="en-US" sz="1800" dirty="0" smtClean="0"/>
              <a:t> 25k</a:t>
            </a:r>
          </a:p>
          <a:p>
            <a:pPr marL="342900" indent="-342900">
              <a:buFont typeface="+mj-lt"/>
              <a:buAutoNum type="arabicPeriod"/>
            </a:pPr>
            <a:r>
              <a:rPr lang="en-US" sz="1800" dirty="0" err="1" smtClean="0"/>
              <a:t>Upto</a:t>
            </a:r>
            <a:r>
              <a:rPr lang="en-US" sz="1800" dirty="0" smtClean="0"/>
              <a:t> 50k</a:t>
            </a:r>
          </a:p>
          <a:p>
            <a:pPr marL="342900" indent="-342900">
              <a:buFont typeface="+mj-lt"/>
              <a:buAutoNum type="arabicPeriod"/>
            </a:pPr>
            <a:r>
              <a:rPr lang="en-US" sz="1800" dirty="0" err="1" smtClean="0"/>
              <a:t>Upto</a:t>
            </a:r>
            <a:r>
              <a:rPr lang="en-US" sz="1800" dirty="0" smtClean="0"/>
              <a:t> 75k</a:t>
            </a:r>
          </a:p>
          <a:p>
            <a:pPr marL="342900" indent="-342900">
              <a:buFont typeface="+mj-lt"/>
              <a:buAutoNum type="arabicPeriod"/>
            </a:pPr>
            <a:r>
              <a:rPr lang="en-US" sz="1800" dirty="0" err="1" smtClean="0"/>
              <a:t>Upto</a:t>
            </a:r>
            <a:r>
              <a:rPr lang="en-US" sz="1800" dirty="0" smtClean="0"/>
              <a:t> 1Lac</a:t>
            </a:r>
          </a:p>
          <a:p>
            <a:pPr marL="342900" indent="-342900">
              <a:buFont typeface="+mj-lt"/>
              <a:buAutoNum type="arabicPeriod"/>
            </a:pPr>
            <a:r>
              <a:rPr lang="en-US" sz="1800" dirty="0" smtClean="0"/>
              <a:t>Above 1Lac</a:t>
            </a:r>
            <a:endParaRPr lang="en-US" sz="1800" dirty="0"/>
          </a:p>
        </p:txBody>
      </p:sp>
    </p:spTree>
    <p:extLst>
      <p:ext uri="{BB962C8B-B14F-4D97-AF65-F5344CB8AC3E}">
        <p14:creationId xmlns:p14="http://schemas.microsoft.com/office/powerpoint/2010/main" val="4050384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1. Purpose </a:t>
            </a:r>
            <a:r>
              <a:rPr lang="en-US" sz="1800" b="1" dirty="0"/>
              <a:t>Column: </a:t>
            </a:r>
            <a:r>
              <a:rPr lang="en-US" sz="1800" dirty="0"/>
              <a:t>Analyzing this gives us a valuable insight into the data which we can keep in the back of our mind during bivariate analysis. This will help us to draw meaningful conclusions later in the analysis.</a:t>
            </a:r>
          </a:p>
          <a:p>
            <a:pPr marL="0" indent="0">
              <a:buNone/>
            </a:pPr>
            <a:endParaRPr lang="en-US" sz="1800" b="1" dirty="0"/>
          </a:p>
          <a:p>
            <a:pPr marL="0" indent="0">
              <a:buNone/>
            </a:pPr>
            <a:endParaRPr lang="en-US" sz="1800" dirty="0"/>
          </a:p>
        </p:txBody>
      </p:sp>
      <p:pic>
        <p:nvPicPr>
          <p:cNvPr id="4" name="Content Placeholder 3"/>
          <p:cNvPicPr>
            <a:picLocks noChangeAspect="1"/>
          </p:cNvPicPr>
          <p:nvPr/>
        </p:nvPicPr>
        <p:blipFill>
          <a:blip r:embed="rId2"/>
          <a:stretch>
            <a:fillRect/>
          </a:stretch>
        </p:blipFill>
        <p:spPr>
          <a:xfrm>
            <a:off x="2261469" y="2751799"/>
            <a:ext cx="6509043" cy="3798337"/>
          </a:xfrm>
          <a:prstGeom prst="rect">
            <a:avLst/>
          </a:prstGeom>
        </p:spPr>
      </p:pic>
    </p:spTree>
    <p:extLst>
      <p:ext uri="{BB962C8B-B14F-4D97-AF65-F5344CB8AC3E}">
        <p14:creationId xmlns:p14="http://schemas.microsoft.com/office/powerpoint/2010/main" val="1157759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2. </a:t>
            </a:r>
            <a:r>
              <a:rPr lang="en-US" sz="1800" b="1" dirty="0"/>
              <a:t>Annual Income Column: </a:t>
            </a:r>
            <a:r>
              <a:rPr lang="en-US" sz="1800" dirty="0"/>
              <a:t>Analyzing this tells us that lower income groups are defaulting the most. Therefore, lower income </a:t>
            </a:r>
            <a:r>
              <a:rPr lang="en-US" sz="1800" dirty="0" smtClean="0"/>
              <a:t>groups </a:t>
            </a:r>
            <a:r>
              <a:rPr lang="en-US" sz="1800" dirty="0"/>
              <a:t>should be charged higher interest rates to minimize credit loss.</a:t>
            </a:r>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1623022" y="2776685"/>
            <a:ext cx="8430802" cy="3648584"/>
          </a:xfrm>
          <a:prstGeom prst="rect">
            <a:avLst/>
          </a:prstGeom>
        </p:spPr>
      </p:pic>
    </p:spTree>
    <p:extLst>
      <p:ext uri="{BB962C8B-B14F-4D97-AF65-F5344CB8AC3E}">
        <p14:creationId xmlns:p14="http://schemas.microsoft.com/office/powerpoint/2010/main" val="19799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Univariate</a:t>
            </a:r>
            <a:r>
              <a:rPr lang="en-US" dirty="0"/>
              <a:t> Analysis</a:t>
            </a:r>
          </a:p>
        </p:txBody>
      </p:sp>
      <p:sp>
        <p:nvSpPr>
          <p:cNvPr id="3" name="Content Placeholder 2"/>
          <p:cNvSpPr>
            <a:spLocks noGrp="1"/>
          </p:cNvSpPr>
          <p:nvPr>
            <p:ph idx="1"/>
          </p:nvPr>
        </p:nvSpPr>
        <p:spPr/>
        <p:txBody>
          <a:bodyPr/>
          <a:lstStyle/>
          <a:p>
            <a:pPr marL="0" indent="0">
              <a:buNone/>
            </a:pPr>
            <a:r>
              <a:rPr lang="en-US" sz="1800" dirty="0" smtClean="0"/>
              <a:t>3. </a:t>
            </a:r>
            <a:r>
              <a:rPr lang="en-US" sz="1800" b="1" dirty="0"/>
              <a:t>Loan Tenure Column: </a:t>
            </a:r>
            <a:r>
              <a:rPr lang="en-US" sz="1800" dirty="0"/>
              <a:t>This tells us that loans taken for longer duration are more likely to default.</a:t>
            </a:r>
          </a:p>
          <a:p>
            <a:r>
              <a:rPr lang="en-US" sz="1800" b="1" dirty="0" smtClean="0"/>
              <a:t>Hypothesis</a:t>
            </a:r>
            <a:r>
              <a:rPr lang="en-US" sz="1800" b="1" dirty="0"/>
              <a:t>:</a:t>
            </a:r>
            <a:r>
              <a:rPr lang="en-US" sz="1800" dirty="0" smtClean="0"/>
              <a:t> </a:t>
            </a:r>
            <a:r>
              <a:rPr lang="en-US" sz="1800" dirty="0"/>
              <a:t>It's highly likely that people are taking a longer tenure loan due to their low income and then default repaying it</a:t>
            </a:r>
            <a:r>
              <a:rPr lang="en-US" sz="1800" dirty="0" smtClean="0"/>
              <a:t>.</a:t>
            </a:r>
          </a:p>
          <a:p>
            <a:endParaRPr lang="en-US" sz="1800" dirty="0"/>
          </a:p>
          <a:p>
            <a:pPr marL="0" indent="0">
              <a:buNone/>
            </a:pPr>
            <a:endParaRPr lang="en-US" sz="1800" dirty="0"/>
          </a:p>
          <a:p>
            <a:pPr marL="0" indent="0">
              <a:buNone/>
            </a:pPr>
            <a:endParaRPr lang="en-US" dirty="0"/>
          </a:p>
        </p:txBody>
      </p:sp>
      <p:pic>
        <p:nvPicPr>
          <p:cNvPr id="4" name="Picture 3"/>
          <p:cNvPicPr>
            <a:picLocks noChangeAspect="1"/>
          </p:cNvPicPr>
          <p:nvPr/>
        </p:nvPicPr>
        <p:blipFill>
          <a:blip r:embed="rId2"/>
          <a:stretch>
            <a:fillRect/>
          </a:stretch>
        </p:blipFill>
        <p:spPr>
          <a:xfrm>
            <a:off x="2942601" y="2723573"/>
            <a:ext cx="6049219" cy="4134427"/>
          </a:xfrm>
          <a:prstGeom prst="rect">
            <a:avLst/>
          </a:prstGeom>
        </p:spPr>
      </p:pic>
    </p:spTree>
    <p:extLst>
      <p:ext uri="{BB962C8B-B14F-4D97-AF65-F5344CB8AC3E}">
        <p14:creationId xmlns:p14="http://schemas.microsoft.com/office/powerpoint/2010/main" val="2652536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Univariate</a:t>
            </a:r>
            <a:r>
              <a:rPr lang="en-US" dirty="0"/>
              <a:t> Analysis</a:t>
            </a:r>
          </a:p>
        </p:txBody>
      </p:sp>
      <p:sp>
        <p:nvSpPr>
          <p:cNvPr id="3" name="Content Placeholder 2"/>
          <p:cNvSpPr>
            <a:spLocks noGrp="1"/>
          </p:cNvSpPr>
          <p:nvPr>
            <p:ph idx="1"/>
          </p:nvPr>
        </p:nvSpPr>
        <p:spPr/>
        <p:txBody>
          <a:bodyPr/>
          <a:lstStyle/>
          <a:p>
            <a:pPr marL="0" indent="0">
              <a:buNone/>
            </a:pPr>
            <a:r>
              <a:rPr lang="en-US" sz="1800" dirty="0" smtClean="0"/>
              <a:t>4. </a:t>
            </a:r>
            <a:r>
              <a:rPr lang="en-US" sz="1800" b="1" dirty="0" smtClean="0"/>
              <a:t>Loan </a:t>
            </a:r>
            <a:r>
              <a:rPr lang="en-US" sz="1800" b="1" dirty="0"/>
              <a:t>Amount Column: </a:t>
            </a:r>
            <a:r>
              <a:rPr lang="en-US" sz="1800" dirty="0"/>
              <a:t>Studying the spread of data to understand range of loan amount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754896" y="2366870"/>
            <a:ext cx="6373114" cy="4210638"/>
          </a:xfrm>
          <a:prstGeom prst="rect">
            <a:avLst/>
          </a:prstGeom>
        </p:spPr>
      </p:pic>
    </p:spTree>
    <p:extLst>
      <p:ext uri="{BB962C8B-B14F-4D97-AF65-F5344CB8AC3E}">
        <p14:creationId xmlns:p14="http://schemas.microsoft.com/office/powerpoint/2010/main" val="216600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703</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Lending Club Case Study</vt:lpstr>
      <vt:lpstr>Problem Statement</vt:lpstr>
      <vt:lpstr>Analysis Approach </vt:lpstr>
      <vt:lpstr>Analysis Approach</vt:lpstr>
      <vt:lpstr>Analysis Approach</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Observations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Shivam Walinjkar</dc:creator>
  <cp:lastModifiedBy>Shivam Walinjkar</cp:lastModifiedBy>
  <cp:revision>54</cp:revision>
  <dcterms:created xsi:type="dcterms:W3CDTF">2023-12-06T08:54:06Z</dcterms:created>
  <dcterms:modified xsi:type="dcterms:W3CDTF">2023-12-06T17:28:45Z</dcterms:modified>
</cp:coreProperties>
</file>