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7" r:id="rId2"/>
    <p:sldId id="476" r:id="rId3"/>
    <p:sldId id="478" r:id="rId4"/>
    <p:sldId id="484" r:id="rId5"/>
    <p:sldId id="485" r:id="rId6"/>
    <p:sldId id="486" r:id="rId7"/>
    <p:sldId id="487" r:id="rId8"/>
    <p:sldId id="4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7209" autoAdjust="0"/>
  </p:normalViewPr>
  <p:slideViewPr>
    <p:cSldViewPr>
      <p:cViewPr varScale="1">
        <p:scale>
          <a:sx n="53" d="100"/>
          <a:sy n="53" d="100"/>
        </p:scale>
        <p:origin x="17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82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2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0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25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250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Analyzing Text - Tokenization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2181999"/>
            <a:ext cx="122931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Raw Text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79617" y="1905000"/>
            <a:ext cx="56731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movie is great !</a:t>
            </a:r>
          </a:p>
          <a:p>
            <a:r>
              <a:rPr lang="en-US" dirty="0" smtClean="0"/>
              <a:t>Great movie ? Are you kidding  me ! Not worth the money.</a:t>
            </a:r>
          </a:p>
          <a:p>
            <a:r>
              <a:rPr lang="en-US" dirty="0" smtClean="0"/>
              <a:t>Love it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399" y="97979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Algorithm cannot deal with raw text and we have to convert text into numbers for machine learning methods.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384" y="3501500"/>
            <a:ext cx="122931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Tokenize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79617" y="3302392"/>
            <a:ext cx="44614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[23, 55, 5, 78, </a:t>
            </a:r>
            <a:r>
              <a:rPr lang="en-US" dirty="0"/>
              <a:t>9</a:t>
            </a:r>
            <a:r>
              <a:rPr lang="en-US" dirty="0" smtClean="0"/>
              <a:t>]</a:t>
            </a:r>
          </a:p>
          <a:p>
            <a:r>
              <a:rPr lang="en-US" dirty="0" smtClean="0"/>
              <a:t>[78, 55, 8, 17, 12, 234, 33, 9, 14, 78, 32, 77, 4]</a:t>
            </a:r>
          </a:p>
          <a:p>
            <a:r>
              <a:rPr lang="en-US" dirty="0" smtClean="0"/>
              <a:t>[65, 36]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3389" y="4804909"/>
            <a:ext cx="122931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Pad</a:t>
            </a:r>
          </a:p>
          <a:p>
            <a:pPr algn="ctr"/>
            <a:r>
              <a:rPr lang="en-US" b="1" dirty="0" smtClean="0"/>
              <a:t>&amp; Truncate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79617" y="4657938"/>
            <a:ext cx="35445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[23, 55, 5, 78, 9, 0, 0, 0, 0, 0]</a:t>
            </a:r>
          </a:p>
          <a:p>
            <a:r>
              <a:rPr lang="en-US" dirty="0" smtClean="0"/>
              <a:t>[78, 55, 8, 17, 12, 234, 33, 9, 14, 78]</a:t>
            </a:r>
          </a:p>
          <a:p>
            <a:r>
              <a:rPr lang="en-US" dirty="0"/>
              <a:t>[65, </a:t>
            </a:r>
            <a:r>
              <a:rPr lang="en-US" dirty="0" smtClean="0"/>
              <a:t>36, 0, 0, 0, 0, 0, 0, 0, 0]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330146" y="2768992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330146" y="4103096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7307" y="5963868"/>
            <a:ext cx="785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Now we have a typical data frame, each row is an observation, and each column is a feature. Here we have 10 columns by designing after the padding and truncating stage. We have converted raw text into categorical integers. 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7002" y="3573019"/>
            <a:ext cx="20981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Suppose we only have 250 unique words in the entire dataset, and each unique word is replaced with an integer between 1 to 250, and 0 will be used for padding.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3573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9428" y="1966275"/>
            <a:ext cx="105073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One Hot </a:t>
            </a:r>
          </a:p>
          <a:p>
            <a:pPr algn="ctr"/>
            <a:r>
              <a:rPr lang="en-US" b="1" dirty="0" smtClean="0"/>
              <a:t>Encoding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6800" y="4572532"/>
            <a:ext cx="125867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Dense </a:t>
            </a:r>
          </a:p>
          <a:p>
            <a:pPr algn="ctr"/>
            <a:r>
              <a:rPr lang="en-US" b="1" dirty="0" smtClean="0"/>
              <a:t>Embedding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250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Analyzing Text – Encoding/Embedding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9" y="884915"/>
            <a:ext cx="7772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Categorical integers can not be used directly to algorithm as there is no mathematical relationship among these categories. We have to use either Encoding or Embedding.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18544" y="1773651"/>
            <a:ext cx="4489425" cy="921324"/>
            <a:chOff x="2511309" y="1759830"/>
            <a:chExt cx="4489425" cy="921324"/>
          </a:xfrm>
        </p:grpSpPr>
        <p:sp>
          <p:nvSpPr>
            <p:cNvPr id="10" name="Rectangle 9"/>
            <p:cNvSpPr/>
            <p:nvPr/>
          </p:nvSpPr>
          <p:spPr>
            <a:xfrm>
              <a:off x="2929981" y="231182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7054" y="2251152"/>
              <a:ext cx="243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0, 0, 0, …, 1, 0, 0, …, 0, 0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686915" y="2377105"/>
              <a:ext cx="609600" cy="140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1309" y="1969991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One_Column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62177" y="1952454"/>
              <a:ext cx="2243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One_Column_dummy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4842" y="1759830"/>
              <a:ext cx="145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250 columns!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5384" y="2702789"/>
            <a:ext cx="4972783" cy="1553487"/>
            <a:chOff x="1981200" y="2688898"/>
            <a:chExt cx="4972783" cy="1553487"/>
          </a:xfrm>
        </p:grpSpPr>
        <p:sp>
          <p:nvSpPr>
            <p:cNvPr id="16" name="TextBox 15"/>
            <p:cNvSpPr txBox="1"/>
            <p:nvPr/>
          </p:nvSpPr>
          <p:spPr>
            <a:xfrm>
              <a:off x="1981200" y="3065975"/>
              <a:ext cx="2154757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 smtClean="0"/>
                <a:t>[23, 55, 5, 78, 9, 0, 0, 0, 0, 0]</a:t>
              </a:r>
            </a:p>
            <a:p>
              <a:r>
                <a:rPr lang="en-US" sz="1050" dirty="0" smtClean="0"/>
                <a:t>[78, 55, 8, 17, 12, 234, 33, 9, 14, 78]</a:t>
              </a:r>
            </a:p>
            <a:p>
              <a:r>
                <a:rPr lang="en-US" sz="1050" dirty="0"/>
                <a:t>[65, </a:t>
              </a:r>
              <a:r>
                <a:rPr lang="en-US" sz="1050" dirty="0" smtClean="0"/>
                <a:t>36, 0, 0, 0, 0, 0, 0, 0, 0]</a:t>
              </a:r>
            </a:p>
            <a:p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360847" y="3294575"/>
              <a:ext cx="609600" cy="140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5400" y="3058230"/>
              <a:ext cx="1848583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 smtClean="0"/>
                <a:t>[0, 0, </a:t>
              </a:r>
              <a:r>
                <a:rPr lang="en-US" sz="1050" dirty="0"/>
                <a:t>0</a:t>
              </a:r>
              <a:r>
                <a:rPr lang="en-US" sz="1050" dirty="0" smtClean="0"/>
                <a:t>, …, 1, 0, …, 0, 0, 0, 0, 0]</a:t>
              </a:r>
            </a:p>
            <a:p>
              <a:r>
                <a:rPr lang="en-US" sz="1050" dirty="0"/>
                <a:t>[0, 0, 0, …, </a:t>
              </a:r>
              <a:r>
                <a:rPr lang="en-US" sz="1050" dirty="0" smtClean="0"/>
                <a:t>0, </a:t>
              </a:r>
              <a:r>
                <a:rPr lang="en-US" sz="1050" dirty="0"/>
                <a:t>0, …, 0, 0, 0, </a:t>
              </a:r>
              <a:r>
                <a:rPr lang="en-US" sz="1050" dirty="0" smtClean="0"/>
                <a:t>0, </a:t>
              </a:r>
              <a:r>
                <a:rPr lang="en-US" sz="1050" dirty="0"/>
                <a:t>0]</a:t>
              </a:r>
            </a:p>
            <a:p>
              <a:r>
                <a:rPr lang="en-US" sz="1050" dirty="0"/>
                <a:t>[0, 0, 0</a:t>
              </a:r>
              <a:r>
                <a:rPr lang="en-US" sz="1050" dirty="0" smtClean="0"/>
                <a:t>, </a:t>
              </a:r>
              <a:r>
                <a:rPr lang="en-US" sz="1050" dirty="0"/>
                <a:t>…, </a:t>
              </a:r>
              <a:r>
                <a:rPr lang="en-US" sz="1050" dirty="0" smtClean="0"/>
                <a:t>0, </a:t>
              </a:r>
              <a:r>
                <a:rPr lang="en-US" sz="1050" dirty="0"/>
                <a:t>0, …, 0, 0, 0, 0, 0]</a:t>
              </a:r>
            </a:p>
            <a:p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8238" y="3873053"/>
              <a:ext cx="1785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250x10 columns!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3397" y="2688898"/>
              <a:ext cx="167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OHE data frame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1382" y="2688898"/>
              <a:ext cx="1994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Original data frame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9123" y="3840943"/>
              <a:ext cx="125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 columns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72739" y="1679312"/>
            <a:ext cx="2292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OHE will explode the dimension if we have 10,000 unique words in vocabulary and a few hundreds words in the each review in the training dataset! 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It is binary, sparse, without consider the relationship among words.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0635" y="4312638"/>
            <a:ext cx="4560794" cy="913366"/>
            <a:chOff x="2511309" y="1767788"/>
            <a:chExt cx="4560794" cy="913366"/>
          </a:xfrm>
        </p:grpSpPr>
        <p:sp>
          <p:nvSpPr>
            <p:cNvPr id="27" name="Rectangle 26"/>
            <p:cNvSpPr/>
            <p:nvPr/>
          </p:nvSpPr>
          <p:spPr>
            <a:xfrm>
              <a:off x="2929981" y="231182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67054" y="2251152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0.3, 0.9, 0.1, 0.2</a:t>
              </a:r>
              <a:endParaRPr lang="en-US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686915" y="2377105"/>
              <a:ext cx="609600" cy="140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1309" y="1969991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One_Column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67161" y="1969991"/>
              <a:ext cx="208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Embedding_Column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7686" y="1767788"/>
              <a:ext cx="2554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Configurable (here use 4)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9565" y="5418484"/>
            <a:ext cx="4972783" cy="1553487"/>
            <a:chOff x="1981200" y="2688898"/>
            <a:chExt cx="4972783" cy="1553487"/>
          </a:xfrm>
        </p:grpSpPr>
        <p:sp>
          <p:nvSpPr>
            <p:cNvPr id="34" name="TextBox 33"/>
            <p:cNvSpPr txBox="1"/>
            <p:nvPr/>
          </p:nvSpPr>
          <p:spPr>
            <a:xfrm>
              <a:off x="1981200" y="3065975"/>
              <a:ext cx="2154757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 smtClean="0"/>
                <a:t>[23, 55, 5, 78, 9, 0, 0, 0, 0, 0]</a:t>
              </a:r>
            </a:p>
            <a:p>
              <a:r>
                <a:rPr lang="en-US" sz="1050" dirty="0" smtClean="0"/>
                <a:t>[78, 55, 8, 17, 12, 234, 33, 9, 14, 78]</a:t>
              </a:r>
            </a:p>
            <a:p>
              <a:r>
                <a:rPr lang="en-US" sz="1050" dirty="0"/>
                <a:t>[65, </a:t>
              </a:r>
              <a:r>
                <a:rPr lang="en-US" sz="1050" dirty="0" smtClean="0"/>
                <a:t>36, 0, 0, 0, 0, 0, 0, 0, 0]</a:t>
              </a:r>
            </a:p>
            <a:p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360847" y="3294575"/>
              <a:ext cx="609600" cy="140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5400" y="3058230"/>
              <a:ext cx="1843774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/>
                <a:t>[0.3, 0.9, 0.1, </a:t>
              </a:r>
              <a:r>
                <a:rPr lang="en-US" sz="1050" dirty="0" smtClean="0"/>
                <a:t>0.2, …, 0.7, 0.8]</a:t>
              </a:r>
            </a:p>
            <a:p>
              <a:r>
                <a:rPr lang="en-US" sz="1050" dirty="0"/>
                <a:t>[</a:t>
              </a:r>
              <a:r>
                <a:rPr lang="en-US" sz="1050" dirty="0" smtClean="0"/>
                <a:t>0.2, 0.7, 0.3, 0.7, </a:t>
              </a:r>
              <a:r>
                <a:rPr lang="en-US" sz="1050" dirty="0"/>
                <a:t>…, </a:t>
              </a:r>
              <a:r>
                <a:rPr lang="en-US" sz="1050" dirty="0" smtClean="0"/>
                <a:t>0.4, 0.3]</a:t>
              </a:r>
              <a:endParaRPr lang="en-US" sz="1050" dirty="0"/>
            </a:p>
            <a:p>
              <a:r>
                <a:rPr lang="en-US" sz="1050" dirty="0"/>
                <a:t>[</a:t>
              </a:r>
              <a:r>
                <a:rPr lang="en-US" sz="1050" dirty="0" smtClean="0"/>
                <a:t>0.5, 0.8, 0.4, 0.6, </a:t>
              </a:r>
              <a:r>
                <a:rPr lang="en-US" sz="1050" dirty="0"/>
                <a:t>…, </a:t>
              </a:r>
              <a:r>
                <a:rPr lang="en-US" sz="1050" dirty="0" smtClean="0"/>
                <a:t>0.5, 0.9]</a:t>
              </a:r>
              <a:endParaRPr lang="en-US" sz="1050" dirty="0"/>
            </a:p>
            <a:p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68238" y="3873053"/>
              <a:ext cx="155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10x4 columns!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83397" y="2688898"/>
              <a:ext cx="167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OHE data frame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1382" y="2688898"/>
              <a:ext cx="1994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Original data frame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69123" y="3840943"/>
              <a:ext cx="125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 columns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607503" y="4219181"/>
            <a:ext cx="845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72740" y="4312638"/>
            <a:ext cx="24474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Dense embedding utilizes the inherit relationship of words and dramatically reduce the embedded dimension. The dimension is a vector space and can be configured such as 16 or 32.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</a:rPr>
              <a:t>t is low dimension, real number, can be learned or use pre-trained.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07503" y="1535067"/>
            <a:ext cx="845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4431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250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Analyzing Text – Modeling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884915"/>
            <a:ext cx="777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With Encoding or Embedding (</a:t>
            </a:r>
            <a:r>
              <a:rPr lang="en-US" sz="1600" b="1" i="1" dirty="0" smtClean="0">
                <a:solidFill>
                  <a:srgbClr val="FF0000"/>
                </a:solidFill>
              </a:rPr>
              <a:t>preferred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), we now have a typical data frame for model training: (1) FFNN where each column is an independent input, (2) RNN where the sequence of the word is considered (</a:t>
            </a:r>
            <a:r>
              <a:rPr lang="en-US" sz="1600" b="1" i="1" dirty="0" smtClean="0">
                <a:solidFill>
                  <a:srgbClr val="FF0000"/>
                </a:solidFill>
              </a:rPr>
              <a:t>preferred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1781837"/>
            <a:ext cx="845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14600" y="5257800"/>
            <a:ext cx="6370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This</a:t>
            </a: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2000" b="1" dirty="0" smtClean="0"/>
              <a:t>movie</a:t>
            </a:r>
            <a:r>
              <a:rPr lang="en-US" dirty="0" smtClean="0"/>
              <a:t>                </a:t>
            </a:r>
            <a:r>
              <a:rPr lang="en-US" sz="2000" b="1" dirty="0" smtClean="0"/>
              <a:t>is</a:t>
            </a:r>
            <a:r>
              <a:rPr lang="en-US" dirty="0" smtClean="0"/>
              <a:t>                 </a:t>
            </a:r>
            <a:r>
              <a:rPr lang="en-US" sz="2000" b="1" dirty="0" smtClean="0"/>
              <a:t>great</a:t>
            </a:r>
            <a:r>
              <a:rPr lang="en-US" dirty="0" smtClean="0"/>
              <a:t>                </a:t>
            </a:r>
            <a:r>
              <a:rPr lang="en-US" sz="2000" b="1" dirty="0" smtClean="0"/>
              <a:t>!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906886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[0.2,0.4,0.1,0.7]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21695" y="491133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[0.7,0.1,0.5,0.4]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91986" y="490688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[0.4,0.2,0.9,0.3]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8687" y="491133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[0.6,0.1,0.8,0.4]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0296" y="490688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[0.3,0.2,0.9,0.0]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514600" y="3971396"/>
            <a:ext cx="60594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3971396"/>
            <a:ext cx="60594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3971396"/>
            <a:ext cx="60594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2200" y="3971396"/>
            <a:ext cx="60594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91400" y="3971396"/>
            <a:ext cx="60594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0"/>
            <a:endCxn id="13" idx="2"/>
          </p:cNvCxnSpPr>
          <p:nvPr/>
        </p:nvCxnSpPr>
        <p:spPr>
          <a:xfrm flipH="1" flipV="1">
            <a:off x="2817574" y="4504796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036774" y="4543485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67536" y="4509244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506917" y="4519040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96200" y="4543485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10009" y="3564858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031296" y="3530617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57263" y="3568682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477000" y="3513468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696200" y="3514660"/>
            <a:ext cx="5478" cy="402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303436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[0.2,0.3,0.3,0.6]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421695" y="304055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[0.8,0.2,0.3,0.7]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95709" y="303433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[0.6,0.2,0.7,0.4]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302164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[0.7,0.3,0.8,0.2]</a:t>
            </a:r>
            <a:endParaRPr lang="en-US" sz="1400" dirty="0"/>
          </a:p>
        </p:txBody>
      </p:sp>
      <p:cxnSp>
        <p:nvCxnSpPr>
          <p:cNvPr id="34" name="Elbow Connector 33"/>
          <p:cNvCxnSpPr>
            <a:endCxn id="14" idx="1"/>
          </p:cNvCxnSpPr>
          <p:nvPr/>
        </p:nvCxnSpPr>
        <p:spPr>
          <a:xfrm>
            <a:off x="2817574" y="3765903"/>
            <a:ext cx="916226" cy="4721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4044830" y="3765902"/>
            <a:ext cx="916226" cy="4721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5257800" y="3802605"/>
            <a:ext cx="916226" cy="4721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6477000" y="3786867"/>
            <a:ext cx="916226" cy="4721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65800" y="3031426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[0.4,0.3,0.7,0.2]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2986" y="5715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t=0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5702" y="5715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8418" y="5715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6889" y="5715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4655" y="56726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t=4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421695" y="2905060"/>
            <a:ext cx="7305" cy="334334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91986" y="2905060"/>
            <a:ext cx="0" cy="334334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05889" y="2905060"/>
            <a:ext cx="0" cy="326714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65800" y="2905060"/>
            <a:ext cx="0" cy="334334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82428" y="2905060"/>
            <a:ext cx="1404372" cy="533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52000" y="1945579"/>
            <a:ext cx="14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Final RNN output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To FFNN layer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8" idx="2"/>
            <a:endCxn id="49" idx="0"/>
          </p:cNvCxnSpPr>
          <p:nvPr/>
        </p:nvCxnSpPr>
        <p:spPr>
          <a:xfrm flipH="1">
            <a:off x="7984614" y="2468799"/>
            <a:ext cx="110986" cy="436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9202" y="1918854"/>
            <a:ext cx="249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Intermediate output</a:t>
            </a:r>
          </a:p>
          <a:p>
            <a:r>
              <a:rPr lang="en-US" sz="1400" b="1" dirty="0" smtClean="0">
                <a:solidFill>
                  <a:srgbClr val="7030A0"/>
                </a:solidFill>
              </a:rPr>
              <a:t>Can be used for next RNN layer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3" name="Straight Arrow Connector 62"/>
          <p:cNvCxnSpPr>
            <a:stCxn id="62" idx="2"/>
            <a:endCxn id="29" idx="0"/>
          </p:cNvCxnSpPr>
          <p:nvPr/>
        </p:nvCxnSpPr>
        <p:spPr>
          <a:xfrm flipH="1">
            <a:off x="2803014" y="2442074"/>
            <a:ext cx="2451305" cy="592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  <a:endCxn id="30" idx="0"/>
          </p:cNvCxnSpPr>
          <p:nvPr/>
        </p:nvCxnSpPr>
        <p:spPr>
          <a:xfrm flipH="1">
            <a:off x="4091109" y="2442074"/>
            <a:ext cx="1163210" cy="598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  <a:endCxn id="31" idx="0"/>
          </p:cNvCxnSpPr>
          <p:nvPr/>
        </p:nvCxnSpPr>
        <p:spPr>
          <a:xfrm>
            <a:off x="5254319" y="2442074"/>
            <a:ext cx="110804" cy="592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32" idx="0"/>
          </p:cNvCxnSpPr>
          <p:nvPr/>
        </p:nvCxnSpPr>
        <p:spPr>
          <a:xfrm>
            <a:off x="5254319" y="2442074"/>
            <a:ext cx="1358695" cy="57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81626" y="6519446"/>
            <a:ext cx="1195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Time Stamp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81" name="Straight Arrow Connector 80"/>
          <p:cNvCxnSpPr>
            <a:stCxn id="80" idx="0"/>
            <a:endCxn id="42" idx="2"/>
          </p:cNvCxnSpPr>
          <p:nvPr/>
        </p:nvCxnSpPr>
        <p:spPr>
          <a:xfrm flipV="1">
            <a:off x="5379515" y="6084332"/>
            <a:ext cx="1234397" cy="435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0"/>
            <a:endCxn id="43" idx="2"/>
          </p:cNvCxnSpPr>
          <p:nvPr/>
        </p:nvCxnSpPr>
        <p:spPr>
          <a:xfrm flipV="1">
            <a:off x="5379515" y="6042016"/>
            <a:ext cx="2322163" cy="477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0"/>
            <a:endCxn id="41" idx="2"/>
          </p:cNvCxnSpPr>
          <p:nvPr/>
        </p:nvCxnSpPr>
        <p:spPr>
          <a:xfrm flipH="1" flipV="1">
            <a:off x="5375441" y="6084332"/>
            <a:ext cx="4074" cy="435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0" idx="0"/>
            <a:endCxn id="40" idx="2"/>
          </p:cNvCxnSpPr>
          <p:nvPr/>
        </p:nvCxnSpPr>
        <p:spPr>
          <a:xfrm flipH="1" flipV="1">
            <a:off x="4092725" y="6084332"/>
            <a:ext cx="1286790" cy="435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39" idx="2"/>
          </p:cNvCxnSpPr>
          <p:nvPr/>
        </p:nvCxnSpPr>
        <p:spPr>
          <a:xfrm flipH="1" flipV="1">
            <a:off x="2810009" y="6084332"/>
            <a:ext cx="2569506" cy="435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4867" y="5293215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Raw Text Input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0294" y="4845331"/>
            <a:ext cx="140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Embedding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69766" y="4022963"/>
            <a:ext cx="140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RNN Layer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85800" y="2969871"/>
            <a:ext cx="140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RNN Output</a:t>
            </a:r>
          </a:p>
        </p:txBody>
      </p:sp>
      <p:sp>
        <p:nvSpPr>
          <p:cNvPr id="107" name="Oval 106"/>
          <p:cNvSpPr/>
          <p:nvPr/>
        </p:nvSpPr>
        <p:spPr>
          <a:xfrm>
            <a:off x="2016771" y="4791325"/>
            <a:ext cx="1404372" cy="533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24975" y="6238275"/>
            <a:ext cx="287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 from embedding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&amp; Input features </a:t>
            </a:r>
            <a:r>
              <a:rPr lang="en-US" b="1" dirty="0" smtClean="0">
                <a:solidFill>
                  <a:srgbClr val="FF0000"/>
                </a:solidFill>
              </a:rPr>
              <a:t>to RNN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/>
          <p:cNvCxnSpPr>
            <a:stCxn id="108" idx="0"/>
          </p:cNvCxnSpPr>
          <p:nvPr/>
        </p:nvCxnSpPr>
        <p:spPr>
          <a:xfrm flipV="1">
            <a:off x="2164598" y="5268669"/>
            <a:ext cx="240546" cy="969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21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250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IMDB dataset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Raw data: 50,000 movie review text (X) and it’s corresponding sentiment of positive (1, 50%) or negative (0, 50%) (Y).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Included in </a:t>
            </a:r>
            <a:r>
              <a:rPr lang="en-US" b="1" dirty="0" err="1">
                <a:solidFill>
                  <a:schemeClr val="tx2"/>
                </a:solidFill>
              </a:rPr>
              <a:t>keras</a:t>
            </a:r>
            <a:r>
              <a:rPr lang="en-US" b="1" dirty="0">
                <a:solidFill>
                  <a:schemeClr val="tx2"/>
                </a:solidFill>
              </a:rPr>
              <a:t> package, can be easily loaded and </a:t>
            </a:r>
            <a:r>
              <a:rPr lang="en-US" b="1" dirty="0" smtClean="0">
                <a:solidFill>
                  <a:schemeClr val="tx2"/>
                </a:solidFill>
              </a:rPr>
              <a:t>preprocessed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Preprocessing </a:t>
            </a:r>
            <a:r>
              <a:rPr lang="en-US" b="1" dirty="0">
                <a:solidFill>
                  <a:schemeClr val="tx2"/>
                </a:solidFill>
              </a:rPr>
              <a:t>includes: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Set size of the vocabulary (i.e. N most frequently occurring words)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Set length of the review by padding using ‘0’ by default or truncating as we have to have same length for all reviews for modeling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Any words not in the chosen vocabulary replaced by ‘2’ by default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Words are indexed by overall frequency in the chosen vocabulary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Once </a:t>
            </a:r>
            <a:r>
              <a:rPr lang="en-US" b="1" dirty="0" smtClean="0">
                <a:solidFill>
                  <a:schemeClr val="tx2"/>
                </a:solidFill>
              </a:rPr>
              <a:t>the dataset is preprocessed, we can apply encoding or embedding and then feed the data to FFNN or RNN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468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250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 </a:t>
            </a:r>
            <a:r>
              <a:rPr lang="en-US" sz="3600" dirty="0" smtClean="0">
                <a:solidFill>
                  <a:schemeClr val="accent2"/>
                </a:solidFill>
              </a:rPr>
              <a:t>Code – Data Preprocessing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9" y="965735"/>
            <a:ext cx="2876550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" y="2232811"/>
            <a:ext cx="55054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9" y="3137937"/>
            <a:ext cx="296227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89" y="4441926"/>
            <a:ext cx="6534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296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49250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 </a:t>
            </a:r>
            <a:r>
              <a:rPr lang="en-US" sz="3600" dirty="0" smtClean="0">
                <a:solidFill>
                  <a:schemeClr val="accent2"/>
                </a:solidFill>
              </a:rPr>
              <a:t>Code – RNN Modeling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066800"/>
            <a:ext cx="7972425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667000"/>
            <a:ext cx="4181475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19" y="4343400"/>
            <a:ext cx="3838575" cy="2219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50" y="3733800"/>
            <a:ext cx="3676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180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6172200" cy="579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66700"/>
            <a:ext cx="26765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474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On-screen Show (4:3)</PresentationFormat>
  <Paragraphs>112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Wingdings</vt:lpstr>
      <vt:lpstr>Training</vt:lpstr>
      <vt:lpstr>Recurrent Neural Network</vt:lpstr>
      <vt:lpstr>Analyzing Text - Tokenization</vt:lpstr>
      <vt:lpstr>Analyzing Text – Encoding/Embedding</vt:lpstr>
      <vt:lpstr>Analyzing Text – Modeling</vt:lpstr>
      <vt:lpstr>IMDB dataset</vt:lpstr>
      <vt:lpstr>R Code – Data Preprocessing</vt:lpstr>
      <vt:lpstr>R Code – RNN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2018-12-18T00:07:23Z</dcterms:modified>
</cp:coreProperties>
</file>