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handoutMasterIdLst>
    <p:handoutMasterId r:id="rId34"/>
  </p:handoutMasterIdLst>
  <p:sldIdLst>
    <p:sldId id="475" r:id="rId2"/>
    <p:sldId id="474" r:id="rId3"/>
    <p:sldId id="259" r:id="rId4"/>
    <p:sldId id="492" r:id="rId5"/>
    <p:sldId id="494" r:id="rId6"/>
    <p:sldId id="493" r:id="rId7"/>
    <p:sldId id="495" r:id="rId8"/>
    <p:sldId id="400" r:id="rId9"/>
    <p:sldId id="427" r:id="rId10"/>
    <p:sldId id="399" r:id="rId11"/>
    <p:sldId id="402" r:id="rId12"/>
    <p:sldId id="498" r:id="rId13"/>
    <p:sldId id="403" r:id="rId14"/>
    <p:sldId id="421" r:id="rId15"/>
    <p:sldId id="418" r:id="rId16"/>
    <p:sldId id="412" r:id="rId17"/>
    <p:sldId id="413" r:id="rId18"/>
    <p:sldId id="500" r:id="rId19"/>
    <p:sldId id="499" r:id="rId20"/>
    <p:sldId id="501" r:id="rId21"/>
    <p:sldId id="398" r:id="rId22"/>
    <p:sldId id="351" r:id="rId23"/>
    <p:sldId id="404" r:id="rId24"/>
    <p:sldId id="405" r:id="rId25"/>
    <p:sldId id="406" r:id="rId26"/>
    <p:sldId id="424" r:id="rId27"/>
    <p:sldId id="496" r:id="rId28"/>
    <p:sldId id="497" r:id="rId29"/>
    <p:sldId id="481" r:id="rId30"/>
    <p:sldId id="477" r:id="rId31"/>
    <p:sldId id="47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a:srgbClr val="0000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3979" autoAdjust="0"/>
  </p:normalViewPr>
  <p:slideViewPr>
    <p:cSldViewPr>
      <p:cViewPr varScale="1">
        <p:scale>
          <a:sx n="65" d="100"/>
          <a:sy n="65" d="100"/>
        </p:scale>
        <p:origin x="141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6/8/2019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069140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6/8/2019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16860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a:t>
            </a:fld>
            <a:endParaRPr lang="en-US" dirty="0"/>
          </a:p>
        </p:txBody>
      </p:sp>
    </p:spTree>
    <p:extLst>
      <p:ext uri="{BB962C8B-B14F-4D97-AF65-F5344CB8AC3E}">
        <p14:creationId xmlns:p14="http://schemas.microsoft.com/office/powerpoint/2010/main" val="46815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2</a:t>
            </a:fld>
            <a:endParaRPr lang="en-US" dirty="0"/>
          </a:p>
        </p:txBody>
      </p:sp>
    </p:spTree>
    <p:extLst>
      <p:ext uri="{BB962C8B-B14F-4D97-AF65-F5344CB8AC3E}">
        <p14:creationId xmlns:p14="http://schemas.microsoft.com/office/powerpoint/2010/main" val="4179049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2420897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3585964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6/8/2019</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6/8/2019</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mailto:hui@linhui.org" TargetMode="External"/><Relationship Id="rId4" Type="http://schemas.openxmlformats.org/officeDocument/2006/relationships/hyperlink" Target="mailto:mli@alumni.iastate.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hyperlink" Target="http://ruder.io/optimizing-gradient-descen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databricks-prod-cloudfront.cloud.databricks.com/public/4027ec902e239c93eaaa8714f173bcfc/2961012104553482/4462572393058129/1806228006848429/latest.html" TargetMode="External"/><Relationship Id="rId13" Type="http://schemas.openxmlformats.org/officeDocument/2006/relationships/hyperlink" Target="https://github.com/brohrer/academic_advisory" TargetMode="External"/><Relationship Id="rId3" Type="http://schemas.openxmlformats.org/officeDocument/2006/relationships/hyperlink" Target="https://course2019.netlify.com/" TargetMode="External"/><Relationship Id="rId7" Type="http://schemas.openxmlformats.org/officeDocument/2006/relationships/hyperlink" Target="https://databricks-prod-cloudfront.cloud.databricks.com/public/4027ec902e239c93eaaa8714f173bcfc/2961012104553482/4462572393058030/1806228006848429/latest.html" TargetMode="External"/><Relationship Id="rId12" Type="http://schemas.openxmlformats.org/officeDocument/2006/relationships/hyperlink" Target="https://databricks-prod-cloudfront.cloud.databricks.com/public/4027ec902e239c93eaaa8714f173bcfc/2961012104553482/3241206203474687/1806228006848429/latest.html" TargetMode="External"/><Relationship Id="rId17" Type="http://schemas.openxmlformats.org/officeDocument/2006/relationships/hyperlink" Target="https://github.com/onnx/onnx" TargetMode="External"/><Relationship Id="rId2" Type="http://schemas.openxmlformats.org/officeDocument/2006/relationships/notesSlide" Target="../notesSlides/notesSlide2.xml"/><Relationship Id="rId16" Type="http://schemas.openxmlformats.org/officeDocument/2006/relationships/hyperlink" Target="https://databricks.com/spark/about" TargetMode="External"/><Relationship Id="rId1" Type="http://schemas.openxmlformats.org/officeDocument/2006/relationships/slideLayout" Target="../slideLayouts/slideLayout3.xml"/><Relationship Id="rId6" Type="http://schemas.openxmlformats.org/officeDocument/2006/relationships/hyperlink" Target="https://databricks-prod-cloudfront.cloud.databricks.com/public/4027ec902e239c93eaaa8714f173bcfc/2961012104553482/2761297084239426/1806228006848429/latest.html" TargetMode="External"/><Relationship Id="rId11" Type="http://schemas.openxmlformats.org/officeDocument/2006/relationships/hyperlink" Target="https://databricks-prod-cloudfront.cloud.databricks.com/public/4027ec902e239c93eaaa8714f173bcfc/2961012104553482/3241206203474646/1806228006848429/latest.html" TargetMode="External"/><Relationship Id="rId5" Type="http://schemas.openxmlformats.org/officeDocument/2006/relationships/hyperlink" Target="https://databricks-prod-cloudfront.cloud.databricks.com/public/4027ec902e239c93eaaa8714f173bcfc/2961012104553482/2761297084239405/1806228006848429/latest.html" TargetMode="External"/><Relationship Id="rId15" Type="http://schemas.openxmlformats.org/officeDocument/2006/relationships/hyperlink" Target="http://spark.rstudio.com/" TargetMode="External"/><Relationship Id="rId10" Type="http://schemas.openxmlformats.org/officeDocument/2006/relationships/hyperlink" Target="https://databricks-prod-cloudfront.cloud.databricks.com/public/4027ec902e239c93eaaa8714f173bcfc/2961012104553482/3725396058299890/1806228006848429/latest.html" TargetMode="External"/><Relationship Id="rId4" Type="http://schemas.openxmlformats.org/officeDocument/2006/relationships/hyperlink" Target="https://accounts.cloud.databricks.com/registration.html#signup/community" TargetMode="External"/><Relationship Id="rId9" Type="http://schemas.openxmlformats.org/officeDocument/2006/relationships/hyperlink" Target="https://databricks-prod-cloudfront.cloud.databricks.com/public/4027ec902e239c93eaaa8714f173bcfc/2961012104553482/4462572393058228/1806228006848429/latest.html" TargetMode="External"/><Relationship Id="rId14" Type="http://schemas.openxmlformats.org/officeDocument/2006/relationships/hyperlink" Target="https://keras.rstudio.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atabricks-prod-cloudfront.cloud.databricks.com/public/4027ec902e239c93eaaa8714f173bcfc/2961012104553482/4462572393058030/1806228006848429/latest.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nnx/onnx" TargetMode="External"/><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databricks-prod-cloudfront.cloud.databricks.com/public/4027ec902e239c93eaaa8714f173bcfc/2961012104553482/4462572393058129/1806228006848429/lates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s://databricks-prod-cloudfront.cloud.databricks.com/public/4027ec902e239c93eaaa8714f173bcfc/2961012104553482/4462572393058228/1806228006848429/latest.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hyperlink" Target="https://www.youtube.com/watch?v=cNxadbrN_aI" TargetMode="External"/><Relationship Id="rId7" Type="http://schemas.openxmlformats.org/officeDocument/2006/relationships/image" Target="../media/image7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hyperlink" Target="https://databricks-prod-cloudfront.cloud.databricks.com/public/4027ec902e239c93eaaa8714f173bcfc/2961012104553482/2761297084239405/1806228006848429/latest.html"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hyperlink" Target="https://databricks-prod-cloudfront.cloud.databricks.com/public/4027ec902e239c93eaaa8714f173bcfc/2961012104553482/2761297084239426/1806228006848429/latest.html" TargetMode="External"/><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0.png"/><Relationship Id="rId1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100.png"/><Relationship Id="rId12" Type="http://schemas.openxmlformats.org/officeDocument/2006/relationships/image" Target="../media/image150.pn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190.png"/><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80.png"/><Relationship Id="rId15" Type="http://schemas.openxmlformats.org/officeDocument/2006/relationships/image" Target="../media/image180.png"/><Relationship Id="rId10" Type="http://schemas.openxmlformats.org/officeDocument/2006/relationships/image" Target="../media/image130.png"/><Relationship Id="rId19" Type="http://schemas.openxmlformats.org/officeDocument/2006/relationships/image" Target="../media/image22.png"/><Relationship Id="rId4" Type="http://schemas.openxmlformats.org/officeDocument/2006/relationships/image" Target="../media/image70.png"/><Relationship Id="rId9" Type="http://schemas.openxmlformats.org/officeDocument/2006/relationships/image" Target="../media/image120.png"/><Relationship Id="rId14" Type="http://schemas.openxmlformats.org/officeDocument/2006/relationships/image" Target="../media/image170.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0110" y="4572000"/>
            <a:ext cx="4772528" cy="1981200"/>
          </a:xfrm>
        </p:spPr>
        <p:txBody>
          <a:bodyPr>
            <a:normAutofit/>
          </a:bodyPr>
          <a:lstStyle/>
          <a:p>
            <a:r>
              <a:rPr lang="en-US" dirty="0">
                <a:latin typeface="Arial" panose="020B0604020202020204" pitchFamily="34" charset="0"/>
                <a:cs typeface="Arial" panose="020B0604020202020204" pitchFamily="34" charset="0"/>
              </a:rPr>
              <a:t>Ming Li @ Amazon</a:t>
            </a:r>
          </a:p>
          <a:p>
            <a:r>
              <a:rPr lang="en-US" dirty="0">
                <a:latin typeface="Arial" panose="020B0604020202020204" pitchFamily="34" charset="0"/>
                <a:cs typeface="Arial" panose="020B0604020202020204" pitchFamily="34" charset="0"/>
                <a:hlinkClick r:id="rId4"/>
              </a:rPr>
              <a:t>mli@alumni.iastate.edu</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Hui Lin @ </a:t>
            </a:r>
            <a:r>
              <a:rPr lang="en-US" dirty="0" err="1">
                <a:latin typeface="Arial" panose="020B0604020202020204" pitchFamily="34" charset="0"/>
                <a:cs typeface="Arial" panose="020B0604020202020204" pitchFamily="34" charset="0"/>
              </a:rPr>
              <a:t>Netlify</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hlinkClick r:id="rId5"/>
              </a:rPr>
              <a:t>hui@linhui.org</a:t>
            </a:r>
            <a:r>
              <a:rPr lang="en-US" dirty="0">
                <a:latin typeface="Arial" panose="020B0604020202020204" pitchFamily="34" charset="0"/>
                <a:cs typeface="Arial" panose="020B0604020202020204" pitchFamily="34" charset="0"/>
              </a:rPr>
              <a:t>  </a:t>
            </a:r>
          </a:p>
        </p:txBody>
      </p:sp>
      <p:sp>
        <p:nvSpPr>
          <p:cNvPr id="5" name="Title 1"/>
          <p:cNvSpPr txBox="1">
            <a:spLocks/>
          </p:cNvSpPr>
          <p:nvPr>
            <p:custDataLst>
              <p:tags r:id="rId1"/>
            </p:custDataLst>
          </p:nvPr>
        </p:nvSpPr>
        <p:spPr>
          <a:xfrm>
            <a:off x="1524000" y="304800"/>
            <a:ext cx="7210928" cy="2209800"/>
          </a:xfrm>
          <a:prstGeom prst="rect">
            <a:avLst/>
          </a:prstGeom>
        </p:spPr>
        <p:txBody>
          <a:bodyPr vert="horz" lIns="91440" tIns="45720" rIns="91440" bIns="45720" rtlCol="0" anchor="t">
            <a:noAutofit/>
          </a:bodyPr>
          <a:lstStyle>
            <a:lvl1pPr algn="r" defTabSz="914400" rtl="0" eaLnBrk="1" latinLnBrk="0" hangingPunct="1">
              <a:spcBef>
                <a:spcPct val="0"/>
              </a:spcBef>
              <a:buNone/>
              <a:defRPr lang="en-US" sz="4400" b="1" kern="1200" cap="small" baseline="0">
                <a:solidFill>
                  <a:srgbClr val="003300"/>
                </a:solidFill>
                <a:latin typeface="+mj-lt"/>
                <a:ea typeface="+mj-ea"/>
                <a:cs typeface="+mj-cs"/>
              </a:defRPr>
            </a:lvl1pPr>
          </a:lstStyle>
          <a:p>
            <a:r>
              <a:rPr lang="en-US" sz="5400" dirty="0"/>
              <a:t>Big Data</a:t>
            </a:r>
          </a:p>
          <a:p>
            <a:r>
              <a:rPr lang="en-US" sz="5400" dirty="0"/>
              <a:t>Data Science </a:t>
            </a:r>
          </a:p>
          <a:p>
            <a:r>
              <a:rPr lang="en-US" sz="5400" dirty="0"/>
              <a:t>Deep Learning </a:t>
            </a:r>
          </a:p>
          <a:p>
            <a:r>
              <a:rPr lang="en-US" sz="5400" dirty="0"/>
              <a:t>for Statisticians</a:t>
            </a:r>
            <a:endParaRPr lang="en-US" sz="40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374760"/>
      </p:ext>
    </p:extLst>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rPr>
              <a:t>From Slow Progress to Wide Adoption</a:t>
            </a:r>
          </a:p>
        </p:txBody>
      </p:sp>
      <p:sp>
        <p:nvSpPr>
          <p:cNvPr id="32" name="TextBox 31">
            <a:extLst>
              <a:ext uri="{FF2B5EF4-FFF2-40B4-BE49-F238E27FC236}">
                <a16:creationId xmlns:a16="http://schemas.microsoft.com/office/drawing/2014/main" id="{1134EB7A-4CA3-4E27-A254-01A6C630DAB4}"/>
              </a:ext>
            </a:extLst>
          </p:cNvPr>
          <p:cNvSpPr txBox="1"/>
          <p:nvPr/>
        </p:nvSpPr>
        <p:spPr>
          <a:xfrm>
            <a:off x="762000" y="1143000"/>
            <a:ext cx="8382000" cy="5632311"/>
          </a:xfrm>
          <a:prstGeom prst="rect">
            <a:avLst/>
          </a:prstGeom>
          <a:noFill/>
        </p:spPr>
        <p:txBody>
          <a:bodyPr wrap="square" rtlCol="0">
            <a:spAutoFit/>
          </a:bodyPr>
          <a:lstStyle/>
          <a:p>
            <a:r>
              <a:rPr lang="en-US" b="1" dirty="0">
                <a:solidFill>
                  <a:schemeClr val="tx2"/>
                </a:solidFill>
              </a:rPr>
              <a:t>1940s – 1980s,  very slow progress due to:</a:t>
            </a:r>
          </a:p>
          <a:p>
            <a:pPr marL="285750" indent="-285750">
              <a:buFont typeface="Wingdings" panose="05000000000000000000" pitchFamily="2" charset="2"/>
              <a:buChar char="q"/>
            </a:pPr>
            <a:r>
              <a:rPr lang="en-US" b="1" dirty="0">
                <a:solidFill>
                  <a:schemeClr val="tx2"/>
                </a:solidFill>
              </a:rPr>
              <a:t>Computation hardware capacity limitation</a:t>
            </a:r>
          </a:p>
          <a:p>
            <a:pPr marL="285750" indent="-285750">
              <a:buFont typeface="Wingdings" panose="05000000000000000000" pitchFamily="2" charset="2"/>
              <a:buChar char="q"/>
            </a:pPr>
            <a:r>
              <a:rPr lang="en-US" b="1" dirty="0">
                <a:solidFill>
                  <a:schemeClr val="tx2"/>
                </a:solidFill>
              </a:rPr>
              <a:t>Number of observations with labeled results in the dataset</a:t>
            </a:r>
          </a:p>
          <a:p>
            <a:pPr marL="285750" indent="-285750">
              <a:buFont typeface="Wingdings" panose="05000000000000000000" pitchFamily="2" charset="2"/>
              <a:buChar char="q"/>
            </a:pPr>
            <a:r>
              <a:rPr lang="en-US" b="1" dirty="0">
                <a:solidFill>
                  <a:schemeClr val="tx2"/>
                </a:solidFill>
              </a:rPr>
              <a:t>Lack efficient algorithm to estimate the parameters in the model</a:t>
            </a:r>
          </a:p>
          <a:p>
            <a:endParaRPr lang="en-US" sz="1200" b="1" dirty="0">
              <a:solidFill>
                <a:schemeClr val="tx2"/>
              </a:solidFill>
            </a:endParaRPr>
          </a:p>
          <a:p>
            <a:r>
              <a:rPr lang="en-US" b="1" dirty="0">
                <a:solidFill>
                  <a:schemeClr val="tx2"/>
                </a:solidFill>
              </a:rPr>
              <a:t>1980s – 2010, a few applications in real word due to:</a:t>
            </a:r>
          </a:p>
          <a:p>
            <a:pPr marL="285750" lvl="0" indent="-285750">
              <a:buFont typeface="Wingdings" panose="05000000000000000000" pitchFamily="2" charset="2"/>
              <a:buChar char="q"/>
            </a:pPr>
            <a:r>
              <a:rPr lang="en-US" b="1" dirty="0">
                <a:solidFill>
                  <a:srgbClr val="1F497D"/>
                </a:solidFill>
              </a:rPr>
              <a:t>Moore’s Law + GPU</a:t>
            </a:r>
          </a:p>
          <a:p>
            <a:pPr marL="285750" lvl="0" indent="-285750">
              <a:buFont typeface="Wingdings" panose="05000000000000000000" pitchFamily="2" charset="2"/>
              <a:buChar char="q"/>
            </a:pPr>
            <a:r>
              <a:rPr lang="en-US" b="1" dirty="0">
                <a:solidFill>
                  <a:srgbClr val="1F497D"/>
                </a:solidFill>
              </a:rPr>
              <a:t>Internet generated large labeled dataset</a:t>
            </a:r>
          </a:p>
          <a:p>
            <a:pPr marL="285750" lvl="0" indent="-285750">
              <a:buFont typeface="Wingdings" panose="05000000000000000000" pitchFamily="2" charset="2"/>
              <a:buChar char="q"/>
            </a:pPr>
            <a:r>
              <a:rPr lang="en-US" b="1" dirty="0">
                <a:solidFill>
                  <a:srgbClr val="1F497D"/>
                </a:solidFill>
              </a:rPr>
              <a:t>Efficient algorithm for optimization (i.e. SGD + Backpropagation) </a:t>
            </a:r>
          </a:p>
          <a:p>
            <a:pPr marL="285750" lvl="0" indent="-285750">
              <a:buFont typeface="Wingdings" panose="05000000000000000000" pitchFamily="2" charset="2"/>
              <a:buChar char="q"/>
            </a:pPr>
            <a:r>
              <a:rPr lang="en-US" b="1" dirty="0">
                <a:solidFill>
                  <a:srgbClr val="1F497D"/>
                </a:solidFill>
              </a:rPr>
              <a:t>Better activation functions (i.e. </a:t>
            </a:r>
            <a:r>
              <a:rPr lang="en-US" b="1" dirty="0" err="1">
                <a:solidFill>
                  <a:srgbClr val="1F497D"/>
                </a:solidFill>
              </a:rPr>
              <a:t>Relu</a:t>
            </a:r>
            <a:r>
              <a:rPr lang="en-US" b="1" dirty="0">
                <a:solidFill>
                  <a:srgbClr val="1F497D"/>
                </a:solidFill>
              </a:rPr>
              <a:t>)</a:t>
            </a:r>
          </a:p>
          <a:p>
            <a:endParaRPr lang="en-US" sz="1200" b="1" dirty="0">
              <a:solidFill>
                <a:schemeClr val="tx2"/>
              </a:solidFill>
            </a:endParaRPr>
          </a:p>
          <a:p>
            <a:r>
              <a:rPr lang="en-US" b="1" dirty="0">
                <a:solidFill>
                  <a:schemeClr val="tx2"/>
                </a:solidFill>
              </a:rPr>
              <a:t>2010-Now, very broad application in various areas:</a:t>
            </a:r>
          </a:p>
          <a:p>
            <a:pPr marL="285750" lvl="0" indent="-285750">
              <a:buFont typeface="Wingdings" panose="05000000000000000000" pitchFamily="2" charset="2"/>
              <a:buChar char="q"/>
            </a:pPr>
            <a:r>
              <a:rPr lang="en-US" b="1" dirty="0">
                <a:solidFill>
                  <a:srgbClr val="1F497D"/>
                </a:solidFill>
              </a:rPr>
              <a:t>Near-human-level image classification</a:t>
            </a:r>
          </a:p>
          <a:p>
            <a:pPr marL="285750" lvl="0" indent="-285750">
              <a:buFont typeface="Wingdings" panose="05000000000000000000" pitchFamily="2" charset="2"/>
              <a:buChar char="q"/>
            </a:pPr>
            <a:r>
              <a:rPr lang="en-US" b="1" dirty="0">
                <a:solidFill>
                  <a:srgbClr val="1F497D"/>
                </a:solidFill>
              </a:rPr>
              <a:t>Near-human-level handwriting transcription</a:t>
            </a:r>
          </a:p>
          <a:p>
            <a:pPr marL="285750" indent="-285750">
              <a:buFont typeface="Wingdings" panose="05000000000000000000" pitchFamily="2" charset="2"/>
              <a:buChar char="q"/>
            </a:pPr>
            <a:r>
              <a:rPr lang="en-US" b="1" dirty="0">
                <a:solidFill>
                  <a:srgbClr val="1F497D"/>
                </a:solidFill>
              </a:rPr>
              <a:t>Much improved speech recognition</a:t>
            </a:r>
          </a:p>
          <a:p>
            <a:pPr marL="285750" lvl="0" indent="-285750">
              <a:buFont typeface="Wingdings" panose="05000000000000000000" pitchFamily="2" charset="2"/>
              <a:buChar char="q"/>
            </a:pPr>
            <a:r>
              <a:rPr lang="en-US" b="1" dirty="0">
                <a:solidFill>
                  <a:srgbClr val="1F497D"/>
                </a:solidFill>
              </a:rPr>
              <a:t>Much improved machine translation</a:t>
            </a:r>
          </a:p>
          <a:p>
            <a:endParaRPr lang="en-US" sz="1200" b="1" dirty="0">
              <a:solidFill>
                <a:schemeClr val="tx2"/>
              </a:solidFill>
            </a:endParaRPr>
          </a:p>
          <a:p>
            <a:r>
              <a:rPr lang="en-US" b="1" dirty="0">
                <a:solidFill>
                  <a:srgbClr val="1F497D"/>
                </a:solidFill>
              </a:rPr>
              <a:t>Now we know working neural network models usually contains </a:t>
            </a:r>
            <a:r>
              <a:rPr lang="en-US" b="1" dirty="0">
                <a:solidFill>
                  <a:srgbClr val="FF0000"/>
                </a:solidFill>
              </a:rPr>
              <a:t>many layers </a:t>
            </a:r>
            <a:r>
              <a:rPr lang="en-US" b="1" dirty="0">
                <a:solidFill>
                  <a:srgbClr val="1F497D"/>
                </a:solidFill>
              </a:rPr>
              <a:t>(i.e. the depth of the network is </a:t>
            </a:r>
            <a:r>
              <a:rPr lang="en-US" b="1" dirty="0">
                <a:solidFill>
                  <a:srgbClr val="FF0000"/>
                </a:solidFill>
              </a:rPr>
              <a:t>deep</a:t>
            </a:r>
            <a:r>
              <a:rPr lang="en-US" b="1" dirty="0">
                <a:solidFill>
                  <a:srgbClr val="1F497D"/>
                </a:solidFill>
              </a:rPr>
              <a:t>), and to achieve near-human-level accuracy the deep neural network need </a:t>
            </a:r>
            <a:r>
              <a:rPr lang="en-US" b="1" dirty="0">
                <a:solidFill>
                  <a:srgbClr val="FF0000"/>
                </a:solidFill>
              </a:rPr>
              <a:t>huge training dataset </a:t>
            </a:r>
            <a:r>
              <a:rPr lang="en-US" b="1" dirty="0">
                <a:solidFill>
                  <a:srgbClr val="1F497D"/>
                </a:solidFill>
              </a:rPr>
              <a:t>(for example millions of labeled pictures for image classification problem).</a:t>
            </a:r>
          </a:p>
        </p:txBody>
      </p:sp>
    </p:spTree>
    <p:extLst>
      <p:ext uri="{BB962C8B-B14F-4D97-AF65-F5344CB8AC3E}">
        <p14:creationId xmlns:p14="http://schemas.microsoft.com/office/powerpoint/2010/main" val="5153344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Optimization Methods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6916" y="1219200"/>
                <a:ext cx="8077200" cy="2667000"/>
              </a:xfrm>
            </p:spPr>
            <p:txBody>
              <a:bodyPr>
                <a:noAutofit/>
              </a:bodyPr>
              <a:lstStyle/>
              <a:p>
                <a:pPr>
                  <a:buFont typeface="Wingdings" panose="05000000000000000000" pitchFamily="2" charset="2"/>
                  <a:buChar char="q"/>
                </a:pPr>
                <a:r>
                  <a:rPr lang="en-US" sz="2000" dirty="0"/>
                  <a:t>Mini-batch Stochastic Gradient Descent (SGD)</a:t>
                </a:r>
              </a:p>
              <a:p>
                <a:pPr lvl="1">
                  <a:buFont typeface="Wingdings" panose="05000000000000000000" pitchFamily="2" charset="2"/>
                  <a:buChar char="q"/>
                </a:pPr>
                <a:r>
                  <a:rPr lang="en-US" sz="1800" dirty="0"/>
                  <a:t>Use </a:t>
                </a:r>
                <a:r>
                  <a:rPr lang="en-US" sz="1800" b="1" dirty="0">
                    <a:solidFill>
                      <a:srgbClr val="FF0000"/>
                    </a:solidFill>
                  </a:rPr>
                  <a:t>a small segment of data </a:t>
                </a:r>
                <a:r>
                  <a:rPr lang="en-US" sz="1800" dirty="0"/>
                  <a:t>(i.e. 128 or 256) to update the SGD parameters: </a:t>
                </a:r>
                <a14:m>
                  <m:oMath xmlns:m="http://schemas.openxmlformats.org/officeDocument/2006/math">
                    <m:r>
                      <a:rPr lang="en-US" sz="1800" b="0" i="1" smtClean="0">
                        <a:latin typeface="Cambria Math" panose="02040503050406030204" pitchFamily="18" charset="0"/>
                      </a:rPr>
                      <m:t>𝑏</m:t>
                    </m:r>
                    <m:r>
                      <a:rPr lang="en-US" sz="1800" b="0" i="1" smtClean="0">
                        <a:latin typeface="Cambria Math" panose="02040503050406030204" pitchFamily="18" charset="0"/>
                      </a:rPr>
                      <m:t>=</m:t>
                    </m:r>
                    <m:r>
                      <a:rPr lang="en-US" sz="1800" b="0" i="1" smtClean="0">
                        <a:latin typeface="Cambria Math" panose="02040503050406030204" pitchFamily="18" charset="0"/>
                      </a:rPr>
                      <m:t>𝑏</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𝛼</m:t>
                    </m:r>
                    <m:sSub>
                      <m:sSubPr>
                        <m:ctrlPr>
                          <a:rPr lang="en-US" sz="1800" b="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r>
                          <a:rPr lang="en-US" sz="1800" b="0" i="1" smtClean="0">
                            <a:latin typeface="Cambria Math" panose="02040503050406030204" pitchFamily="18" charset="0"/>
                            <a:ea typeface="Cambria Math" panose="02040503050406030204" pitchFamily="18" charset="0"/>
                          </a:rPr>
                          <m:t>𝑏</m:t>
                        </m:r>
                      </m:sub>
                    </m:sSub>
                    <m:r>
                      <a:rPr lang="en-US" sz="1800" b="0" i="1" smtClean="0">
                        <a:latin typeface="Cambria Math" panose="02040503050406030204" pitchFamily="18" charset="0"/>
                        <a:ea typeface="Cambria Math" panose="02040503050406030204" pitchFamily="18" charset="0"/>
                      </a:rPr>
                      <m:t>𝐿</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𝑥</m:t>
                            </m:r>
                          </m:e>
                          <m:sup>
                            <m:r>
                              <a:rPr lang="en-US" sz="1800" b="0" i="1" smtClean="0">
                                <a:latin typeface="Cambria Math" panose="02040503050406030204" pitchFamily="18" charset="0"/>
                                <a:ea typeface="Cambria Math" panose="02040503050406030204" pitchFamily="18" charset="0"/>
                              </a:rPr>
                              <m:t>𝑠</m:t>
                            </m:r>
                          </m:sup>
                        </m:sSup>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𝑠</m:t>
                            </m:r>
                          </m:sup>
                        </m:sSup>
                      </m:e>
                    </m:d>
                  </m:oMath>
                </a14:m>
                <a:r>
                  <a:rPr lang="en-US" sz="1800" dirty="0"/>
                  <a:t> where </a:t>
                </a:r>
                <a14:m>
                  <m:oMath xmlns:m="http://schemas.openxmlformats.org/officeDocument/2006/math">
                    <m:r>
                      <a:rPr lang="en-US" sz="1800" i="1" smtClean="0">
                        <a:latin typeface="Cambria Math" panose="02040503050406030204" pitchFamily="18" charset="0"/>
                        <a:ea typeface="Cambria Math" panose="02040503050406030204" pitchFamily="18" charset="0"/>
                      </a:rPr>
                      <m:t>𝛼</m:t>
                    </m:r>
                  </m:oMath>
                </a14:m>
                <a:r>
                  <a:rPr lang="en-US" sz="1800" dirty="0"/>
                  <a:t> is the </a:t>
                </a:r>
                <a:r>
                  <a:rPr lang="en-US" sz="1800" b="1" dirty="0">
                    <a:solidFill>
                      <a:srgbClr val="FF0000"/>
                    </a:solidFill>
                  </a:rPr>
                  <a:t>learning rate </a:t>
                </a:r>
                <a:r>
                  <a:rPr lang="en-US" sz="1800" dirty="0"/>
                  <a:t>which is a hyper parameter that can be changed</a:t>
                </a:r>
              </a:p>
              <a:p>
                <a:pPr lvl="1">
                  <a:buFont typeface="Wingdings" panose="05000000000000000000" pitchFamily="2" charset="2"/>
                  <a:buChar char="q"/>
                </a:pPr>
                <a:r>
                  <a:rPr lang="en-US" sz="1800" dirty="0"/>
                  <a:t>Gradients are efficiently calculated using </a:t>
                </a:r>
                <a:r>
                  <a:rPr lang="en-US" sz="1800" b="1" dirty="0">
                    <a:solidFill>
                      <a:srgbClr val="FF0000"/>
                    </a:solidFill>
                  </a:rPr>
                  <a:t>backpropagation</a:t>
                </a:r>
                <a:r>
                  <a:rPr lang="en-US" sz="1800" dirty="0"/>
                  <a:t> method</a:t>
                </a:r>
              </a:p>
              <a:p>
                <a:pPr lvl="1">
                  <a:buFont typeface="Wingdings" panose="05000000000000000000" pitchFamily="2" charset="2"/>
                  <a:buChar char="q"/>
                </a:pPr>
                <a:r>
                  <a:rPr lang="en-US" sz="1800" dirty="0"/>
                  <a:t>When the entire dataset are used to updated the SGD, it is called one </a:t>
                </a:r>
                <a:r>
                  <a:rPr lang="en-US" sz="1800" b="1" dirty="0">
                    <a:solidFill>
                      <a:srgbClr val="FF0000"/>
                    </a:solidFill>
                  </a:rPr>
                  <a:t>epoch</a:t>
                </a:r>
                <a:r>
                  <a:rPr lang="en-US" sz="1800" dirty="0"/>
                  <a:t> and multiple epochs are needed to run to reach convergence</a:t>
                </a:r>
              </a:p>
              <a:p>
                <a:pPr lvl="1">
                  <a:buFont typeface="Wingdings" panose="05000000000000000000" pitchFamily="2" charset="2"/>
                  <a:buChar char="q"/>
                </a:pPr>
                <a:r>
                  <a:rPr lang="en-US" sz="1800" dirty="0"/>
                  <a:t>An updated version with ‘momentum’ for quick convergence:</a:t>
                </a:r>
              </a:p>
              <a:p>
                <a:pPr marL="914400" lvl="2"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𝑣</m:t>
                      </m:r>
                      <m:r>
                        <a:rPr lang="en-US" sz="1800" i="1">
                          <a:latin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𝛾</m:t>
                      </m:r>
                      <m:r>
                        <a:rPr lang="en-US" sz="1800" b="0" i="1" smtClean="0">
                          <a:latin typeface="Cambria Math" panose="02040503050406030204" pitchFamily="18" charset="0"/>
                          <a:ea typeface="Cambria Math" panose="02040503050406030204" pitchFamily="18" charset="0"/>
                        </a:rPr>
                        <m:t>𝑣</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𝛼</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m:t>
                          </m:r>
                        </m:e>
                        <m:sub>
                          <m:r>
                            <a:rPr lang="en-US" sz="1800" i="1">
                              <a:latin typeface="Cambria Math" panose="02040503050406030204" pitchFamily="18" charset="0"/>
                              <a:ea typeface="Cambria Math" panose="02040503050406030204" pitchFamily="18" charset="0"/>
                            </a:rPr>
                            <m:t>𝑏</m:t>
                          </m:r>
                        </m:sub>
                      </m:sSub>
                      <m:r>
                        <a:rPr lang="en-US" sz="1800" i="1">
                          <a:latin typeface="Cambria Math" panose="02040503050406030204" pitchFamily="18" charset="0"/>
                          <a:ea typeface="Cambria Math" panose="02040503050406030204" pitchFamily="18" charset="0"/>
                        </a:rPr>
                        <m:t>𝐿</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𝑏</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𝑥</m:t>
                              </m:r>
                            </m:e>
                            <m:sup>
                              <m:r>
                                <a:rPr lang="en-US" sz="1800" i="1">
                                  <a:latin typeface="Cambria Math" panose="02040503050406030204" pitchFamily="18" charset="0"/>
                                  <a:ea typeface="Cambria Math" panose="02040503050406030204" pitchFamily="18" charset="0"/>
                                </a:rPr>
                                <m:t>𝑠</m:t>
                              </m:r>
                            </m:sup>
                          </m:sSup>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𝑦</m:t>
                              </m:r>
                            </m:e>
                            <m:sup>
                              <m:r>
                                <a:rPr lang="en-US" sz="1800" i="1">
                                  <a:latin typeface="Cambria Math" panose="02040503050406030204" pitchFamily="18" charset="0"/>
                                  <a:ea typeface="Cambria Math" panose="02040503050406030204" pitchFamily="18" charset="0"/>
                                </a:rPr>
                                <m:t>𝑠</m:t>
                              </m:r>
                            </m:sup>
                          </m:sSup>
                        </m:e>
                      </m:d>
                    </m:oMath>
                  </m:oMathPara>
                </a14:m>
                <a:endParaRPr lang="en-US" sz="1800" i="1" dirty="0">
                  <a:latin typeface="Cambria Math" panose="02040503050406030204" pitchFamily="18" charset="0"/>
                </a:endParaRPr>
              </a:p>
              <a:p>
                <a:pPr marL="914400" lvl="2"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𝑏</m:t>
                      </m:r>
                      <m:r>
                        <a:rPr lang="en-US" sz="1800" i="1">
                          <a:latin typeface="Cambria Math" panose="02040503050406030204" pitchFamily="18" charset="0"/>
                        </a:rPr>
                        <m:t>=</m:t>
                      </m:r>
                      <m:r>
                        <a:rPr lang="en-US" sz="1800" i="1">
                          <a:latin typeface="Cambria Math" panose="02040503050406030204" pitchFamily="18" charset="0"/>
                        </a:rPr>
                        <m:t>𝑏</m:t>
                      </m:r>
                      <m:r>
                        <a:rPr lang="en-US" sz="1800" i="1">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𝑣</m:t>
                      </m:r>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6916" y="1219200"/>
                <a:ext cx="8077200" cy="2667000"/>
              </a:xfrm>
              <a:blipFill>
                <a:blip r:embed="rId2"/>
                <a:stretch>
                  <a:fillRect l="-679" t="-1142" r="-906" b="-14612"/>
                </a:stretch>
              </a:blipFill>
            </p:spPr>
            <p:txBody>
              <a:bodyPr/>
              <a:lstStyle/>
              <a:p>
                <a:r>
                  <a:rPr lang="en-US">
                    <a:noFill/>
                  </a:rPr>
                  <a:t> </a:t>
                </a:r>
              </a:p>
            </p:txBody>
          </p:sp>
        </mc:Fallback>
      </mc:AlternateContent>
      <p:grpSp>
        <p:nvGrpSpPr>
          <p:cNvPr id="7" name="Group 6"/>
          <p:cNvGrpSpPr>
            <a:grpSpLocks noChangeAspect="1"/>
          </p:cNvGrpSpPr>
          <p:nvPr/>
        </p:nvGrpSpPr>
        <p:grpSpPr>
          <a:xfrm>
            <a:off x="4404237" y="4431890"/>
            <a:ext cx="4739763" cy="2316480"/>
            <a:chOff x="1676400" y="4267200"/>
            <a:chExt cx="5619904" cy="2514600"/>
          </a:xfrm>
        </p:grpSpPr>
        <p:pic>
          <p:nvPicPr>
            <p:cNvPr id="5" name="Picture 4"/>
            <p:cNvPicPr>
              <a:picLocks noChangeAspect="1"/>
            </p:cNvPicPr>
            <p:nvPr/>
          </p:nvPicPr>
          <p:blipFill rotWithShape="1">
            <a:blip r:embed="rId3"/>
            <a:srcRect t="1888" b="1"/>
            <a:stretch/>
          </p:blipFill>
          <p:spPr>
            <a:xfrm>
              <a:off x="1676400" y="4267200"/>
              <a:ext cx="5619904" cy="2514600"/>
            </a:xfrm>
            <a:prstGeom prst="rect">
              <a:avLst/>
            </a:prstGeom>
          </p:spPr>
        </p:pic>
        <p:pic>
          <p:nvPicPr>
            <p:cNvPr id="6" name="Picture 5"/>
            <p:cNvPicPr>
              <a:picLocks noChangeAspect="1"/>
            </p:cNvPicPr>
            <p:nvPr/>
          </p:nvPicPr>
          <p:blipFill>
            <a:blip r:embed="rId4"/>
            <a:stretch>
              <a:fillRect/>
            </a:stretch>
          </p:blipFill>
          <p:spPr>
            <a:xfrm>
              <a:off x="6172200" y="4332620"/>
              <a:ext cx="876300" cy="728276"/>
            </a:xfrm>
            <a:prstGeom prst="rect">
              <a:avLst/>
            </a:prstGeom>
          </p:spPr>
        </p:pic>
      </p:grpSp>
      <p:sp>
        <p:nvSpPr>
          <p:cNvPr id="2" name="TextBox 1"/>
          <p:cNvSpPr txBox="1"/>
          <p:nvPr/>
        </p:nvSpPr>
        <p:spPr>
          <a:xfrm>
            <a:off x="1219200" y="4572000"/>
            <a:ext cx="3124200" cy="1754326"/>
          </a:xfrm>
          <a:prstGeom prst="rect">
            <a:avLst/>
          </a:prstGeom>
          <a:noFill/>
        </p:spPr>
        <p:txBody>
          <a:bodyPr wrap="square" rtlCol="0">
            <a:spAutoFit/>
          </a:bodyPr>
          <a:lstStyle/>
          <a:p>
            <a:pPr marL="285750" indent="-285750">
              <a:buFont typeface="Wingdings" panose="05000000000000000000" pitchFamily="2" charset="2"/>
              <a:buChar char="q"/>
            </a:pPr>
            <a:r>
              <a:rPr lang="en-US" dirty="0"/>
              <a:t>The optimal number for epoch is determined by when the model is not </a:t>
            </a:r>
            <a:r>
              <a:rPr lang="en-US" dirty="0" err="1"/>
              <a:t>overfitted</a:t>
            </a:r>
            <a:r>
              <a:rPr lang="en-US" dirty="0"/>
              <a:t> (i.e. validation accuracy reaches the best performance). </a:t>
            </a:r>
          </a:p>
        </p:txBody>
      </p:sp>
    </p:spTree>
    <p:extLst>
      <p:ext uri="{BB962C8B-B14F-4D97-AF65-F5344CB8AC3E}">
        <p14:creationId xmlns:p14="http://schemas.microsoft.com/office/powerpoint/2010/main" val="746900431"/>
      </p:ext>
    </p:extLst>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More Optimization </a:t>
            </a:r>
            <a:r>
              <a:rPr lang="en-US" dirty="0">
                <a:solidFill>
                  <a:schemeClr val="accent2"/>
                </a:solidFill>
              </a:rPr>
              <a:t>Methods</a:t>
            </a:r>
            <a:endParaRPr lang="en-US" dirty="0"/>
          </a:p>
        </p:txBody>
      </p:sp>
      <p:sp>
        <p:nvSpPr>
          <p:cNvPr id="3" name="Content Placeholder 2"/>
          <p:cNvSpPr>
            <a:spLocks noGrp="1"/>
          </p:cNvSpPr>
          <p:nvPr>
            <p:ph idx="1"/>
          </p:nvPr>
        </p:nvSpPr>
        <p:spPr>
          <a:xfrm>
            <a:off x="762000" y="1596413"/>
            <a:ext cx="8077200" cy="5261587"/>
          </a:xfrm>
        </p:spPr>
        <p:txBody>
          <a:bodyPr>
            <a:normAutofit lnSpcReduction="10000"/>
          </a:bodyPr>
          <a:lstStyle/>
          <a:p>
            <a:r>
              <a:rPr lang="en-US" dirty="0" smtClean="0"/>
              <a:t>With Adaptive Learning Rates</a:t>
            </a:r>
          </a:p>
          <a:p>
            <a:pPr lvl="1"/>
            <a:r>
              <a:rPr lang="en-US" sz="2600" b="1" dirty="0" err="1" smtClean="0"/>
              <a:t>Adagrad</a:t>
            </a:r>
            <a:r>
              <a:rPr lang="en-US" sz="2600" dirty="0"/>
              <a:t>: Scale learning rate inversely proportional to the square root of the sum of all historical squared values of the gradient (stored for every weight)</a:t>
            </a:r>
            <a:endParaRPr lang="en-US" sz="2600" dirty="0" smtClean="0"/>
          </a:p>
          <a:p>
            <a:pPr lvl="1"/>
            <a:r>
              <a:rPr lang="en-US" sz="2600" b="1" dirty="0" err="1" smtClean="0"/>
              <a:t>RMSProp</a:t>
            </a:r>
            <a:r>
              <a:rPr lang="en-US" sz="2600" dirty="0"/>
              <a:t>: Exponentially weighted moving average to accumulate </a:t>
            </a:r>
            <a:r>
              <a:rPr lang="en-US" sz="2600" dirty="0" smtClean="0"/>
              <a:t>gradients</a:t>
            </a:r>
          </a:p>
          <a:p>
            <a:pPr lvl="1"/>
            <a:r>
              <a:rPr lang="en-US" sz="2600" b="1" dirty="0" err="1" smtClean="0"/>
              <a:t>AdaDelta</a:t>
            </a:r>
            <a:r>
              <a:rPr lang="en-US" sz="2600" dirty="0"/>
              <a:t>: Uses sliding window to accumulate </a:t>
            </a:r>
            <a:r>
              <a:rPr lang="en-US" sz="2600" dirty="0" smtClean="0"/>
              <a:t>gradients</a:t>
            </a:r>
          </a:p>
          <a:p>
            <a:pPr lvl="1"/>
            <a:r>
              <a:rPr lang="en-US" sz="2600" b="1" dirty="0" smtClean="0"/>
              <a:t>Adam</a:t>
            </a:r>
            <a:r>
              <a:rPr lang="en-US" sz="2600" dirty="0" smtClean="0"/>
              <a:t> (adaptive </a:t>
            </a:r>
            <a:r>
              <a:rPr lang="en-US" sz="2600" dirty="0"/>
              <a:t>moments): momentum integrated, bias correction in </a:t>
            </a:r>
            <a:r>
              <a:rPr lang="en-US" sz="2600" dirty="0" smtClean="0"/>
              <a:t>decay</a:t>
            </a:r>
            <a:endParaRPr lang="en-US" dirty="0" smtClean="0"/>
          </a:p>
          <a:p>
            <a:r>
              <a:rPr lang="en-US" sz="3000" dirty="0" smtClean="0"/>
              <a:t>A good summary: </a:t>
            </a:r>
            <a:r>
              <a:rPr lang="en-US" sz="2800" dirty="0">
                <a:hlinkClick r:id="rId2"/>
              </a:rPr>
              <a:t>http://ruder.io/optimizing-gradient-descent/</a:t>
            </a:r>
            <a:endParaRPr lang="en-US" sz="3000" dirty="0" smtClean="0"/>
          </a:p>
        </p:txBody>
      </p:sp>
    </p:spTree>
    <p:extLst>
      <p:ext uri="{BB962C8B-B14F-4D97-AF65-F5344CB8AC3E}">
        <p14:creationId xmlns:p14="http://schemas.microsoft.com/office/powerpoint/2010/main" val="4090301682"/>
      </p:ext>
    </p:extLst>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7431" y="78440"/>
            <a:ext cx="8077200" cy="687821"/>
          </a:xfrm>
        </p:spPr>
        <p:txBody>
          <a:bodyPr>
            <a:normAutofit/>
          </a:bodyPr>
          <a:lstStyle/>
          <a:p>
            <a:r>
              <a:rPr lang="en-US" sz="3600" dirty="0">
                <a:solidFill>
                  <a:schemeClr val="accent2"/>
                </a:solidFill>
              </a:rPr>
              <a:t>Activation Functions</a:t>
            </a:r>
          </a:p>
        </p:txBody>
      </p:sp>
      <p:sp>
        <p:nvSpPr>
          <p:cNvPr id="5" name="Content Placeholder 2"/>
          <p:cNvSpPr>
            <a:spLocks noGrp="1"/>
          </p:cNvSpPr>
          <p:nvPr>
            <p:ph idx="1"/>
          </p:nvPr>
        </p:nvSpPr>
        <p:spPr>
          <a:xfrm>
            <a:off x="838200" y="2099280"/>
            <a:ext cx="8077200" cy="3242575"/>
          </a:xfrm>
        </p:spPr>
        <p:txBody>
          <a:bodyPr>
            <a:noAutofit/>
          </a:bodyPr>
          <a:lstStyle/>
          <a:p>
            <a:pPr>
              <a:buFont typeface="Wingdings" panose="05000000000000000000" pitchFamily="2" charset="2"/>
              <a:buChar char="q"/>
            </a:pPr>
            <a:r>
              <a:rPr lang="en-US" sz="1800" dirty="0"/>
              <a:t>Intermediate layers</a:t>
            </a:r>
          </a:p>
          <a:p>
            <a:pPr lvl="1">
              <a:buFont typeface="Wingdings" panose="05000000000000000000" pitchFamily="2" charset="2"/>
              <a:buChar char="q"/>
            </a:pPr>
            <a:r>
              <a:rPr lang="en-US" sz="1600" dirty="0" err="1"/>
              <a:t>Relu</a:t>
            </a:r>
            <a:r>
              <a:rPr lang="en-US" sz="1600" dirty="0"/>
              <a:t> (i.e. rectified linear unit) is usually a good choice which has the following good properties: (1) fast computation; (2) non-linear; (3) reduced likelihood of the gradient to vanish; (4) Unconstrained response</a:t>
            </a:r>
          </a:p>
          <a:p>
            <a:pPr lvl="1">
              <a:buFont typeface="Wingdings" panose="05000000000000000000" pitchFamily="2" charset="2"/>
              <a:buChar char="q"/>
            </a:pPr>
            <a:r>
              <a:rPr lang="en-US" sz="1600" dirty="0"/>
              <a:t>Sigmoid, studied in the past, not as good as </a:t>
            </a:r>
            <a:r>
              <a:rPr lang="en-US" sz="1600" dirty="0" err="1"/>
              <a:t>Relu</a:t>
            </a:r>
            <a:r>
              <a:rPr lang="en-US" sz="1600" dirty="0"/>
              <a:t> in deep learning, due to the gradient vanishing problem when there are many layers</a:t>
            </a:r>
          </a:p>
          <a:p>
            <a:pPr marL="457200" lvl="1" indent="0">
              <a:buNone/>
            </a:pPr>
            <a:endParaRPr lang="en-US" sz="1100" dirty="0"/>
          </a:p>
          <a:p>
            <a:pPr>
              <a:buFont typeface="Wingdings" panose="05000000000000000000" pitchFamily="2" charset="2"/>
              <a:buChar char="q"/>
            </a:pPr>
            <a:r>
              <a:rPr lang="en-US" sz="1800" dirty="0"/>
              <a:t>Last layer which connects to the output</a:t>
            </a:r>
          </a:p>
          <a:p>
            <a:pPr lvl="1">
              <a:buFont typeface="Wingdings" panose="05000000000000000000" pitchFamily="2" charset="2"/>
              <a:buChar char="q"/>
            </a:pPr>
            <a:r>
              <a:rPr lang="en-US" sz="1600" dirty="0"/>
              <a:t>Binary classification: sigmoid with binary cross entropy as loss function</a:t>
            </a:r>
          </a:p>
          <a:p>
            <a:pPr lvl="1">
              <a:buFont typeface="Wingdings" panose="05000000000000000000" pitchFamily="2" charset="2"/>
              <a:buChar char="q"/>
            </a:pPr>
            <a:r>
              <a:rPr lang="en-US" sz="1600" dirty="0"/>
              <a:t>Multiple class, single-label classification: </a:t>
            </a:r>
            <a:r>
              <a:rPr lang="en-US" sz="1600" dirty="0" err="1"/>
              <a:t>softmax</a:t>
            </a:r>
            <a:r>
              <a:rPr lang="en-US" sz="1600" dirty="0"/>
              <a:t> with categorical cross entropy for loss function</a:t>
            </a:r>
          </a:p>
          <a:p>
            <a:pPr lvl="1">
              <a:buFont typeface="Wingdings" panose="05000000000000000000" pitchFamily="2" charset="2"/>
              <a:buChar char="q"/>
            </a:pPr>
            <a:r>
              <a:rPr lang="en-US" sz="1600" dirty="0"/>
              <a:t>Continuous responses: identity function (i.e. y = x)</a:t>
            </a:r>
          </a:p>
          <a:p>
            <a:pPr lvl="1">
              <a:buFont typeface="Wingdings" panose="05000000000000000000" pitchFamily="2" charset="2"/>
              <a:buChar char="q"/>
            </a:pPr>
            <a:endParaRPr lang="en-US" sz="1600" dirty="0"/>
          </a:p>
        </p:txBody>
      </p:sp>
      <p:pic>
        <p:nvPicPr>
          <p:cNvPr id="6" name="Picture 5"/>
          <p:cNvPicPr>
            <a:picLocks noChangeAspect="1"/>
          </p:cNvPicPr>
          <p:nvPr/>
        </p:nvPicPr>
        <p:blipFill>
          <a:blip r:embed="rId2"/>
          <a:stretch>
            <a:fillRect/>
          </a:stretch>
        </p:blipFill>
        <p:spPr>
          <a:xfrm>
            <a:off x="685800" y="5486400"/>
            <a:ext cx="4114800" cy="541109"/>
          </a:xfrm>
          <a:prstGeom prst="rect">
            <a:avLst/>
          </a:prstGeom>
        </p:spPr>
      </p:pic>
      <p:pic>
        <p:nvPicPr>
          <p:cNvPr id="7" name="Picture 6"/>
          <p:cNvPicPr>
            <a:picLocks noChangeAspect="1"/>
          </p:cNvPicPr>
          <p:nvPr/>
        </p:nvPicPr>
        <p:blipFill>
          <a:blip r:embed="rId3"/>
          <a:stretch>
            <a:fillRect/>
          </a:stretch>
        </p:blipFill>
        <p:spPr>
          <a:xfrm>
            <a:off x="658437" y="6172053"/>
            <a:ext cx="4149090" cy="651311"/>
          </a:xfrm>
          <a:prstGeom prst="rect">
            <a:avLst/>
          </a:prstGeom>
        </p:spPr>
      </p:pic>
      <p:pic>
        <p:nvPicPr>
          <p:cNvPr id="8" name="Picture 7"/>
          <p:cNvPicPr>
            <a:picLocks noChangeAspect="1"/>
          </p:cNvPicPr>
          <p:nvPr/>
        </p:nvPicPr>
        <p:blipFill>
          <a:blip r:embed="rId4"/>
          <a:stretch>
            <a:fillRect/>
          </a:stretch>
        </p:blipFill>
        <p:spPr>
          <a:xfrm>
            <a:off x="4987031" y="5506718"/>
            <a:ext cx="3657600" cy="527718"/>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2526132" y="831902"/>
                <a:ext cx="577966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𝒚</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𝑛</m:t>
                                  </m:r>
                                  <m:r>
                                    <a:rPr lang="en-US" sz="2000" b="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b="0" i="1" smtClean="0">
                                          <a:latin typeface="Cambria Math" panose="02040503050406030204" pitchFamily="18" charset="0"/>
                                        </a:rPr>
                                        <m:t>1</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r>
                                        <a:rPr lang="en-US" sz="2000" i="1">
                                          <a:latin typeface="Cambria Math" panose="02040503050406030204" pitchFamily="18" charset="0"/>
                                        </a:rPr>
                                        <m:t>,</m:t>
                                      </m:r>
                                      <m:sSub>
                                        <m:sSubPr>
                                          <m:ctrlPr>
                                            <a:rPr lang="en-US" sz="2000" i="1" smtClean="0">
                                              <a:latin typeface="Cambria Math" panose="02040503050406030204" pitchFamily="18" charset="0"/>
                                            </a:rPr>
                                          </m:ctrlPr>
                                        </m:sSubPr>
                                        <m:e>
                                          <m:r>
                                            <a:rPr lang="en-US" sz="2000" b="1" i="1" smtClean="0">
                                              <a:latin typeface="Cambria Math" panose="02040503050406030204" pitchFamily="18" charset="0"/>
                                            </a:rPr>
                                            <m:t>𝒃</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𝒃</m:t>
                                      </m:r>
                                    </m:e>
                                    <m:sub>
                                      <m:r>
                                        <a:rPr lang="en-US" sz="2000" b="0" i="1" smtClean="0">
                                          <a:latin typeface="Cambria Math" panose="02040503050406030204" pitchFamily="18" charset="0"/>
                                        </a:rPr>
                                        <m:t>𝑛</m:t>
                                      </m:r>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𝒃</m:t>
                                  </m:r>
                                </m:e>
                                <m:sub>
                                  <m:r>
                                    <a:rPr lang="en-US" sz="2000" b="0" i="1" smtClean="0">
                                      <a:latin typeface="Cambria Math" panose="02040503050406030204" pitchFamily="18" charset="0"/>
                                    </a:rPr>
                                    <m:t>𝑛</m:t>
                                  </m:r>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𝒃</m:t>
                              </m:r>
                            </m:e>
                            <m:sub>
                              <m:r>
                                <a:rPr lang="en-US" sz="2000" b="0" i="1" smtClean="0">
                                  <a:latin typeface="Cambria Math" panose="02040503050406030204" pitchFamily="18" charset="0"/>
                                </a:rPr>
                                <m:t>𝑛</m:t>
                              </m:r>
                            </m:sub>
                          </m:sSub>
                        </m:e>
                      </m:d>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2526132" y="831902"/>
                <a:ext cx="5779668" cy="307777"/>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4114800" y="1353352"/>
                <a:ext cx="3124200" cy="601383"/>
              </a:xfrm>
              <a:prstGeom prst="rect">
                <a:avLst/>
              </a:prstGeom>
              <a:noFill/>
            </p:spPr>
            <p:txBody>
              <a:bodyPr wrap="square" lIns="0" tIns="0" rIns="0" bIns="0" rtlCol="0">
                <a:spAutoFit/>
              </a:bodyPr>
              <a:lstStyle/>
              <a:p>
                <a14:m>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r>
                          <a:rPr lang="en-US" sz="2400" b="1" i="1" smtClean="0">
                            <a:latin typeface="Cambria Math" panose="02040503050406030204" pitchFamily="18" charset="0"/>
                          </a:rPr>
                          <m:t>𝒚</m:t>
                        </m:r>
                      </m:num>
                      <m:den>
                        <m:r>
                          <a:rPr lang="en-US" sz="2400" i="1" smtClean="0">
                            <a:latin typeface="Cambria Math" panose="02040503050406030204" pitchFamily="18" charset="0"/>
                          </a:rPr>
                          <m:t>𝜕</m:t>
                        </m:r>
                        <m:r>
                          <a:rPr lang="en-US" sz="2400" b="1" i="1" smtClean="0">
                            <a:latin typeface="Cambria Math" panose="02040503050406030204" pitchFamily="18" charset="0"/>
                          </a:rPr>
                          <m:t>𝒙</m:t>
                        </m:r>
                      </m:den>
                    </m:f>
                  </m:oMath>
                </a14:m>
                <a:r>
                  <a:rPr lang="en-US" sz="2400" dirty="0"/>
                  <a:t>=</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b="1" i="1">
                            <a:latin typeface="Cambria Math" panose="02040503050406030204" pitchFamily="18" charset="0"/>
                          </a:rPr>
                          <m:t>𝒚</m:t>
                        </m:r>
                      </m:num>
                      <m:den>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den>
                    </m:f>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sub>
                        </m:sSub>
                      </m:num>
                      <m:den>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den>
                    </m:f>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num>
                      <m:den>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1</m:t>
                            </m:r>
                          </m:sub>
                        </m:sSub>
                      </m:num>
                      <m:den>
                        <m:r>
                          <a:rPr lang="en-US" sz="2400" i="1">
                            <a:latin typeface="Cambria Math" panose="02040503050406030204" pitchFamily="18" charset="0"/>
                          </a:rPr>
                          <m:t>𝜕</m:t>
                        </m:r>
                        <m:r>
                          <a:rPr lang="en-US" sz="2400" b="1" i="1">
                            <a:latin typeface="Cambria Math" panose="02040503050406030204" pitchFamily="18" charset="0"/>
                          </a:rPr>
                          <m:t>𝒙</m:t>
                        </m:r>
                      </m:den>
                    </m:f>
                  </m:oMath>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4114800" y="1353352"/>
                <a:ext cx="3124200" cy="601383"/>
              </a:xfrm>
              <a:prstGeom prst="rect">
                <a:avLst/>
              </a:prstGeom>
              <a:blipFill>
                <a:blip r:embed="rId6"/>
                <a:stretch>
                  <a:fillRect b="-8081"/>
                </a:stretch>
              </a:blipFill>
            </p:spPr>
            <p:txBody>
              <a:bodyPr/>
              <a:lstStyle/>
              <a:p>
                <a:r>
                  <a:rPr lang="en-US">
                    <a:noFill/>
                  </a:rPr>
                  <a:t> </a:t>
                </a:r>
              </a:p>
            </p:txBody>
          </p:sp>
        </mc:Fallback>
      </mc:AlternateContent>
      <p:sp>
        <p:nvSpPr>
          <p:cNvPr id="11" name="TextBox 10"/>
          <p:cNvSpPr txBox="1"/>
          <p:nvPr/>
        </p:nvSpPr>
        <p:spPr>
          <a:xfrm>
            <a:off x="2755490" y="1469377"/>
            <a:ext cx="1065869" cy="369332"/>
          </a:xfrm>
          <a:prstGeom prst="rect">
            <a:avLst/>
          </a:prstGeom>
          <a:noFill/>
        </p:spPr>
        <p:txBody>
          <a:bodyPr wrap="none" rtlCol="0">
            <a:spAutoFit/>
          </a:bodyPr>
          <a:lstStyle/>
          <a:p>
            <a:r>
              <a:rPr lang="en-US" dirty="0"/>
              <a:t>Gradient:</a:t>
            </a:r>
          </a:p>
        </p:txBody>
      </p:sp>
    </p:spTree>
    <p:extLst>
      <p:ext uri="{BB962C8B-B14F-4D97-AF65-F5344CB8AC3E}">
        <p14:creationId xmlns:p14="http://schemas.microsoft.com/office/powerpoint/2010/main" val="3976840048"/>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Deal With Overfitting</a:t>
            </a:r>
          </a:p>
        </p:txBody>
      </p:sp>
      <p:sp>
        <p:nvSpPr>
          <p:cNvPr id="5" name="Content Placeholder 2"/>
          <p:cNvSpPr>
            <a:spLocks noGrp="1"/>
          </p:cNvSpPr>
          <p:nvPr>
            <p:ph idx="1"/>
          </p:nvPr>
        </p:nvSpPr>
        <p:spPr>
          <a:xfrm>
            <a:off x="766916" y="1219200"/>
            <a:ext cx="8077200" cy="5257800"/>
          </a:xfrm>
        </p:spPr>
        <p:txBody>
          <a:bodyPr>
            <a:noAutofit/>
          </a:bodyPr>
          <a:lstStyle/>
          <a:p>
            <a:pPr>
              <a:buFont typeface="Wingdings" panose="05000000000000000000" pitchFamily="2" charset="2"/>
              <a:buChar char="q"/>
            </a:pPr>
            <a:r>
              <a:rPr lang="en-US" sz="2000" dirty="0"/>
              <a:t>Huge number of parameters, even with large amount of training data, there is a potential of overfitting </a:t>
            </a:r>
            <a:endParaRPr lang="en-US" sz="1800" dirty="0"/>
          </a:p>
          <a:p>
            <a:pPr lvl="1">
              <a:buFont typeface="Wingdings" panose="05000000000000000000" pitchFamily="2" charset="2"/>
              <a:buChar char="q"/>
            </a:pPr>
            <a:r>
              <a:rPr lang="en-US" sz="1800" dirty="0"/>
              <a:t>Overfitting due to size of the NN (i.e. total number of parameters)</a:t>
            </a:r>
          </a:p>
          <a:p>
            <a:pPr lvl="1">
              <a:buFont typeface="Wingdings" panose="05000000000000000000" pitchFamily="2" charset="2"/>
              <a:buChar char="q"/>
            </a:pPr>
            <a:r>
              <a:rPr lang="en-US" sz="1800" dirty="0"/>
              <a:t>Overfitting due to using the training data for too many epochs</a:t>
            </a:r>
          </a:p>
          <a:p>
            <a:pPr lvl="1">
              <a:buFont typeface="Wingdings" panose="05000000000000000000" pitchFamily="2" charset="2"/>
              <a:buChar char="q"/>
            </a:pPr>
            <a:endParaRPr lang="en-US" sz="1800" dirty="0"/>
          </a:p>
          <a:p>
            <a:pPr>
              <a:buFont typeface="Wingdings" panose="05000000000000000000" pitchFamily="2" charset="2"/>
              <a:buChar char="q"/>
            </a:pPr>
            <a:r>
              <a:rPr lang="en-US" sz="2200" dirty="0"/>
              <a:t>Solution for overfitting due to NN size</a:t>
            </a:r>
          </a:p>
          <a:p>
            <a:pPr lvl="1">
              <a:buFont typeface="Wingdings" panose="05000000000000000000" pitchFamily="2" charset="2"/>
              <a:buChar char="q"/>
            </a:pPr>
            <a:r>
              <a:rPr lang="en-US" sz="1800" dirty="0"/>
              <a:t>Dropout: randomly dropout some proportion (such as 0.3 or 0.5) of nodes at each layer, which is similar to random forest concept </a:t>
            </a:r>
          </a:p>
          <a:p>
            <a:pPr lvl="1">
              <a:buFont typeface="Wingdings" panose="05000000000000000000" pitchFamily="2" charset="2"/>
              <a:buChar char="q"/>
            </a:pPr>
            <a:r>
              <a:rPr lang="en-US" sz="1800" dirty="0"/>
              <a:t>Using L1 or L2 regularization in the activation function at each layer </a:t>
            </a:r>
          </a:p>
          <a:p>
            <a:pPr lvl="1">
              <a:buFont typeface="Wingdings" panose="05000000000000000000" pitchFamily="2" charset="2"/>
              <a:buChar char="q"/>
            </a:pPr>
            <a:endParaRPr lang="en-US" sz="1800" dirty="0"/>
          </a:p>
          <a:p>
            <a:pPr>
              <a:buFont typeface="Wingdings" panose="05000000000000000000" pitchFamily="2" charset="2"/>
              <a:buChar char="q"/>
            </a:pPr>
            <a:r>
              <a:rPr lang="en-US" sz="2200" dirty="0"/>
              <a:t>Solution for overfitting due to using too many epochs</a:t>
            </a:r>
          </a:p>
          <a:p>
            <a:pPr lvl="1">
              <a:buFont typeface="Wingdings" panose="05000000000000000000" pitchFamily="2" charset="2"/>
              <a:buChar char="q"/>
            </a:pPr>
            <a:r>
              <a:rPr lang="en-US" sz="1800" dirty="0"/>
              <a:t>Run NN with large number of epochs to reach overfitting region through cross validation from training/validation vs. epoch curve</a:t>
            </a:r>
          </a:p>
          <a:p>
            <a:pPr lvl="1">
              <a:buFont typeface="Wingdings" panose="05000000000000000000" pitchFamily="2" charset="2"/>
              <a:buChar char="q"/>
            </a:pPr>
            <a:r>
              <a:rPr lang="en-US" sz="1800" dirty="0"/>
              <a:t>Choose the model with number of epochs that have the minimum validation accuracy as the final NN model</a:t>
            </a:r>
          </a:p>
        </p:txBody>
      </p:sp>
    </p:spTree>
    <p:extLst>
      <p:ext uri="{BB962C8B-B14F-4D97-AF65-F5344CB8AC3E}">
        <p14:creationId xmlns:p14="http://schemas.microsoft.com/office/powerpoint/2010/main" val="3557841054"/>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Recap of A Few Key Concepts</a:t>
            </a:r>
          </a:p>
        </p:txBody>
      </p:sp>
      <p:sp>
        <p:nvSpPr>
          <p:cNvPr id="7" name="Content Placeholder 2"/>
          <p:cNvSpPr txBox="1">
            <a:spLocks/>
          </p:cNvSpPr>
          <p:nvPr/>
        </p:nvSpPr>
        <p:spPr>
          <a:xfrm>
            <a:off x="919316" y="1371600"/>
            <a:ext cx="8077200" cy="5486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1800" b="1" dirty="0"/>
              <a:t>Data</a:t>
            </a:r>
            <a:r>
              <a:rPr lang="en-US" sz="1800" dirty="0"/>
              <a:t>: Require large well-labeled dataset</a:t>
            </a:r>
          </a:p>
          <a:p>
            <a:pPr>
              <a:buFont typeface="Wingdings" panose="05000000000000000000" pitchFamily="2" charset="2"/>
              <a:buChar char="q"/>
            </a:pPr>
            <a:endParaRPr lang="en-US" sz="1800" dirty="0"/>
          </a:p>
          <a:p>
            <a:pPr>
              <a:buFont typeface="Wingdings" panose="05000000000000000000" pitchFamily="2" charset="2"/>
              <a:buChar char="q"/>
            </a:pPr>
            <a:r>
              <a:rPr lang="en-US" sz="1800" b="1" dirty="0"/>
              <a:t>Computation</a:t>
            </a:r>
            <a:r>
              <a:rPr lang="en-US" sz="1800" dirty="0"/>
              <a:t>: intensive matrix-matrix operation</a:t>
            </a:r>
          </a:p>
          <a:p>
            <a:pPr>
              <a:buFont typeface="Wingdings" panose="05000000000000000000" pitchFamily="2" charset="2"/>
              <a:buChar char="q"/>
            </a:pPr>
            <a:endParaRPr lang="en-US" sz="1800" dirty="0"/>
          </a:p>
          <a:p>
            <a:pPr>
              <a:buFont typeface="Wingdings" panose="05000000000000000000" pitchFamily="2" charset="2"/>
              <a:buChar char="q"/>
            </a:pPr>
            <a:r>
              <a:rPr lang="en-US" sz="1800" b="1" dirty="0"/>
              <a:t>Structure</a:t>
            </a:r>
            <a:r>
              <a:rPr lang="en-US" sz="1800" dirty="0"/>
              <a:t> of fully connected feedforward NN</a:t>
            </a:r>
          </a:p>
          <a:p>
            <a:pPr lvl="1">
              <a:buFont typeface="Wingdings" panose="05000000000000000000" pitchFamily="2" charset="2"/>
              <a:buChar char="q"/>
            </a:pPr>
            <a:r>
              <a:rPr lang="en-US" sz="1600" dirty="0"/>
              <a:t>Size of the NN: total number of parameters</a:t>
            </a:r>
          </a:p>
          <a:p>
            <a:pPr lvl="1">
              <a:buFont typeface="Wingdings" panose="05000000000000000000" pitchFamily="2" charset="2"/>
              <a:buChar char="q"/>
            </a:pPr>
            <a:r>
              <a:rPr lang="en-US" sz="1600" dirty="0"/>
              <a:t>Depth: total number of layers (this is where deep learning comes from)</a:t>
            </a:r>
          </a:p>
          <a:p>
            <a:pPr lvl="1">
              <a:buFont typeface="Wingdings" panose="05000000000000000000" pitchFamily="2" charset="2"/>
              <a:buChar char="q"/>
            </a:pPr>
            <a:r>
              <a:rPr lang="en-US" sz="1600" dirty="0"/>
              <a:t>Width of a particular layer: number of nodes (i.e. neurons) in that layer</a:t>
            </a:r>
          </a:p>
          <a:p>
            <a:pPr lvl="1">
              <a:buFont typeface="Wingdings" panose="05000000000000000000" pitchFamily="2" charset="2"/>
              <a:buChar char="q"/>
            </a:pPr>
            <a:endParaRPr lang="en-US" sz="1600" dirty="0"/>
          </a:p>
          <a:p>
            <a:pPr>
              <a:buFont typeface="Wingdings" panose="05000000000000000000" pitchFamily="2" charset="2"/>
              <a:buChar char="q"/>
            </a:pPr>
            <a:r>
              <a:rPr lang="en-US" sz="1800" b="1" dirty="0"/>
              <a:t>Activation function</a:t>
            </a:r>
          </a:p>
          <a:p>
            <a:pPr lvl="1">
              <a:buFont typeface="Wingdings" panose="05000000000000000000" pitchFamily="2" charset="2"/>
              <a:buChar char="q"/>
            </a:pPr>
            <a:r>
              <a:rPr lang="en-US" sz="1600" dirty="0"/>
              <a:t>Intermediate layers</a:t>
            </a:r>
          </a:p>
          <a:p>
            <a:pPr lvl="1">
              <a:buFont typeface="Wingdings" panose="05000000000000000000" pitchFamily="2" charset="2"/>
              <a:buChar char="q"/>
            </a:pPr>
            <a:r>
              <a:rPr lang="en-US" sz="1600" dirty="0"/>
              <a:t>Last layer connecting to outputs</a:t>
            </a:r>
          </a:p>
          <a:p>
            <a:pPr lvl="1">
              <a:buFont typeface="Wingdings" panose="05000000000000000000" pitchFamily="2" charset="2"/>
              <a:buChar char="q"/>
            </a:pPr>
            <a:endParaRPr lang="en-US" sz="1600" dirty="0"/>
          </a:p>
          <a:p>
            <a:pPr>
              <a:buFont typeface="Wingdings" panose="05000000000000000000" pitchFamily="2" charset="2"/>
              <a:buChar char="q"/>
            </a:pPr>
            <a:r>
              <a:rPr lang="en-US" sz="1800" b="1" dirty="0"/>
              <a:t>Loss function</a:t>
            </a:r>
          </a:p>
          <a:p>
            <a:pPr lvl="1">
              <a:buFont typeface="Wingdings" panose="05000000000000000000" pitchFamily="2" charset="2"/>
              <a:buChar char="q"/>
            </a:pPr>
            <a:r>
              <a:rPr lang="en-US" sz="1600" dirty="0"/>
              <a:t>Classification (i.e. categorical response)</a:t>
            </a:r>
          </a:p>
          <a:p>
            <a:pPr lvl="1">
              <a:buFont typeface="Wingdings" panose="05000000000000000000" pitchFamily="2" charset="2"/>
              <a:buChar char="q"/>
            </a:pPr>
            <a:r>
              <a:rPr lang="en-US" sz="1600" dirty="0"/>
              <a:t>Regression (i.e. continuous response)</a:t>
            </a:r>
          </a:p>
        </p:txBody>
      </p:sp>
      <p:sp>
        <p:nvSpPr>
          <p:cNvPr id="9" name="Content Placeholder 2"/>
          <p:cNvSpPr txBox="1">
            <a:spLocks/>
          </p:cNvSpPr>
          <p:nvPr/>
        </p:nvSpPr>
        <p:spPr>
          <a:xfrm>
            <a:off x="5572432" y="4114800"/>
            <a:ext cx="3581400" cy="2667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sz="1800" b="1" dirty="0"/>
              <a:t>Optimization methods (SGD)</a:t>
            </a:r>
          </a:p>
          <a:p>
            <a:pPr lvl="1">
              <a:buFont typeface="Wingdings" panose="05000000000000000000" pitchFamily="2" charset="2"/>
              <a:buChar char="q"/>
            </a:pPr>
            <a:r>
              <a:rPr lang="en-US" sz="1600" dirty="0"/>
              <a:t>Batch size</a:t>
            </a:r>
          </a:p>
          <a:p>
            <a:pPr lvl="1">
              <a:buFont typeface="Wingdings" panose="05000000000000000000" pitchFamily="2" charset="2"/>
              <a:buChar char="q"/>
            </a:pPr>
            <a:r>
              <a:rPr lang="en-US" sz="1600" dirty="0"/>
              <a:t>Learning rate </a:t>
            </a:r>
          </a:p>
          <a:p>
            <a:pPr lvl="1">
              <a:buFont typeface="Wingdings" panose="05000000000000000000" pitchFamily="2" charset="2"/>
              <a:buChar char="q"/>
            </a:pPr>
            <a:r>
              <a:rPr lang="en-US" sz="1600" dirty="0"/>
              <a:t>Epoch</a:t>
            </a:r>
          </a:p>
          <a:p>
            <a:pPr lvl="1">
              <a:buFont typeface="Wingdings" panose="05000000000000000000" pitchFamily="2" charset="2"/>
              <a:buChar char="q"/>
            </a:pPr>
            <a:endParaRPr lang="en-US" sz="1600" dirty="0"/>
          </a:p>
          <a:p>
            <a:pPr>
              <a:buFont typeface="Wingdings" panose="05000000000000000000" pitchFamily="2" charset="2"/>
              <a:buChar char="q"/>
            </a:pPr>
            <a:r>
              <a:rPr lang="en-US" sz="1800" b="1" dirty="0"/>
              <a:t>Deal with overfitting</a:t>
            </a:r>
          </a:p>
          <a:p>
            <a:pPr lvl="1">
              <a:buFont typeface="Wingdings" panose="05000000000000000000" pitchFamily="2" charset="2"/>
              <a:buChar char="q"/>
            </a:pPr>
            <a:r>
              <a:rPr lang="en-US" sz="1600" dirty="0"/>
              <a:t>Dropout </a:t>
            </a:r>
          </a:p>
          <a:p>
            <a:pPr lvl="1">
              <a:buFont typeface="Wingdings" panose="05000000000000000000" pitchFamily="2" charset="2"/>
              <a:buChar char="q"/>
            </a:pPr>
            <a:r>
              <a:rPr lang="en-US" sz="1600" dirty="0"/>
              <a:t>Regularization (L1 or L2)</a:t>
            </a:r>
          </a:p>
        </p:txBody>
      </p:sp>
    </p:spTree>
    <p:extLst>
      <p:ext uri="{BB962C8B-B14F-4D97-AF65-F5344CB8AC3E}">
        <p14:creationId xmlns:p14="http://schemas.microsoft.com/office/powerpoint/2010/main" val="3582077083"/>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0"/>
            <a:ext cx="4800600" cy="1362075"/>
          </a:xfrm>
        </p:spPr>
        <p:txBody>
          <a:bodyPr>
            <a:normAutofit/>
          </a:bodyPr>
          <a:lstStyle/>
          <a:p>
            <a:r>
              <a:rPr lang="en-US" sz="3600" dirty="0">
                <a:solidFill>
                  <a:schemeClr val="tx2"/>
                </a:solidFill>
                <a:latin typeface="Arial" panose="020B0604020202020204" pitchFamily="34" charset="0"/>
                <a:cs typeface="Arial" panose="020B0604020202020204" pitchFamily="34" charset="0"/>
              </a:rPr>
              <a:t>The MNIST Dataset</a:t>
            </a:r>
          </a:p>
        </p:txBody>
      </p:sp>
      <p:sp>
        <p:nvSpPr>
          <p:cNvPr id="3" name="Picture Placeholder 2"/>
          <p:cNvSpPr>
            <a:spLocks noGrp="1"/>
          </p:cNvSpPr>
          <p:nvPr>
            <p:ph type="pic" sz="quarter" idx="13"/>
          </p:nvPr>
        </p:nvSpPr>
        <p:spPr/>
      </p:sp>
    </p:spTree>
    <p:extLst>
      <p:ext uri="{BB962C8B-B14F-4D97-AF65-F5344CB8AC3E}">
        <p14:creationId xmlns:p14="http://schemas.microsoft.com/office/powerpoint/2010/main" val="1072180982"/>
      </p:ext>
    </p:extLst>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rPr>
              <a:t>MNIST Dataset</a:t>
            </a:r>
          </a:p>
        </p:txBody>
      </p:sp>
      <p:sp>
        <p:nvSpPr>
          <p:cNvPr id="32" name="TextBox 31">
            <a:extLst>
              <a:ext uri="{FF2B5EF4-FFF2-40B4-BE49-F238E27FC236}">
                <a16:creationId xmlns:a16="http://schemas.microsoft.com/office/drawing/2014/main" id="{1134EB7A-4CA3-4E27-A254-01A6C630DAB4}"/>
              </a:ext>
            </a:extLst>
          </p:cNvPr>
          <p:cNvSpPr txBox="1"/>
          <p:nvPr/>
        </p:nvSpPr>
        <p:spPr>
          <a:xfrm>
            <a:off x="762000" y="1295400"/>
            <a:ext cx="8169974" cy="3139321"/>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tx2"/>
                </a:solidFill>
              </a:rPr>
              <a:t>Originally created by NIST, then modified for machine leaning training purpose</a:t>
            </a:r>
          </a:p>
          <a:p>
            <a:pPr marL="285750" indent="-285750">
              <a:buFont typeface="Wingdings" panose="05000000000000000000" pitchFamily="2" charset="2"/>
              <a:buChar char="q"/>
            </a:pPr>
            <a:r>
              <a:rPr lang="en-US" b="1" dirty="0">
                <a:solidFill>
                  <a:schemeClr val="tx2"/>
                </a:solidFill>
              </a:rPr>
              <a:t>Contains 70000 handwritten digit images and the label of the digit in the image where 60000 images are the training dataset and the rest 10000 images are the testing dataset.</a:t>
            </a:r>
          </a:p>
          <a:p>
            <a:pPr marL="285750" indent="-285750">
              <a:buFont typeface="Wingdings" panose="05000000000000000000" pitchFamily="2" charset="2"/>
              <a:buChar char="q"/>
            </a:pPr>
            <a:r>
              <a:rPr lang="en-US" b="1" dirty="0">
                <a:solidFill>
                  <a:schemeClr val="tx2"/>
                </a:solidFill>
              </a:rPr>
              <a:t>Census Bureau employees and  American high school students wrote these digits</a:t>
            </a:r>
          </a:p>
          <a:p>
            <a:pPr marL="285750" indent="-285750">
              <a:buFont typeface="Wingdings" panose="05000000000000000000" pitchFamily="2" charset="2"/>
              <a:buChar char="q"/>
            </a:pPr>
            <a:r>
              <a:rPr lang="en-US" b="1" dirty="0">
                <a:solidFill>
                  <a:schemeClr val="tx2"/>
                </a:solidFill>
              </a:rPr>
              <a:t>Each image is 28x28 pixel in greyscale</a:t>
            </a:r>
          </a:p>
          <a:p>
            <a:pPr marL="285750" indent="-285750">
              <a:buFont typeface="Wingdings" panose="05000000000000000000" pitchFamily="2" charset="2"/>
              <a:buChar char="q"/>
            </a:pPr>
            <a:r>
              <a:rPr lang="en-US" b="1" dirty="0">
                <a:solidFill>
                  <a:schemeClr val="tx2"/>
                </a:solidFill>
              </a:rPr>
              <a:t>Yann </a:t>
            </a:r>
            <a:r>
              <a:rPr lang="en-US" b="1" dirty="0" err="1">
                <a:solidFill>
                  <a:schemeClr val="tx2"/>
                </a:solidFill>
              </a:rPr>
              <a:t>LeCun</a:t>
            </a:r>
            <a:r>
              <a:rPr lang="en-US" b="1" dirty="0">
                <a:solidFill>
                  <a:schemeClr val="tx2"/>
                </a:solidFill>
              </a:rPr>
              <a:t> used convolutional network </a:t>
            </a:r>
            <a:r>
              <a:rPr lang="en-US" b="1" dirty="0" err="1">
                <a:solidFill>
                  <a:schemeClr val="tx2"/>
                </a:solidFill>
              </a:rPr>
              <a:t>LeNet</a:t>
            </a:r>
            <a:r>
              <a:rPr lang="en-US" b="1" dirty="0">
                <a:solidFill>
                  <a:schemeClr val="tx2"/>
                </a:solidFill>
              </a:rPr>
              <a:t> to achieve &lt; 1% error rate at 1990s</a:t>
            </a:r>
          </a:p>
          <a:p>
            <a:pPr marL="285750" indent="-285750">
              <a:buFont typeface="Wingdings" panose="05000000000000000000" pitchFamily="2" charset="2"/>
              <a:buChar char="q"/>
            </a:pPr>
            <a:endParaRPr lang="en-US" b="1" dirty="0">
              <a:solidFill>
                <a:schemeClr val="tx2"/>
              </a:solidFill>
            </a:endParaRPr>
          </a:p>
          <a:p>
            <a:pPr marL="285750" indent="-285750">
              <a:buFont typeface="Wingdings" panose="05000000000000000000" pitchFamily="2" charset="2"/>
              <a:buChar char="q"/>
            </a:pPr>
            <a:endParaRPr lang="en-US" b="1" dirty="0">
              <a:solidFill>
                <a:schemeClr val="tx2"/>
              </a:solidFill>
            </a:endParaRPr>
          </a:p>
          <a:p>
            <a:endParaRPr lang="en-US" b="1" dirty="0">
              <a:solidFill>
                <a:schemeClr val="tx2"/>
              </a:solidFill>
            </a:endParaRPr>
          </a:p>
        </p:txBody>
      </p:sp>
      <p:pic>
        <p:nvPicPr>
          <p:cNvPr id="1026" name="Picture 2" descr="MNIST sample images."/>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05000" y="3558404"/>
            <a:ext cx="5429250" cy="3299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953278"/>
      </p:ext>
    </p:extLst>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3048000"/>
            <a:ext cx="4800600" cy="1362075"/>
          </a:xfrm>
        </p:spPr>
        <p:txBody>
          <a:bodyPr>
            <a:normAutofit/>
          </a:bodyPr>
          <a:lstStyle/>
          <a:p>
            <a:r>
              <a:rPr lang="en-US" sz="3600" dirty="0">
                <a:solidFill>
                  <a:schemeClr val="tx2"/>
                </a:solidFill>
                <a:latin typeface="Arial" panose="020B0604020202020204" pitchFamily="34" charset="0"/>
                <a:cs typeface="Arial" panose="020B0604020202020204" pitchFamily="34" charset="0"/>
              </a:rPr>
              <a:t>The </a:t>
            </a:r>
            <a:r>
              <a:rPr lang="en-US" sz="3600" dirty="0" smtClean="0">
                <a:solidFill>
                  <a:schemeClr val="tx2"/>
                </a:solidFill>
                <a:latin typeface="Arial" panose="020B0604020202020204" pitchFamily="34" charset="0"/>
                <a:cs typeface="Arial" panose="020B0604020202020204" pitchFamily="34" charset="0"/>
              </a:rPr>
              <a:t>IMDB </a:t>
            </a:r>
            <a:r>
              <a:rPr lang="en-US" sz="3600" dirty="0">
                <a:solidFill>
                  <a:schemeClr val="tx2"/>
                </a:solidFill>
                <a:latin typeface="Arial" panose="020B0604020202020204" pitchFamily="34" charset="0"/>
                <a:cs typeface="Arial" panose="020B0604020202020204" pitchFamily="34" charset="0"/>
              </a:rPr>
              <a:t>Dataset</a:t>
            </a:r>
          </a:p>
        </p:txBody>
      </p:sp>
      <p:sp>
        <p:nvSpPr>
          <p:cNvPr id="3" name="Picture Placeholder 2"/>
          <p:cNvSpPr>
            <a:spLocks noGrp="1"/>
          </p:cNvSpPr>
          <p:nvPr>
            <p:ph type="pic" sz="quarter" idx="13"/>
          </p:nvPr>
        </p:nvSpPr>
        <p:spPr/>
      </p:sp>
    </p:spTree>
    <p:extLst>
      <p:ext uri="{BB962C8B-B14F-4D97-AF65-F5344CB8AC3E}">
        <p14:creationId xmlns:p14="http://schemas.microsoft.com/office/powerpoint/2010/main" val="1824137458"/>
      </p:ext>
    </p:extLst>
  </p:cSld>
  <p:clrMapOvr>
    <a:masterClrMapping/>
  </p:clrMapOvr>
  <p:transitio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smtClean="0">
                <a:solidFill>
                  <a:schemeClr val="accent2"/>
                </a:solidFill>
              </a:rPr>
              <a:t>IMDB </a:t>
            </a:r>
            <a:r>
              <a:rPr lang="en-US" sz="3600" dirty="0">
                <a:solidFill>
                  <a:schemeClr val="accent2"/>
                </a:solidFill>
              </a:rPr>
              <a:t>Dataset</a:t>
            </a:r>
          </a:p>
        </p:txBody>
      </p:sp>
      <p:sp>
        <p:nvSpPr>
          <p:cNvPr id="5" name="TextBox 4">
            <a:extLst>
              <a:ext uri="{FF2B5EF4-FFF2-40B4-BE49-F238E27FC236}">
                <a16:creationId xmlns:a16="http://schemas.microsoft.com/office/drawing/2014/main" id="{1134EB7A-4CA3-4E27-A254-01A6C630DAB4}"/>
              </a:ext>
            </a:extLst>
          </p:cNvPr>
          <p:cNvSpPr txBox="1"/>
          <p:nvPr/>
        </p:nvSpPr>
        <p:spPr>
          <a:xfrm>
            <a:off x="762000" y="1295400"/>
            <a:ext cx="8169974" cy="4339650"/>
          </a:xfrm>
          <a:prstGeom prst="rect">
            <a:avLst/>
          </a:prstGeom>
          <a:noFill/>
        </p:spPr>
        <p:txBody>
          <a:bodyPr wrap="square" rtlCol="0">
            <a:spAutoFit/>
          </a:bodyPr>
          <a:lstStyle/>
          <a:p>
            <a:pPr marL="285750" indent="-285750">
              <a:buFont typeface="Wingdings" panose="05000000000000000000" pitchFamily="2" charset="2"/>
              <a:buChar char="q"/>
            </a:pPr>
            <a:r>
              <a:rPr lang="en-US" sz="2000" b="1" dirty="0">
                <a:solidFill>
                  <a:schemeClr val="tx2"/>
                </a:solidFill>
              </a:rPr>
              <a:t>Raw data: 50,000 movie review text (X) and it’s corresponding sentiment of positive (1, 50%) or negative (0, 50%) (Y</a:t>
            </a:r>
            <a:r>
              <a:rPr lang="en-US" sz="2000" b="1" dirty="0" smtClean="0">
                <a:solidFill>
                  <a:schemeClr val="tx2"/>
                </a:solidFill>
              </a:rPr>
              <a:t>).</a:t>
            </a:r>
          </a:p>
          <a:p>
            <a:pPr marL="285750" indent="-285750">
              <a:buFont typeface="Wingdings" panose="05000000000000000000" pitchFamily="2" charset="2"/>
              <a:buChar char="q"/>
            </a:pPr>
            <a:endParaRPr lang="en-US" sz="2000" b="1" dirty="0">
              <a:solidFill>
                <a:schemeClr val="tx2"/>
              </a:solidFill>
            </a:endParaRPr>
          </a:p>
          <a:p>
            <a:pPr marL="285750" indent="-285750">
              <a:buFont typeface="Wingdings" panose="05000000000000000000" pitchFamily="2" charset="2"/>
              <a:buChar char="q"/>
            </a:pPr>
            <a:r>
              <a:rPr lang="en-US" sz="2000" b="1" dirty="0">
                <a:solidFill>
                  <a:schemeClr val="tx2"/>
                </a:solidFill>
              </a:rPr>
              <a:t>Included in </a:t>
            </a:r>
            <a:r>
              <a:rPr lang="en-US" sz="2000" b="1" dirty="0" err="1" smtClean="0">
                <a:solidFill>
                  <a:schemeClr val="tx2"/>
                </a:solidFill>
              </a:rPr>
              <a:t>Keras</a:t>
            </a:r>
            <a:r>
              <a:rPr lang="en-US" sz="2000" b="1" dirty="0" smtClean="0">
                <a:solidFill>
                  <a:schemeClr val="tx2"/>
                </a:solidFill>
              </a:rPr>
              <a:t> </a:t>
            </a:r>
            <a:r>
              <a:rPr lang="en-US" sz="2000" b="1" dirty="0">
                <a:solidFill>
                  <a:schemeClr val="tx2"/>
                </a:solidFill>
              </a:rPr>
              <a:t>package, can be easily loaded and </a:t>
            </a:r>
            <a:r>
              <a:rPr lang="en-US" sz="2000" b="1" dirty="0" smtClean="0">
                <a:solidFill>
                  <a:schemeClr val="tx2"/>
                </a:solidFill>
              </a:rPr>
              <a:t>preprocessed</a:t>
            </a:r>
          </a:p>
          <a:p>
            <a:pPr marL="285750" indent="-285750">
              <a:buFont typeface="Wingdings" panose="05000000000000000000" pitchFamily="2" charset="2"/>
              <a:buChar char="q"/>
            </a:pPr>
            <a:endParaRPr lang="en-US" sz="2000" b="1" dirty="0">
              <a:solidFill>
                <a:schemeClr val="tx2"/>
              </a:solidFill>
            </a:endParaRPr>
          </a:p>
          <a:p>
            <a:pPr marL="285750" indent="-285750">
              <a:buFont typeface="Wingdings" panose="05000000000000000000" pitchFamily="2" charset="2"/>
              <a:buChar char="q"/>
            </a:pPr>
            <a:r>
              <a:rPr lang="en-US" sz="2000" b="1" dirty="0">
                <a:solidFill>
                  <a:schemeClr val="tx2"/>
                </a:solidFill>
              </a:rPr>
              <a:t>Preprocessing includes:</a:t>
            </a:r>
          </a:p>
          <a:p>
            <a:pPr marL="742950" lvl="1" indent="-285750">
              <a:buFont typeface="Courier New" panose="02070309020205020404" pitchFamily="49" charset="0"/>
              <a:buChar char="o"/>
            </a:pPr>
            <a:r>
              <a:rPr lang="en-US" b="1" dirty="0">
                <a:solidFill>
                  <a:schemeClr val="tx2"/>
                </a:solidFill>
              </a:rPr>
              <a:t>Set size of the vocabulary (i.e. N most frequently occurring words)</a:t>
            </a:r>
          </a:p>
          <a:p>
            <a:pPr marL="742950" lvl="1" indent="-285750">
              <a:buFont typeface="Courier New" panose="02070309020205020404" pitchFamily="49" charset="0"/>
              <a:buChar char="o"/>
            </a:pPr>
            <a:r>
              <a:rPr lang="en-US" b="1" dirty="0">
                <a:solidFill>
                  <a:schemeClr val="tx2"/>
                </a:solidFill>
              </a:rPr>
              <a:t>Set length of the review by padding using ‘0’ by default or truncating as we have to have same length for all reviews for modeling</a:t>
            </a:r>
          </a:p>
          <a:p>
            <a:pPr marL="742950" lvl="1" indent="-285750">
              <a:buFont typeface="Courier New" panose="02070309020205020404" pitchFamily="49" charset="0"/>
              <a:buChar char="o"/>
            </a:pPr>
            <a:r>
              <a:rPr lang="en-US" b="1" dirty="0">
                <a:solidFill>
                  <a:schemeClr val="tx2"/>
                </a:solidFill>
              </a:rPr>
              <a:t>Any words not in the chosen vocabulary replaced by ‘2’ by default</a:t>
            </a:r>
          </a:p>
          <a:p>
            <a:pPr marL="742950" lvl="1" indent="-285750">
              <a:buFont typeface="Courier New" panose="02070309020205020404" pitchFamily="49" charset="0"/>
              <a:buChar char="o"/>
            </a:pPr>
            <a:r>
              <a:rPr lang="en-US" b="1" dirty="0">
                <a:solidFill>
                  <a:schemeClr val="tx2"/>
                </a:solidFill>
              </a:rPr>
              <a:t>Words are indexed by overall frequency in the chosen </a:t>
            </a:r>
            <a:r>
              <a:rPr lang="en-US" b="1" dirty="0" smtClean="0">
                <a:solidFill>
                  <a:schemeClr val="tx2"/>
                </a:solidFill>
              </a:rPr>
              <a:t>vocabulary</a:t>
            </a:r>
          </a:p>
          <a:p>
            <a:pPr marL="742950" lvl="1" indent="-285750">
              <a:buFont typeface="Courier New" panose="02070309020205020404" pitchFamily="49" charset="0"/>
              <a:buChar char="o"/>
            </a:pPr>
            <a:endParaRPr lang="en-US" b="1" dirty="0">
              <a:solidFill>
                <a:schemeClr val="tx2"/>
              </a:solidFill>
            </a:endParaRPr>
          </a:p>
          <a:p>
            <a:pPr marL="285750" indent="-285750">
              <a:buFont typeface="Wingdings" panose="05000000000000000000" pitchFamily="2" charset="2"/>
              <a:buChar char="q"/>
            </a:pPr>
            <a:r>
              <a:rPr lang="en-US" sz="2000" b="1" dirty="0">
                <a:solidFill>
                  <a:schemeClr val="tx2"/>
                </a:solidFill>
              </a:rPr>
              <a:t>Once the dataset is preprocessed, we can apply encoding or embedding and then feed the data to FFNN or </a:t>
            </a:r>
            <a:r>
              <a:rPr lang="en-US" sz="2000" b="1" dirty="0" smtClean="0">
                <a:solidFill>
                  <a:schemeClr val="tx2"/>
                </a:solidFill>
              </a:rPr>
              <a:t>RNN</a:t>
            </a:r>
            <a:endParaRPr lang="en-US" sz="2000" b="1" dirty="0">
              <a:solidFill>
                <a:schemeClr val="tx2"/>
              </a:solidFill>
            </a:endParaRPr>
          </a:p>
        </p:txBody>
      </p:sp>
    </p:spTree>
    <p:extLst>
      <p:ext uri="{BB962C8B-B14F-4D97-AF65-F5344CB8AC3E}">
        <p14:creationId xmlns:p14="http://schemas.microsoft.com/office/powerpoint/2010/main" val="3453356655"/>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15" y="86755"/>
            <a:ext cx="8077200" cy="480806"/>
          </a:xfrm>
        </p:spPr>
        <p:txBody>
          <a:bodyPr>
            <a:normAutofit fontScale="90000"/>
          </a:bodyPr>
          <a:lstStyle/>
          <a:p>
            <a:r>
              <a:rPr lang="en-US" sz="3600" dirty="0">
                <a:solidFill>
                  <a:schemeClr val="accent2"/>
                </a:solidFill>
                <a:latin typeface="Arial" panose="020B0604020202020204" pitchFamily="34" charset="0"/>
                <a:cs typeface="Arial" panose="020B0604020202020204" pitchFamily="34" charset="0"/>
              </a:rPr>
              <a:t>Links to Notebooks, Books and URLs</a:t>
            </a:r>
          </a:p>
        </p:txBody>
      </p:sp>
      <p:sp>
        <p:nvSpPr>
          <p:cNvPr id="31" name="TextBox 30">
            <a:extLst>
              <a:ext uri="{FF2B5EF4-FFF2-40B4-BE49-F238E27FC236}">
                <a16:creationId xmlns:a16="http://schemas.microsoft.com/office/drawing/2014/main" id="{1134EB7A-4CA3-4E27-A254-01A6C630DAB4}"/>
              </a:ext>
            </a:extLst>
          </p:cNvPr>
          <p:cNvSpPr txBox="1"/>
          <p:nvPr/>
        </p:nvSpPr>
        <p:spPr>
          <a:xfrm>
            <a:off x="670515" y="990600"/>
            <a:ext cx="8169974" cy="3754874"/>
          </a:xfrm>
          <a:prstGeom prst="rect">
            <a:avLst/>
          </a:prstGeom>
          <a:noFill/>
        </p:spPr>
        <p:txBody>
          <a:bodyPr wrap="square" rtlCol="0">
            <a:spAutoFit/>
          </a:bodyPr>
          <a:lstStyle/>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Course homepage: </a:t>
            </a:r>
            <a:r>
              <a:rPr lang="en-US" sz="1400" dirty="0">
                <a:solidFill>
                  <a:srgbClr val="1F497D"/>
                </a:solidFill>
                <a:latin typeface="Arial" panose="020B0604020202020204" pitchFamily="34" charset="0"/>
                <a:cs typeface="Arial" panose="020B0604020202020204" pitchFamily="34" charset="0"/>
                <a:hlinkClick r:id="rId3"/>
              </a:rPr>
              <a:t>https://course2019.netlify.com/</a:t>
            </a:r>
            <a:r>
              <a:rPr lang="en-US" sz="1400" dirty="0">
                <a:solidFill>
                  <a:srgbClr val="1F497D"/>
                </a:solidFill>
                <a:latin typeface="Arial" panose="020B0604020202020204" pitchFamily="34" charset="0"/>
                <a:cs typeface="Arial" panose="020B0604020202020204" pitchFamily="34" charset="0"/>
              </a:rPr>
              <a:t> </a:t>
            </a:r>
          </a:p>
          <a:p>
            <a:pPr marL="342900" indent="-342900">
              <a:buFont typeface="+mj-lt"/>
              <a:buAutoNum type="arabicPeriod"/>
            </a:pPr>
            <a:r>
              <a:rPr lang="en-US" sz="1400" dirty="0" err="1">
                <a:solidFill>
                  <a:srgbClr val="1F497D"/>
                </a:solidFill>
                <a:latin typeface="Arial" panose="020B0604020202020204" pitchFamily="34" charset="0"/>
                <a:cs typeface="Arial" panose="020B0604020202020204" pitchFamily="34" charset="0"/>
              </a:rPr>
              <a:t>Databrick</a:t>
            </a:r>
            <a:r>
              <a:rPr lang="en-US" sz="1400" dirty="0">
                <a:solidFill>
                  <a:srgbClr val="1F497D"/>
                </a:solidFill>
                <a:latin typeface="Arial" panose="020B0604020202020204" pitchFamily="34" charset="0"/>
                <a:cs typeface="Arial" panose="020B0604020202020204" pitchFamily="34" charset="0"/>
              </a:rPr>
              <a:t> free </a:t>
            </a:r>
            <a:r>
              <a:rPr lang="en-US" sz="1400" u="sng" dirty="0">
                <a:solidFill>
                  <a:schemeClr val="accent2"/>
                </a:solidFill>
                <a:latin typeface="Arial" panose="020B0604020202020204" pitchFamily="34" charset="0"/>
                <a:cs typeface="Arial" panose="020B0604020202020204" pitchFamily="34" charset="0"/>
              </a:rPr>
              <a:t>community edition </a:t>
            </a:r>
            <a:r>
              <a:rPr lang="en-US" sz="1400" dirty="0">
                <a:solidFill>
                  <a:srgbClr val="1F497D"/>
                </a:solidFill>
                <a:latin typeface="Arial" panose="020B0604020202020204" pitchFamily="34" charset="0"/>
                <a:cs typeface="Arial" panose="020B0604020202020204" pitchFamily="34" charset="0"/>
              </a:rPr>
              <a:t>account open: </a:t>
            </a:r>
            <a:r>
              <a:rPr lang="en-US" sz="1400" dirty="0">
                <a:solidFill>
                  <a:srgbClr val="1F497D"/>
                </a:solidFill>
                <a:latin typeface="Arial" panose="020B0604020202020204" pitchFamily="34" charset="0"/>
                <a:cs typeface="Arial" panose="020B0604020202020204" pitchFamily="34" charset="0"/>
                <a:hlinkClick r:id="rId4"/>
              </a:rPr>
              <a:t>link</a:t>
            </a:r>
            <a:endParaRPr lang="en-US" sz="1400" dirty="0">
              <a:solidFill>
                <a:srgbClr val="1F497D"/>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Perceptron notebook: </a:t>
            </a:r>
            <a:r>
              <a:rPr lang="en-US" sz="1400" dirty="0">
                <a:solidFill>
                  <a:srgbClr val="1F497D"/>
                </a:solidFill>
                <a:latin typeface="Arial" panose="020B0604020202020204" pitchFamily="34" charset="0"/>
                <a:cs typeface="Arial" panose="020B0604020202020204" pitchFamily="34" charset="0"/>
                <a:hlinkClick r:id="rId5"/>
              </a:rPr>
              <a:t>link</a:t>
            </a:r>
            <a:endParaRPr lang="en-US" sz="1400" dirty="0">
              <a:solidFill>
                <a:srgbClr val="1F497D"/>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err="1">
                <a:solidFill>
                  <a:srgbClr val="1F497D"/>
                </a:solidFill>
                <a:latin typeface="Arial" panose="020B0604020202020204" pitchFamily="34" charset="0"/>
                <a:cs typeface="Arial" panose="020B0604020202020204" pitchFamily="34" charset="0"/>
              </a:rPr>
              <a:t>Adaline</a:t>
            </a:r>
            <a:r>
              <a:rPr lang="en-US" sz="1400" dirty="0">
                <a:solidFill>
                  <a:srgbClr val="1F497D"/>
                </a:solidFill>
                <a:latin typeface="Arial" panose="020B0604020202020204" pitchFamily="34" charset="0"/>
                <a:cs typeface="Arial" panose="020B0604020202020204" pitchFamily="34" charset="0"/>
              </a:rPr>
              <a:t> notebook: </a:t>
            </a:r>
            <a:r>
              <a:rPr lang="en-US" sz="1400" dirty="0">
                <a:solidFill>
                  <a:srgbClr val="1F497D"/>
                </a:solidFill>
                <a:latin typeface="Arial" panose="020B0604020202020204" pitchFamily="34" charset="0"/>
                <a:cs typeface="Arial" panose="020B0604020202020204" pitchFamily="34" charset="0"/>
                <a:hlinkClick r:id="rId6"/>
              </a:rPr>
              <a:t>link</a:t>
            </a:r>
            <a:endParaRPr lang="en-US" sz="1400" dirty="0">
              <a:solidFill>
                <a:srgbClr val="1F497D"/>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Feedforward neural network notebook: </a:t>
            </a:r>
            <a:r>
              <a:rPr lang="en-US" sz="1400" dirty="0">
                <a:solidFill>
                  <a:srgbClr val="1F497D"/>
                </a:solidFill>
                <a:latin typeface="Arial" panose="020B0604020202020204" pitchFamily="34" charset="0"/>
                <a:cs typeface="Arial" panose="020B0604020202020204" pitchFamily="34" charset="0"/>
                <a:hlinkClick r:id="rId7"/>
              </a:rPr>
              <a:t>link</a:t>
            </a:r>
            <a:endParaRPr lang="en-US" sz="1400" dirty="0">
              <a:solidFill>
                <a:srgbClr val="1F497D"/>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Convolutional neural network notebook: </a:t>
            </a:r>
            <a:r>
              <a:rPr lang="en-US" sz="1400" dirty="0">
                <a:solidFill>
                  <a:srgbClr val="1F497D"/>
                </a:solidFill>
                <a:latin typeface="Arial" panose="020B0604020202020204" pitchFamily="34" charset="0"/>
                <a:cs typeface="Arial" panose="020B0604020202020204" pitchFamily="34" charset="0"/>
                <a:hlinkClick r:id="rId8"/>
              </a:rPr>
              <a:t>link</a:t>
            </a:r>
            <a:r>
              <a:rPr lang="en-US" sz="1400" dirty="0">
                <a:solidFill>
                  <a:srgbClr val="1F497D"/>
                </a:solidFill>
                <a:latin typeface="Arial" panose="020B0604020202020204" pitchFamily="34" charset="0"/>
                <a:cs typeface="Arial" panose="020B0604020202020204" pitchFamily="34" charset="0"/>
              </a:rPr>
              <a:t> </a:t>
            </a: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Recurrent neural network notebook: </a:t>
            </a:r>
            <a:r>
              <a:rPr lang="en-US" sz="1400" dirty="0">
                <a:solidFill>
                  <a:srgbClr val="1F497D"/>
                </a:solidFill>
                <a:latin typeface="Arial" panose="020B0604020202020204" pitchFamily="34" charset="0"/>
                <a:cs typeface="Arial" panose="020B0604020202020204" pitchFamily="34" charset="0"/>
                <a:hlinkClick r:id="rId9"/>
              </a:rPr>
              <a:t>link</a:t>
            </a:r>
            <a:endParaRPr lang="en-US" sz="1400" dirty="0">
              <a:solidFill>
                <a:srgbClr val="1F497D"/>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Big Data Platform notebook: </a:t>
            </a:r>
            <a:r>
              <a:rPr lang="en-US" sz="1400" dirty="0">
                <a:solidFill>
                  <a:srgbClr val="1F497D"/>
                </a:solidFill>
                <a:latin typeface="Arial" panose="020B0604020202020204" pitchFamily="34" charset="0"/>
                <a:cs typeface="Arial" panose="020B0604020202020204" pitchFamily="34" charset="0"/>
                <a:hlinkClick r:id="rId10"/>
              </a:rPr>
              <a:t>link</a:t>
            </a:r>
            <a:endParaRPr lang="en-US" sz="1400" dirty="0">
              <a:solidFill>
                <a:srgbClr val="1F497D"/>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Data preprocessing notebook: </a:t>
            </a:r>
            <a:r>
              <a:rPr lang="en-US" sz="1400" dirty="0">
                <a:solidFill>
                  <a:srgbClr val="1F497D"/>
                </a:solidFill>
                <a:latin typeface="Arial" panose="020B0604020202020204" pitchFamily="34" charset="0"/>
                <a:cs typeface="Arial" panose="020B0604020202020204" pitchFamily="34" charset="0"/>
                <a:hlinkClick r:id="rId11"/>
              </a:rPr>
              <a:t>link</a:t>
            </a:r>
            <a:r>
              <a:rPr lang="en-US" sz="1400" dirty="0">
                <a:solidFill>
                  <a:srgbClr val="1F497D"/>
                </a:solidFill>
                <a:latin typeface="Arial" panose="020B0604020202020204" pitchFamily="34" charset="0"/>
                <a:cs typeface="Arial" panose="020B0604020202020204" pitchFamily="34" charset="0"/>
              </a:rPr>
              <a:t> </a:t>
            </a: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Data wrangling notebook: </a:t>
            </a:r>
            <a:r>
              <a:rPr lang="en-US" sz="1400" dirty="0">
                <a:solidFill>
                  <a:srgbClr val="1F497D"/>
                </a:solidFill>
                <a:latin typeface="Arial" panose="020B0604020202020204" pitchFamily="34" charset="0"/>
                <a:cs typeface="Arial" panose="020B0604020202020204" pitchFamily="34" charset="0"/>
                <a:hlinkClick r:id="rId12"/>
              </a:rPr>
              <a:t>link</a:t>
            </a:r>
            <a:r>
              <a:rPr lang="en-US" sz="1400" dirty="0">
                <a:solidFill>
                  <a:srgbClr val="1F497D"/>
                </a:solidFill>
                <a:latin typeface="Arial" panose="020B0604020202020204" pitchFamily="34" charset="0"/>
                <a:cs typeface="Arial" panose="020B0604020202020204" pitchFamily="34" charset="0"/>
              </a:rPr>
              <a:t> </a:t>
            </a:r>
          </a:p>
          <a:p>
            <a:pPr marL="342900" indent="-342900">
              <a:buFont typeface="+mj-lt"/>
              <a:buAutoNum type="arabicPeriod"/>
            </a:pPr>
            <a:r>
              <a:rPr lang="en-US" sz="1400" dirty="0">
                <a:solidFill>
                  <a:srgbClr val="1F497D"/>
                </a:solidFill>
                <a:latin typeface="Arial" panose="020B0604020202020204" pitchFamily="34" charset="0"/>
                <a:cs typeface="Arial" panose="020B0604020202020204" pitchFamily="34" charset="0"/>
              </a:rPr>
              <a:t>Industry recommendations for academic data science programs: </a:t>
            </a:r>
            <a:r>
              <a:rPr lang="en-US" sz="1400" dirty="0">
                <a:solidFill>
                  <a:srgbClr val="1F497D"/>
                </a:solidFill>
                <a:latin typeface="Arial" panose="020B0604020202020204" pitchFamily="34" charset="0"/>
                <a:cs typeface="Arial" panose="020B0604020202020204" pitchFamily="34" charset="0"/>
                <a:hlinkClick r:id="rId13"/>
              </a:rPr>
              <a:t>link</a:t>
            </a:r>
            <a:endParaRPr lang="en-US" sz="1400" dirty="0">
              <a:solidFill>
                <a:srgbClr val="1F497D"/>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chemeClr val="tx2"/>
                </a:solidFill>
                <a:latin typeface="Arial" panose="020B0604020202020204" pitchFamily="34" charset="0"/>
                <a:cs typeface="Arial" panose="020B0604020202020204" pitchFamily="34" charset="0"/>
              </a:rPr>
              <a:t>Deep Learning Using R, </a:t>
            </a:r>
            <a:r>
              <a:rPr lang="fr-FR" sz="1400" dirty="0">
                <a:solidFill>
                  <a:schemeClr val="tx2"/>
                </a:solidFill>
                <a:latin typeface="Arial" panose="020B0604020202020204" pitchFamily="34" charset="0"/>
                <a:cs typeface="Arial" panose="020B0604020202020204" pitchFamily="34" charset="0"/>
              </a:rPr>
              <a:t>François Chollet </a:t>
            </a:r>
            <a:r>
              <a:rPr lang="fr-FR" sz="1400" dirty="0" err="1">
                <a:solidFill>
                  <a:schemeClr val="tx2"/>
                </a:solidFill>
                <a:latin typeface="Arial" panose="020B0604020202020204" pitchFamily="34" charset="0"/>
                <a:cs typeface="Arial" panose="020B0604020202020204" pitchFamily="34" charset="0"/>
              </a:rPr>
              <a:t>with</a:t>
            </a:r>
            <a:r>
              <a:rPr lang="fr-FR" sz="1400" dirty="0">
                <a:solidFill>
                  <a:schemeClr val="tx2"/>
                </a:solidFill>
                <a:latin typeface="Arial" panose="020B0604020202020204" pitchFamily="34" charset="0"/>
                <a:cs typeface="Arial" panose="020B0604020202020204" pitchFamily="34" charset="0"/>
              </a:rPr>
              <a:t> J. J. Allaire, ISBN 9781617295546 (2018)</a:t>
            </a:r>
          </a:p>
          <a:p>
            <a:pPr marL="342900" indent="-342900">
              <a:buFont typeface="+mj-lt"/>
              <a:buAutoNum type="arabicPeriod"/>
            </a:pPr>
            <a:r>
              <a:rPr lang="fr-FR" sz="1400" dirty="0">
                <a:solidFill>
                  <a:schemeClr val="tx2"/>
                </a:solidFill>
                <a:latin typeface="Arial" panose="020B0604020202020204" pitchFamily="34" charset="0"/>
                <a:cs typeface="Arial" panose="020B0604020202020204" pitchFamily="34" charset="0"/>
              </a:rPr>
              <a:t>Python Machine Learning by </a:t>
            </a:r>
            <a:r>
              <a:rPr lang="fr-FR" sz="1400" dirty="0" err="1">
                <a:solidFill>
                  <a:schemeClr val="tx2"/>
                </a:solidFill>
                <a:latin typeface="Arial" panose="020B0604020202020204" pitchFamily="34" charset="0"/>
                <a:cs typeface="Arial" panose="020B0604020202020204" pitchFamily="34" charset="0"/>
              </a:rPr>
              <a:t>Sebastian</a:t>
            </a:r>
            <a:r>
              <a:rPr lang="fr-FR" sz="1400" dirty="0">
                <a:solidFill>
                  <a:schemeClr val="tx2"/>
                </a:solidFill>
                <a:latin typeface="Arial" panose="020B0604020202020204" pitchFamily="34" charset="0"/>
                <a:cs typeface="Arial" panose="020B0604020202020204" pitchFamily="34" charset="0"/>
              </a:rPr>
              <a:t> </a:t>
            </a:r>
            <a:r>
              <a:rPr lang="fr-FR" sz="1400" dirty="0" err="1">
                <a:solidFill>
                  <a:schemeClr val="tx2"/>
                </a:solidFill>
                <a:latin typeface="Arial" panose="020B0604020202020204" pitchFamily="34" charset="0"/>
                <a:cs typeface="Arial" panose="020B0604020202020204" pitchFamily="34" charset="0"/>
              </a:rPr>
              <a:t>Raschka</a:t>
            </a:r>
            <a:r>
              <a:rPr lang="fr-FR" sz="1400" dirty="0">
                <a:solidFill>
                  <a:schemeClr val="tx2"/>
                </a:solidFill>
                <a:latin typeface="Arial" panose="020B0604020202020204" pitchFamily="34" charset="0"/>
                <a:cs typeface="Arial" panose="020B0604020202020204" pitchFamily="34" charset="0"/>
              </a:rPr>
              <a:t>, ISBN-13: 978-1787125933 (2018)</a:t>
            </a:r>
          </a:p>
          <a:p>
            <a:pPr marL="342900" indent="-342900">
              <a:buFont typeface="+mj-lt"/>
              <a:buAutoNum type="arabicPeriod"/>
            </a:pPr>
            <a:r>
              <a:rPr lang="en-US" sz="1400" dirty="0">
                <a:solidFill>
                  <a:schemeClr val="tx2"/>
                </a:solidFill>
                <a:latin typeface="Arial" panose="020B0604020202020204" pitchFamily="34" charset="0"/>
                <a:cs typeface="Arial" panose="020B0604020202020204" pitchFamily="34" charset="0"/>
                <a:hlinkClick r:id="rId14"/>
              </a:rPr>
              <a:t>https://keras.rstudio.com/</a:t>
            </a:r>
            <a:r>
              <a:rPr lang="en-US" sz="1400" dirty="0">
                <a:solidFill>
                  <a:schemeClr val="tx2"/>
                </a:solidFill>
                <a:latin typeface="Arial" panose="020B0604020202020204" pitchFamily="34" charset="0"/>
                <a:cs typeface="Arial" panose="020B0604020202020204" pitchFamily="34" charset="0"/>
              </a:rPr>
              <a:t> </a:t>
            </a:r>
          </a:p>
          <a:p>
            <a:pPr marL="342900" indent="-342900">
              <a:buFont typeface="+mj-lt"/>
              <a:buAutoNum type="arabicPeriod"/>
            </a:pPr>
            <a:r>
              <a:rPr lang="en-US" sz="1400" dirty="0">
                <a:solidFill>
                  <a:schemeClr val="tx2"/>
                </a:solidFill>
                <a:latin typeface="Arial" panose="020B0604020202020204" pitchFamily="34" charset="0"/>
                <a:cs typeface="Arial" panose="020B0604020202020204" pitchFamily="34" charset="0"/>
                <a:hlinkClick r:id="rId15"/>
              </a:rPr>
              <a:t>http://spark.rstudio.com/</a:t>
            </a:r>
            <a:endParaRPr lang="en-US" sz="1400" dirty="0">
              <a:solidFill>
                <a:schemeClr val="tx2"/>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chemeClr val="tx2"/>
                </a:solidFill>
                <a:latin typeface="Arial" panose="020B0604020202020204" pitchFamily="34" charset="0"/>
                <a:cs typeface="Arial" panose="020B0604020202020204" pitchFamily="34" charset="0"/>
                <a:hlinkClick r:id="rId16"/>
              </a:rPr>
              <a:t>https://databricks.com/spark/about</a:t>
            </a:r>
            <a:endParaRPr lang="en-US" sz="1400" dirty="0">
              <a:solidFill>
                <a:schemeClr val="tx2"/>
              </a:solidFill>
              <a:latin typeface="Arial" panose="020B0604020202020204" pitchFamily="34" charset="0"/>
              <a:cs typeface="Arial" panose="020B0604020202020204" pitchFamily="34" charset="0"/>
            </a:endParaRPr>
          </a:p>
          <a:p>
            <a:pPr marL="342900" indent="-342900">
              <a:buFont typeface="+mj-lt"/>
              <a:buAutoNum type="arabicPeriod"/>
            </a:pPr>
            <a:r>
              <a:rPr lang="en-US" sz="1400" dirty="0">
                <a:solidFill>
                  <a:schemeClr val="tx2"/>
                </a:solidFill>
                <a:latin typeface="Arial" panose="020B0604020202020204" pitchFamily="34" charset="0"/>
                <a:cs typeface="Arial" panose="020B0604020202020204" pitchFamily="34" charset="0"/>
                <a:hlinkClick r:id="rId17"/>
              </a:rPr>
              <a:t>https://github.com/onnx/onnx</a:t>
            </a:r>
            <a:r>
              <a:rPr lang="en-US" sz="1400" dirty="0">
                <a:solidFill>
                  <a:schemeClr val="tx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15689383"/>
      </p:ext>
    </p:extLst>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492502"/>
          </a:xfrm>
        </p:spPr>
        <p:txBody>
          <a:bodyPr>
            <a:normAutofit fontScale="90000"/>
          </a:bodyPr>
          <a:lstStyle/>
          <a:p>
            <a:r>
              <a:rPr lang="en-US" sz="3600" dirty="0">
                <a:solidFill>
                  <a:schemeClr val="accent2"/>
                </a:solidFill>
              </a:rPr>
              <a:t>IMDB </a:t>
            </a:r>
            <a:r>
              <a:rPr lang="en-US" sz="3600" dirty="0" smtClean="0">
                <a:solidFill>
                  <a:schemeClr val="accent2"/>
                </a:solidFill>
              </a:rPr>
              <a:t>Dataset - Tokenization</a:t>
            </a:r>
            <a:endParaRPr lang="en-US" sz="3600" dirty="0">
              <a:solidFill>
                <a:schemeClr val="accent2"/>
              </a:solidFill>
            </a:endParaRPr>
          </a:p>
        </p:txBody>
      </p:sp>
      <p:sp>
        <p:nvSpPr>
          <p:cNvPr id="5" name="TextBox 4"/>
          <p:cNvSpPr txBox="1"/>
          <p:nvPr/>
        </p:nvSpPr>
        <p:spPr>
          <a:xfrm>
            <a:off x="914399" y="2181999"/>
            <a:ext cx="1229311"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t>Raw Text</a:t>
            </a:r>
            <a:endParaRPr lang="en-US" b="1" dirty="0"/>
          </a:p>
        </p:txBody>
      </p:sp>
      <p:sp>
        <p:nvSpPr>
          <p:cNvPr id="6" name="TextBox 5"/>
          <p:cNvSpPr txBox="1"/>
          <p:nvPr/>
        </p:nvSpPr>
        <p:spPr>
          <a:xfrm>
            <a:off x="2279617" y="1905000"/>
            <a:ext cx="5673156"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This movie is great !</a:t>
            </a:r>
          </a:p>
          <a:p>
            <a:r>
              <a:rPr lang="en-US" dirty="0" smtClean="0"/>
              <a:t>Great movie ? Are you kidding  me ! Not worth the money.</a:t>
            </a:r>
          </a:p>
          <a:p>
            <a:r>
              <a:rPr lang="en-US" dirty="0" smtClean="0"/>
              <a:t>Love it</a:t>
            </a:r>
          </a:p>
          <a:p>
            <a:r>
              <a:rPr lang="en-US" dirty="0" smtClean="0"/>
              <a:t>…</a:t>
            </a:r>
            <a:endParaRPr lang="en-US" dirty="0"/>
          </a:p>
        </p:txBody>
      </p:sp>
      <p:sp>
        <p:nvSpPr>
          <p:cNvPr id="7" name="TextBox 6"/>
          <p:cNvSpPr txBox="1"/>
          <p:nvPr/>
        </p:nvSpPr>
        <p:spPr>
          <a:xfrm>
            <a:off x="914398" y="979795"/>
            <a:ext cx="7840767" cy="646331"/>
          </a:xfrm>
          <a:prstGeom prst="rect">
            <a:avLst/>
          </a:prstGeom>
          <a:noFill/>
        </p:spPr>
        <p:txBody>
          <a:bodyPr wrap="square" rtlCol="0">
            <a:spAutoFit/>
          </a:bodyPr>
          <a:lstStyle/>
          <a:p>
            <a:r>
              <a:rPr lang="en-US" b="1" i="1" dirty="0" smtClean="0">
                <a:solidFill>
                  <a:schemeClr val="accent6">
                    <a:lumMod val="75000"/>
                  </a:schemeClr>
                </a:solidFill>
              </a:rPr>
              <a:t>Algorithm cannot deal with raw text and we have to convert text into numbers for machine learning methods.</a:t>
            </a:r>
            <a:endParaRPr lang="en-US" b="1" i="1" dirty="0">
              <a:solidFill>
                <a:schemeClr val="accent6">
                  <a:lumMod val="75000"/>
                </a:schemeClr>
              </a:solidFill>
            </a:endParaRPr>
          </a:p>
        </p:txBody>
      </p:sp>
      <p:sp>
        <p:nvSpPr>
          <p:cNvPr id="8" name="TextBox 7"/>
          <p:cNvSpPr txBox="1"/>
          <p:nvPr/>
        </p:nvSpPr>
        <p:spPr>
          <a:xfrm>
            <a:off x="919384" y="3501500"/>
            <a:ext cx="1229311"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b="1" dirty="0" smtClean="0"/>
              <a:t>Tokenize</a:t>
            </a:r>
            <a:endParaRPr lang="en-US" b="1" dirty="0"/>
          </a:p>
        </p:txBody>
      </p:sp>
      <p:sp>
        <p:nvSpPr>
          <p:cNvPr id="9" name="TextBox 8"/>
          <p:cNvSpPr txBox="1"/>
          <p:nvPr/>
        </p:nvSpPr>
        <p:spPr>
          <a:xfrm>
            <a:off x="2279617" y="3302392"/>
            <a:ext cx="4461478"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[23, 55, 5, 78, </a:t>
            </a:r>
            <a:r>
              <a:rPr lang="en-US" dirty="0"/>
              <a:t>9</a:t>
            </a:r>
            <a:r>
              <a:rPr lang="en-US" dirty="0" smtClean="0"/>
              <a:t>]</a:t>
            </a:r>
          </a:p>
          <a:p>
            <a:r>
              <a:rPr lang="en-US" dirty="0" smtClean="0"/>
              <a:t>[78, 55, 8, 17, 12, 234, 33, 9, 14, 78, 32, 77, 4]</a:t>
            </a:r>
          </a:p>
          <a:p>
            <a:r>
              <a:rPr lang="en-US" dirty="0" smtClean="0"/>
              <a:t>[65, 36]</a:t>
            </a:r>
          </a:p>
          <a:p>
            <a:r>
              <a:rPr lang="en-US" dirty="0" smtClean="0"/>
              <a:t>…</a:t>
            </a:r>
            <a:endParaRPr lang="en-US" dirty="0"/>
          </a:p>
        </p:txBody>
      </p:sp>
      <p:sp>
        <p:nvSpPr>
          <p:cNvPr id="10" name="TextBox 9"/>
          <p:cNvSpPr txBox="1"/>
          <p:nvPr/>
        </p:nvSpPr>
        <p:spPr>
          <a:xfrm>
            <a:off x="873389" y="4804909"/>
            <a:ext cx="1229311" cy="646331"/>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b="1" dirty="0" smtClean="0"/>
              <a:t>Pad</a:t>
            </a:r>
          </a:p>
          <a:p>
            <a:pPr algn="ctr"/>
            <a:r>
              <a:rPr lang="en-US" b="1" dirty="0" smtClean="0"/>
              <a:t>&amp; Truncate</a:t>
            </a:r>
            <a:endParaRPr lang="en-US" b="1" dirty="0"/>
          </a:p>
        </p:txBody>
      </p:sp>
      <p:sp>
        <p:nvSpPr>
          <p:cNvPr id="11" name="TextBox 10"/>
          <p:cNvSpPr txBox="1"/>
          <p:nvPr/>
        </p:nvSpPr>
        <p:spPr>
          <a:xfrm>
            <a:off x="2279617" y="4657938"/>
            <a:ext cx="3544560" cy="1200329"/>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smtClean="0"/>
              <a:t>[23, 55, 5, 78, 9, 0, 0, 0, 0, 0]</a:t>
            </a:r>
          </a:p>
          <a:p>
            <a:r>
              <a:rPr lang="en-US" dirty="0" smtClean="0"/>
              <a:t>[78, 55, 8, 17, 12, 234, 33, 9, 14, 78]</a:t>
            </a:r>
          </a:p>
          <a:p>
            <a:r>
              <a:rPr lang="en-US" dirty="0"/>
              <a:t>[65, </a:t>
            </a:r>
            <a:r>
              <a:rPr lang="en-US" dirty="0" smtClean="0"/>
              <a:t>36, 0, 0, 0, 0, 0, 0, 0, 0]</a:t>
            </a:r>
          </a:p>
          <a:p>
            <a:r>
              <a:rPr lang="en-US" dirty="0" smtClean="0"/>
              <a:t>…</a:t>
            </a:r>
            <a:endParaRPr lang="en-US" dirty="0"/>
          </a:p>
        </p:txBody>
      </p:sp>
      <p:sp>
        <p:nvSpPr>
          <p:cNvPr id="13" name="Down Arrow 12"/>
          <p:cNvSpPr/>
          <p:nvPr/>
        </p:nvSpPr>
        <p:spPr>
          <a:xfrm>
            <a:off x="1330146" y="2768992"/>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330146" y="4103096"/>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97307" y="5963868"/>
            <a:ext cx="7857859" cy="830997"/>
          </a:xfrm>
          <a:prstGeom prst="rect">
            <a:avLst/>
          </a:prstGeom>
          <a:noFill/>
        </p:spPr>
        <p:txBody>
          <a:bodyPr wrap="square" rtlCol="0">
            <a:spAutoFit/>
          </a:bodyPr>
          <a:lstStyle/>
          <a:p>
            <a:r>
              <a:rPr lang="en-US" sz="1600" i="1" dirty="0" smtClean="0">
                <a:solidFill>
                  <a:schemeClr val="accent6">
                    <a:lumMod val="75000"/>
                  </a:schemeClr>
                </a:solidFill>
              </a:rPr>
              <a:t>Now we have a typical data frame, each row is an observation, and each column is a feature. Here we have 10 columns by designing after the padding and truncating stage. We have converted raw text into categorical integers. </a:t>
            </a:r>
            <a:endParaRPr lang="en-US" sz="1600" i="1" dirty="0">
              <a:solidFill>
                <a:schemeClr val="accent6">
                  <a:lumMod val="75000"/>
                </a:schemeClr>
              </a:solidFill>
            </a:endParaRPr>
          </a:p>
        </p:txBody>
      </p:sp>
      <p:sp>
        <p:nvSpPr>
          <p:cNvPr id="16" name="TextBox 15"/>
          <p:cNvSpPr txBox="1"/>
          <p:nvPr/>
        </p:nvSpPr>
        <p:spPr>
          <a:xfrm>
            <a:off x="6799371" y="3549278"/>
            <a:ext cx="2266998" cy="2062103"/>
          </a:xfrm>
          <a:prstGeom prst="rect">
            <a:avLst/>
          </a:prstGeom>
          <a:noFill/>
        </p:spPr>
        <p:txBody>
          <a:bodyPr wrap="square" rtlCol="0">
            <a:spAutoFit/>
          </a:bodyPr>
          <a:lstStyle/>
          <a:p>
            <a:r>
              <a:rPr lang="en-US" sz="1600" b="1" dirty="0" smtClean="0">
                <a:solidFill>
                  <a:srgbClr val="00B050"/>
                </a:solidFill>
              </a:rPr>
              <a:t>Suppose we cap unique words to be 250, and each one of these unique word is replaced with an integer. “2” will be used for any other words, and “0” will be used for padding.</a:t>
            </a:r>
            <a:endParaRPr lang="en-US" sz="1600" b="1" dirty="0">
              <a:solidFill>
                <a:srgbClr val="00B050"/>
              </a:solidFill>
            </a:endParaRPr>
          </a:p>
        </p:txBody>
      </p:sp>
    </p:spTree>
    <p:extLst>
      <p:ext uri="{BB962C8B-B14F-4D97-AF65-F5344CB8AC3E}">
        <p14:creationId xmlns:p14="http://schemas.microsoft.com/office/powerpoint/2010/main" val="119068319"/>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29000" y="3048000"/>
            <a:ext cx="5486400" cy="1362075"/>
          </a:xfrm>
        </p:spPr>
        <p:txBody>
          <a:bodyPr>
            <a:noAutofit/>
          </a:bodyPr>
          <a:lstStyle/>
          <a:p>
            <a:r>
              <a:rPr lang="en-US" sz="3600" dirty="0">
                <a:solidFill>
                  <a:schemeClr val="tx2"/>
                </a:solidFill>
                <a:latin typeface="Arial" panose="020B0604020202020204" pitchFamily="34" charset="0"/>
                <a:cs typeface="Arial" panose="020B0604020202020204" pitchFamily="34" charset="0"/>
              </a:rPr>
              <a:t>Using </a:t>
            </a:r>
            <a:r>
              <a:rPr lang="en-US" sz="3600" dirty="0" err="1">
                <a:solidFill>
                  <a:schemeClr val="tx2"/>
                </a:solidFill>
                <a:latin typeface="Arial" panose="020B0604020202020204" pitchFamily="34" charset="0"/>
                <a:cs typeface="Arial" panose="020B0604020202020204" pitchFamily="34" charset="0"/>
              </a:rPr>
              <a:t>Keras</a:t>
            </a:r>
            <a:r>
              <a:rPr lang="en-US" sz="3600" dirty="0">
                <a:solidFill>
                  <a:schemeClr val="tx2"/>
                </a:solidFill>
                <a:latin typeface="Arial" panose="020B0604020202020204" pitchFamily="34" charset="0"/>
                <a:cs typeface="Arial" panose="020B0604020202020204" pitchFamily="34" charset="0"/>
              </a:rPr>
              <a:t> R Package To Build Feed Forward Neural Network Model</a:t>
            </a:r>
          </a:p>
        </p:txBody>
      </p:sp>
      <p:sp>
        <p:nvSpPr>
          <p:cNvPr id="2" name="TextBox 1"/>
          <p:cNvSpPr txBox="1"/>
          <p:nvPr/>
        </p:nvSpPr>
        <p:spPr>
          <a:xfrm>
            <a:off x="3429000" y="4953000"/>
            <a:ext cx="2467342" cy="369332"/>
          </a:xfrm>
          <a:prstGeom prst="rect">
            <a:avLst/>
          </a:prstGeom>
          <a:noFill/>
        </p:spPr>
        <p:txBody>
          <a:bodyPr wrap="none" rtlCol="0">
            <a:spAutoFit/>
          </a:bodyPr>
          <a:lstStyle/>
          <a:p>
            <a:r>
              <a:rPr lang="en-US" b="1" dirty="0">
                <a:solidFill>
                  <a:srgbClr val="1F497D"/>
                </a:solidFill>
                <a:latin typeface="Arial" panose="020B0604020202020204" pitchFamily="34" charset="0"/>
                <a:cs typeface="Arial" panose="020B0604020202020204" pitchFamily="34" charset="0"/>
              </a:rPr>
              <a:t>FFNN Notebook: </a:t>
            </a:r>
            <a:r>
              <a:rPr lang="en-US" b="1" dirty="0">
                <a:solidFill>
                  <a:srgbClr val="1F497D"/>
                </a:solidFill>
                <a:latin typeface="Arial" panose="020B0604020202020204" pitchFamily="34" charset="0"/>
                <a:cs typeface="Arial" panose="020B0604020202020204" pitchFamily="34" charset="0"/>
                <a:hlinkClick r:id="rId2"/>
              </a:rPr>
              <a:t>link</a:t>
            </a:r>
            <a:endParaRPr lang="en-US" b="1"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538366"/>
      </p:ext>
    </p:extLst>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2"/>
                </a:solidFill>
              </a:rPr>
              <a:t>Procedures</a:t>
            </a:r>
          </a:p>
        </p:txBody>
      </p:sp>
      <p:sp>
        <p:nvSpPr>
          <p:cNvPr id="3" name="TextBox 2">
            <a:extLst>
              <a:ext uri="{FF2B5EF4-FFF2-40B4-BE49-F238E27FC236}">
                <a16:creationId xmlns:a16="http://schemas.microsoft.com/office/drawing/2014/main" id="{1134EB7A-4CA3-4E27-A254-01A6C630DAB4}"/>
              </a:ext>
            </a:extLst>
          </p:cNvPr>
          <p:cNvSpPr txBox="1"/>
          <p:nvPr/>
        </p:nvSpPr>
        <p:spPr>
          <a:xfrm>
            <a:off x="762000" y="1295400"/>
            <a:ext cx="8169974" cy="5570756"/>
          </a:xfrm>
          <a:prstGeom prst="rect">
            <a:avLst/>
          </a:prstGeom>
          <a:noFill/>
        </p:spPr>
        <p:txBody>
          <a:bodyPr wrap="square" rtlCol="0">
            <a:spAutoFit/>
          </a:bodyPr>
          <a:lstStyle/>
          <a:p>
            <a:pPr marL="285750" indent="-285750">
              <a:buFont typeface="Wingdings" panose="05000000000000000000" pitchFamily="2" charset="2"/>
              <a:buChar char="q"/>
            </a:pPr>
            <a:r>
              <a:rPr lang="en-US" b="1" dirty="0">
                <a:solidFill>
                  <a:schemeClr val="tx2"/>
                </a:solidFill>
              </a:rPr>
              <a:t>Data preprocessing (from image to list of input features)</a:t>
            </a:r>
          </a:p>
          <a:p>
            <a:pPr marL="742950" lvl="1" indent="-285750">
              <a:buFont typeface="Wingdings" panose="05000000000000000000" pitchFamily="2" charset="2"/>
              <a:buChar char="q"/>
            </a:pPr>
            <a:r>
              <a:rPr lang="en-US" sz="1600" b="1" dirty="0">
                <a:solidFill>
                  <a:schemeClr val="tx2"/>
                </a:solidFill>
              </a:rPr>
              <a:t>One image of 28x28 grey scale value matrix </a:t>
            </a:r>
            <a:r>
              <a:rPr lang="en-US" sz="1600" b="1" dirty="0">
                <a:solidFill>
                  <a:schemeClr val="tx2"/>
                </a:solidFill>
                <a:sym typeface="Wingdings" panose="05000000000000000000" pitchFamily="2" charset="2"/>
              </a:rPr>
              <a:t> 784 column of features</a:t>
            </a:r>
          </a:p>
          <a:p>
            <a:pPr marL="742950" lvl="1" indent="-285750">
              <a:buFont typeface="Wingdings" panose="05000000000000000000" pitchFamily="2" charset="2"/>
              <a:buChar char="q"/>
            </a:pPr>
            <a:r>
              <a:rPr lang="en-US" sz="1600" b="1" dirty="0">
                <a:solidFill>
                  <a:schemeClr val="tx2"/>
                </a:solidFill>
                <a:sym typeface="Wingdings" panose="05000000000000000000" pitchFamily="2" charset="2"/>
              </a:rPr>
              <a:t>Scale the value to between 0 and 1, by divide each value by 255</a:t>
            </a:r>
          </a:p>
          <a:p>
            <a:pPr marL="742950" lvl="1" indent="-285750">
              <a:buFont typeface="Wingdings" panose="05000000000000000000" pitchFamily="2" charset="2"/>
              <a:buChar char="q"/>
            </a:pPr>
            <a:r>
              <a:rPr lang="en-US" sz="1600" b="1" dirty="0">
                <a:solidFill>
                  <a:schemeClr val="tx2"/>
                </a:solidFill>
              </a:rPr>
              <a:t>Make response categorical (i.e. 10 columns with the corresponding digit column 1 and rest columns zero.</a:t>
            </a:r>
          </a:p>
          <a:p>
            <a:pPr marL="742950" lvl="1" indent="-285750">
              <a:buFont typeface="Wingdings" panose="05000000000000000000" pitchFamily="2" charset="2"/>
              <a:buChar char="q"/>
            </a:pPr>
            <a:endParaRPr lang="en-US" sz="1600" b="1" dirty="0">
              <a:solidFill>
                <a:schemeClr val="tx2"/>
              </a:solidFill>
            </a:endParaRPr>
          </a:p>
          <a:p>
            <a:pPr marL="285750" indent="-285750">
              <a:buFont typeface="Wingdings" panose="05000000000000000000" pitchFamily="2" charset="2"/>
              <a:buChar char="q"/>
            </a:pPr>
            <a:r>
              <a:rPr lang="en-US" b="1" dirty="0">
                <a:solidFill>
                  <a:schemeClr val="tx2"/>
                </a:solidFill>
              </a:rPr>
              <a:t>Load </a:t>
            </a:r>
            <a:r>
              <a:rPr lang="en-US" b="1" dirty="0" err="1">
                <a:solidFill>
                  <a:schemeClr val="tx2"/>
                </a:solidFill>
              </a:rPr>
              <a:t>keras</a:t>
            </a:r>
            <a:r>
              <a:rPr lang="en-US" b="1" dirty="0">
                <a:solidFill>
                  <a:schemeClr val="tx2"/>
                </a:solidFill>
              </a:rPr>
              <a:t> package and build a neural network with a few layers</a:t>
            </a:r>
          </a:p>
          <a:p>
            <a:pPr marL="742950" lvl="1" indent="-285750">
              <a:buFont typeface="Wingdings" panose="05000000000000000000" pitchFamily="2" charset="2"/>
              <a:buChar char="q"/>
            </a:pPr>
            <a:r>
              <a:rPr lang="en-US" sz="1600" b="1" dirty="0">
                <a:solidFill>
                  <a:schemeClr val="tx2"/>
                </a:solidFill>
              </a:rPr>
              <a:t>Define a placeholder object for the NN structure</a:t>
            </a:r>
          </a:p>
          <a:p>
            <a:pPr marL="742950" lvl="1" indent="-285750">
              <a:buFont typeface="Wingdings" panose="05000000000000000000" pitchFamily="2" charset="2"/>
              <a:buChar char="q"/>
            </a:pPr>
            <a:r>
              <a:rPr lang="en-US" sz="1600" b="1" dirty="0">
                <a:solidFill>
                  <a:schemeClr val="tx2"/>
                </a:solidFill>
              </a:rPr>
              <a:t>1st layer using 256 nodes, fully connected, using ‘</a:t>
            </a:r>
            <a:r>
              <a:rPr lang="en-US" sz="1600" b="1" dirty="0" err="1">
                <a:solidFill>
                  <a:schemeClr val="tx2"/>
                </a:solidFill>
              </a:rPr>
              <a:t>relu</a:t>
            </a:r>
            <a:r>
              <a:rPr lang="en-US" sz="1600" b="1" dirty="0">
                <a:solidFill>
                  <a:schemeClr val="tx2"/>
                </a:solidFill>
              </a:rPr>
              <a:t>’ activation function and connect from the input 784 features</a:t>
            </a:r>
          </a:p>
          <a:p>
            <a:pPr marL="742950" lvl="1" indent="-285750">
              <a:buFont typeface="Wingdings" panose="05000000000000000000" pitchFamily="2" charset="2"/>
              <a:buChar char="q"/>
            </a:pPr>
            <a:r>
              <a:rPr lang="en-US" sz="1600" b="1" dirty="0">
                <a:solidFill>
                  <a:schemeClr val="tx2"/>
                </a:solidFill>
              </a:rPr>
              <a:t>2</a:t>
            </a:r>
            <a:r>
              <a:rPr lang="en-US" sz="1600" b="1" baseline="30000" dirty="0">
                <a:solidFill>
                  <a:schemeClr val="tx2"/>
                </a:solidFill>
              </a:rPr>
              <a:t>nd</a:t>
            </a:r>
            <a:r>
              <a:rPr lang="en-US" sz="1600" b="1" dirty="0">
                <a:solidFill>
                  <a:schemeClr val="tx2"/>
                </a:solidFill>
              </a:rPr>
              <a:t> layer using 128 nodes, fully connected, using ‘</a:t>
            </a:r>
            <a:r>
              <a:rPr lang="en-US" sz="1600" b="1" dirty="0" err="1">
                <a:solidFill>
                  <a:schemeClr val="tx2"/>
                </a:solidFill>
              </a:rPr>
              <a:t>relu</a:t>
            </a:r>
            <a:r>
              <a:rPr lang="en-US" sz="1600" b="1" dirty="0">
                <a:solidFill>
                  <a:schemeClr val="tx2"/>
                </a:solidFill>
              </a:rPr>
              <a:t>’ activation function</a:t>
            </a:r>
          </a:p>
          <a:p>
            <a:pPr marL="742950" lvl="1" indent="-285750">
              <a:buFont typeface="Wingdings" panose="05000000000000000000" pitchFamily="2" charset="2"/>
              <a:buChar char="q"/>
            </a:pPr>
            <a:r>
              <a:rPr lang="en-US" sz="1600" b="1" dirty="0">
                <a:solidFill>
                  <a:schemeClr val="tx2"/>
                </a:solidFill>
              </a:rPr>
              <a:t>3</a:t>
            </a:r>
            <a:r>
              <a:rPr lang="en-US" sz="1600" b="1" baseline="30000" dirty="0">
                <a:solidFill>
                  <a:schemeClr val="tx2"/>
                </a:solidFill>
              </a:rPr>
              <a:t>rd</a:t>
            </a:r>
            <a:r>
              <a:rPr lang="en-US" sz="1600" b="1" dirty="0">
                <a:solidFill>
                  <a:schemeClr val="tx2"/>
                </a:solidFill>
              </a:rPr>
              <a:t> layer using 64 nodes, fully connected, using ‘</a:t>
            </a:r>
            <a:r>
              <a:rPr lang="en-US" sz="1600" b="1" dirty="0" err="1">
                <a:solidFill>
                  <a:schemeClr val="tx2"/>
                </a:solidFill>
              </a:rPr>
              <a:t>relu</a:t>
            </a:r>
            <a:r>
              <a:rPr lang="en-US" sz="1600" b="1" dirty="0">
                <a:solidFill>
                  <a:schemeClr val="tx2"/>
                </a:solidFill>
              </a:rPr>
              <a:t>’ activation function</a:t>
            </a:r>
          </a:p>
          <a:p>
            <a:pPr marL="742950" lvl="1" indent="-285750">
              <a:buFont typeface="Wingdings" panose="05000000000000000000" pitchFamily="2" charset="2"/>
              <a:buChar char="q"/>
            </a:pPr>
            <a:r>
              <a:rPr lang="en-US" sz="1600" b="1" dirty="0">
                <a:solidFill>
                  <a:schemeClr val="tx2"/>
                </a:solidFill>
              </a:rPr>
              <a:t>4</a:t>
            </a:r>
            <a:r>
              <a:rPr lang="en-US" sz="1600" b="1" baseline="30000" dirty="0">
                <a:solidFill>
                  <a:schemeClr val="tx2"/>
                </a:solidFill>
              </a:rPr>
              <a:t>th</a:t>
            </a:r>
            <a:r>
              <a:rPr lang="en-US" sz="1600" b="1" dirty="0">
                <a:solidFill>
                  <a:schemeClr val="tx2"/>
                </a:solidFill>
              </a:rPr>
              <a:t> layer using 10 nodes, fully connected, using ‘</a:t>
            </a:r>
            <a:r>
              <a:rPr lang="en-US" sz="1600" b="1" dirty="0" err="1">
                <a:solidFill>
                  <a:schemeClr val="tx2"/>
                </a:solidFill>
              </a:rPr>
              <a:t>softmax</a:t>
            </a:r>
            <a:r>
              <a:rPr lang="en-US" sz="1600" b="1" dirty="0">
                <a:solidFill>
                  <a:schemeClr val="tx2"/>
                </a:solidFill>
              </a:rPr>
              <a:t>’ activation function and connect to the output 10 columns</a:t>
            </a:r>
          </a:p>
          <a:p>
            <a:pPr marL="742950" lvl="1" indent="-285750">
              <a:buFont typeface="Wingdings" panose="05000000000000000000" pitchFamily="2" charset="2"/>
              <a:buChar char="q"/>
            </a:pPr>
            <a:r>
              <a:rPr lang="en-US" sz="1600" b="1" dirty="0">
                <a:solidFill>
                  <a:schemeClr val="tx2"/>
                </a:solidFill>
              </a:rPr>
              <a:t>Add </a:t>
            </a:r>
            <a:r>
              <a:rPr lang="en-US" sz="1600" b="1" dirty="0">
                <a:solidFill>
                  <a:srgbClr val="FF0000"/>
                </a:solidFill>
              </a:rPr>
              <a:t>drop out </a:t>
            </a:r>
            <a:r>
              <a:rPr lang="en-US" sz="1600" b="1" dirty="0">
                <a:solidFill>
                  <a:schemeClr val="tx2"/>
                </a:solidFill>
              </a:rPr>
              <a:t>to the first three layers to prevent overfitting</a:t>
            </a:r>
          </a:p>
          <a:p>
            <a:pPr marL="742950" lvl="1" indent="-285750">
              <a:buFont typeface="Wingdings" panose="05000000000000000000" pitchFamily="2" charset="2"/>
              <a:buChar char="q"/>
            </a:pPr>
            <a:endParaRPr lang="en-US" sz="1600" b="1" dirty="0">
              <a:solidFill>
                <a:schemeClr val="tx2"/>
              </a:solidFill>
            </a:endParaRPr>
          </a:p>
          <a:p>
            <a:pPr marL="285750" indent="-285750">
              <a:buFont typeface="Wingdings" panose="05000000000000000000" pitchFamily="2" charset="2"/>
              <a:buChar char="q"/>
            </a:pPr>
            <a:r>
              <a:rPr lang="en-US" sz="1600" b="1" dirty="0">
                <a:solidFill>
                  <a:schemeClr val="tx2"/>
                </a:solidFill>
              </a:rPr>
              <a:t>Compile the NN model, define loss function, optimizer, and metrics to follow</a:t>
            </a:r>
          </a:p>
          <a:p>
            <a:pPr marL="285750" indent="-285750">
              <a:buFont typeface="Wingdings" panose="05000000000000000000" pitchFamily="2" charset="2"/>
              <a:buChar char="q"/>
            </a:pPr>
            <a:endParaRPr lang="en-US" sz="1600" b="1" dirty="0">
              <a:solidFill>
                <a:schemeClr val="tx2"/>
              </a:solidFill>
            </a:endParaRPr>
          </a:p>
          <a:p>
            <a:pPr marL="285750" indent="-285750">
              <a:buFont typeface="Wingdings" panose="05000000000000000000" pitchFamily="2" charset="2"/>
              <a:buChar char="q"/>
            </a:pPr>
            <a:r>
              <a:rPr lang="en-US" sz="1600" b="1" dirty="0">
                <a:solidFill>
                  <a:schemeClr val="tx2"/>
                </a:solidFill>
              </a:rPr>
              <a:t>Fit the NN model using the training dataset, define epoch, mini batch size, and validation size used in the training where the metrics will be checked</a:t>
            </a:r>
          </a:p>
          <a:p>
            <a:pPr marL="285750" indent="-285750">
              <a:buFont typeface="Wingdings" panose="05000000000000000000" pitchFamily="2" charset="2"/>
              <a:buChar char="q"/>
            </a:pPr>
            <a:endParaRPr lang="en-US" sz="1600" b="1" dirty="0">
              <a:solidFill>
                <a:schemeClr val="tx2"/>
              </a:solidFill>
            </a:endParaRPr>
          </a:p>
          <a:p>
            <a:pPr marL="285750" indent="-285750">
              <a:buFont typeface="Wingdings" panose="05000000000000000000" pitchFamily="2" charset="2"/>
              <a:buChar char="q"/>
            </a:pPr>
            <a:r>
              <a:rPr lang="en-US" sz="1600" b="1" dirty="0">
                <a:solidFill>
                  <a:schemeClr val="tx2"/>
                </a:solidFill>
              </a:rPr>
              <a:t>Predict using the fitted NN model using the testing dataset</a:t>
            </a:r>
          </a:p>
        </p:txBody>
      </p:sp>
    </p:spTree>
    <p:extLst>
      <p:ext uri="{BB962C8B-B14F-4D97-AF65-F5344CB8AC3E}">
        <p14:creationId xmlns:p14="http://schemas.microsoft.com/office/powerpoint/2010/main" val="276686814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R Scripts</a:t>
            </a:r>
          </a:p>
        </p:txBody>
      </p:sp>
      <p:pic>
        <p:nvPicPr>
          <p:cNvPr id="7" name="Picture 6"/>
          <p:cNvPicPr>
            <a:picLocks noChangeAspect="1"/>
          </p:cNvPicPr>
          <p:nvPr/>
        </p:nvPicPr>
        <p:blipFill>
          <a:blip r:embed="rId2"/>
          <a:stretch>
            <a:fillRect/>
          </a:stretch>
        </p:blipFill>
        <p:spPr>
          <a:xfrm>
            <a:off x="706387" y="1621500"/>
            <a:ext cx="6486525" cy="1930344"/>
          </a:xfrm>
          <a:prstGeom prst="rect">
            <a:avLst/>
          </a:prstGeom>
        </p:spPr>
      </p:pic>
      <p:pic>
        <p:nvPicPr>
          <p:cNvPr id="8" name="Picture 7"/>
          <p:cNvPicPr>
            <a:picLocks noChangeAspect="1"/>
          </p:cNvPicPr>
          <p:nvPr/>
        </p:nvPicPr>
        <p:blipFill>
          <a:blip r:embed="rId3"/>
          <a:stretch>
            <a:fillRect/>
          </a:stretch>
        </p:blipFill>
        <p:spPr>
          <a:xfrm>
            <a:off x="753243" y="3685834"/>
            <a:ext cx="3171825" cy="1021556"/>
          </a:xfrm>
          <a:prstGeom prst="rect">
            <a:avLst/>
          </a:prstGeom>
        </p:spPr>
      </p:pic>
      <p:pic>
        <p:nvPicPr>
          <p:cNvPr id="9" name="Picture 8"/>
          <p:cNvPicPr>
            <a:picLocks noChangeAspect="1"/>
          </p:cNvPicPr>
          <p:nvPr/>
        </p:nvPicPr>
        <p:blipFill>
          <a:blip r:embed="rId4"/>
          <a:stretch>
            <a:fillRect/>
          </a:stretch>
        </p:blipFill>
        <p:spPr>
          <a:xfrm>
            <a:off x="749249" y="4981332"/>
            <a:ext cx="3200400" cy="1021556"/>
          </a:xfrm>
          <a:prstGeom prst="rect">
            <a:avLst/>
          </a:prstGeom>
        </p:spPr>
      </p:pic>
      <p:pic>
        <p:nvPicPr>
          <p:cNvPr id="10" name="Picture 9"/>
          <p:cNvPicPr>
            <a:picLocks noChangeAspect="1"/>
          </p:cNvPicPr>
          <p:nvPr/>
        </p:nvPicPr>
        <p:blipFill>
          <a:blip r:embed="rId5"/>
          <a:stretch>
            <a:fillRect/>
          </a:stretch>
        </p:blipFill>
        <p:spPr>
          <a:xfrm>
            <a:off x="706387" y="6270617"/>
            <a:ext cx="3371850" cy="471488"/>
          </a:xfrm>
          <a:prstGeom prst="rect">
            <a:avLst/>
          </a:prstGeom>
        </p:spPr>
      </p:pic>
      <p:sp>
        <p:nvSpPr>
          <p:cNvPr id="2" name="TextBox 1"/>
          <p:cNvSpPr txBox="1"/>
          <p:nvPr/>
        </p:nvSpPr>
        <p:spPr>
          <a:xfrm>
            <a:off x="7391401" y="2318869"/>
            <a:ext cx="1447799" cy="646331"/>
          </a:xfrm>
          <a:prstGeom prst="rect">
            <a:avLst/>
          </a:prstGeom>
          <a:noFill/>
        </p:spPr>
        <p:txBody>
          <a:bodyPr wrap="square" rtlCol="0">
            <a:spAutoFit/>
          </a:bodyPr>
          <a:lstStyle/>
          <a:p>
            <a:r>
              <a:rPr lang="en-US" b="1" dirty="0"/>
              <a:t>Define NN Structure</a:t>
            </a:r>
          </a:p>
        </p:txBody>
      </p:sp>
      <p:sp>
        <p:nvSpPr>
          <p:cNvPr id="11" name="TextBox 10"/>
          <p:cNvSpPr txBox="1"/>
          <p:nvPr/>
        </p:nvSpPr>
        <p:spPr>
          <a:xfrm>
            <a:off x="4193796" y="3873446"/>
            <a:ext cx="4495800" cy="646331"/>
          </a:xfrm>
          <a:prstGeom prst="rect">
            <a:avLst/>
          </a:prstGeom>
          <a:noFill/>
        </p:spPr>
        <p:txBody>
          <a:bodyPr wrap="square" rtlCol="0">
            <a:spAutoFit/>
          </a:bodyPr>
          <a:lstStyle/>
          <a:p>
            <a:r>
              <a:rPr lang="en-US" b="1" dirty="0"/>
              <a:t>Compile and define loss function, optimizer and metrics to monitor during the training</a:t>
            </a:r>
          </a:p>
        </p:txBody>
      </p:sp>
      <p:sp>
        <p:nvSpPr>
          <p:cNvPr id="12" name="TextBox 11"/>
          <p:cNvSpPr txBox="1"/>
          <p:nvPr/>
        </p:nvSpPr>
        <p:spPr>
          <a:xfrm>
            <a:off x="4191000" y="5168944"/>
            <a:ext cx="4495800" cy="646331"/>
          </a:xfrm>
          <a:prstGeom prst="rect">
            <a:avLst/>
          </a:prstGeom>
          <a:noFill/>
        </p:spPr>
        <p:txBody>
          <a:bodyPr wrap="square" rtlCol="0">
            <a:spAutoFit/>
          </a:bodyPr>
          <a:lstStyle/>
          <a:p>
            <a:r>
              <a:rPr lang="en-US" b="1" dirty="0"/>
              <a:t>Fit the model using training dataset and define epochs, batch size and validation data</a:t>
            </a:r>
          </a:p>
        </p:txBody>
      </p:sp>
      <p:sp>
        <p:nvSpPr>
          <p:cNvPr id="13" name="TextBox 12"/>
          <p:cNvSpPr txBox="1"/>
          <p:nvPr/>
        </p:nvSpPr>
        <p:spPr>
          <a:xfrm>
            <a:off x="4191000" y="6336268"/>
            <a:ext cx="4648200" cy="369332"/>
          </a:xfrm>
          <a:prstGeom prst="rect">
            <a:avLst/>
          </a:prstGeom>
          <a:noFill/>
        </p:spPr>
        <p:txBody>
          <a:bodyPr wrap="square" rtlCol="0">
            <a:spAutoFit/>
          </a:bodyPr>
          <a:lstStyle/>
          <a:p>
            <a:r>
              <a:rPr lang="en-US" b="1" dirty="0"/>
              <a:t>Predict new outcomes using the trained model</a:t>
            </a:r>
          </a:p>
        </p:txBody>
      </p:sp>
    </p:spTree>
    <p:extLst>
      <p:ext uri="{BB962C8B-B14F-4D97-AF65-F5344CB8AC3E}">
        <p14:creationId xmlns:p14="http://schemas.microsoft.com/office/powerpoint/2010/main" val="4074283429"/>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6806" y="1412632"/>
            <a:ext cx="7367588" cy="5230178"/>
          </a:xfrm>
          <a:prstGeom prst="rect">
            <a:avLst/>
          </a:prstGeom>
        </p:spPr>
      </p:pic>
      <p:sp>
        <p:nvSpPr>
          <p:cNvPr id="5"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Size of the Model</a:t>
            </a:r>
          </a:p>
        </p:txBody>
      </p:sp>
    </p:spTree>
    <p:extLst>
      <p:ext uri="{BB962C8B-B14F-4D97-AF65-F5344CB8AC3E}">
        <p14:creationId xmlns:p14="http://schemas.microsoft.com/office/powerpoint/2010/main" val="1591530325"/>
      </p:ext>
    </p:extLst>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Performance</a:t>
            </a:r>
          </a:p>
        </p:txBody>
      </p:sp>
      <p:sp>
        <p:nvSpPr>
          <p:cNvPr id="5" name="TextBox 4"/>
          <p:cNvSpPr txBox="1"/>
          <p:nvPr/>
        </p:nvSpPr>
        <p:spPr>
          <a:xfrm>
            <a:off x="3733800" y="641077"/>
            <a:ext cx="4802084" cy="400110"/>
          </a:xfrm>
          <a:prstGeom prst="rect">
            <a:avLst/>
          </a:prstGeom>
          <a:noFill/>
        </p:spPr>
        <p:txBody>
          <a:bodyPr wrap="none" rtlCol="0">
            <a:spAutoFit/>
          </a:bodyPr>
          <a:lstStyle/>
          <a:p>
            <a:r>
              <a:rPr lang="en-US" sz="2000" b="1" dirty="0">
                <a:solidFill>
                  <a:schemeClr val="accent1"/>
                </a:solidFill>
              </a:rPr>
              <a:t>Accuracy: 97.99% without much fine tuning</a:t>
            </a:r>
          </a:p>
        </p:txBody>
      </p:sp>
      <p:pic>
        <p:nvPicPr>
          <p:cNvPr id="2" name="Picture 1"/>
          <p:cNvPicPr>
            <a:picLocks noChangeAspect="1"/>
          </p:cNvPicPr>
          <p:nvPr/>
        </p:nvPicPr>
        <p:blipFill>
          <a:blip r:embed="rId2"/>
          <a:stretch>
            <a:fillRect/>
          </a:stretch>
        </p:blipFill>
        <p:spPr>
          <a:xfrm>
            <a:off x="685800" y="1728995"/>
            <a:ext cx="2576513" cy="2505075"/>
          </a:xfrm>
          <a:prstGeom prst="rect">
            <a:avLst/>
          </a:prstGeom>
        </p:spPr>
      </p:pic>
      <p:pic>
        <p:nvPicPr>
          <p:cNvPr id="3" name="Picture 2"/>
          <p:cNvPicPr>
            <a:picLocks noChangeAspect="1"/>
          </p:cNvPicPr>
          <p:nvPr/>
        </p:nvPicPr>
        <p:blipFill>
          <a:blip r:embed="rId3"/>
          <a:stretch>
            <a:fillRect/>
          </a:stretch>
        </p:blipFill>
        <p:spPr>
          <a:xfrm>
            <a:off x="3500437" y="1752600"/>
            <a:ext cx="2600325" cy="2514600"/>
          </a:xfrm>
          <a:prstGeom prst="rect">
            <a:avLst/>
          </a:prstGeom>
        </p:spPr>
      </p:pic>
      <p:pic>
        <p:nvPicPr>
          <p:cNvPr id="7" name="Picture 6"/>
          <p:cNvPicPr>
            <a:picLocks noChangeAspect="1"/>
          </p:cNvPicPr>
          <p:nvPr/>
        </p:nvPicPr>
        <p:blipFill>
          <a:blip r:embed="rId4"/>
          <a:stretch>
            <a:fillRect/>
          </a:stretch>
        </p:blipFill>
        <p:spPr>
          <a:xfrm>
            <a:off x="6345512" y="1748045"/>
            <a:ext cx="2581275" cy="2486025"/>
          </a:xfrm>
          <a:prstGeom prst="rect">
            <a:avLst/>
          </a:prstGeom>
        </p:spPr>
      </p:pic>
      <p:pic>
        <p:nvPicPr>
          <p:cNvPr id="8" name="Picture 7"/>
          <p:cNvPicPr>
            <a:picLocks noChangeAspect="1"/>
          </p:cNvPicPr>
          <p:nvPr/>
        </p:nvPicPr>
        <p:blipFill>
          <a:blip r:embed="rId5"/>
          <a:stretch>
            <a:fillRect/>
          </a:stretch>
        </p:blipFill>
        <p:spPr>
          <a:xfrm>
            <a:off x="654327" y="4336865"/>
            <a:ext cx="2600325" cy="2481263"/>
          </a:xfrm>
          <a:prstGeom prst="rect">
            <a:avLst/>
          </a:prstGeom>
        </p:spPr>
      </p:pic>
      <p:sp>
        <p:nvSpPr>
          <p:cNvPr id="9" name="TextBox 8"/>
          <p:cNvSpPr txBox="1"/>
          <p:nvPr/>
        </p:nvSpPr>
        <p:spPr>
          <a:xfrm>
            <a:off x="947203" y="1392754"/>
            <a:ext cx="3079176" cy="400110"/>
          </a:xfrm>
          <a:prstGeom prst="rect">
            <a:avLst/>
          </a:prstGeom>
          <a:noFill/>
        </p:spPr>
        <p:txBody>
          <a:bodyPr wrap="none" rtlCol="0">
            <a:spAutoFit/>
          </a:bodyPr>
          <a:lstStyle/>
          <a:p>
            <a:r>
              <a:rPr lang="en-US" sz="2000" b="1" dirty="0">
                <a:solidFill>
                  <a:schemeClr val="accent1"/>
                </a:solidFill>
              </a:rPr>
              <a:t>A few misclassified images:</a:t>
            </a:r>
          </a:p>
        </p:txBody>
      </p:sp>
      <p:pic>
        <p:nvPicPr>
          <p:cNvPr id="10" name="Picture 9"/>
          <p:cNvPicPr>
            <a:picLocks noChangeAspect="1"/>
          </p:cNvPicPr>
          <p:nvPr/>
        </p:nvPicPr>
        <p:blipFill>
          <a:blip r:embed="rId6"/>
          <a:stretch>
            <a:fillRect/>
          </a:stretch>
        </p:blipFill>
        <p:spPr>
          <a:xfrm>
            <a:off x="3500437" y="4368454"/>
            <a:ext cx="2662238" cy="2519363"/>
          </a:xfrm>
          <a:prstGeom prst="rect">
            <a:avLst/>
          </a:prstGeom>
        </p:spPr>
      </p:pic>
      <p:pic>
        <p:nvPicPr>
          <p:cNvPr id="11" name="Picture 10"/>
          <p:cNvPicPr>
            <a:picLocks noChangeAspect="1"/>
          </p:cNvPicPr>
          <p:nvPr/>
        </p:nvPicPr>
        <p:blipFill>
          <a:blip r:embed="rId7"/>
          <a:stretch>
            <a:fillRect/>
          </a:stretch>
        </p:blipFill>
        <p:spPr>
          <a:xfrm>
            <a:off x="6345512" y="4277139"/>
            <a:ext cx="2643188" cy="2562225"/>
          </a:xfrm>
          <a:prstGeom prst="rect">
            <a:avLst/>
          </a:prstGeom>
        </p:spPr>
      </p:pic>
    </p:spTree>
    <p:extLst>
      <p:ext uri="{BB962C8B-B14F-4D97-AF65-F5344CB8AC3E}">
        <p14:creationId xmlns:p14="http://schemas.microsoft.com/office/powerpoint/2010/main" val="3905416251"/>
      </p:ext>
    </p:extLst>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7374" y="1524000"/>
            <a:ext cx="5991225" cy="5181599"/>
          </a:xfrm>
          <a:prstGeom prst="rect">
            <a:avLst/>
          </a:prstGeom>
        </p:spPr>
      </p:pic>
      <p:sp>
        <p:nvSpPr>
          <p:cNvPr id="5"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Cross-Validation Curve</a:t>
            </a:r>
          </a:p>
        </p:txBody>
      </p:sp>
    </p:spTree>
    <p:extLst>
      <p:ext uri="{BB962C8B-B14F-4D97-AF65-F5344CB8AC3E}">
        <p14:creationId xmlns:p14="http://schemas.microsoft.com/office/powerpoint/2010/main" val="3204184429"/>
      </p:ext>
    </p:extLst>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4" name="Title 1"/>
          <p:cNvSpPr>
            <a:spLocks noGrp="1"/>
          </p:cNvSpPr>
          <p:nvPr>
            <p:ph type="title"/>
          </p:nvPr>
        </p:nvSpPr>
        <p:spPr>
          <a:xfrm>
            <a:off x="3657600" y="3048000"/>
            <a:ext cx="5257800" cy="1362075"/>
          </a:xfrm>
        </p:spPr>
        <p:txBody>
          <a:bodyPr>
            <a:normAutofit/>
          </a:bodyPr>
          <a:lstStyle/>
          <a:p>
            <a:r>
              <a:rPr lang="en-US" sz="3600" dirty="0">
                <a:solidFill>
                  <a:schemeClr val="tx2"/>
                </a:solidFill>
                <a:latin typeface="Arial" panose="020B0604020202020204" pitchFamily="34" charset="0"/>
                <a:cs typeface="Arial" panose="020B0604020202020204" pitchFamily="34" charset="0"/>
              </a:rPr>
              <a:t>Deep Learning Models Across Platforms</a:t>
            </a:r>
          </a:p>
        </p:txBody>
      </p:sp>
    </p:spTree>
    <p:extLst>
      <p:ext uri="{BB962C8B-B14F-4D97-AF65-F5344CB8AC3E}">
        <p14:creationId xmlns:p14="http://schemas.microsoft.com/office/powerpoint/2010/main" val="480372180"/>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609600" y="1752600"/>
            <a:ext cx="8451272" cy="4648200"/>
          </a:xfrm>
          <a:prstGeom prst="rect">
            <a:avLst/>
          </a:prstGeom>
        </p:spPr>
      </p:pic>
      <p:sp>
        <p:nvSpPr>
          <p:cNvPr id="7"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Open NN Exchange Format (ONNX)</a:t>
            </a:r>
          </a:p>
        </p:txBody>
      </p:sp>
      <p:sp>
        <p:nvSpPr>
          <p:cNvPr id="2" name="Rectangle 1"/>
          <p:cNvSpPr/>
          <p:nvPr/>
        </p:nvSpPr>
        <p:spPr>
          <a:xfrm>
            <a:off x="3236080" y="6420465"/>
            <a:ext cx="3198311" cy="369332"/>
          </a:xfrm>
          <a:prstGeom prst="rect">
            <a:avLst/>
          </a:prstGeom>
        </p:spPr>
        <p:txBody>
          <a:bodyPr wrap="none">
            <a:spAutoFit/>
          </a:bodyPr>
          <a:lstStyle/>
          <a:p>
            <a:r>
              <a:rPr lang="en-US" dirty="0">
                <a:solidFill>
                  <a:schemeClr val="tx2"/>
                </a:solidFill>
                <a:latin typeface="Arial" panose="020B0604020202020204" pitchFamily="34" charset="0"/>
                <a:cs typeface="Arial" panose="020B0604020202020204" pitchFamily="34" charset="0"/>
                <a:hlinkClick r:id="rId3"/>
              </a:rPr>
              <a:t>https://github.com/onnx/onnx</a:t>
            </a:r>
            <a:r>
              <a:rPr lang="en-US" dirty="0">
                <a:solidFill>
                  <a:schemeClr val="tx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69837241"/>
      </p:ext>
    </p:extLst>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048000"/>
            <a:ext cx="5334000" cy="1362075"/>
          </a:xfrm>
        </p:spPr>
        <p:txBody>
          <a:bodyPr>
            <a:normAutofit/>
          </a:bodyPr>
          <a:lstStyle/>
          <a:p>
            <a:r>
              <a:rPr lang="en-US" dirty="0">
                <a:solidFill>
                  <a:schemeClr val="tx2"/>
                </a:solidFill>
                <a:latin typeface="Arial" panose="020B0604020202020204" pitchFamily="34" charset="0"/>
                <a:cs typeface="Arial" panose="020B0604020202020204" pitchFamily="34" charset="0"/>
              </a:rPr>
              <a:t>Convolutional Neural Network</a:t>
            </a:r>
          </a:p>
        </p:txBody>
      </p:sp>
      <p:sp>
        <p:nvSpPr>
          <p:cNvPr id="3" name="Rectangle 2"/>
          <p:cNvSpPr/>
          <p:nvPr/>
        </p:nvSpPr>
        <p:spPr>
          <a:xfrm>
            <a:off x="3581400" y="4953000"/>
            <a:ext cx="2514600" cy="369332"/>
          </a:xfrm>
          <a:prstGeom prst="rect">
            <a:avLst/>
          </a:prstGeom>
        </p:spPr>
        <p:txBody>
          <a:bodyPr wrap="square">
            <a:spAutoFit/>
          </a:bodyPr>
          <a:lstStyle/>
          <a:p>
            <a:r>
              <a:rPr lang="en-US" b="1" dirty="0">
                <a:solidFill>
                  <a:srgbClr val="1F497D"/>
                </a:solidFill>
                <a:latin typeface="Arial" panose="020B0604020202020204" pitchFamily="34" charset="0"/>
                <a:cs typeface="Arial" panose="020B0604020202020204" pitchFamily="34" charset="0"/>
              </a:rPr>
              <a:t>CNN Notebook: </a:t>
            </a:r>
            <a:r>
              <a:rPr lang="en-US" b="1" dirty="0">
                <a:solidFill>
                  <a:srgbClr val="1F497D"/>
                </a:solidFill>
                <a:latin typeface="Arial" panose="020B0604020202020204" pitchFamily="34" charset="0"/>
                <a:cs typeface="Arial" panose="020B0604020202020204" pitchFamily="34" charset="0"/>
                <a:hlinkClick r:id="rId2"/>
              </a:rPr>
              <a:t>link</a:t>
            </a:r>
            <a:r>
              <a:rPr lang="en-US" b="1" dirty="0">
                <a:solidFill>
                  <a:srgbClr val="1F497D"/>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60879873"/>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133600" y="1600200"/>
            <a:ext cx="6637424" cy="1470025"/>
          </a:xfrm>
        </p:spPr>
        <p:txBody>
          <a:bodyPr>
            <a:noAutofit/>
          </a:bodyPr>
          <a:lstStyle/>
          <a:p>
            <a:r>
              <a:rPr lang="en-US" sz="6000" dirty="0">
                <a:solidFill>
                  <a:schemeClr val="accent2"/>
                </a:solidFill>
                <a:latin typeface="Arial" panose="020B0604020202020204" pitchFamily="34" charset="0"/>
                <a:cs typeface="Arial" panose="020B0604020202020204" pitchFamily="34" charset="0"/>
              </a:rPr>
              <a:t>Deep Learning</a:t>
            </a:r>
          </a:p>
        </p:txBody>
      </p:sp>
      <p:sp>
        <p:nvSpPr>
          <p:cNvPr id="3" name="Subtitle 2"/>
          <p:cNvSpPr>
            <a:spLocks noGrp="1"/>
          </p:cNvSpPr>
          <p:nvPr>
            <p:ph type="subTitle" idx="1"/>
            <p:custDataLst>
              <p:tags r:id="rId3"/>
            </p:custDataLst>
          </p:nvPr>
        </p:nvSpPr>
        <p:spPr>
          <a:xfrm>
            <a:off x="3200400" y="3581400"/>
            <a:ext cx="5763128" cy="1447800"/>
          </a:xfrm>
        </p:spPr>
        <p:txBody>
          <a:bodyPr>
            <a:noAutofit/>
          </a:bodyPr>
          <a:lstStyle/>
          <a:p>
            <a:r>
              <a:rPr lang="en-US" sz="3600" b="1" cap="small" dirty="0">
                <a:solidFill>
                  <a:schemeClr val="tx2"/>
                </a:solidFill>
                <a:latin typeface="Arial" panose="020B0604020202020204" pitchFamily="34" charset="0"/>
                <a:ea typeface="+mj-ea"/>
                <a:cs typeface="Arial" panose="020B0604020202020204" pitchFamily="34" charset="0"/>
              </a:rPr>
              <a:t>The New Tool in Data Scientist’s Tool Box</a:t>
            </a:r>
          </a:p>
        </p:txBody>
      </p:sp>
    </p:spTree>
    <p:custDataLst>
      <p:tags r:id="rId1"/>
    </p:custData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048000"/>
            <a:ext cx="5334000" cy="1362075"/>
          </a:xfrm>
        </p:spPr>
        <p:txBody>
          <a:bodyPr>
            <a:normAutofit/>
          </a:bodyPr>
          <a:lstStyle/>
          <a:p>
            <a:r>
              <a:rPr lang="en-US" dirty="0">
                <a:solidFill>
                  <a:schemeClr val="tx2"/>
                </a:solidFill>
                <a:latin typeface="Arial" panose="020B0604020202020204" pitchFamily="34" charset="0"/>
                <a:cs typeface="Arial" panose="020B0604020202020204" pitchFamily="34" charset="0"/>
              </a:rPr>
              <a:t>Recurrent Neural Network</a:t>
            </a:r>
          </a:p>
        </p:txBody>
      </p:sp>
      <p:sp>
        <p:nvSpPr>
          <p:cNvPr id="3" name="Rectangle 2"/>
          <p:cNvSpPr/>
          <p:nvPr/>
        </p:nvSpPr>
        <p:spPr>
          <a:xfrm>
            <a:off x="3581400" y="4953000"/>
            <a:ext cx="2351926" cy="369332"/>
          </a:xfrm>
          <a:prstGeom prst="rect">
            <a:avLst/>
          </a:prstGeom>
        </p:spPr>
        <p:txBody>
          <a:bodyPr wrap="none">
            <a:spAutoFit/>
          </a:bodyPr>
          <a:lstStyle/>
          <a:p>
            <a:r>
              <a:rPr lang="en-US" b="1" dirty="0">
                <a:solidFill>
                  <a:srgbClr val="1F497D"/>
                </a:solidFill>
                <a:latin typeface="Arial" panose="020B0604020202020204" pitchFamily="34" charset="0"/>
                <a:cs typeface="Arial" panose="020B0604020202020204" pitchFamily="34" charset="0"/>
              </a:rPr>
              <a:t>RNN Notebook: </a:t>
            </a:r>
            <a:r>
              <a:rPr lang="en-US" b="1" dirty="0">
                <a:solidFill>
                  <a:srgbClr val="1F497D"/>
                </a:solidFill>
                <a:latin typeface="Arial" panose="020B0604020202020204" pitchFamily="34" charset="0"/>
                <a:cs typeface="Arial" panose="020B0604020202020204" pitchFamily="34" charset="0"/>
                <a:hlinkClick r:id="rId2"/>
              </a:rPr>
              <a:t>link</a:t>
            </a:r>
            <a:endParaRPr lang="en-US" b="1"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525426"/>
      </p:ext>
    </p:extLst>
  </p:cSld>
  <p:clrMapOvr>
    <a:masterClrMapping/>
  </p:clrMapOvr>
  <p:transition spd="slow">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514600" y="3276600"/>
            <a:ext cx="5031506" cy="1200329"/>
          </a:xfrm>
          <a:prstGeom prst="rect">
            <a:avLst/>
          </a:prstGeom>
          <a:noFill/>
        </p:spPr>
        <p:txBody>
          <a:bodyPr wrap="none" rtlCol="0">
            <a:spAutoFit/>
          </a:bodyPr>
          <a:lstStyle/>
          <a:p>
            <a:pPr algn="ctr"/>
            <a:r>
              <a:rPr lang="en-US" sz="7200" i="1" dirty="0">
                <a:solidFill>
                  <a:schemeClr val="accent2"/>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498156455"/>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A Little Bit of History – Perceptron </a:t>
            </a:r>
          </a:p>
        </p:txBody>
      </p:sp>
      <p:sp>
        <p:nvSpPr>
          <p:cNvPr id="5" name="Content Placeholder 2"/>
          <p:cNvSpPr>
            <a:spLocks noGrp="1"/>
          </p:cNvSpPr>
          <p:nvPr>
            <p:ph idx="1"/>
          </p:nvPr>
        </p:nvSpPr>
        <p:spPr>
          <a:xfrm>
            <a:off x="771939" y="1278442"/>
            <a:ext cx="8067260" cy="743956"/>
          </a:xfrm>
        </p:spPr>
        <p:txBody>
          <a:bodyPr>
            <a:normAutofit fontScale="47500" lnSpcReduction="20000"/>
          </a:bodyPr>
          <a:lstStyle/>
          <a:p>
            <a:r>
              <a:rPr lang="en-US" dirty="0"/>
              <a:t>Fun video: </a:t>
            </a:r>
            <a:r>
              <a:rPr lang="en-US" dirty="0">
                <a:hlinkClick r:id="rId3"/>
              </a:rPr>
              <a:t>https://www.youtube.com/watch?v=cNxadbrN_aI</a:t>
            </a:r>
            <a:r>
              <a:rPr lang="en-US" dirty="0"/>
              <a:t> </a:t>
            </a:r>
          </a:p>
          <a:p>
            <a:r>
              <a:rPr lang="en-US" dirty="0"/>
              <a:t>Classification of N points into 2 classes: -1 and +1 (i.e. two different colors in the picture below )</a:t>
            </a:r>
          </a:p>
          <a:p>
            <a:r>
              <a:rPr lang="en-US" dirty="0"/>
              <a:t>In this example below, only two features to use (X1 and X2)</a:t>
            </a:r>
          </a:p>
        </p:txBody>
      </p:sp>
      <p:grpSp>
        <p:nvGrpSpPr>
          <p:cNvPr id="18" name="Group 17"/>
          <p:cNvGrpSpPr/>
          <p:nvPr/>
        </p:nvGrpSpPr>
        <p:grpSpPr>
          <a:xfrm>
            <a:off x="609600" y="4632577"/>
            <a:ext cx="3629344" cy="1952849"/>
            <a:chOff x="609600" y="4632577"/>
            <a:chExt cx="3629344" cy="1952849"/>
          </a:xfrm>
        </p:grpSpPr>
        <p:pic>
          <p:nvPicPr>
            <p:cNvPr id="10" name="Content Placeholder 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09600" y="4632577"/>
              <a:ext cx="3629344" cy="1546628"/>
            </a:xfrm>
            <a:prstGeom prst="rect">
              <a:avLst/>
            </a:prstGeom>
          </p:spPr>
        </p:pic>
        <p:sp>
          <p:nvSpPr>
            <p:cNvPr id="11" name="TextBox 10"/>
            <p:cNvSpPr txBox="1"/>
            <p:nvPr/>
          </p:nvSpPr>
          <p:spPr>
            <a:xfrm>
              <a:off x="1055981" y="6308427"/>
              <a:ext cx="2883225" cy="276999"/>
            </a:xfrm>
            <a:prstGeom prst="rect">
              <a:avLst/>
            </a:prstGeom>
            <a:noFill/>
          </p:spPr>
          <p:txBody>
            <a:bodyPr wrap="none" rtlCol="0">
              <a:spAutoFit/>
            </a:bodyPr>
            <a:lstStyle/>
            <a:p>
              <a:r>
                <a:rPr lang="en-US" sz="1200" dirty="0"/>
                <a:t>* From Sebastian </a:t>
              </a:r>
              <a:r>
                <a:rPr lang="en-US" sz="1200" i="1" dirty="0"/>
                <a:t>Python Machine Learning</a:t>
              </a:r>
            </a:p>
          </p:txBody>
        </p:sp>
      </p:grpSp>
      <p:sp>
        <p:nvSpPr>
          <p:cNvPr id="13" name="TextBox 12"/>
          <p:cNvSpPr txBox="1"/>
          <p:nvPr/>
        </p:nvSpPr>
        <p:spPr>
          <a:xfrm>
            <a:off x="4682147" y="4831100"/>
            <a:ext cx="4271966" cy="1754326"/>
          </a:xfrm>
          <a:prstGeom prst="rect">
            <a:avLst/>
          </a:prstGeom>
          <a:noFill/>
        </p:spPr>
        <p:txBody>
          <a:bodyPr wrap="square" rtlCol="0">
            <a:spAutoFit/>
          </a:bodyPr>
          <a:lstStyle/>
          <a:p>
            <a:pPr marL="285750" indent="-285750">
              <a:buFont typeface="Arial" panose="020B0604020202020204" pitchFamily="34" charset="0"/>
              <a:buChar char="•"/>
            </a:pPr>
            <a:r>
              <a:rPr lang="en-US" sz="1200" b="1" dirty="0"/>
              <a:t>Perceptron algorithm is  easy to be implemented in any modern program language. </a:t>
            </a:r>
          </a:p>
          <a:p>
            <a:pPr marL="285750" indent="-285750">
              <a:buFont typeface="Arial" panose="020B0604020202020204" pitchFamily="34" charset="0"/>
              <a:buChar char="•"/>
            </a:pPr>
            <a:r>
              <a:rPr lang="en-US" sz="1200" b="1" dirty="0"/>
              <a:t>It is a linear classification function and the weight is updated after each data points are feed to the algorithm (concept similar to stochastic gradient descent).</a:t>
            </a:r>
          </a:p>
          <a:p>
            <a:pPr marL="285750" indent="-285750">
              <a:buFont typeface="Arial" panose="020B0604020202020204" pitchFamily="34" charset="0"/>
              <a:buChar char="•"/>
            </a:pPr>
            <a:r>
              <a:rPr lang="en-US" sz="1200" b="1" dirty="0"/>
              <a:t>The algorithm continues to update when we feed the same dataset again and again (i.e. epochs)</a:t>
            </a:r>
          </a:p>
          <a:p>
            <a:pPr marL="285750" indent="-285750">
              <a:buFont typeface="Arial" panose="020B0604020202020204" pitchFamily="34" charset="0"/>
              <a:buChar char="•"/>
            </a:pPr>
            <a:r>
              <a:rPr lang="en-US" sz="1200" b="1" dirty="0"/>
              <a:t>It is not going to converge for none-linearly spreadable problems.</a:t>
            </a:r>
          </a:p>
        </p:txBody>
      </p:sp>
      <p:grpSp>
        <p:nvGrpSpPr>
          <p:cNvPr id="16" name="Group 15"/>
          <p:cNvGrpSpPr/>
          <p:nvPr/>
        </p:nvGrpSpPr>
        <p:grpSpPr>
          <a:xfrm>
            <a:off x="466033" y="2209800"/>
            <a:ext cx="3411286" cy="2346298"/>
            <a:chOff x="466033" y="2057400"/>
            <a:chExt cx="3411286" cy="2346298"/>
          </a:xfrm>
        </p:grpSpPr>
        <p:pic>
          <p:nvPicPr>
            <p:cNvPr id="6" name="Picture 5"/>
            <p:cNvPicPr>
              <a:picLocks noChangeAspect="1"/>
            </p:cNvPicPr>
            <p:nvPr/>
          </p:nvPicPr>
          <p:blipFill>
            <a:blip r:embed="rId5"/>
            <a:stretch>
              <a:fillRect/>
            </a:stretch>
          </p:blipFill>
          <p:spPr>
            <a:xfrm>
              <a:off x="734436" y="2057400"/>
              <a:ext cx="3142883" cy="2237074"/>
            </a:xfrm>
            <a:prstGeom prst="rect">
              <a:avLst/>
            </a:prstGeom>
          </p:spPr>
        </p:pic>
        <p:sp>
          <p:nvSpPr>
            <p:cNvPr id="14" name="TextBox 13"/>
            <p:cNvSpPr txBox="1"/>
            <p:nvPr/>
          </p:nvSpPr>
          <p:spPr>
            <a:xfrm>
              <a:off x="2094922" y="4034366"/>
              <a:ext cx="421910" cy="369332"/>
            </a:xfrm>
            <a:prstGeom prst="rect">
              <a:avLst/>
            </a:prstGeom>
            <a:noFill/>
          </p:spPr>
          <p:txBody>
            <a:bodyPr wrap="none" rtlCol="0">
              <a:spAutoFit/>
            </a:bodyPr>
            <a:lstStyle/>
            <a:p>
              <a:r>
                <a:rPr lang="en-US" dirty="0"/>
                <a:t>X1</a:t>
              </a:r>
            </a:p>
          </p:txBody>
        </p:sp>
        <p:sp>
          <p:nvSpPr>
            <p:cNvPr id="15" name="TextBox 14"/>
            <p:cNvSpPr txBox="1"/>
            <p:nvPr/>
          </p:nvSpPr>
          <p:spPr>
            <a:xfrm>
              <a:off x="466033" y="2731958"/>
              <a:ext cx="421910" cy="369332"/>
            </a:xfrm>
            <a:prstGeom prst="rect">
              <a:avLst/>
            </a:prstGeom>
            <a:noFill/>
          </p:spPr>
          <p:txBody>
            <a:bodyPr wrap="none" rtlCol="0">
              <a:spAutoFit/>
            </a:bodyPr>
            <a:lstStyle/>
            <a:p>
              <a:r>
                <a:rPr lang="en-US" dirty="0"/>
                <a:t>X2</a:t>
              </a:r>
            </a:p>
          </p:txBody>
        </p:sp>
      </p:grpSp>
      <p:grpSp>
        <p:nvGrpSpPr>
          <p:cNvPr id="3" name="Group 2"/>
          <p:cNvGrpSpPr/>
          <p:nvPr/>
        </p:nvGrpSpPr>
        <p:grpSpPr>
          <a:xfrm>
            <a:off x="4008781" y="2304980"/>
            <a:ext cx="4846983" cy="2446978"/>
            <a:chOff x="4008781" y="2304980"/>
            <a:chExt cx="4846983" cy="2446978"/>
          </a:xfrm>
        </p:grpSpPr>
        <p:grpSp>
          <p:nvGrpSpPr>
            <p:cNvPr id="17" name="Group 16"/>
            <p:cNvGrpSpPr/>
            <p:nvPr/>
          </p:nvGrpSpPr>
          <p:grpSpPr>
            <a:xfrm>
              <a:off x="4008781" y="2304980"/>
              <a:ext cx="4846983" cy="2215991"/>
              <a:chOff x="3992216" y="1987652"/>
              <a:chExt cx="4846983" cy="2215991"/>
            </a:xfrm>
          </p:grpSpPr>
          <mc:AlternateContent xmlns:mc="http://schemas.openxmlformats.org/markup-compatibility/2006" xmlns:a14="http://schemas.microsoft.com/office/drawing/2010/main">
            <mc:Choice Requires="a14">
              <p:sp>
                <p:nvSpPr>
                  <p:cNvPr id="7" name="Rectangle 6"/>
                  <p:cNvSpPr/>
                  <p:nvPr/>
                </p:nvSpPr>
                <p:spPr>
                  <a:xfrm>
                    <a:off x="3992216" y="1987652"/>
                    <a:ext cx="4846983" cy="2215991"/>
                  </a:xfrm>
                  <a:prstGeom prst="rect">
                    <a:avLst/>
                  </a:prstGeom>
                </p:spPr>
                <p:txBody>
                  <a:bodyPr wrap="square">
                    <a:spAutoFit/>
                  </a:bodyPr>
                  <a:lstStyle/>
                  <a:p>
                    <a:pPr marL="285750" indent="-285750">
                      <a:buFont typeface="Arial" panose="020B0604020202020204" pitchFamily="34" charset="0"/>
                      <a:buChar char="•"/>
                    </a:pPr>
                    <a:r>
                      <a:rPr lang="en-US" sz="1200" b="1" dirty="0"/>
                      <a:t>Linear functions to separate classes, to find (</a:t>
                    </a:r>
                    <a14:m>
                      <m:oMath xmlns:m="http://schemas.openxmlformats.org/officeDocument/2006/math">
                        <m:sSub>
                          <m:sSubPr>
                            <m:ctrlPr>
                              <a:rPr lang="en-US" sz="1200" b="1" i="1">
                                <a:latin typeface="Cambria Math" panose="02040503050406030204" pitchFamily="18" charset="0"/>
                                <a:ea typeface="Cambria Math" panose="02040503050406030204" pitchFamily="18" charset="0"/>
                              </a:rPr>
                            </m:ctrlPr>
                          </m:sSubPr>
                          <m:e>
                            <m:r>
                              <a:rPr lang="en-US" sz="1200" b="1" i="1">
                                <a:latin typeface="Cambria Math" panose="02040503050406030204" pitchFamily="18" charset="0"/>
                                <a:ea typeface="Cambria Math" panose="02040503050406030204" pitchFamily="18" charset="0"/>
                              </a:rPr>
                              <m:t>𝒘</m:t>
                            </m:r>
                          </m:e>
                          <m:sub>
                            <m:r>
                              <a:rPr lang="en-US" sz="1200" b="1" i="1">
                                <a:latin typeface="Cambria Math" panose="02040503050406030204" pitchFamily="18" charset="0"/>
                                <a:ea typeface="Cambria Math" panose="02040503050406030204" pitchFamily="18" charset="0"/>
                              </a:rPr>
                              <m:t>𝟎</m:t>
                            </m:r>
                          </m:sub>
                        </m:sSub>
                      </m:oMath>
                    </a14:m>
                    <a:r>
                      <a:rPr lang="en-US" sz="1200" b="1" dirty="0"/>
                      <a:t>,</a:t>
                    </a:r>
                    <a:r>
                      <a:rPr lang="en-US" sz="1200" b="1" dirty="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ea typeface="Cambria Math" panose="02040503050406030204" pitchFamily="18" charset="0"/>
                              </a:rPr>
                            </m:ctrlPr>
                          </m:sSubPr>
                          <m:e>
                            <m:r>
                              <a:rPr lang="en-US" sz="1200" b="1" i="1">
                                <a:latin typeface="Cambria Math" panose="02040503050406030204" pitchFamily="18" charset="0"/>
                                <a:ea typeface="Cambria Math" panose="02040503050406030204" pitchFamily="18" charset="0"/>
                              </a:rPr>
                              <m:t>𝒘</m:t>
                            </m:r>
                          </m:e>
                          <m:sub>
                            <m:r>
                              <a:rPr lang="en-US" sz="1200" b="1" i="1" smtClean="0">
                                <a:latin typeface="Cambria Math" panose="02040503050406030204" pitchFamily="18" charset="0"/>
                                <a:ea typeface="Cambria Math" panose="02040503050406030204" pitchFamily="18" charset="0"/>
                              </a:rPr>
                              <m:t>𝟏</m:t>
                            </m:r>
                          </m:sub>
                        </m:sSub>
                      </m:oMath>
                    </a14:m>
                    <a:r>
                      <a:rPr lang="en-US" sz="1200" b="1" dirty="0"/>
                      <a:t>,</a:t>
                    </a:r>
                    <a:r>
                      <a:rPr lang="en-US" sz="1200" b="1" dirty="0">
                        <a:ea typeface="Cambria Math" panose="02040503050406030204" pitchFamily="18" charset="0"/>
                      </a:rPr>
                      <a:t> </a:t>
                    </a:r>
                    <a14:m>
                      <m:oMath xmlns:m="http://schemas.openxmlformats.org/officeDocument/2006/math">
                        <m:sSub>
                          <m:sSubPr>
                            <m:ctrlPr>
                              <a:rPr lang="en-US" sz="1200" b="1" i="1">
                                <a:latin typeface="Cambria Math" panose="02040503050406030204" pitchFamily="18" charset="0"/>
                                <a:ea typeface="Cambria Math" panose="02040503050406030204" pitchFamily="18" charset="0"/>
                              </a:rPr>
                            </m:ctrlPr>
                          </m:sSubPr>
                          <m:e>
                            <m:r>
                              <a:rPr lang="en-US" sz="1200" b="1" i="1">
                                <a:latin typeface="Cambria Math" panose="02040503050406030204" pitchFamily="18" charset="0"/>
                                <a:ea typeface="Cambria Math" panose="02040503050406030204" pitchFamily="18" charset="0"/>
                              </a:rPr>
                              <m:t>𝒘</m:t>
                            </m:r>
                          </m:e>
                          <m:sub>
                            <m:r>
                              <a:rPr lang="en-US" sz="1200" b="1" i="1" smtClean="0">
                                <a:latin typeface="Cambria Math" panose="02040503050406030204" pitchFamily="18" charset="0"/>
                                <a:ea typeface="Cambria Math" panose="02040503050406030204" pitchFamily="18" charset="0"/>
                              </a:rPr>
                              <m:t>𝟐</m:t>
                            </m:r>
                          </m:sub>
                        </m:sSub>
                      </m:oMath>
                    </a14:m>
                    <a:r>
                      <a:rPr lang="en-US" sz="1200" b="1" dirty="0"/>
                      <a:t> ) such that: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US" sz="1200" dirty="0"/>
                  </a:p>
                  <a:p>
                    <a:pPr marL="285750" indent="-285750">
                      <a:buFont typeface="Arial" panose="020B0604020202020204" pitchFamily="34" charset="0"/>
                      <a:buChar char="•"/>
                    </a:pPr>
                    <a:r>
                      <a:rPr lang="en-US" sz="1200" b="1" dirty="0"/>
                      <a:t>How to find a good line? Perceptron algorithm:</a:t>
                    </a:r>
                  </a:p>
                  <a:p>
                    <a:pPr marL="628650" lvl="1" indent="-171450">
                      <a:buFont typeface="Arial" panose="020B0604020202020204" pitchFamily="34" charset="0"/>
                      <a:buChar char="•"/>
                    </a:pPr>
                    <a:r>
                      <a:rPr lang="en-US" sz="1100" b="1" dirty="0"/>
                      <a:t>Start with random weights</a:t>
                    </a:r>
                  </a:p>
                  <a:p>
                    <a:pPr marL="628650" lvl="1" indent="-171450">
                      <a:buFont typeface="Arial" panose="020B0604020202020204" pitchFamily="34" charset="0"/>
                      <a:buChar char="•"/>
                    </a:pPr>
                    <a:r>
                      <a:rPr lang="en-US" sz="1100" b="1" dirty="0"/>
                      <a:t>For each data point</a:t>
                    </a:r>
                  </a:p>
                  <a:p>
                    <a:pPr marL="1143000" lvl="2" indent="-228600">
                      <a:buFont typeface="+mj-lt"/>
                      <a:buAutoNum type="arabicPeriod"/>
                    </a:pPr>
                    <a:r>
                      <a:rPr lang="en-US" sz="1100" b="1" dirty="0"/>
                      <a:t>Predict class label</a:t>
                    </a:r>
                  </a:p>
                  <a:p>
                    <a:pPr marL="1143000" lvl="2" indent="-228600">
                      <a:buFont typeface="+mj-lt"/>
                      <a:buAutoNum type="arabicPeriod"/>
                    </a:pPr>
                    <a:r>
                      <a:rPr lang="en-US" sz="1100" b="1" dirty="0"/>
                      <a:t>Update weights when prediction is not correct using a preset learning rate and the value of features of that data point, for example for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𝑤</m:t>
                            </m:r>
                          </m:e>
                          <m:sub>
                            <m:r>
                              <a:rPr lang="en-US" sz="1100" i="1">
                                <a:latin typeface="Cambria Math" panose="02040503050406030204" pitchFamily="18" charset="0"/>
                              </a:rPr>
                              <m:t>1</m:t>
                            </m:r>
                          </m:sub>
                        </m:sSub>
                      </m:oMath>
                    </a14:m>
                    <a:r>
                      <a:rPr lang="en-US" sz="1100" b="1" dirty="0"/>
                      <a:t>:</a:t>
                    </a:r>
                    <a:endParaRPr lang="en-US" sz="1200" b="1" dirty="0"/>
                  </a:p>
                </p:txBody>
              </p:sp>
            </mc:Choice>
            <mc:Fallback xmlns="">
              <p:sp>
                <p:nvSpPr>
                  <p:cNvPr id="7" name="Rectangle 6"/>
                  <p:cNvSpPr>
                    <a:spLocks noRot="1" noChangeAspect="1" noMove="1" noResize="1" noEditPoints="1" noAdjustHandles="1" noChangeArrowheads="1" noChangeShapeType="1" noTextEdit="1"/>
                  </p:cNvSpPr>
                  <p:nvPr/>
                </p:nvSpPr>
                <p:spPr>
                  <a:xfrm>
                    <a:off x="3992216" y="1987652"/>
                    <a:ext cx="4846983" cy="2215991"/>
                  </a:xfrm>
                  <a:prstGeom prst="rect">
                    <a:avLst/>
                  </a:prstGeom>
                  <a:blipFill>
                    <a:blip r:embed="rId6"/>
                    <a:stretch>
                      <a:fillRect b="-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52968" y="2286000"/>
                    <a:ext cx="1765162" cy="1995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ea typeface="Cambria Math" panose="02040503050406030204" pitchFamily="18" charset="0"/>
                                </a:rPr>
                                <m:t>𝑗</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𝑤</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𝑤</m:t>
                              </m:r>
                            </m:e>
                            <m:sub>
                              <m:r>
                                <a:rPr lang="en-US" sz="1200" b="0" i="1" smtClean="0">
                                  <a:latin typeface="Cambria Math" panose="02040503050406030204" pitchFamily="18" charset="0"/>
                                  <a:ea typeface="Cambria Math" panose="02040503050406030204" pitchFamily="18" charset="0"/>
                                </a:rPr>
                                <m:t>1</m:t>
                              </m:r>
                            </m:sub>
                          </m:s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1,</m:t>
                              </m:r>
                              <m:r>
                                <a:rPr lang="en-US" sz="1200" b="0" i="1" smtClean="0">
                                  <a:latin typeface="Cambria Math" panose="02040503050406030204" pitchFamily="18" charset="0"/>
                                  <a:ea typeface="Cambria Math" panose="02040503050406030204" pitchFamily="18" charset="0"/>
                                </a:rPr>
                                <m:t>𝑗</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𝑤</m:t>
                              </m:r>
                            </m:e>
                            <m:sub>
                              <m:r>
                                <a:rPr lang="en-US" sz="1200" b="0" i="1" smtClean="0">
                                  <a:latin typeface="Cambria Math" panose="02040503050406030204" pitchFamily="18" charset="0"/>
                                  <a:ea typeface="Cambria Math" panose="02040503050406030204" pitchFamily="18" charset="0"/>
                                </a:rPr>
                                <m:t>2</m:t>
                              </m:r>
                            </m:sub>
                          </m:sSub>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𝑥</m:t>
                              </m:r>
                            </m:e>
                            <m:sub>
                              <m:r>
                                <a:rPr lang="en-US" sz="1200" b="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𝑗</m:t>
                              </m:r>
                            </m:sub>
                          </m:sSub>
                        </m:oMath>
                      </m:oMathPara>
                    </a14:m>
                    <a:endParaRPr lang="en-US" sz="1200" dirty="0"/>
                  </a:p>
                </p:txBody>
              </p:sp>
            </mc:Choice>
            <mc:Fallback xmlns="">
              <p:sp>
                <p:nvSpPr>
                  <p:cNvPr id="8" name="TextBox 7"/>
                  <p:cNvSpPr txBox="1">
                    <a:spLocks noRot="1" noChangeAspect="1" noMove="1" noResize="1" noEditPoints="1" noAdjustHandles="1" noChangeArrowheads="1" noChangeShapeType="1" noTextEdit="1"/>
                  </p:cNvSpPr>
                  <p:nvPr/>
                </p:nvSpPr>
                <p:spPr>
                  <a:xfrm>
                    <a:off x="5052968" y="2286000"/>
                    <a:ext cx="1765162" cy="199542"/>
                  </a:xfrm>
                  <a:prstGeom prst="rect">
                    <a:avLst/>
                  </a:prstGeom>
                  <a:blipFill>
                    <a:blip r:embed="rId7"/>
                    <a:stretch>
                      <a:fillRect l="-2768" r="-1038"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110484" y="2492117"/>
                    <a:ext cx="1595116" cy="479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𝑃𝑟𝑒𝑑</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d>
                            <m:dPr>
                              <m:begChr m:val="{"/>
                              <m:endChr m:val=""/>
                              <m:ctrlPr>
                                <a:rPr lang="en-US" sz="1200" b="0" i="1" dirty="0" smtClean="0">
                                  <a:latin typeface="Cambria Math" panose="02040503050406030204" pitchFamily="18" charset="0"/>
                                </a:rPr>
                              </m:ctrlPr>
                            </m:dPr>
                            <m:e>
                              <m:eqArr>
                                <m:eqArrPr>
                                  <m:ctrlPr>
                                    <a:rPr lang="en-US" sz="1200" b="0" i="1" smtClean="0">
                                      <a:latin typeface="Cambria Math" panose="02040503050406030204" pitchFamily="18" charset="0"/>
                                    </a:rPr>
                                  </m:ctrlPr>
                                </m:eqArrPr>
                                <m:e>
                                  <m:r>
                                    <a:rPr lang="en-US" sz="1200" b="0" i="1" smtClean="0">
                                      <a:latin typeface="Cambria Math" panose="02040503050406030204" pitchFamily="18" charset="0"/>
                                    </a:rPr>
                                    <m:t>  1, </m:t>
                                  </m:r>
                                  <m:r>
                                    <a:rPr lang="en-US" sz="1200" b="0" i="1" smtClean="0">
                                      <a:latin typeface="Cambria Math" panose="02040503050406030204" pitchFamily="18" charset="0"/>
                                    </a:rPr>
                                    <m:t>𝑖𝑓</m:t>
                                  </m:r>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&gt;0</m:t>
                                  </m:r>
                                </m:e>
                                <m:e>
                                  <m:r>
                                    <a:rPr lang="en-US" sz="1200" b="0" i="1" smtClean="0">
                                      <a:latin typeface="Cambria Math" panose="02040503050406030204" pitchFamily="18" charset="0"/>
                                    </a:rPr>
                                    <m:t>−1, </m:t>
                                  </m:r>
                                  <m:r>
                                    <a:rPr lang="en-US" sz="1200" b="0" i="1" smtClean="0">
                                      <a:latin typeface="Cambria Math" panose="02040503050406030204" pitchFamily="18" charset="0"/>
                                    </a:rPr>
                                    <m:t>𝑖𝑓</m:t>
                                  </m:r>
                                  <m:r>
                                    <a:rPr lang="en-US" sz="1200" b="0" i="1" smtClean="0">
                                      <a:latin typeface="Cambria Math" panose="02040503050406030204" pitchFamily="18" charset="0"/>
                                    </a:rPr>
                                    <m:t> </m:t>
                                  </m:r>
                                  <m:sSub>
                                    <m:sSubPr>
                                      <m:ctrlPr>
                                        <a:rPr lang="en-US" sz="1200" i="1">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𝜙</m:t>
                                      </m:r>
                                    </m:e>
                                    <m:sub>
                                      <m:r>
                                        <a:rPr lang="en-US" sz="1200" b="0" i="1" smtClean="0">
                                          <a:latin typeface="Cambria Math" panose="02040503050406030204" pitchFamily="18" charset="0"/>
                                        </a:rPr>
                                        <m:t>𝑗</m:t>
                                      </m:r>
                                    </m:sub>
                                  </m:sSub>
                                  <m:r>
                                    <a:rPr lang="en-US" sz="120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rPr>
                                    <m:t>0</m:t>
                                  </m:r>
                                </m:e>
                              </m:eqArr>
                            </m:e>
                          </m:d>
                          <m:r>
                            <a:rPr lang="en-US" sz="1200" b="0" i="1" smtClean="0">
                              <a:latin typeface="Cambria Math" panose="02040503050406030204" pitchFamily="18" charset="0"/>
                            </a:rPr>
                            <m:t> </m:t>
                          </m:r>
                        </m:oMath>
                      </m:oMathPara>
                    </a14:m>
                    <a:endParaRPr lang="en-US" sz="1200" dirty="0"/>
                  </a:p>
                </p:txBody>
              </p:sp>
            </mc:Choice>
            <mc:Fallback xmlns="">
              <p:sp>
                <p:nvSpPr>
                  <p:cNvPr id="9" name="TextBox 8"/>
                  <p:cNvSpPr txBox="1">
                    <a:spLocks noRot="1" noChangeAspect="1" noMove="1" noResize="1" noEditPoints="1" noAdjustHandles="1" noChangeArrowheads="1" noChangeShapeType="1" noTextEdit="1"/>
                  </p:cNvSpPr>
                  <p:nvPr/>
                </p:nvSpPr>
                <p:spPr>
                  <a:xfrm>
                    <a:off x="5110484" y="2492117"/>
                    <a:ext cx="1595116" cy="479683"/>
                  </a:xfrm>
                  <a:prstGeom prst="rect">
                    <a:avLst/>
                  </a:prstGeom>
                  <a:blipFill>
                    <a:blip r:embed="rId8"/>
                    <a:stretch>
                      <a:fillRect l="-18702" t="-230380" r="-8397" b="-32658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p:cNvSpPr/>
                <p:nvPr/>
              </p:nvSpPr>
              <p:spPr>
                <a:xfrm>
                  <a:off x="5553351" y="4446874"/>
                  <a:ext cx="2337628" cy="305084"/>
                </a:xfrm>
                <a:prstGeom prst="rect">
                  <a:avLst/>
                </a:prstGeom>
              </p:spPr>
              <p:txBody>
                <a:bodyPr wrap="none">
                  <a:spAutoFit/>
                </a:bodyPr>
                <a:lstStyle/>
                <a:p>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1</m:t>
                          </m:r>
                        </m:sub>
                      </m:sSub>
                    </m:oMath>
                  </a14:m>
                  <a:r>
                    <a:rPr lang="en-US" sz="1200" dirty="0"/>
                    <a:t>+</a:t>
                  </a:r>
                  <a14:m>
                    <m:oMath xmlns:m="http://schemas.openxmlformats.org/officeDocument/2006/math">
                      <m:r>
                        <a:rPr lang="en-US" sz="1200" i="1" dirty="0">
                          <a:latin typeface="Cambria Math" panose="02040503050406030204" pitchFamily="18" charset="0"/>
                          <a:ea typeface="Cambria Math" panose="02040503050406030204" pitchFamily="18" charset="0"/>
                        </a:rPr>
                        <m:t>𝜂</m:t>
                      </m:r>
                      <m:d>
                        <m:dPr>
                          <m:ctrlPr>
                            <a:rPr lang="en-US" sz="1200" i="1" dirty="0">
                              <a:latin typeface="Cambria Math" panose="02040503050406030204" pitchFamily="18" charset="0"/>
                              <a:ea typeface="Cambria Math" panose="02040503050406030204" pitchFamily="18" charset="0"/>
                            </a:rPr>
                          </m:ctrlPr>
                        </m:dPr>
                        <m:e>
                          <m:sSub>
                            <m:sSubPr>
                              <m:ctrlPr>
                                <a:rPr lang="en-US" sz="1200" i="1" dirty="0">
                                  <a:latin typeface="Cambria Math" panose="02040503050406030204" pitchFamily="18" charset="0"/>
                                  <a:ea typeface="Cambria Math" panose="02040503050406030204" pitchFamily="18" charset="0"/>
                                </a:rPr>
                              </m:ctrlPr>
                            </m:sSubPr>
                            <m:e>
                              <m:r>
                                <a:rPr lang="en-US" sz="1200" i="1" dirty="0">
                                  <a:latin typeface="Cambria Math" panose="02040503050406030204" pitchFamily="18" charset="0"/>
                                  <a:ea typeface="Cambria Math" panose="02040503050406030204" pitchFamily="18" charset="0"/>
                                </a:rPr>
                                <m:t>𝐴𝑐𝑡𝑢𝑎𝑙</m:t>
                              </m:r>
                            </m:e>
                            <m:sub>
                              <m:r>
                                <a:rPr lang="en-US" sz="1200" i="1" dirty="0">
                                  <a:latin typeface="Cambria Math" panose="02040503050406030204" pitchFamily="18" charset="0"/>
                                  <a:ea typeface="Cambria Math" panose="02040503050406030204" pitchFamily="18" charset="0"/>
                                </a:rPr>
                                <m:t>𝑗</m:t>
                              </m:r>
                            </m:sub>
                          </m:sSub>
                          <m:r>
                            <a:rPr lang="en-US" sz="1200" i="1" dirty="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𝑃𝑟𝑒𝑑</m:t>
                              </m:r>
                            </m:e>
                            <m:sub>
                              <m:r>
                                <a:rPr lang="en-US" sz="1200" i="1">
                                  <a:latin typeface="Cambria Math" panose="02040503050406030204" pitchFamily="18" charset="0"/>
                                </a:rPr>
                                <m:t>𝑗</m:t>
                              </m:r>
                            </m:sub>
                          </m:sSub>
                        </m:e>
                      </m:d>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𝑥</m:t>
                          </m:r>
                        </m:e>
                        <m:sub>
                          <m:r>
                            <a:rPr lang="en-US" sz="1200" i="1">
                              <a:latin typeface="Cambria Math" panose="02040503050406030204" pitchFamily="18" charset="0"/>
                              <a:ea typeface="Cambria Math" panose="02040503050406030204" pitchFamily="18" charset="0"/>
                            </a:rPr>
                            <m:t>1,</m:t>
                          </m:r>
                          <m:r>
                            <a:rPr lang="en-US" sz="1200" i="1">
                              <a:latin typeface="Cambria Math" panose="02040503050406030204" pitchFamily="18" charset="0"/>
                              <a:ea typeface="Cambria Math" panose="02040503050406030204" pitchFamily="18" charset="0"/>
                            </a:rPr>
                            <m:t>𝑗</m:t>
                          </m:r>
                        </m:sub>
                      </m:sSub>
                    </m:oMath>
                  </a14:m>
                  <a:endParaRPr lang="en-US" sz="1200" dirty="0"/>
                </a:p>
              </p:txBody>
            </p:sp>
          </mc:Choice>
          <mc:Fallback xmlns="">
            <p:sp>
              <p:nvSpPr>
                <p:cNvPr id="2" name="Rectangle 1"/>
                <p:cNvSpPr>
                  <a:spLocks noRot="1" noChangeAspect="1" noMove="1" noResize="1" noEditPoints="1" noAdjustHandles="1" noChangeArrowheads="1" noChangeShapeType="1" noTextEdit="1"/>
                </p:cNvSpPr>
                <p:nvPr/>
              </p:nvSpPr>
              <p:spPr>
                <a:xfrm>
                  <a:off x="5553351" y="4446874"/>
                  <a:ext cx="2337628" cy="305084"/>
                </a:xfrm>
                <a:prstGeom prst="rect">
                  <a:avLst/>
                </a:prstGeom>
                <a:blipFill>
                  <a:blip r:embed="rId9"/>
                  <a:stretch>
                    <a:fillRect b="-9804"/>
                  </a:stretch>
                </a:blipFill>
              </p:spPr>
              <p:txBody>
                <a:bodyPr/>
                <a:lstStyle/>
                <a:p>
                  <a:r>
                    <a:rPr lang="en-US">
                      <a:noFill/>
                    </a:rPr>
                    <a:t> </a:t>
                  </a:r>
                </a:p>
              </p:txBody>
            </p:sp>
          </mc:Fallback>
        </mc:AlternateContent>
      </p:grpSp>
    </p:spTree>
    <p:extLst>
      <p:ext uri="{BB962C8B-B14F-4D97-AF65-F5344CB8AC3E}">
        <p14:creationId xmlns:p14="http://schemas.microsoft.com/office/powerpoint/2010/main" val="17777375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17984" y="1447800"/>
            <a:ext cx="6765232" cy="4724400"/>
            <a:chOff x="1660915" y="1305169"/>
            <a:chExt cx="7345604" cy="5111464"/>
          </a:xfrm>
        </p:grpSpPr>
        <p:grpSp>
          <p:nvGrpSpPr>
            <p:cNvPr id="5" name="Group 4"/>
            <p:cNvGrpSpPr/>
            <p:nvPr/>
          </p:nvGrpSpPr>
          <p:grpSpPr>
            <a:xfrm>
              <a:off x="2753564" y="2240380"/>
              <a:ext cx="3505200" cy="2733511"/>
              <a:chOff x="3175594" y="2545180"/>
              <a:chExt cx="3505200" cy="2733511"/>
            </a:xfrm>
          </p:grpSpPr>
          <mc:AlternateContent xmlns:mc="http://schemas.openxmlformats.org/markup-compatibility/2006" xmlns:a14="http://schemas.microsoft.com/office/drawing/2010/main">
            <mc:Choice Requires="a14">
              <p:sp>
                <p:nvSpPr>
                  <p:cNvPr id="12" name="TextBox 11"/>
                  <p:cNvSpPr txBox="1"/>
                  <p:nvPr/>
                </p:nvSpPr>
                <p:spPr>
                  <a:xfrm>
                    <a:off x="3798643" y="3129029"/>
                    <a:ext cx="2053639" cy="232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𝜙</m:t>
                              </m:r>
                            </m:e>
                            <m:sub>
                              <m:r>
                                <a:rPr lang="en-US" sz="1400" b="0" i="1" smtClean="0">
                                  <a:latin typeface="Cambria Math" panose="02040503050406030204" pitchFamily="18" charset="0"/>
                                  <a:ea typeface="Cambria Math" panose="02040503050406030204" pitchFamily="18" charset="0"/>
                                </a:rPr>
                                <m:t>𝑗</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0</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1</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𝑗</m:t>
                              </m:r>
                            </m:sub>
                          </m:sSub>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2</m:t>
                              </m:r>
                            </m:sub>
                          </m:sSub>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𝑗</m:t>
                              </m:r>
                            </m:sub>
                          </m:sSub>
                        </m:oMath>
                      </m:oMathPara>
                    </a14:m>
                    <a:endParaRPr lang="en-US" sz="1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798643" y="3129029"/>
                    <a:ext cx="2053639" cy="232756"/>
                  </a:xfrm>
                  <a:prstGeom prst="rect">
                    <a:avLst/>
                  </a:prstGeom>
                  <a:blipFill>
                    <a:blip r:embed="rId2"/>
                    <a:stretch>
                      <a:fillRect l="-4516" r="-7742" b="-34286"/>
                    </a:stretch>
                  </a:blipFill>
                </p:spPr>
                <p:txBody>
                  <a:bodyPr/>
                  <a:lstStyle/>
                  <a:p>
                    <a:r>
                      <a:rPr lang="en-US">
                        <a:noFill/>
                      </a:rPr>
                      <a:t> </a:t>
                    </a:r>
                  </a:p>
                </p:txBody>
              </p:sp>
            </mc:Fallback>
          </mc:AlternateContent>
          <p:sp>
            <p:nvSpPr>
              <p:cNvPr id="13" name="TextBox 12"/>
              <p:cNvSpPr txBox="1"/>
              <p:nvPr/>
            </p:nvSpPr>
            <p:spPr>
              <a:xfrm>
                <a:off x="3233114" y="2632194"/>
                <a:ext cx="1131059" cy="332993"/>
              </a:xfrm>
              <a:prstGeom prst="rect">
                <a:avLst/>
              </a:prstGeom>
              <a:noFill/>
            </p:spPr>
            <p:txBody>
              <a:bodyPr wrap="none" rtlCol="0">
                <a:spAutoFit/>
              </a:bodyPr>
              <a:lstStyle/>
              <a:p>
                <a:r>
                  <a:rPr lang="en-US" sz="1400" b="1" dirty="0">
                    <a:solidFill>
                      <a:schemeClr val="accent6"/>
                    </a:solidFill>
                  </a:rPr>
                  <a:t>For j in 1:N:</a:t>
                </a:r>
              </a:p>
            </p:txBody>
          </p:sp>
          <mc:AlternateContent xmlns:mc="http://schemas.openxmlformats.org/markup-compatibility/2006" xmlns:a14="http://schemas.microsoft.com/office/drawing/2010/main">
            <mc:Choice Requires="a14">
              <p:sp>
                <p:nvSpPr>
                  <p:cNvPr id="14" name="TextBox 13"/>
                  <p:cNvSpPr txBox="1"/>
                  <p:nvPr/>
                </p:nvSpPr>
                <p:spPr>
                  <a:xfrm>
                    <a:off x="3866492" y="3499138"/>
                    <a:ext cx="1856919"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𝑃𝑟𝑒𝑑</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m:t>
                          </m:r>
                          <m:d>
                            <m:dPr>
                              <m:begChr m:val="{"/>
                              <m:endChr m:val=""/>
                              <m:ctrlPr>
                                <a:rPr lang="en-US" sz="1400" b="0" i="1" dirty="0" smtClean="0">
                                  <a:latin typeface="Cambria Math" panose="02040503050406030204" pitchFamily="18" charset="0"/>
                                </a:rPr>
                              </m:ctrlPr>
                            </m:dPr>
                            <m:e>
                              <m:eqArr>
                                <m:eqArrPr>
                                  <m:ctrlPr>
                                    <a:rPr lang="en-US" sz="1400" b="0" i="1" smtClean="0">
                                      <a:latin typeface="Cambria Math" panose="02040503050406030204" pitchFamily="18" charset="0"/>
                                    </a:rPr>
                                  </m:ctrlPr>
                                </m:eqArrPr>
                                <m:e>
                                  <m:r>
                                    <a:rPr lang="en-US" sz="1400" b="0" i="1" smtClean="0">
                                      <a:latin typeface="Cambria Math" panose="02040503050406030204" pitchFamily="18" charset="0"/>
                                    </a:rPr>
                                    <m:t>  1, </m:t>
                                  </m:r>
                                  <m:r>
                                    <a:rPr lang="en-US" sz="1400" b="0" i="1" smtClean="0">
                                      <a:latin typeface="Cambria Math" panose="02040503050406030204" pitchFamily="18" charset="0"/>
                                    </a:rPr>
                                    <m:t>𝑖𝑓</m:t>
                                  </m:r>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𝜙</m:t>
                                      </m:r>
                                    </m:e>
                                    <m:sub>
                                      <m:r>
                                        <a:rPr lang="en-US" sz="1400" b="0" i="1" smtClean="0">
                                          <a:latin typeface="Cambria Math" panose="02040503050406030204" pitchFamily="18" charset="0"/>
                                        </a:rPr>
                                        <m:t>𝑗</m:t>
                                      </m:r>
                                    </m:sub>
                                  </m:sSub>
                                  <m:r>
                                    <a:rPr lang="en-US" sz="1400" b="0" i="1" smtClean="0">
                                      <a:latin typeface="Cambria Math" panose="02040503050406030204" pitchFamily="18" charset="0"/>
                                    </a:rPr>
                                    <m:t>&gt;0</m:t>
                                  </m:r>
                                </m:e>
                                <m:e>
                                  <m:r>
                                    <a:rPr lang="en-US" sz="1400" b="0" i="1" smtClean="0">
                                      <a:latin typeface="Cambria Math" panose="02040503050406030204" pitchFamily="18" charset="0"/>
                                    </a:rPr>
                                    <m:t>−1, </m:t>
                                  </m:r>
                                  <m:r>
                                    <a:rPr lang="en-US" sz="1400" b="0" i="1" smtClean="0">
                                      <a:latin typeface="Cambria Math" panose="02040503050406030204" pitchFamily="18" charset="0"/>
                                    </a:rPr>
                                    <m:t>𝑖𝑓</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𝜙</m:t>
                                      </m:r>
                                    </m:e>
                                    <m:sub>
                                      <m:r>
                                        <a:rPr lang="en-US" sz="1400" b="0" i="1" smtClean="0">
                                          <a:latin typeface="Cambria Math" panose="02040503050406030204" pitchFamily="18" charset="0"/>
                                        </a:rPr>
                                        <m:t>𝑗</m:t>
                                      </m:r>
                                    </m:sub>
                                  </m:sSub>
                                  <m:r>
                                    <a:rPr lang="en-US" sz="140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rPr>
                                    <m:t>0</m:t>
                                  </m:r>
                                </m:e>
                              </m:eqArr>
                            </m:e>
                          </m:d>
                          <m:r>
                            <a:rPr lang="en-US" sz="1400" b="0" i="1" smtClean="0">
                              <a:latin typeface="Cambria Math" panose="02040503050406030204" pitchFamily="18" charset="0"/>
                            </a:rPr>
                            <m:t> </m:t>
                          </m:r>
                        </m:oMath>
                      </m:oMathPara>
                    </a14:m>
                    <a:endParaRPr 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866492" y="3499138"/>
                    <a:ext cx="1856919" cy="559577"/>
                  </a:xfrm>
                  <a:prstGeom prst="rect">
                    <a:avLst/>
                  </a:prstGeom>
                  <a:blipFill>
                    <a:blip r:embed="rId3"/>
                    <a:stretch>
                      <a:fillRect r="-2491" b="-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866493" y="4222557"/>
                    <a:ext cx="2518446" cy="744435"/>
                  </a:xfrm>
                  <a:prstGeom prst="rect">
                    <a:avLst/>
                  </a:prstGeom>
                  <a:noFill/>
                </p:spPr>
                <p:txBody>
                  <a:bodyPr wrap="non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0</m:t>
                            </m:r>
                          </m:sub>
                        </m:sSub>
                      </m:oMath>
                    </a14:m>
                    <a:r>
                      <a:rPr lang="en-US" sz="1400" dirty="0"/>
                      <a:t>+</a:t>
                    </a:r>
                    <a14:m>
                      <m:oMath xmlns:m="http://schemas.openxmlformats.org/officeDocument/2006/math">
                        <m:r>
                          <a:rPr lang="en-US" sz="1400" i="1" dirty="0" smtClean="0">
                            <a:latin typeface="Cambria Math" panose="02040503050406030204" pitchFamily="18" charset="0"/>
                            <a:ea typeface="Cambria Math" panose="02040503050406030204" pitchFamily="18" charset="0"/>
                          </a:rPr>
                          <m:t>𝜂</m:t>
                        </m:r>
                        <m:d>
                          <m:dPr>
                            <m:ctrlPr>
                              <a:rPr lang="en-US" sz="1400" i="1" dirty="0" smtClean="0">
                                <a:latin typeface="Cambria Math" panose="02040503050406030204" pitchFamily="18" charset="0"/>
                                <a:ea typeface="Cambria Math" panose="02040503050406030204" pitchFamily="18" charset="0"/>
                              </a:rPr>
                            </m:ctrlPr>
                          </m:dPr>
                          <m:e>
                            <m:sSub>
                              <m:sSubPr>
                                <m:ctrlPr>
                                  <a:rPr lang="en-US" sz="140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𝐴𝑐𝑡𝑢𝑎𝑙</m:t>
                                </m:r>
                              </m:e>
                              <m:sub>
                                <m:r>
                                  <a:rPr lang="en-US" sz="1400" b="0" i="1" dirty="0" smtClean="0">
                                    <a:latin typeface="Cambria Math" panose="02040503050406030204" pitchFamily="18" charset="0"/>
                                    <a:ea typeface="Cambria Math" panose="02040503050406030204" pitchFamily="18" charset="0"/>
                                  </a:rPr>
                                  <m:t>𝑗</m:t>
                                </m:r>
                              </m:sub>
                            </m:sSub>
                            <m:r>
                              <a:rPr lang="en-US" sz="1400" b="0" i="1" dirty="0"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𝑃𝑟𝑒𝑑</m:t>
                                </m:r>
                              </m:e>
                              <m:sub>
                                <m:r>
                                  <a:rPr lang="en-US" sz="1400" b="0" i="1" smtClean="0">
                                    <a:latin typeface="Cambria Math" panose="02040503050406030204" pitchFamily="18" charset="0"/>
                                  </a:rPr>
                                  <m:t>𝑗</m:t>
                                </m:r>
                              </m:sub>
                            </m:sSub>
                          </m:e>
                        </m:d>
                      </m:oMath>
                    </a14:m>
                    <a:endParaRPr lang="en-US" sz="1400" dirty="0"/>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m:t>
                            </m:r>
                          </m:sub>
                        </m:sSub>
                      </m:oMath>
                    </a14:m>
                    <a:r>
                      <a:rPr lang="en-US" sz="1400" dirty="0"/>
                      <a:t>+</a:t>
                    </a:r>
                    <a14:m>
                      <m:oMath xmlns:m="http://schemas.openxmlformats.org/officeDocument/2006/math">
                        <m:r>
                          <a:rPr lang="en-US" sz="1400" i="1" dirty="0">
                            <a:latin typeface="Cambria Math" panose="02040503050406030204" pitchFamily="18" charset="0"/>
                            <a:ea typeface="Cambria Math" panose="02040503050406030204" pitchFamily="18" charset="0"/>
                          </a:rPr>
                          <m:t>𝜂</m:t>
                        </m:r>
                        <m:d>
                          <m:dPr>
                            <m:ctrlPr>
                              <a:rPr lang="en-US" sz="1400" i="1" dirty="0">
                                <a:latin typeface="Cambria Math" panose="02040503050406030204" pitchFamily="18" charset="0"/>
                                <a:ea typeface="Cambria Math" panose="02040503050406030204" pitchFamily="18" charset="0"/>
                              </a:rPr>
                            </m:ctrlPr>
                          </m:dPr>
                          <m:e>
                            <m:sSub>
                              <m:sSubPr>
                                <m:ctrlPr>
                                  <a:rPr lang="en-US" sz="1400" i="1" dirty="0">
                                    <a:latin typeface="Cambria Math" panose="02040503050406030204" pitchFamily="18" charset="0"/>
                                    <a:ea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𝐴𝑐𝑡𝑢𝑎𝑙</m:t>
                                </m:r>
                              </m:e>
                              <m:sub>
                                <m:r>
                                  <a:rPr lang="en-US" sz="1400" i="1" dirty="0">
                                    <a:latin typeface="Cambria Math" panose="02040503050406030204" pitchFamily="18" charset="0"/>
                                    <a:ea typeface="Cambria Math" panose="02040503050406030204" pitchFamily="18" charset="0"/>
                                  </a:rPr>
                                  <m:t>𝑗</m:t>
                                </m:r>
                              </m:sub>
                            </m:sSub>
                            <m:r>
                              <a:rPr lang="en-US" sz="1400" i="1" dirty="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𝑃𝑟𝑒𝑑</m:t>
                                </m:r>
                              </m:e>
                              <m:sub>
                                <m:r>
                                  <a:rPr lang="en-US" sz="1400" i="1">
                                    <a:latin typeface="Cambria Math" panose="02040503050406030204" pitchFamily="18" charset="0"/>
                                  </a:rPr>
                                  <m:t>𝑗</m:t>
                                </m:r>
                              </m:sub>
                            </m:sSub>
                          </m:e>
                        </m:d>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r>
                              <a:rPr lang="en-US" sz="1400" i="1">
                                <a:latin typeface="Cambria Math" panose="02040503050406030204" pitchFamily="18" charset="0"/>
                                <a:ea typeface="Cambria Math" panose="02040503050406030204" pitchFamily="18" charset="0"/>
                              </a:rPr>
                              <m:t>𝑗</m:t>
                            </m:r>
                          </m:sub>
                        </m:sSub>
                      </m:oMath>
                    </a14:m>
                    <a:endParaRPr lang="en-US" sz="1400" dirty="0"/>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a14:m>
                    <a:r>
                      <a:rPr lang="en-US" sz="1400" dirty="0"/>
                      <a:t>+</a:t>
                    </a:r>
                    <a14:m>
                      <m:oMath xmlns:m="http://schemas.openxmlformats.org/officeDocument/2006/math">
                        <m:r>
                          <a:rPr lang="en-US" sz="1400" i="1" dirty="0">
                            <a:latin typeface="Cambria Math" panose="02040503050406030204" pitchFamily="18" charset="0"/>
                            <a:ea typeface="Cambria Math" panose="02040503050406030204" pitchFamily="18" charset="0"/>
                          </a:rPr>
                          <m:t>𝜂</m:t>
                        </m:r>
                        <m:d>
                          <m:dPr>
                            <m:ctrlPr>
                              <a:rPr lang="en-US" sz="1400" i="1" dirty="0">
                                <a:latin typeface="Cambria Math" panose="02040503050406030204" pitchFamily="18" charset="0"/>
                                <a:ea typeface="Cambria Math" panose="02040503050406030204" pitchFamily="18" charset="0"/>
                              </a:rPr>
                            </m:ctrlPr>
                          </m:dPr>
                          <m:e>
                            <m:sSub>
                              <m:sSubPr>
                                <m:ctrlPr>
                                  <a:rPr lang="en-US" sz="1400" i="1" dirty="0">
                                    <a:latin typeface="Cambria Math" panose="02040503050406030204" pitchFamily="18" charset="0"/>
                                    <a:ea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𝐴𝑐𝑡𝑢𝑎𝑙</m:t>
                                </m:r>
                              </m:e>
                              <m:sub>
                                <m:r>
                                  <a:rPr lang="en-US" sz="1400" i="1" dirty="0">
                                    <a:latin typeface="Cambria Math" panose="02040503050406030204" pitchFamily="18" charset="0"/>
                                    <a:ea typeface="Cambria Math" panose="02040503050406030204" pitchFamily="18" charset="0"/>
                                  </a:rPr>
                                  <m:t>𝑗</m:t>
                                </m:r>
                              </m:sub>
                            </m:sSub>
                            <m:r>
                              <a:rPr lang="en-US" sz="1400" i="1" dirty="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𝑃𝑟𝑒𝑑</m:t>
                                </m:r>
                              </m:e>
                              <m:sub>
                                <m:r>
                                  <a:rPr lang="en-US" sz="1400" i="1">
                                    <a:latin typeface="Cambria Math" panose="02040503050406030204" pitchFamily="18" charset="0"/>
                                  </a:rPr>
                                  <m:t>𝑗</m:t>
                                </m:r>
                              </m:sub>
                            </m:sSub>
                          </m:e>
                        </m:d>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𝑗</m:t>
                            </m:r>
                          </m:sub>
                        </m:sSub>
                      </m:oMath>
                    </a14:m>
                    <a:endParaRPr lang="en-US" sz="1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866493" y="4222557"/>
                    <a:ext cx="2518446" cy="744435"/>
                  </a:xfrm>
                  <a:prstGeom prst="rect">
                    <a:avLst/>
                  </a:prstGeom>
                  <a:blipFill>
                    <a:blip r:embed="rId4"/>
                    <a:stretch>
                      <a:fillRect l="-1837" t="-6250" r="-9186" b="-22321"/>
                    </a:stretch>
                  </a:blipFill>
                </p:spPr>
                <p:txBody>
                  <a:bodyPr/>
                  <a:lstStyle/>
                  <a:p>
                    <a:r>
                      <a:rPr lang="en-US">
                        <a:noFill/>
                      </a:rPr>
                      <a:t> </a:t>
                    </a:r>
                  </a:p>
                </p:txBody>
              </p:sp>
            </mc:Fallback>
          </mc:AlternateContent>
          <p:sp>
            <p:nvSpPr>
              <p:cNvPr id="16" name="Rectangle 15"/>
              <p:cNvSpPr/>
              <p:nvPr/>
            </p:nvSpPr>
            <p:spPr>
              <a:xfrm>
                <a:off x="3175594" y="2545180"/>
                <a:ext cx="3505200" cy="2733511"/>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705604" y="1506645"/>
              <a:ext cx="1287010" cy="366291"/>
            </a:xfrm>
            <a:prstGeom prst="rect">
              <a:avLst/>
            </a:prstGeom>
            <a:noFill/>
          </p:spPr>
          <p:txBody>
            <a:bodyPr wrap="none" rtlCol="0">
              <a:spAutoFit/>
            </a:bodyPr>
            <a:lstStyle/>
            <a:p>
              <a:r>
                <a:rPr lang="en-US" sz="1600" dirty="0">
                  <a:solidFill>
                    <a:srgbClr val="7030A0"/>
                  </a:solidFill>
                </a:rPr>
                <a:t>For </a:t>
              </a:r>
              <a:r>
                <a:rPr lang="en-US" sz="1600" dirty="0" err="1">
                  <a:solidFill>
                    <a:srgbClr val="7030A0"/>
                  </a:solidFill>
                </a:rPr>
                <a:t>i</a:t>
              </a:r>
              <a:r>
                <a:rPr lang="en-US" sz="1600" dirty="0">
                  <a:solidFill>
                    <a:srgbClr val="7030A0"/>
                  </a:solidFill>
                </a:rPr>
                <a:t> in 1:M:</a:t>
              </a:r>
            </a:p>
          </p:txBody>
        </p:sp>
        <p:sp>
          <p:nvSpPr>
            <p:cNvPr id="7" name="TextBox 6"/>
            <p:cNvSpPr txBox="1"/>
            <p:nvPr/>
          </p:nvSpPr>
          <p:spPr>
            <a:xfrm>
              <a:off x="6494585" y="2180413"/>
              <a:ext cx="2033498" cy="1498466"/>
            </a:xfrm>
            <a:prstGeom prst="rect">
              <a:avLst/>
            </a:prstGeom>
            <a:noFill/>
          </p:spPr>
          <p:txBody>
            <a:bodyPr wrap="square" rtlCol="0">
              <a:spAutoFit/>
            </a:bodyPr>
            <a:lstStyle/>
            <a:p>
              <a:r>
                <a:rPr lang="en-US" sz="1400" dirty="0"/>
                <a:t>For every data point, we update the weight based on the prediction correctness, learning rate and feature values.</a:t>
              </a:r>
            </a:p>
          </p:txBody>
        </p:sp>
        <p:sp>
          <p:nvSpPr>
            <p:cNvPr id="8" name="Rectangle 7"/>
            <p:cNvSpPr/>
            <p:nvPr/>
          </p:nvSpPr>
          <p:spPr>
            <a:xfrm>
              <a:off x="2753563" y="5439697"/>
              <a:ext cx="3505200" cy="6471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solidFill>
                </a:rPr>
                <a:t>Calculate accuracy for the entire dataset to see whether the criteria has meet after each epoch.</a:t>
              </a:r>
            </a:p>
          </p:txBody>
        </p:sp>
        <p:sp>
          <p:nvSpPr>
            <p:cNvPr id="9" name="TextBox 8"/>
            <p:cNvSpPr txBox="1"/>
            <p:nvPr/>
          </p:nvSpPr>
          <p:spPr>
            <a:xfrm>
              <a:off x="6476599" y="5247139"/>
              <a:ext cx="2529920" cy="1032276"/>
            </a:xfrm>
            <a:prstGeom prst="rect">
              <a:avLst/>
            </a:prstGeom>
            <a:noFill/>
          </p:spPr>
          <p:txBody>
            <a:bodyPr wrap="square" rtlCol="0">
              <a:spAutoFit/>
            </a:bodyPr>
            <a:lstStyle/>
            <a:p>
              <a:r>
                <a:rPr lang="en-US" sz="1400" dirty="0"/>
                <a:t>For not linearly separable dataset, we need to use some accuracy threshold to stop the algorithm. </a:t>
              </a:r>
            </a:p>
          </p:txBody>
        </p:sp>
        <p:sp>
          <p:nvSpPr>
            <p:cNvPr id="10" name="TextBox 9"/>
            <p:cNvSpPr txBox="1"/>
            <p:nvPr/>
          </p:nvSpPr>
          <p:spPr>
            <a:xfrm>
              <a:off x="2890928" y="1522032"/>
              <a:ext cx="4376255" cy="307777"/>
            </a:xfrm>
            <a:prstGeom prst="rect">
              <a:avLst/>
            </a:prstGeom>
            <a:noFill/>
          </p:spPr>
          <p:txBody>
            <a:bodyPr wrap="square" rtlCol="0">
              <a:spAutoFit/>
            </a:bodyPr>
            <a:lstStyle/>
            <a:p>
              <a:r>
                <a:rPr lang="en-US" sz="1400" b="1" dirty="0">
                  <a:solidFill>
                    <a:srgbClr val="7030A0"/>
                  </a:solidFill>
                </a:rPr>
                <a:t>We set a maximum of epochs of M to run.</a:t>
              </a:r>
            </a:p>
          </p:txBody>
        </p:sp>
        <p:sp>
          <p:nvSpPr>
            <p:cNvPr id="11" name="Rectangle 10"/>
            <p:cNvSpPr/>
            <p:nvPr/>
          </p:nvSpPr>
          <p:spPr>
            <a:xfrm>
              <a:off x="1660915" y="1305169"/>
              <a:ext cx="7115381" cy="5111464"/>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A Little Bit of History – Perceptron </a:t>
            </a:r>
          </a:p>
        </p:txBody>
      </p:sp>
      <p:sp>
        <p:nvSpPr>
          <p:cNvPr id="2" name="Rectangle 1"/>
          <p:cNvSpPr/>
          <p:nvPr/>
        </p:nvSpPr>
        <p:spPr>
          <a:xfrm>
            <a:off x="2975390" y="6393760"/>
            <a:ext cx="3031599" cy="369332"/>
          </a:xfrm>
          <a:prstGeom prst="rect">
            <a:avLst/>
          </a:prstGeom>
        </p:spPr>
        <p:txBody>
          <a:bodyPr wrap="none">
            <a:spAutoFit/>
          </a:bodyPr>
          <a:lstStyle/>
          <a:p>
            <a:r>
              <a:rPr lang="en-US" dirty="0">
                <a:solidFill>
                  <a:srgbClr val="1F497D"/>
                </a:solidFill>
                <a:latin typeface="Arial" panose="020B0604020202020204" pitchFamily="34" charset="0"/>
                <a:cs typeface="Arial" panose="020B0604020202020204" pitchFamily="34" charset="0"/>
              </a:rPr>
              <a:t>Perceptron R notebook: </a:t>
            </a:r>
            <a:r>
              <a:rPr lang="en-US" dirty="0">
                <a:solidFill>
                  <a:srgbClr val="1F497D"/>
                </a:solidFill>
                <a:latin typeface="Arial" panose="020B0604020202020204" pitchFamily="34" charset="0"/>
                <a:cs typeface="Arial" panose="020B0604020202020204" pitchFamily="34" charset="0"/>
                <a:hlinkClick r:id="rId5"/>
              </a:rPr>
              <a:t>link</a:t>
            </a:r>
            <a:endParaRPr lang="en-US"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4047720"/>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A Little Bit of History – </a:t>
            </a:r>
            <a:r>
              <a:rPr lang="en-US" sz="3600" dirty="0" err="1">
                <a:solidFill>
                  <a:schemeClr val="accent2"/>
                </a:solidFill>
              </a:rPr>
              <a:t>Adaline</a:t>
            </a:r>
            <a:r>
              <a:rPr lang="en-US" sz="3600" dirty="0">
                <a:solidFill>
                  <a:schemeClr val="accent2"/>
                </a:solidFill>
              </a:rPr>
              <a:t> </a:t>
            </a:r>
          </a:p>
        </p:txBody>
      </p:sp>
      <p:pic>
        <p:nvPicPr>
          <p:cNvPr id="5" name="Picture 4"/>
          <p:cNvPicPr>
            <a:picLocks noChangeAspect="1"/>
          </p:cNvPicPr>
          <p:nvPr/>
        </p:nvPicPr>
        <p:blipFill>
          <a:blip r:embed="rId2"/>
          <a:stretch>
            <a:fillRect/>
          </a:stretch>
        </p:blipFill>
        <p:spPr>
          <a:xfrm>
            <a:off x="624516" y="1763065"/>
            <a:ext cx="4846967" cy="2065973"/>
          </a:xfrm>
          <a:prstGeom prst="rect">
            <a:avLst/>
          </a:prstGeom>
        </p:spPr>
      </p:pic>
      <p:sp>
        <p:nvSpPr>
          <p:cNvPr id="6" name="TextBox 5"/>
          <p:cNvSpPr txBox="1"/>
          <p:nvPr/>
        </p:nvSpPr>
        <p:spPr>
          <a:xfrm>
            <a:off x="1219200" y="4030406"/>
            <a:ext cx="3341364" cy="307777"/>
          </a:xfrm>
          <a:prstGeom prst="rect">
            <a:avLst/>
          </a:prstGeom>
          <a:noFill/>
        </p:spPr>
        <p:txBody>
          <a:bodyPr wrap="none" rtlCol="0">
            <a:spAutoFit/>
          </a:bodyPr>
          <a:lstStyle/>
          <a:p>
            <a:r>
              <a:rPr lang="en-US" sz="1400" dirty="0"/>
              <a:t>* From Sebastian </a:t>
            </a:r>
            <a:r>
              <a:rPr lang="en-US" sz="1400" i="1" dirty="0"/>
              <a:t>Python Machine Learning</a:t>
            </a:r>
          </a:p>
        </p:txBody>
      </p:sp>
      <mc:AlternateContent xmlns:mc="http://schemas.openxmlformats.org/markup-compatibility/2006" xmlns:a14="http://schemas.microsoft.com/office/drawing/2010/main">
        <mc:Choice Requires="a14">
          <p:sp>
            <p:nvSpPr>
              <p:cNvPr id="7" name="TextBox 6"/>
              <p:cNvSpPr txBox="1"/>
              <p:nvPr/>
            </p:nvSpPr>
            <p:spPr>
              <a:xfrm>
                <a:off x="6477000" y="4184294"/>
                <a:ext cx="2261325" cy="744435"/>
              </a:xfrm>
              <a:prstGeom prst="rect">
                <a:avLst/>
              </a:prstGeom>
              <a:noFill/>
            </p:spPr>
            <p:txBody>
              <a:bodyPr wrap="none" lIns="0" tIns="0" rIns="0" bIns="0" rtlCol="0">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0</m:t>
                        </m:r>
                      </m:sub>
                    </m:sSub>
                  </m:oMath>
                </a14:m>
                <a:r>
                  <a:rPr lang="en-US" sz="1400" dirty="0"/>
                  <a:t>+</a:t>
                </a:r>
                <a14:m>
                  <m:oMath xmlns:m="http://schemas.openxmlformats.org/officeDocument/2006/math">
                    <m:r>
                      <a:rPr lang="en-US" sz="1400" i="1" dirty="0" smtClean="0">
                        <a:latin typeface="Cambria Math" panose="02040503050406030204" pitchFamily="18" charset="0"/>
                        <a:ea typeface="Cambria Math" panose="02040503050406030204" pitchFamily="18" charset="0"/>
                      </a:rPr>
                      <m:t>𝜂</m:t>
                    </m:r>
                    <m:d>
                      <m:dPr>
                        <m:ctrlPr>
                          <a:rPr lang="en-US" sz="1400" i="1" dirty="0" smtClean="0">
                            <a:latin typeface="Cambria Math" panose="02040503050406030204" pitchFamily="18" charset="0"/>
                            <a:ea typeface="Cambria Math" panose="02040503050406030204" pitchFamily="18" charset="0"/>
                          </a:rPr>
                        </m:ctrlPr>
                      </m:dPr>
                      <m:e>
                        <m:sSub>
                          <m:sSubPr>
                            <m:ctrlPr>
                              <a:rPr lang="en-US" sz="140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𝐴𝑐𝑡𝑢𝑎𝑙</m:t>
                            </m:r>
                          </m:e>
                          <m:sub>
                            <m:r>
                              <a:rPr lang="en-US" sz="1400" b="0" i="1" dirty="0" smtClean="0">
                                <a:latin typeface="Cambria Math" panose="02040503050406030204" pitchFamily="18" charset="0"/>
                                <a:ea typeface="Cambria Math" panose="02040503050406030204" pitchFamily="18" charset="0"/>
                              </a:rPr>
                              <m:t>𝑗</m:t>
                            </m:r>
                          </m:sub>
                        </m:sSub>
                        <m:r>
                          <a:rPr lang="en-US" sz="1400" b="0" i="1" dirty="0" smtClean="0">
                            <a:latin typeface="Cambria Math" panose="02040503050406030204" pitchFamily="18" charset="0"/>
                            <a:ea typeface="Cambria Math" panose="02040503050406030204" pitchFamily="18" charset="0"/>
                          </a:rPr>
                          <m:t>−</m:t>
                        </m:r>
                        <m:sSub>
                          <m:sSubPr>
                            <m:ctrlPr>
                              <a:rPr lang="el-GR"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ea typeface="Cambria Math" panose="02040503050406030204" pitchFamily="18" charset="0"/>
                              </a:rPr>
                              <m:t>𝑗</m:t>
                            </m:r>
                          </m:sub>
                        </m:sSub>
                      </m:e>
                    </m:d>
                  </m:oMath>
                </a14:m>
                <a:endParaRPr lang="en-US" sz="1400" dirty="0"/>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m:t>
                        </m:r>
                      </m:sub>
                    </m:sSub>
                  </m:oMath>
                </a14:m>
                <a:r>
                  <a:rPr lang="en-US" sz="1400" dirty="0"/>
                  <a:t>+</a:t>
                </a:r>
                <a14:m>
                  <m:oMath xmlns:m="http://schemas.openxmlformats.org/officeDocument/2006/math">
                    <m:r>
                      <a:rPr lang="en-US" sz="1400" i="1" dirty="0">
                        <a:latin typeface="Cambria Math" panose="02040503050406030204" pitchFamily="18" charset="0"/>
                        <a:ea typeface="Cambria Math" panose="02040503050406030204" pitchFamily="18" charset="0"/>
                      </a:rPr>
                      <m:t>𝜂</m:t>
                    </m:r>
                    <m:d>
                      <m:dPr>
                        <m:ctrlPr>
                          <a:rPr lang="en-US" sz="1400" i="1" dirty="0">
                            <a:latin typeface="Cambria Math" panose="02040503050406030204" pitchFamily="18" charset="0"/>
                            <a:ea typeface="Cambria Math" panose="02040503050406030204" pitchFamily="18" charset="0"/>
                          </a:rPr>
                        </m:ctrlPr>
                      </m:dPr>
                      <m:e>
                        <m:sSub>
                          <m:sSubPr>
                            <m:ctrlPr>
                              <a:rPr lang="en-US" sz="1400" i="1" dirty="0">
                                <a:latin typeface="Cambria Math" panose="02040503050406030204" pitchFamily="18" charset="0"/>
                                <a:ea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𝐴𝑐𝑡𝑢𝑎𝑙</m:t>
                            </m:r>
                          </m:e>
                          <m:sub>
                            <m:r>
                              <a:rPr lang="en-US" sz="1400" i="1" dirty="0">
                                <a:latin typeface="Cambria Math" panose="02040503050406030204" pitchFamily="18" charset="0"/>
                                <a:ea typeface="Cambria Math" panose="02040503050406030204" pitchFamily="18" charset="0"/>
                              </a:rPr>
                              <m:t>𝑗</m:t>
                            </m:r>
                          </m:sub>
                        </m:sSub>
                        <m:r>
                          <a:rPr lang="en-US" sz="1400" i="1" dirty="0">
                            <a:latin typeface="Cambria Math" panose="02040503050406030204" pitchFamily="18" charset="0"/>
                            <a:ea typeface="Cambria Math" panose="02040503050406030204" pitchFamily="18" charset="0"/>
                          </a:rPr>
                          <m:t>−</m:t>
                        </m:r>
                        <m:sSub>
                          <m:sSubPr>
                            <m:ctrlPr>
                              <a:rPr lang="el-GR"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ea typeface="Cambria Math" panose="02040503050406030204" pitchFamily="18" charset="0"/>
                              </a:rPr>
                              <m:t>𝑗</m:t>
                            </m:r>
                          </m:sub>
                        </m:sSub>
                      </m:e>
                    </m:d>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r>
                          <a:rPr lang="en-US" sz="1400" i="1">
                            <a:latin typeface="Cambria Math" panose="02040503050406030204" pitchFamily="18" charset="0"/>
                            <a:ea typeface="Cambria Math" panose="02040503050406030204" pitchFamily="18" charset="0"/>
                          </a:rPr>
                          <m:t>𝑗</m:t>
                        </m:r>
                      </m:sub>
                    </m:sSub>
                  </m:oMath>
                </a14:m>
                <a:endParaRPr lang="en-US" sz="1400" dirty="0"/>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2</m:t>
                        </m:r>
                      </m:sub>
                    </m:sSub>
                  </m:oMath>
                </a14:m>
                <a:r>
                  <a:rPr lang="en-US" sz="1400" dirty="0"/>
                  <a:t>+</a:t>
                </a:r>
                <a14:m>
                  <m:oMath xmlns:m="http://schemas.openxmlformats.org/officeDocument/2006/math">
                    <m:r>
                      <a:rPr lang="en-US" sz="1400" i="1" dirty="0">
                        <a:latin typeface="Cambria Math" panose="02040503050406030204" pitchFamily="18" charset="0"/>
                        <a:ea typeface="Cambria Math" panose="02040503050406030204" pitchFamily="18" charset="0"/>
                      </a:rPr>
                      <m:t>𝜂</m:t>
                    </m:r>
                    <m:d>
                      <m:dPr>
                        <m:ctrlPr>
                          <a:rPr lang="en-US" sz="1400" i="1" dirty="0">
                            <a:latin typeface="Cambria Math" panose="02040503050406030204" pitchFamily="18" charset="0"/>
                            <a:ea typeface="Cambria Math" panose="02040503050406030204" pitchFamily="18" charset="0"/>
                          </a:rPr>
                        </m:ctrlPr>
                      </m:dPr>
                      <m:e>
                        <m:sSub>
                          <m:sSubPr>
                            <m:ctrlPr>
                              <a:rPr lang="en-US" sz="1400" i="1" dirty="0">
                                <a:latin typeface="Cambria Math" panose="02040503050406030204" pitchFamily="18" charset="0"/>
                                <a:ea typeface="Cambria Math" panose="02040503050406030204" pitchFamily="18" charset="0"/>
                              </a:rPr>
                            </m:ctrlPr>
                          </m:sSubPr>
                          <m:e>
                            <m:r>
                              <a:rPr lang="en-US" sz="1400" i="1" dirty="0">
                                <a:latin typeface="Cambria Math" panose="02040503050406030204" pitchFamily="18" charset="0"/>
                                <a:ea typeface="Cambria Math" panose="02040503050406030204" pitchFamily="18" charset="0"/>
                              </a:rPr>
                              <m:t>𝐴𝑐𝑡𝑢𝑎𝑙</m:t>
                            </m:r>
                          </m:e>
                          <m:sub>
                            <m:r>
                              <a:rPr lang="en-US" sz="1400" i="1" dirty="0">
                                <a:latin typeface="Cambria Math" panose="02040503050406030204" pitchFamily="18" charset="0"/>
                                <a:ea typeface="Cambria Math" panose="02040503050406030204" pitchFamily="18" charset="0"/>
                              </a:rPr>
                              <m:t>𝑗</m:t>
                            </m:r>
                          </m:sub>
                        </m:sSub>
                        <m:r>
                          <a:rPr lang="en-US" sz="1400" i="1" dirty="0">
                            <a:latin typeface="Cambria Math" panose="02040503050406030204" pitchFamily="18" charset="0"/>
                            <a:ea typeface="Cambria Math" panose="02040503050406030204" pitchFamily="18" charset="0"/>
                          </a:rPr>
                          <m:t>−</m:t>
                        </m:r>
                        <m:sSub>
                          <m:sSubPr>
                            <m:ctrlPr>
                              <a:rPr lang="el-GR"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ea typeface="Cambria Math" panose="02040503050406030204" pitchFamily="18" charset="0"/>
                              </a:rPr>
                              <m:t>𝑗</m:t>
                            </m:r>
                          </m:sub>
                        </m:sSub>
                      </m:e>
                    </m:d>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𝑗</m:t>
                        </m:r>
                      </m:sub>
                    </m:sSub>
                  </m:oMath>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6477000" y="4184294"/>
                <a:ext cx="2261325" cy="744435"/>
              </a:xfrm>
              <a:prstGeom prst="rect">
                <a:avLst/>
              </a:prstGeom>
              <a:blipFill>
                <a:blip r:embed="rId3"/>
                <a:stretch>
                  <a:fillRect l="-2162" t="-4878" r="-1081" b="-113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638800" y="1532685"/>
                <a:ext cx="3505200" cy="2495811"/>
              </a:xfrm>
              <a:prstGeom prst="rect">
                <a:avLst/>
              </a:prstGeom>
              <a:noFill/>
            </p:spPr>
            <p:txBody>
              <a:bodyPr wrap="square" rtlCol="0">
                <a:spAutoFit/>
              </a:bodyPr>
              <a:lstStyle/>
              <a:p>
                <a:pPr marL="285750" indent="-285750">
                  <a:buFont typeface="Arial" panose="020B0604020202020204" pitchFamily="34" charset="0"/>
                  <a:buChar char="•"/>
                </a:pPr>
                <a:r>
                  <a:rPr lang="en-US" sz="1600" dirty="0"/>
                  <a:t>Very similar to Perceptron and the only difference is that the error is calculated based on  </a:t>
                </a:r>
                <a14:m>
                  <m:oMath xmlns:m="http://schemas.openxmlformats.org/officeDocument/2006/math">
                    <m:sSup>
                      <m:sSupPr>
                        <m:ctrlPr>
                          <a:rPr lang="en-US" sz="1600" i="1" dirty="0" smtClean="0">
                            <a:latin typeface="Cambria Math" panose="02040503050406030204" pitchFamily="18" charset="0"/>
                            <a:ea typeface="Cambria Math" panose="02040503050406030204" pitchFamily="18" charset="0"/>
                          </a:rPr>
                        </m:ctrlPr>
                      </m:sSupPr>
                      <m:e>
                        <m:f>
                          <m:fPr>
                            <m:ctrlPr>
                              <a:rPr lang="en-US" sz="1600" i="1" dirty="0" smtClean="0">
                                <a:latin typeface="Cambria Math" panose="02040503050406030204" pitchFamily="18" charset="0"/>
                                <a:ea typeface="Cambria Math" panose="02040503050406030204" pitchFamily="18" charset="0"/>
                              </a:rPr>
                            </m:ctrlPr>
                          </m:fPr>
                          <m:num>
                            <m:r>
                              <a:rPr lang="en-US" sz="1600" b="0" i="1" dirty="0" smtClean="0">
                                <a:latin typeface="Cambria Math" panose="02040503050406030204" pitchFamily="18" charset="0"/>
                                <a:ea typeface="Cambria Math" panose="02040503050406030204" pitchFamily="18" charset="0"/>
                              </a:rPr>
                              <m:t>1</m:t>
                            </m:r>
                          </m:num>
                          <m:den>
                            <m:r>
                              <a:rPr lang="en-US" sz="1600" b="0" i="1" dirty="0" smtClean="0">
                                <a:latin typeface="Cambria Math" panose="02040503050406030204" pitchFamily="18" charset="0"/>
                                <a:ea typeface="Cambria Math" panose="02040503050406030204" pitchFamily="18" charset="0"/>
                              </a:rPr>
                              <m:t>2</m:t>
                            </m:r>
                          </m:den>
                        </m:f>
                        <m:d>
                          <m:dPr>
                            <m:ctrlPr>
                              <a:rPr lang="en-US" sz="1600" i="1" dirty="0">
                                <a:latin typeface="Cambria Math" panose="02040503050406030204" pitchFamily="18" charset="0"/>
                                <a:ea typeface="Cambria Math" panose="02040503050406030204" pitchFamily="18" charset="0"/>
                              </a:rPr>
                            </m:ctrlPr>
                          </m:dPr>
                          <m:e>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𝐴𝑐𝑡𝑢𝑎𝑙</m:t>
                                </m:r>
                              </m:e>
                              <m:sub>
                                <m:r>
                                  <a:rPr lang="en-US" sz="1600" i="1" dirty="0">
                                    <a:latin typeface="Cambria Math" panose="02040503050406030204" pitchFamily="18" charset="0"/>
                                    <a:ea typeface="Cambria Math" panose="02040503050406030204" pitchFamily="18" charset="0"/>
                                  </a:rPr>
                                  <m:t>𝑗</m:t>
                                </m:r>
                              </m:sub>
                            </m:sSub>
                            <m:r>
                              <a:rPr lang="en-US" sz="1600" i="1" dirty="0">
                                <a:latin typeface="Cambria Math" panose="02040503050406030204" pitchFamily="18" charset="0"/>
                                <a:ea typeface="Cambria Math" panose="02040503050406030204" pitchFamily="18" charset="0"/>
                              </a:rPr>
                              <m:t>−</m:t>
                            </m:r>
                            <m:sSub>
                              <m:sSubPr>
                                <m:ctrlPr>
                                  <a:rPr lang="el-GR"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𝑗</m:t>
                                </m:r>
                              </m:sub>
                            </m:sSub>
                          </m:e>
                        </m:d>
                      </m:e>
                      <m:sup>
                        <m:r>
                          <a:rPr lang="en-US" sz="1600" b="0" i="1" dirty="0" smtClean="0">
                            <a:latin typeface="Cambria Math" panose="02040503050406030204" pitchFamily="18" charset="0"/>
                            <a:ea typeface="Cambria Math" panose="02040503050406030204" pitchFamily="18" charset="0"/>
                          </a:rPr>
                          <m:t>2</m:t>
                        </m:r>
                      </m:sup>
                    </m:sSup>
                  </m:oMath>
                </a14:m>
                <a:r>
                  <a:rPr lang="en-US" sz="1600" dirty="0"/>
                  <a:t>, i.e. the square error.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With the square error, which is differentiable, now we can use stochastic gradient descent method to update the weights:</a:t>
                </a:r>
              </a:p>
            </p:txBody>
          </p:sp>
        </mc:Choice>
        <mc:Fallback xmlns="">
          <p:sp>
            <p:nvSpPr>
              <p:cNvPr id="8" name="TextBox 7"/>
              <p:cNvSpPr txBox="1">
                <a:spLocks noRot="1" noChangeAspect="1" noMove="1" noResize="1" noEditPoints="1" noAdjustHandles="1" noChangeArrowheads="1" noChangeShapeType="1" noTextEdit="1"/>
              </p:cNvSpPr>
              <p:nvPr/>
            </p:nvSpPr>
            <p:spPr>
              <a:xfrm>
                <a:off x="5638800" y="1532685"/>
                <a:ext cx="3505200" cy="2495811"/>
              </a:xfrm>
              <a:prstGeom prst="rect">
                <a:avLst/>
              </a:prstGeom>
              <a:blipFill>
                <a:blip r:embed="rId4"/>
                <a:stretch>
                  <a:fillRect l="-696" t="-732" b="-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719969" y="5257800"/>
                <a:ext cx="3342861" cy="1343253"/>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calculating prediction accuracy, we still based on whether  </a:t>
                </a:r>
                <a14:m>
                  <m:oMath xmlns:m="http://schemas.openxmlformats.org/officeDocument/2006/math">
                    <m:sSub>
                      <m:sSubPr>
                        <m:ctrlPr>
                          <a:rPr lang="el-GR"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𝑗</m:t>
                        </m:r>
                      </m:sub>
                    </m:sSub>
                  </m:oMath>
                </a14:m>
                <a:r>
                  <a:rPr lang="en-US" sz="1600" dirty="0"/>
                  <a:t> is larger than zero or not with the final weight learned from the data.</a:t>
                </a:r>
              </a:p>
            </p:txBody>
          </p:sp>
        </mc:Choice>
        <mc:Fallback xmlns="">
          <p:sp>
            <p:nvSpPr>
              <p:cNvPr id="9" name="TextBox 8"/>
              <p:cNvSpPr txBox="1">
                <a:spLocks noRot="1" noChangeAspect="1" noMove="1" noResize="1" noEditPoints="1" noAdjustHandles="1" noChangeArrowheads="1" noChangeShapeType="1" noTextEdit="1"/>
              </p:cNvSpPr>
              <p:nvPr/>
            </p:nvSpPr>
            <p:spPr>
              <a:xfrm>
                <a:off x="5719969" y="5257800"/>
                <a:ext cx="3342861" cy="1343253"/>
              </a:xfrm>
              <a:prstGeom prst="rect">
                <a:avLst/>
              </a:prstGeom>
              <a:blipFill>
                <a:blip r:embed="rId5"/>
                <a:stretch>
                  <a:fillRect l="-729" t="-1364"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62000" y="4928729"/>
                <a:ext cx="4343400" cy="1701428"/>
              </a:xfrm>
              <a:prstGeom prst="rect">
                <a:avLst/>
              </a:prstGeom>
              <a:noFill/>
            </p:spPr>
            <p:txBody>
              <a:bodyPr wrap="square" rtlCol="0">
                <a:spAutoFit/>
              </a:bodyPr>
              <a:lstStyle/>
              <a:p>
                <a:pPr marL="285750" indent="-285750">
                  <a:buFont typeface="Arial" panose="020B0604020202020204" pitchFamily="34" charset="0"/>
                  <a:buChar char="•"/>
                </a:pPr>
                <a:r>
                  <a:rPr lang="en-US" sz="1600" dirty="0"/>
                  <a:t>We can use the error for the entire dataset as the loss function (i.e. SSE): </a:t>
                </a:r>
                <a14:m>
                  <m:oMath xmlns:m="http://schemas.openxmlformats.org/officeDocument/2006/math">
                    <m:sSup>
                      <m:sSupPr>
                        <m:ctrlPr>
                          <a:rPr lang="en-US" sz="1600" i="1" dirty="0" smtClean="0">
                            <a:latin typeface="Cambria Math" panose="02040503050406030204" pitchFamily="18" charset="0"/>
                            <a:ea typeface="Cambria Math" panose="02040503050406030204" pitchFamily="18" charset="0"/>
                          </a:rPr>
                        </m:ctrlPr>
                      </m:sSupPr>
                      <m:e>
                        <m:nary>
                          <m:naryPr>
                            <m:chr m:val="∑"/>
                            <m:ctrlPr>
                              <a:rPr lang="en-US" sz="1600" i="1" dirty="0" smtClean="0">
                                <a:latin typeface="Cambria Math" panose="02040503050406030204" pitchFamily="18" charset="0"/>
                                <a:ea typeface="Cambria Math" panose="02040503050406030204" pitchFamily="18" charset="0"/>
                              </a:rPr>
                            </m:ctrlPr>
                          </m:naryPr>
                          <m:sub>
                            <m:r>
                              <m:rPr>
                                <m:brk m:alnAt="23"/>
                              </m:rPr>
                              <a:rPr lang="en-US" sz="1600" b="0" i="1" dirty="0" smtClean="0">
                                <a:latin typeface="Cambria Math" panose="02040503050406030204" pitchFamily="18" charset="0"/>
                                <a:ea typeface="Cambria Math" panose="02040503050406030204" pitchFamily="18" charset="0"/>
                              </a:rPr>
                              <m:t>𝑗</m:t>
                            </m:r>
                            <m:r>
                              <a:rPr lang="en-US" sz="1600" b="0" i="1" dirty="0" smtClean="0">
                                <a:latin typeface="Cambria Math" panose="02040503050406030204" pitchFamily="18" charset="0"/>
                                <a:ea typeface="Cambria Math" panose="02040503050406030204" pitchFamily="18" charset="0"/>
                              </a:rPr>
                              <m:t>=1</m:t>
                            </m:r>
                          </m:sub>
                          <m:sup>
                            <m:r>
                              <a:rPr lang="en-US" sz="1600" b="0" i="1" dirty="0" smtClean="0">
                                <a:latin typeface="Cambria Math" panose="02040503050406030204" pitchFamily="18" charset="0"/>
                                <a:ea typeface="Cambria Math" panose="02040503050406030204" pitchFamily="18" charset="0"/>
                              </a:rPr>
                              <m:t>𝑁</m:t>
                            </m:r>
                          </m:sup>
                          <m:e>
                            <m:d>
                              <m:dPr>
                                <m:ctrlPr>
                                  <a:rPr lang="en-US" sz="1600" i="1" dirty="0">
                                    <a:latin typeface="Cambria Math" panose="02040503050406030204" pitchFamily="18" charset="0"/>
                                    <a:ea typeface="Cambria Math" panose="02040503050406030204" pitchFamily="18" charset="0"/>
                                  </a:rPr>
                                </m:ctrlPr>
                              </m:dPr>
                              <m:e>
                                <m:sSub>
                                  <m:sSubPr>
                                    <m:ctrlPr>
                                      <a:rPr lang="en-US" sz="1600" i="1" dirty="0">
                                        <a:latin typeface="Cambria Math" panose="02040503050406030204" pitchFamily="18" charset="0"/>
                                        <a:ea typeface="Cambria Math" panose="02040503050406030204" pitchFamily="18" charset="0"/>
                                      </a:rPr>
                                    </m:ctrlPr>
                                  </m:sSubPr>
                                  <m:e>
                                    <m:r>
                                      <a:rPr lang="en-US" sz="1600" i="1" dirty="0">
                                        <a:latin typeface="Cambria Math" panose="02040503050406030204" pitchFamily="18" charset="0"/>
                                        <a:ea typeface="Cambria Math" panose="02040503050406030204" pitchFamily="18" charset="0"/>
                                      </a:rPr>
                                      <m:t>𝐴𝑐𝑡𝑢𝑎𝑙</m:t>
                                    </m:r>
                                  </m:e>
                                  <m:sub>
                                    <m:r>
                                      <a:rPr lang="en-US" sz="1600" i="1" dirty="0">
                                        <a:latin typeface="Cambria Math" panose="02040503050406030204" pitchFamily="18" charset="0"/>
                                        <a:ea typeface="Cambria Math" panose="02040503050406030204" pitchFamily="18" charset="0"/>
                                      </a:rPr>
                                      <m:t>𝑗</m:t>
                                    </m:r>
                                  </m:sub>
                                </m:sSub>
                                <m:r>
                                  <a:rPr lang="en-US" sz="1600" i="1" dirty="0">
                                    <a:latin typeface="Cambria Math" panose="02040503050406030204" pitchFamily="18" charset="0"/>
                                    <a:ea typeface="Cambria Math" panose="02040503050406030204" pitchFamily="18" charset="0"/>
                                  </a:rPr>
                                  <m:t>−</m:t>
                                </m:r>
                                <m:sSub>
                                  <m:sSubPr>
                                    <m:ctrlPr>
                                      <a:rPr lang="el-GR"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ea typeface="Cambria Math" panose="02040503050406030204" pitchFamily="18" charset="0"/>
                                      </a:rPr>
                                      <m:t>𝑗</m:t>
                                    </m:r>
                                  </m:sub>
                                </m:sSub>
                              </m:e>
                            </m:d>
                          </m:e>
                        </m:nary>
                      </m:e>
                      <m:sup>
                        <m:r>
                          <a:rPr lang="en-US" sz="1600" b="0" i="1" dirty="0" smtClean="0">
                            <a:latin typeface="Cambria Math" panose="02040503050406030204" pitchFamily="18" charset="0"/>
                            <a:ea typeface="Cambria Math" panose="02040503050406030204" pitchFamily="18" charset="0"/>
                          </a:rPr>
                          <m:t>2</m:t>
                        </m:r>
                      </m:sup>
                    </m:sSup>
                  </m:oMath>
                </a14:m>
                <a:r>
                  <a:rPr lang="en-US" sz="1600" dirty="0"/>
                  <a:t>, and update the weight using gradient descent. </a:t>
                </a:r>
              </a:p>
              <a:p>
                <a:pPr marL="285750" indent="-285750">
                  <a:buFont typeface="Arial" panose="020B0604020202020204" pitchFamily="34" charset="0"/>
                  <a:buChar char="•"/>
                </a:pPr>
                <a:r>
                  <a:rPr lang="en-US" sz="1600" dirty="0"/>
                  <a:t>If we use a logistic function as the activation, then it becomes logistic regression.</a:t>
                </a:r>
              </a:p>
            </p:txBody>
          </p:sp>
        </mc:Choice>
        <mc:Fallback xmlns="">
          <p:sp>
            <p:nvSpPr>
              <p:cNvPr id="11" name="TextBox 10"/>
              <p:cNvSpPr txBox="1">
                <a:spLocks noRot="1" noChangeAspect="1" noMove="1" noResize="1" noEditPoints="1" noAdjustHandles="1" noChangeArrowheads="1" noChangeShapeType="1" noTextEdit="1"/>
              </p:cNvSpPr>
              <p:nvPr/>
            </p:nvSpPr>
            <p:spPr>
              <a:xfrm>
                <a:off x="762000" y="4928729"/>
                <a:ext cx="4343400" cy="1701428"/>
              </a:xfrm>
              <a:prstGeom prst="rect">
                <a:avLst/>
              </a:prstGeom>
              <a:blipFill>
                <a:blip r:embed="rId6"/>
                <a:stretch>
                  <a:fillRect l="-561" t="-16846" b="-3943"/>
                </a:stretch>
              </a:blipFill>
            </p:spPr>
            <p:txBody>
              <a:bodyPr/>
              <a:lstStyle/>
              <a:p>
                <a:r>
                  <a:rPr lang="en-US">
                    <a:noFill/>
                  </a:rPr>
                  <a:t> </a:t>
                </a:r>
              </a:p>
            </p:txBody>
          </p:sp>
        </mc:Fallback>
      </mc:AlternateContent>
      <p:sp>
        <p:nvSpPr>
          <p:cNvPr id="2" name="Rectangle 1"/>
          <p:cNvSpPr/>
          <p:nvPr/>
        </p:nvSpPr>
        <p:spPr>
          <a:xfrm>
            <a:off x="1524000" y="4371845"/>
            <a:ext cx="2672526" cy="369332"/>
          </a:xfrm>
          <a:prstGeom prst="rect">
            <a:avLst/>
          </a:prstGeom>
        </p:spPr>
        <p:txBody>
          <a:bodyPr wrap="none">
            <a:spAutoFit/>
          </a:bodyPr>
          <a:lstStyle/>
          <a:p>
            <a:r>
              <a:rPr lang="en-US" dirty="0" err="1">
                <a:solidFill>
                  <a:srgbClr val="1F497D"/>
                </a:solidFill>
                <a:latin typeface="Arial" panose="020B0604020202020204" pitchFamily="34" charset="0"/>
                <a:cs typeface="Arial" panose="020B0604020202020204" pitchFamily="34" charset="0"/>
              </a:rPr>
              <a:t>Adaline</a:t>
            </a:r>
            <a:r>
              <a:rPr lang="en-US" dirty="0">
                <a:solidFill>
                  <a:srgbClr val="1F497D"/>
                </a:solidFill>
                <a:latin typeface="Arial" panose="020B0604020202020204" pitchFamily="34" charset="0"/>
                <a:cs typeface="Arial" panose="020B0604020202020204" pitchFamily="34" charset="0"/>
              </a:rPr>
              <a:t> R notebook: </a:t>
            </a:r>
            <a:r>
              <a:rPr lang="en-US" dirty="0">
                <a:solidFill>
                  <a:srgbClr val="1F497D"/>
                </a:solidFill>
                <a:latin typeface="Arial" panose="020B0604020202020204" pitchFamily="34" charset="0"/>
                <a:cs typeface="Arial" panose="020B0604020202020204" pitchFamily="34" charset="0"/>
                <a:hlinkClick r:id="rId7"/>
              </a:rPr>
              <a:t>link</a:t>
            </a:r>
            <a:endParaRPr lang="en-US" dirty="0">
              <a:solidFill>
                <a:srgbClr val="1F497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600996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3048000"/>
            <a:ext cx="5334000" cy="1362075"/>
          </a:xfrm>
        </p:spPr>
        <p:txBody>
          <a:bodyPr>
            <a:normAutofit/>
          </a:bodyPr>
          <a:lstStyle/>
          <a:p>
            <a:r>
              <a:rPr lang="en-US" dirty="0">
                <a:solidFill>
                  <a:schemeClr val="tx2"/>
                </a:solidFill>
                <a:latin typeface="Arial" panose="020B0604020202020204" pitchFamily="34" charset="0"/>
                <a:cs typeface="Arial" panose="020B0604020202020204" pitchFamily="34" charset="0"/>
              </a:rPr>
              <a:t>Feed Forward Neural Network</a:t>
            </a:r>
          </a:p>
        </p:txBody>
      </p:sp>
    </p:spTree>
    <p:extLst>
      <p:ext uri="{BB962C8B-B14F-4D97-AF65-F5344CB8AC3E}">
        <p14:creationId xmlns:p14="http://schemas.microsoft.com/office/powerpoint/2010/main" val="3304079347"/>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accent2"/>
                </a:solidFill>
              </a:rPr>
              <a:t>Simple Feed Forward Neural Network (FFNN)</a:t>
            </a:r>
          </a:p>
        </p:txBody>
      </p:sp>
      <p:grpSp>
        <p:nvGrpSpPr>
          <p:cNvPr id="7" name="Group 6"/>
          <p:cNvGrpSpPr/>
          <p:nvPr/>
        </p:nvGrpSpPr>
        <p:grpSpPr>
          <a:xfrm>
            <a:off x="1104851" y="1219418"/>
            <a:ext cx="2819400" cy="3390900"/>
            <a:chOff x="1295400" y="1600200"/>
            <a:chExt cx="2819400" cy="3390900"/>
          </a:xfrm>
        </p:grpSpPr>
        <p:pic>
          <p:nvPicPr>
            <p:cNvPr id="1026" name="Picture 2" descr="https://upload.wikimedia.org/wikipedia/commons/thumb/4/46/Colored_neural_network.svg/296px-Colored_neural_network.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2819400" cy="33909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447800" y="1905000"/>
              <a:ext cx="2567837" cy="2814651"/>
              <a:chOff x="1447800" y="1905000"/>
              <a:chExt cx="2567837" cy="2814651"/>
            </a:xfrm>
          </p:grpSpPr>
          <mc:AlternateContent xmlns:mc="http://schemas.openxmlformats.org/markup-compatibility/2006" xmlns:a14="http://schemas.microsoft.com/office/drawing/2010/main">
            <mc:Choice Requires="a14">
              <p:sp>
                <p:nvSpPr>
                  <p:cNvPr id="4" name="TextBox 3"/>
                  <p:cNvSpPr txBox="1"/>
                  <p:nvPr/>
                </p:nvSpPr>
                <p:spPr>
                  <a:xfrm>
                    <a:off x="1447800" y="2362200"/>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447800" y="2362200"/>
                    <a:ext cx="276101" cy="276999"/>
                  </a:xfrm>
                  <a:prstGeom prst="rect">
                    <a:avLst/>
                  </a:prstGeom>
                  <a:blipFill>
                    <a:blip r:embed="rId4"/>
                    <a:stretch>
                      <a:fillRect l="-13333" r="-666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47800" y="3157150"/>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447800" y="3157150"/>
                    <a:ext cx="281423" cy="276999"/>
                  </a:xfrm>
                  <a:prstGeom prst="rect">
                    <a:avLst/>
                  </a:prstGeom>
                  <a:blipFill>
                    <a:blip r:embed="rId5"/>
                    <a:stretch>
                      <a:fillRect l="-13043" r="-652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47800" y="3964390"/>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1447800" y="3964390"/>
                    <a:ext cx="281423" cy="276999"/>
                  </a:xfrm>
                  <a:prstGeom prst="rect">
                    <a:avLst/>
                  </a:prstGeom>
                  <a:blipFill>
                    <a:blip r:embed="rId6"/>
                    <a:stretch>
                      <a:fillRect l="-13043" r="-6522"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33800" y="2743200"/>
                    <a:ext cx="2777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33800" y="2743200"/>
                    <a:ext cx="277768" cy="276999"/>
                  </a:xfrm>
                  <a:prstGeom prst="rect">
                    <a:avLst/>
                  </a:prstGeom>
                  <a:blipFill>
                    <a:blip r:embed="rId7"/>
                    <a:stretch>
                      <a:fillRect l="-22222" r="-6667"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732546" y="3590151"/>
                    <a:ext cx="2830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732546" y="3590151"/>
                    <a:ext cx="283091" cy="276999"/>
                  </a:xfrm>
                  <a:prstGeom prst="rect">
                    <a:avLst/>
                  </a:prstGeom>
                  <a:blipFill>
                    <a:blip r:embed="rId8"/>
                    <a:stretch>
                      <a:fillRect l="-21739" r="-6522"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567049" y="1905000"/>
                    <a:ext cx="283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2567049" y="1905000"/>
                    <a:ext cx="283154" cy="276999"/>
                  </a:xfrm>
                  <a:prstGeom prst="rect">
                    <a:avLst/>
                  </a:prstGeom>
                  <a:blipFill>
                    <a:blip r:embed="rId9"/>
                    <a:stretch>
                      <a:fillRect l="-21277" r="-6383"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585459" y="2743199"/>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585459" y="2743199"/>
                    <a:ext cx="288477" cy="276999"/>
                  </a:xfrm>
                  <a:prstGeom prst="rect">
                    <a:avLst/>
                  </a:prstGeom>
                  <a:blipFill>
                    <a:blip r:embed="rId10"/>
                    <a:stretch>
                      <a:fillRect l="-20833" r="-625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567049" y="3573261"/>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567049" y="3573261"/>
                    <a:ext cx="288477" cy="276999"/>
                  </a:xfrm>
                  <a:prstGeom prst="rect">
                    <a:avLst/>
                  </a:prstGeom>
                  <a:blipFill>
                    <a:blip r:embed="rId11"/>
                    <a:stretch>
                      <a:fillRect l="-20833" r="-6250"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67048" y="4442652"/>
                    <a:ext cx="2884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4</m:t>
                              </m:r>
                            </m:sub>
                          </m:sSub>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567048" y="4442652"/>
                    <a:ext cx="288477" cy="276999"/>
                  </a:xfrm>
                  <a:prstGeom prst="rect">
                    <a:avLst/>
                  </a:prstGeom>
                  <a:blipFill>
                    <a:blip r:embed="rId12"/>
                    <a:stretch>
                      <a:fillRect l="-20833" r="-6250" b="-17778"/>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6" name="TextBox 5"/>
              <p:cNvSpPr txBox="1"/>
              <p:nvPr/>
            </p:nvSpPr>
            <p:spPr>
              <a:xfrm>
                <a:off x="4284308" y="1834215"/>
                <a:ext cx="3755452"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3</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nary>
                        </m:e>
                      </m:d>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=1,2,3,4</m:t>
                      </m:r>
                    </m:oMath>
                  </m:oMathPara>
                </a14:m>
                <a:endParaRPr lang="en-US" b="0" dirty="0"/>
              </a:p>
            </p:txBody>
          </p:sp>
        </mc:Choice>
        <mc:Fallback xmlns="">
          <p:sp>
            <p:nvSpPr>
              <p:cNvPr id="6" name="TextBox 5"/>
              <p:cNvSpPr txBox="1">
                <a:spLocks noRot="1" noChangeAspect="1" noMove="1" noResize="1" noEditPoints="1" noAdjustHandles="1" noChangeArrowheads="1" noChangeShapeType="1" noTextEdit="1"/>
              </p:cNvSpPr>
              <p:nvPr/>
            </p:nvSpPr>
            <p:spPr>
              <a:xfrm>
                <a:off x="4284308" y="1834215"/>
                <a:ext cx="3755452" cy="89171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294140" y="2876343"/>
                <a:ext cx="3567002"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m:t>
                              </m:r>
                              <m:r>
                                <a:rPr lang="en-US" b="0" i="1" smtClean="0">
                                  <a:latin typeface="Cambria Math" panose="02040503050406030204" pitchFamily="18" charset="0"/>
                                </a:rPr>
                                <m:t>0</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4</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𝑘𝑗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𝑗</m:t>
                                  </m:r>
                                </m:sub>
                              </m:sSub>
                            </m:e>
                          </m:nary>
                        </m:e>
                      </m:d>
                      <m:r>
                        <a:rPr lang="en-US" b="0" i="1"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=1,2</m:t>
                      </m:r>
                    </m:oMath>
                  </m:oMathPara>
                </a14:m>
                <a:endParaRPr lang="en-US" b="0" dirty="0"/>
              </a:p>
            </p:txBody>
          </p:sp>
        </mc:Choice>
        <mc:Fallback xmlns="">
          <p:sp>
            <p:nvSpPr>
              <p:cNvPr id="19" name="TextBox 18"/>
              <p:cNvSpPr txBox="1">
                <a:spLocks noRot="1" noChangeAspect="1" noMove="1" noResize="1" noEditPoints="1" noAdjustHandles="1" noChangeArrowheads="1" noChangeShapeType="1" noTextEdit="1"/>
              </p:cNvSpPr>
              <p:nvPr/>
            </p:nvSpPr>
            <p:spPr>
              <a:xfrm>
                <a:off x="4294140" y="2876343"/>
                <a:ext cx="3567002" cy="891719"/>
              </a:xfrm>
              <a:prstGeom prst="rect">
                <a:avLst/>
              </a:prstGeom>
              <a:blipFill>
                <a:blip r:embed="rId14"/>
                <a:stretch>
                  <a:fillRect/>
                </a:stretch>
              </a:blipFill>
            </p:spPr>
            <p:txBody>
              <a:bodyPr/>
              <a:lstStyle/>
              <a:p>
                <a:r>
                  <a:rPr lang="en-US">
                    <a:noFill/>
                  </a:rPr>
                  <a:t> </a:t>
                </a:r>
              </a:p>
            </p:txBody>
          </p:sp>
        </mc:Fallback>
      </mc:AlternateContent>
      <p:grpSp>
        <p:nvGrpSpPr>
          <p:cNvPr id="27" name="Group 26"/>
          <p:cNvGrpSpPr/>
          <p:nvPr/>
        </p:nvGrpSpPr>
        <p:grpSpPr>
          <a:xfrm>
            <a:off x="1404076" y="4751990"/>
            <a:ext cx="5475794" cy="1040397"/>
            <a:chOff x="1075516" y="5056856"/>
            <a:chExt cx="5475794" cy="1040397"/>
          </a:xfrm>
        </p:grpSpPr>
        <mc:AlternateContent xmlns:mc="http://schemas.openxmlformats.org/markup-compatibility/2006" xmlns:a14="http://schemas.microsoft.com/office/drawing/2010/main">
          <mc:Choice Requires="a14">
            <p:sp>
              <p:nvSpPr>
                <p:cNvPr id="22" name="TextBox 21"/>
                <p:cNvSpPr txBox="1"/>
                <p:nvPr/>
              </p:nvSpPr>
              <p:spPr>
                <a:xfrm>
                  <a:off x="1081029" y="5082454"/>
                  <a:ext cx="11287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1081029" y="5082454"/>
                  <a:ext cx="1128771" cy="276999"/>
                </a:xfrm>
                <a:prstGeom prst="rect">
                  <a:avLst/>
                </a:prstGeom>
                <a:blipFill>
                  <a:blip r:embed="rId15"/>
                  <a:stretch>
                    <a:fillRect r="-2151" b="-15556"/>
                  </a:stretch>
                </a:blipFill>
              </p:spPr>
              <p:txBody>
                <a:bodyPr/>
                <a:lstStyle/>
                <a:p>
                  <a:r>
                    <a:rPr lang="en-US">
                      <a:noFill/>
                    </a:rPr>
                    <a:t> </a:t>
                  </a:r>
                </a:p>
              </p:txBody>
            </p:sp>
          </mc:Fallback>
        </mc:AlternateContent>
        <p:sp>
          <p:nvSpPr>
            <p:cNvPr id="18" name="TextBox 17"/>
            <p:cNvSpPr txBox="1"/>
            <p:nvPr/>
          </p:nvSpPr>
          <p:spPr>
            <a:xfrm>
              <a:off x="2209800" y="5056856"/>
              <a:ext cx="4103239" cy="369332"/>
            </a:xfrm>
            <a:prstGeom prst="rect">
              <a:avLst/>
            </a:prstGeom>
            <a:noFill/>
          </p:spPr>
          <p:txBody>
            <a:bodyPr wrap="none" rtlCol="0">
              <a:spAutoFit/>
            </a:bodyPr>
            <a:lstStyle/>
            <a:p>
              <a:r>
                <a:rPr lang="en-US" dirty="0"/>
                <a:t>Input features vector for one observation </a:t>
              </a:r>
            </a:p>
          </p:txBody>
        </p:sp>
        <mc:AlternateContent xmlns:mc="http://schemas.openxmlformats.org/markup-compatibility/2006" xmlns:a14="http://schemas.microsoft.com/office/drawing/2010/main">
          <mc:Choice Requires="a14">
            <p:sp>
              <p:nvSpPr>
                <p:cNvPr id="24" name="TextBox 23"/>
                <p:cNvSpPr txBox="1"/>
                <p:nvPr/>
              </p:nvSpPr>
              <p:spPr>
                <a:xfrm>
                  <a:off x="1395791" y="5450922"/>
                  <a:ext cx="7772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i="1" smtClean="0">
                                <a:latin typeface="Cambria Math" panose="02040503050406030204" pitchFamily="18" charset="0"/>
                              </a:rPr>
                              <m:t> </m:t>
                            </m:r>
                          </m:e>
                        </m:d>
                        <m:r>
                          <a:rPr lang="en-US" b="0" i="1" smtClean="0">
                            <a:latin typeface="Cambria Math" panose="02040503050406030204" pitchFamily="18" charset="0"/>
                          </a:rPr>
                          <m:t>:</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395791" y="5450922"/>
                  <a:ext cx="777264" cy="276999"/>
                </a:xfrm>
                <a:prstGeom prst="rect">
                  <a:avLst/>
                </a:prstGeom>
                <a:blipFill>
                  <a:blip r:embed="rId16"/>
                  <a:stretch>
                    <a:fillRect r="-3125" b="-26667"/>
                  </a:stretch>
                </a:blipFill>
              </p:spPr>
              <p:txBody>
                <a:bodyPr/>
                <a:lstStyle/>
                <a:p>
                  <a:r>
                    <a:rPr lang="en-US">
                      <a:noFill/>
                    </a:rPr>
                    <a:t> </a:t>
                  </a:r>
                </a:p>
              </p:txBody>
            </p:sp>
          </mc:Fallback>
        </mc:AlternateContent>
        <p:sp>
          <p:nvSpPr>
            <p:cNvPr id="25" name="TextBox 24"/>
            <p:cNvSpPr txBox="1"/>
            <p:nvPr/>
          </p:nvSpPr>
          <p:spPr>
            <a:xfrm>
              <a:off x="2209800" y="5410200"/>
              <a:ext cx="4341510" cy="369332"/>
            </a:xfrm>
            <a:prstGeom prst="rect">
              <a:avLst/>
            </a:prstGeom>
            <a:noFill/>
          </p:spPr>
          <p:txBody>
            <a:bodyPr wrap="none" rtlCol="0">
              <a:spAutoFit/>
            </a:bodyPr>
            <a:lstStyle/>
            <a:p>
              <a:r>
                <a:rPr lang="en-US" dirty="0"/>
                <a:t>Actual output outcome for one observation </a:t>
              </a:r>
            </a:p>
          </p:txBody>
        </p:sp>
        <mc:AlternateContent xmlns:mc="http://schemas.openxmlformats.org/markup-compatibility/2006" xmlns:a14="http://schemas.microsoft.com/office/drawing/2010/main">
          <mc:Choice Requires="a14">
            <p:sp>
              <p:nvSpPr>
                <p:cNvPr id="26" name="TextBox 25"/>
                <p:cNvSpPr txBox="1"/>
                <p:nvPr/>
              </p:nvSpPr>
              <p:spPr>
                <a:xfrm>
                  <a:off x="1075516" y="5808977"/>
                  <a:ext cx="11055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1075516" y="5808977"/>
                  <a:ext cx="1105559" cy="276999"/>
                </a:xfrm>
                <a:prstGeom prst="rect">
                  <a:avLst/>
                </a:prstGeom>
                <a:blipFill>
                  <a:blip r:embed="rId17"/>
                  <a:stretch>
                    <a:fillRect l="-7143" t="-2222" r="-2198" b="-35556"/>
                  </a:stretch>
                </a:blipFill>
              </p:spPr>
              <p:txBody>
                <a:bodyPr/>
                <a:lstStyle/>
                <a:p>
                  <a:r>
                    <a:rPr lang="en-US">
                      <a:noFill/>
                    </a:rPr>
                    <a:t> </a:t>
                  </a:r>
                </a:p>
              </p:txBody>
            </p:sp>
          </mc:Fallback>
        </mc:AlternateContent>
        <p:sp>
          <p:nvSpPr>
            <p:cNvPr id="28" name="TextBox 27"/>
            <p:cNvSpPr txBox="1"/>
            <p:nvPr/>
          </p:nvSpPr>
          <p:spPr>
            <a:xfrm>
              <a:off x="2209800" y="5727921"/>
              <a:ext cx="3843616" cy="369332"/>
            </a:xfrm>
            <a:prstGeom prst="rect">
              <a:avLst/>
            </a:prstGeom>
            <a:noFill/>
          </p:spPr>
          <p:txBody>
            <a:bodyPr wrap="none" rtlCol="0">
              <a:spAutoFit/>
            </a:bodyPr>
            <a:lstStyle/>
            <a:p>
              <a:r>
                <a:rPr lang="en-US" dirty="0"/>
                <a:t>Activation functions, usually non-linear</a:t>
              </a:r>
            </a:p>
          </p:txBody>
        </p:sp>
      </p:grpSp>
      <p:sp>
        <p:nvSpPr>
          <p:cNvPr id="30" name="TextBox 29"/>
          <p:cNvSpPr txBox="1"/>
          <p:nvPr/>
        </p:nvSpPr>
        <p:spPr>
          <a:xfrm>
            <a:off x="1131710" y="6463678"/>
            <a:ext cx="6677534" cy="369332"/>
          </a:xfrm>
          <a:prstGeom prst="rect">
            <a:avLst/>
          </a:prstGeom>
          <a:noFill/>
        </p:spPr>
        <p:txBody>
          <a:bodyPr wrap="none" rtlCol="0">
            <a:spAutoFit/>
          </a:bodyPr>
          <a:lstStyle/>
          <a:p>
            <a:r>
              <a:rPr lang="en-US" dirty="0"/>
              <a:t>Total number of parameters (i.e. size of a NN): (3+1)*4 + (4+1)*2 = 26</a:t>
            </a:r>
          </a:p>
        </p:txBody>
      </p:sp>
      <p:sp>
        <p:nvSpPr>
          <p:cNvPr id="3" name="TextBox 2"/>
          <p:cNvSpPr txBox="1"/>
          <p:nvPr/>
        </p:nvSpPr>
        <p:spPr>
          <a:xfrm>
            <a:off x="4343400" y="1278713"/>
            <a:ext cx="3424912" cy="369332"/>
          </a:xfrm>
          <a:prstGeom prst="rect">
            <a:avLst/>
          </a:prstGeom>
          <a:noFill/>
        </p:spPr>
        <p:txBody>
          <a:bodyPr wrap="none" rtlCol="0">
            <a:spAutoFit/>
          </a:bodyPr>
          <a:lstStyle/>
          <a:p>
            <a:r>
              <a:rPr lang="en-US" b="1" dirty="0"/>
              <a:t>Concepts stated as early as 1940s!</a:t>
            </a:r>
          </a:p>
        </p:txBody>
      </p:sp>
      <mc:AlternateContent xmlns:mc="http://schemas.openxmlformats.org/markup-compatibility/2006" xmlns:a14="http://schemas.microsoft.com/office/drawing/2010/main">
        <mc:Choice Requires="a14">
          <p:sp>
            <p:nvSpPr>
              <p:cNvPr id="8" name="TextBox 7"/>
              <p:cNvSpPr txBox="1"/>
              <p:nvPr/>
            </p:nvSpPr>
            <p:spPr>
              <a:xfrm>
                <a:off x="1114504" y="5863080"/>
                <a:ext cx="13871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en-US" b="1" i="1">
                                  <a:latin typeface="Cambria Math" panose="02040503050406030204" pitchFamily="18" charset="0"/>
                                </a:rPr>
                                <m:t>𝒃</m:t>
                              </m:r>
                              <m:r>
                                <a:rPr lang="en-US" i="1">
                                  <a:latin typeface="Cambria Math" panose="02040503050406030204" pitchFamily="18" charset="0"/>
                                </a:rPr>
                                <m:t>,</m:t>
                              </m:r>
                              <m:r>
                                <a:rPr lang="en-US" b="1" i="1" smtClean="0">
                                  <a:latin typeface="Cambria Math" panose="02040503050406030204" pitchFamily="18" charset="0"/>
                                </a:rPr>
                                <m:t>𝒙</m:t>
                              </m:r>
                            </m:e>
                          </m:d>
                          <m:r>
                            <a:rPr lang="en-US" b="0" i="1" smtClean="0">
                              <a:latin typeface="Cambria Math" panose="02040503050406030204" pitchFamily="18" charset="0"/>
                            </a:rPr>
                            <m:t> </m:t>
                          </m:r>
                        </m:e>
                      </m:d>
                      <m:r>
                        <a:rPr lang="en-US" b="0" i="1" smtClean="0">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114504" y="5863080"/>
                <a:ext cx="1387111" cy="276999"/>
              </a:xfrm>
              <a:prstGeom prst="rect">
                <a:avLst/>
              </a:prstGeom>
              <a:blipFill>
                <a:blip r:embed="rId18"/>
                <a:stretch>
                  <a:fillRect l="-3965" t="-26667" r="-220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2527714" y="5807339"/>
                <a:ext cx="5125121" cy="646331"/>
              </a:xfrm>
              <a:prstGeom prst="rect">
                <a:avLst/>
              </a:prstGeom>
              <a:noFill/>
            </p:spPr>
            <p:txBody>
              <a:bodyPr wrap="none" rtlCol="0">
                <a:spAutoFit/>
              </a:bodyPr>
              <a:lstStyle/>
              <a:p>
                <a:r>
                  <a:rPr lang="en-US" dirty="0"/>
                  <a:t>Loss function 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the model forecast responses </a:t>
                </a:r>
              </a:p>
              <a:p>
                <a:r>
                  <a:rPr lang="en-US" dirty="0"/>
                  <a:t>and </a:t>
                </a:r>
                <a14:m>
                  <m:oMath xmlns:m="http://schemas.openxmlformats.org/officeDocument/2006/math">
                    <m:r>
                      <a:rPr lang="en-US" b="0" i="1" smtClean="0">
                        <a:latin typeface="Cambria Math" panose="02040503050406030204" pitchFamily="18" charset="0"/>
                      </a:rPr>
                      <m:t>𝑦</m:t>
                    </m:r>
                  </m:oMath>
                </a14:m>
                <a:r>
                  <a:rPr lang="en-US" dirty="0"/>
                  <a:t> actual observed responses</a:t>
                </a:r>
              </a:p>
            </p:txBody>
          </p:sp>
        </mc:Choice>
        <mc:Fallback xmlns="">
          <p:sp>
            <p:nvSpPr>
              <p:cNvPr id="29" name="TextBox 28"/>
              <p:cNvSpPr txBox="1">
                <a:spLocks noRot="1" noChangeAspect="1" noMove="1" noResize="1" noEditPoints="1" noAdjustHandles="1" noChangeArrowheads="1" noChangeShapeType="1" noTextEdit="1"/>
              </p:cNvSpPr>
              <p:nvPr/>
            </p:nvSpPr>
            <p:spPr>
              <a:xfrm>
                <a:off x="2527714" y="5807339"/>
                <a:ext cx="5125121" cy="646331"/>
              </a:xfrm>
              <a:prstGeom prst="rect">
                <a:avLst/>
              </a:prstGeom>
              <a:blipFill>
                <a:blip r:embed="rId19"/>
                <a:stretch>
                  <a:fillRect l="-1071" t="-5660" r="-119"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343400" y="4044469"/>
                <a:ext cx="21198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𝒃</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𝒃</m:t>
                              </m:r>
                            </m:e>
                            <m:sub>
                              <m:r>
                                <a:rPr lang="en-US" b="1" i="1" smtClean="0">
                                  <a:latin typeface="Cambria Math" panose="02040503050406030204" pitchFamily="18" charset="0"/>
                                </a:rPr>
                                <m:t>𝟐</m:t>
                              </m:r>
                            </m:sub>
                          </m:sSub>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4343400" y="4044469"/>
                <a:ext cx="2119876" cy="276999"/>
              </a:xfrm>
              <a:prstGeom prst="rect">
                <a:avLst/>
              </a:prstGeom>
              <a:blipFill>
                <a:blip r:embed="rId20"/>
                <a:stretch>
                  <a:fillRect l="-865" t="-2174" b="-32609"/>
                </a:stretch>
              </a:blipFill>
            </p:spPr>
            <p:txBody>
              <a:bodyPr/>
              <a:lstStyle/>
              <a:p>
                <a:r>
                  <a:rPr lang="en-US">
                    <a:noFill/>
                  </a:rPr>
                  <a:t> </a:t>
                </a:r>
              </a:p>
            </p:txBody>
          </p:sp>
        </mc:Fallback>
      </mc:AlternateContent>
      <p:sp>
        <p:nvSpPr>
          <p:cNvPr id="21" name="TextBox 20"/>
          <p:cNvSpPr txBox="1"/>
          <p:nvPr/>
        </p:nvSpPr>
        <p:spPr>
          <a:xfrm>
            <a:off x="6734221" y="4015703"/>
            <a:ext cx="2268634" cy="369332"/>
          </a:xfrm>
          <a:prstGeom prst="rect">
            <a:avLst/>
          </a:prstGeom>
          <a:noFill/>
        </p:spPr>
        <p:txBody>
          <a:bodyPr wrap="none" rtlCol="0">
            <a:spAutoFit/>
          </a:bodyPr>
          <a:lstStyle/>
          <a:p>
            <a:r>
              <a:rPr lang="en-US" b="1" i="1" dirty="0"/>
              <a:t>Vector representation</a:t>
            </a:r>
          </a:p>
        </p:txBody>
      </p:sp>
    </p:spTree>
    <p:extLst>
      <p:ext uri="{BB962C8B-B14F-4D97-AF65-F5344CB8AC3E}">
        <p14:creationId xmlns:p14="http://schemas.microsoft.com/office/powerpoint/2010/main" val="615203472"/>
      </p:ext>
    </p:extLst>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0" y="269632"/>
            <a:ext cx="8077200" cy="1143000"/>
          </a:xfrm>
        </p:spPr>
        <p:txBody>
          <a:bodyPr>
            <a:normAutofit/>
          </a:bodyPr>
          <a:lstStyle/>
          <a:p>
            <a:r>
              <a:rPr lang="en-US" sz="3600" dirty="0">
                <a:solidFill>
                  <a:schemeClr val="accent2"/>
                </a:solidFill>
              </a:rPr>
              <a:t>Typical Loss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6916" y="1219200"/>
                <a:ext cx="8077200" cy="5715000"/>
              </a:xfrm>
            </p:spPr>
            <p:txBody>
              <a:bodyPr>
                <a:noAutofit/>
              </a:bodyPr>
              <a:lstStyle/>
              <a:p>
                <a:pPr>
                  <a:buFont typeface="Wingdings" panose="05000000000000000000" pitchFamily="2" charset="2"/>
                  <a:buChar char="q"/>
                </a:pPr>
                <a:r>
                  <a:rPr lang="en-US" sz="2000" dirty="0"/>
                  <a:t>Two-class binary responses</a:t>
                </a:r>
              </a:p>
              <a:p>
                <a:pPr lvl="1">
                  <a:buFont typeface="Wingdings" panose="05000000000000000000" pitchFamily="2" charset="2"/>
                  <a:buChar char="ü"/>
                </a:pPr>
                <a:r>
                  <a:rPr lang="en-US" sz="1600" dirty="0"/>
                  <a:t>Binary cross-entropy:</a:t>
                </a:r>
              </a:p>
              <a:p>
                <a:pPr marL="457200" lvl="1" indent="0">
                  <a:buNone/>
                </a:pPr>
                <a14:m>
                  <m:oMathPara xmlns:m="http://schemas.openxmlformats.org/officeDocument/2006/math">
                    <m:oMathParaPr>
                      <m:jc m:val="centerGroup"/>
                    </m:oMathParaPr>
                    <m:oMath xmlns:m="http://schemas.openxmlformats.org/officeDocument/2006/math">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𝑁</m:t>
                          </m:r>
                        </m:sup>
                        <m:e>
                          <m:d>
                            <m:dPr>
                              <m:ctrlPr>
                                <a:rPr lang="en-US" sz="1600" i="1" smtClean="0">
                                  <a:latin typeface="Cambria Math" panose="02040503050406030204" pitchFamily="18" charset="0"/>
                                </a:rPr>
                              </m:ctrlPr>
                            </m:dPr>
                            <m:e>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𝑙𝑜𝑔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𝑙𝑜𝑔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d>
                            </m:e>
                          </m:d>
                        </m:e>
                      </m:nary>
                    </m:oMath>
                  </m:oMathPara>
                </a14:m>
                <a:endParaRPr lang="en-US" sz="1600" dirty="0"/>
              </a:p>
              <a:p>
                <a:pPr marL="457200" lvl="1" indent="0">
                  <a:buNone/>
                </a:pPr>
                <a:r>
                  <a:rPr lang="en-US" sz="1600" dirty="0"/>
                  <a:t>where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oMath>
                </a14:m>
                <a:r>
                  <a:rPr lang="en-US" sz="1600" dirty="0"/>
                  <a:t> is actual value of 1 or 0,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oMath>
                </a14:m>
                <a:r>
                  <a:rPr lang="en-US" sz="1600" dirty="0"/>
                  <a:t> is the predicted probability of being 1, and </a:t>
                </a:r>
                <a14:m>
                  <m:oMath xmlns:m="http://schemas.openxmlformats.org/officeDocument/2006/math">
                    <m:r>
                      <a:rPr lang="en-US" sz="1600" b="0" i="1" smtClean="0">
                        <a:latin typeface="Cambria Math" panose="02040503050406030204" pitchFamily="18" charset="0"/>
                      </a:rPr>
                      <m:t>𝑁</m:t>
                    </m:r>
                  </m:oMath>
                </a14:m>
                <a:r>
                  <a:rPr lang="en-US" sz="1600" dirty="0"/>
                  <a:t> is the total number of observations in the training data.</a:t>
                </a:r>
              </a:p>
              <a:p>
                <a:pPr marL="457200" lvl="1" indent="0">
                  <a:buNone/>
                </a:pPr>
                <a:endParaRPr lang="en-US" sz="1100" dirty="0"/>
              </a:p>
              <a:p>
                <a:pPr>
                  <a:buFont typeface="Wingdings" panose="05000000000000000000" pitchFamily="2" charset="2"/>
                  <a:buChar char="q"/>
                </a:pPr>
                <a:r>
                  <a:rPr lang="en-US" sz="2000" dirty="0"/>
                  <a:t>Multiple-class responses</a:t>
                </a:r>
              </a:p>
              <a:p>
                <a:pPr lvl="1">
                  <a:buFont typeface="Wingdings" panose="05000000000000000000" pitchFamily="2" charset="2"/>
                  <a:buChar char="ü"/>
                </a:pPr>
                <a:r>
                  <a:rPr lang="en-US" sz="1600" dirty="0"/>
                  <a:t>Categorical cross-entropy for </a:t>
                </a:r>
                <a14:m>
                  <m:oMath xmlns:m="http://schemas.openxmlformats.org/officeDocument/2006/math">
                    <m:r>
                      <a:rPr lang="en-US" sz="1600" b="0" i="1" smtClean="0">
                        <a:latin typeface="Cambria Math" panose="02040503050406030204" pitchFamily="18" charset="0"/>
                      </a:rPr>
                      <m:t>𝑀</m:t>
                    </m:r>
                  </m:oMath>
                </a14:m>
                <a:r>
                  <a:rPr lang="en-US" sz="1600" dirty="0"/>
                  <a:t> classes:</a:t>
                </a:r>
              </a:p>
              <a:p>
                <a:pPr marL="457200" lvl="1" indent="0">
                  <a:buNone/>
                </a:pPr>
                <a14:m>
                  <m:oMathPara xmlns:m="http://schemas.openxmlformats.org/officeDocument/2006/math">
                    <m:oMathParaPr>
                      <m:jc m:val="centerGroup"/>
                    </m:oMathParaPr>
                    <m:oMath xmlns:m="http://schemas.openxmlformats.org/officeDocument/2006/math">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𝑁</m:t>
                          </m:r>
                        </m:sup>
                        <m:e>
                          <m:d>
                            <m:dPr>
                              <m:ctrlPr>
                                <a:rPr lang="en-US" sz="1600" i="1">
                                  <a:latin typeface="Cambria Math" panose="02040503050406030204" pitchFamily="18" charset="0"/>
                                </a:rPr>
                              </m:ctrlPr>
                            </m:dPr>
                            <m:e>
                              <m:r>
                                <a:rPr lang="en-US" sz="1600" i="1">
                                  <a:latin typeface="Cambria Math" panose="02040503050406030204" pitchFamily="18" charset="0"/>
                                </a:rPr>
                                <m:t>−</m:t>
                              </m:r>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𝑗</m:t>
                                  </m:r>
                                  <m:r>
                                    <a:rPr lang="en-US" sz="1600" b="0" i="1" smtClean="0">
                                      <a:latin typeface="Cambria Math" panose="02040503050406030204" pitchFamily="18" charset="0"/>
                                    </a:rPr>
                                    <m:t>=1</m:t>
                                  </m:r>
                                </m:sub>
                                <m:sup>
                                  <m:r>
                                    <a:rPr lang="en-US" sz="1600" b="0" i="1" smtClean="0">
                                      <a:latin typeface="Cambria Math" panose="02040503050406030204" pitchFamily="18" charset="0"/>
                                    </a:rPr>
                                    <m:t>𝑀</m:t>
                                  </m:r>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r>
                                    <a:rPr lang="en-US" sz="1600" i="1">
                                      <a:latin typeface="Cambria Math" panose="02040503050406030204" pitchFamily="18" charset="0"/>
                                    </a:rPr>
                                    <m:t>𝑙𝑜𝑔</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e>
                                  </m:d>
                                </m:e>
                              </m:nary>
                            </m:e>
                          </m:d>
                        </m:e>
                      </m:nary>
                    </m:oMath>
                  </m:oMathPara>
                </a14:m>
                <a:endParaRPr lang="en-US" sz="1600" dirty="0"/>
              </a:p>
              <a:p>
                <a:pPr marL="457200" lvl="1" indent="0">
                  <a:buNone/>
                </a:pPr>
                <a:r>
                  <a:rPr lang="en-US" sz="1600" dirty="0"/>
                  <a:t>where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a14:m>
                <a:r>
                  <a:rPr lang="en-US" sz="1600" dirty="0"/>
                  <a:t> is actual value of 1 or 0 for a class of </a:t>
                </a:r>
                <a14:m>
                  <m:oMath xmlns:m="http://schemas.openxmlformats.org/officeDocument/2006/math">
                    <m:r>
                      <a:rPr lang="en-US" sz="1600" b="0" i="1" smtClean="0">
                        <a:latin typeface="Cambria Math" panose="02040503050406030204" pitchFamily="18" charset="0"/>
                      </a:rPr>
                      <m:t>𝑗</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sub>
                    </m:sSub>
                  </m:oMath>
                </a14:m>
                <a:r>
                  <a:rPr lang="en-US" sz="1600" dirty="0"/>
                  <a:t> is the predicted probability of being at class </a:t>
                </a:r>
                <a14:m>
                  <m:oMath xmlns:m="http://schemas.openxmlformats.org/officeDocument/2006/math">
                    <m:r>
                      <a:rPr lang="en-US" sz="1600" b="0" i="1" smtClean="0">
                        <a:latin typeface="Cambria Math" panose="02040503050406030204" pitchFamily="18" charset="0"/>
                      </a:rPr>
                      <m:t>𝑗</m:t>
                    </m:r>
                  </m:oMath>
                </a14:m>
                <a:r>
                  <a:rPr lang="en-US" sz="1600" dirty="0"/>
                  <a:t> and </a:t>
                </a:r>
                <a14:m>
                  <m:oMath xmlns:m="http://schemas.openxmlformats.org/officeDocument/2006/math">
                    <m:r>
                      <a:rPr lang="en-US" sz="1600" i="1">
                        <a:latin typeface="Cambria Math" panose="02040503050406030204" pitchFamily="18" charset="0"/>
                      </a:rPr>
                      <m:t>𝑁</m:t>
                    </m:r>
                  </m:oMath>
                </a14:m>
                <a:r>
                  <a:rPr lang="en-US" sz="1600" dirty="0"/>
                  <a:t> is the total number of observations in the training data.</a:t>
                </a:r>
              </a:p>
              <a:p>
                <a:pPr marL="457200" lvl="1" indent="0">
                  <a:buNone/>
                </a:pPr>
                <a:endParaRPr lang="en-US" sz="1100" dirty="0"/>
              </a:p>
              <a:p>
                <a:pPr>
                  <a:buFont typeface="Wingdings" panose="05000000000000000000" pitchFamily="2" charset="2"/>
                  <a:buChar char="q"/>
                </a:pPr>
                <a:r>
                  <a:rPr lang="en-US" sz="2000" dirty="0"/>
                  <a:t>Continuous responses</a:t>
                </a:r>
              </a:p>
              <a:p>
                <a:pPr lvl="1">
                  <a:buFont typeface="Wingdings" panose="05000000000000000000" pitchFamily="2" charset="2"/>
                  <a:buChar char="ü"/>
                </a:pPr>
                <a:r>
                  <a:rPr lang="en-US" sz="1600" dirty="0"/>
                  <a:t>Mean square error</a:t>
                </a:r>
              </a:p>
              <a:p>
                <a:pPr lvl="1">
                  <a:buFont typeface="Wingdings" panose="05000000000000000000" pitchFamily="2" charset="2"/>
                  <a:buChar char="ü"/>
                </a:pPr>
                <a:r>
                  <a:rPr lang="en-US" sz="1600" dirty="0"/>
                  <a:t>Mean absolute error</a:t>
                </a:r>
              </a:p>
              <a:p>
                <a:pPr lvl="1">
                  <a:buFont typeface="Wingdings" panose="05000000000000000000" pitchFamily="2" charset="2"/>
                  <a:buChar char="ü"/>
                </a:pPr>
                <a:r>
                  <a:rPr lang="en-US" sz="1600" dirty="0"/>
                  <a:t>Mean absolute percentage error</a:t>
                </a:r>
              </a:p>
              <a:p>
                <a:pPr lvl="1">
                  <a:buFont typeface="Wingdings" panose="05000000000000000000" pitchFamily="2" charset="2"/>
                  <a:buChar char="q"/>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6916" y="1219200"/>
                <a:ext cx="8077200" cy="5715000"/>
              </a:xfrm>
              <a:blipFill>
                <a:blip r:embed="rId2"/>
                <a:stretch>
                  <a:fillRect l="-679" t="-533"/>
                </a:stretch>
              </a:blipFill>
            </p:spPr>
            <p:txBody>
              <a:bodyPr/>
              <a:lstStyle/>
              <a:p>
                <a:r>
                  <a:rPr lang="en-US">
                    <a:noFill/>
                  </a:rPr>
                  <a:t> </a:t>
                </a:r>
              </a:p>
            </p:txBody>
          </p:sp>
        </mc:Fallback>
      </mc:AlternateContent>
    </p:spTree>
    <p:extLst>
      <p:ext uri="{BB962C8B-B14F-4D97-AF65-F5344CB8AC3E}">
        <p14:creationId xmlns:p14="http://schemas.microsoft.com/office/powerpoint/2010/main" val="219115819"/>
      </p:ext>
    </p:extLst>
  </p:cSld>
  <p:clrMapOvr>
    <a:masterClrMapping/>
  </p:clrMapOvr>
  <p:transitio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2.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3.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4.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1967</Words>
  <Application>Microsoft Office PowerPoint</Application>
  <PresentationFormat>On-screen Show (4:3)</PresentationFormat>
  <Paragraphs>288</Paragraphs>
  <Slides>31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 Math</vt:lpstr>
      <vt:lpstr>Courier New</vt:lpstr>
      <vt:lpstr>Georgia</vt:lpstr>
      <vt:lpstr>Wingdings</vt:lpstr>
      <vt:lpstr>Training</vt:lpstr>
      <vt:lpstr>PowerPoint Presentation</vt:lpstr>
      <vt:lpstr>Links to Notebooks, Books and URLs</vt:lpstr>
      <vt:lpstr>Deep Learning</vt:lpstr>
      <vt:lpstr>A Little Bit of History – Perceptron </vt:lpstr>
      <vt:lpstr>A Little Bit of History – Perceptron </vt:lpstr>
      <vt:lpstr>A Little Bit of History – Adaline </vt:lpstr>
      <vt:lpstr>Feed Forward Neural Network</vt:lpstr>
      <vt:lpstr>Simple Feed Forward Neural Network (FFNN)</vt:lpstr>
      <vt:lpstr>Typical Loss Functions</vt:lpstr>
      <vt:lpstr>From Slow Progress to Wide Adoption</vt:lpstr>
      <vt:lpstr>Optimization Methods</vt:lpstr>
      <vt:lpstr>More Optimization Methods</vt:lpstr>
      <vt:lpstr>Activation Functions</vt:lpstr>
      <vt:lpstr>Deal With Overfitting</vt:lpstr>
      <vt:lpstr>Recap of A Few Key Concepts</vt:lpstr>
      <vt:lpstr>The MNIST Dataset</vt:lpstr>
      <vt:lpstr>MNIST Dataset</vt:lpstr>
      <vt:lpstr>The IMDB Dataset</vt:lpstr>
      <vt:lpstr>IMDB Dataset</vt:lpstr>
      <vt:lpstr>IMDB Dataset - Tokenization</vt:lpstr>
      <vt:lpstr>Using Keras R Package To Build Feed Forward Neural Network Model</vt:lpstr>
      <vt:lpstr>Procedures</vt:lpstr>
      <vt:lpstr>R Scripts</vt:lpstr>
      <vt:lpstr>Size of the Model</vt:lpstr>
      <vt:lpstr>Performance</vt:lpstr>
      <vt:lpstr>Cross-Validation Curve</vt:lpstr>
      <vt:lpstr>Deep Learning Models Across Platforms</vt:lpstr>
      <vt:lpstr>Open NN Exchange Format (ONNX)</vt:lpstr>
      <vt:lpstr>Convolutional Neural Network</vt:lpstr>
      <vt:lpstr>Recurrent Neural Network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2013-07-12T01:18:53Z</dcterms:created>
  <dcterms:modified xsi:type="dcterms:W3CDTF">2019-06-09T00:58:51Z</dcterms:modified>
</cp:coreProperties>
</file>