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6" r:id="rId6"/>
    <p:sldId id="280" r:id="rId7"/>
    <p:sldId id="263" r:id="rId8"/>
    <p:sldId id="277" r:id="rId9"/>
    <p:sldId id="274" r:id="rId10"/>
    <p:sldId id="267" r:id="rId11"/>
    <p:sldId id="262" r:id="rId12"/>
    <p:sldId id="281" r:id="rId13"/>
    <p:sldId id="268" r:id="rId14"/>
    <p:sldId id="269" r:id="rId15"/>
    <p:sldId id="272" r:id="rId16"/>
    <p:sldId id="273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15" autoAdjust="0"/>
  </p:normalViewPr>
  <p:slideViewPr>
    <p:cSldViewPr>
      <p:cViewPr varScale="1">
        <p:scale>
          <a:sx n="103" d="100"/>
          <a:sy n="103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8A82-85D8-4D08-9870-30B50D9267A3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52E46-E49E-4ED6-ABD6-2109F3572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0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http://cs.nju.edu.cn/dxy/%E5%AE%9E%E9%AA%8C1.pdf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http://cs.nju.edu.cn/dxy/%E9%99%84%E5%BD%95A.pdf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r>
              <a:rPr lang="en-US" altLang="zh-CN" dirty="0" smtClean="0"/>
              <a:t>http://www.cplusplus.com/reference/cstdarg/va_start/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Pure C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本科教学版：</a:t>
            </a:r>
            <a:r>
              <a:rPr lang="en-US" altLang="zh-CN" dirty="0" smtClean="0"/>
              <a:t>4.9.4</a:t>
            </a:r>
            <a:r>
              <a:rPr lang="en-US" altLang="zh-CN" baseline="0" dirty="0" smtClean="0"/>
              <a:t> P175</a:t>
            </a:r>
          </a:p>
          <a:p>
            <a:r>
              <a:rPr lang="en-US" altLang="zh-CN" dirty="0" smtClean="0"/>
              <a:t>http://oreilly.com/linux/excerpts/9780596155971/error-reporting-recovery.html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实验目的：实现类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C--)</a:t>
            </a:r>
            <a:r>
              <a:rPr lang="zh-CN" altLang="en-US" dirty="0" smtClean="0"/>
              <a:t>语言的编译器</a:t>
            </a:r>
            <a:endParaRPr lang="en-US" altLang="zh-CN" dirty="0" smtClean="0"/>
          </a:p>
          <a:p>
            <a:r>
              <a:rPr lang="zh-CN" altLang="en-US" dirty="0" smtClean="0"/>
              <a:t>四个阶段：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词法分析和语法分析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，语义分析，中间代码生成，机器代码生成</a:t>
            </a:r>
            <a:endParaRPr lang="en-US" altLang="zh-CN" dirty="0" smtClean="0"/>
          </a:p>
          <a:p>
            <a:r>
              <a:rPr lang="en-US" altLang="zh-CN" dirty="0" smtClean="0"/>
              <a:t>http://www.stanford.edu/class/archive/cs/cs143/cs143.1128/lectures/00/Slides00.pdf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1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本次实验任务：输入：</a:t>
            </a:r>
            <a:r>
              <a:rPr lang="en-US" altLang="zh-CN" dirty="0" smtClean="0"/>
              <a:t>C--</a:t>
            </a:r>
            <a:r>
              <a:rPr lang="zh-CN" altLang="en-US" dirty="0" smtClean="0"/>
              <a:t>源文件；输出：</a:t>
            </a:r>
            <a:r>
              <a:rPr lang="en-US" altLang="zh-CN" dirty="0" smtClean="0"/>
              <a:t>C--</a:t>
            </a:r>
            <a:r>
              <a:rPr lang="zh-CN" altLang="en-US" dirty="0" smtClean="0"/>
              <a:t>语法分析树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6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0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9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http://stackoverflow.com/questions/1553744/how-does-gcc-recognize-that-lfl-corresponds-to-flex-library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9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http://dinosaur.compilertools.net/</a:t>
            </a:r>
          </a:p>
          <a:p>
            <a:r>
              <a:rPr lang="en-US" altLang="zh-CN" dirty="0" smtClean="0"/>
              <a:t>http://www.stanford.edu/class/archive/cs/cs143/cs143.1128/handouts/050%20Flex%20In%20A%20Nutshell.pdf</a:t>
            </a:r>
          </a:p>
          <a:p>
            <a:r>
              <a:rPr lang="en-US" altLang="zh-CN" dirty="0" smtClean="0"/>
              <a:t>http://www.stanford.edu/class/archive/cs/cs143/cs143.1128/handouts/120%20Introducing%20bison.pdf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ngd@nlp.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ugn@nlp.nj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实验一  词法分析和语法分析</a:t>
            </a:r>
            <a:endParaRPr lang="zh-CN" altLang="en-US" sz="3600" b="1" i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任课老师：戴新宇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助教：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尚迪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hlinkClick r:id="rId3"/>
              </a:rPr>
              <a:t>shangd@nlp.nju.edu.cn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chemeClr val="tx1"/>
                </a:solidFill>
              </a:rPr>
              <a:t>胡</a:t>
            </a:r>
            <a:r>
              <a:rPr lang="zh-CN" altLang="en-US" sz="2400" dirty="0" smtClean="0">
                <a:solidFill>
                  <a:schemeClr val="tx1"/>
                </a:solidFill>
              </a:rPr>
              <a:t>光能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hlinkClick r:id="rId4"/>
              </a:rPr>
              <a:t>hugn@nlp.nju.edu.cn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542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： </a:t>
            </a:r>
            <a:r>
              <a:rPr lang="en-US" altLang="zh-CN" b="1" dirty="0" smtClean="0">
                <a:solidFill>
                  <a:srgbClr val="7030A0"/>
                </a:solidFill>
              </a:rPr>
              <a:t>.l</a:t>
            </a:r>
            <a:r>
              <a:rPr lang="zh-CN" altLang="en-US" b="1" dirty="0" smtClean="0">
                <a:solidFill>
                  <a:srgbClr val="7030A0"/>
                </a:solidFill>
              </a:rPr>
              <a:t>文件格式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7992888" cy="532859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%{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%}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Definitions</a:t>
            </a: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Rules</a:t>
            </a:r>
            <a:r>
              <a:rPr lang="en-US" altLang="zh-CN" dirty="0" smtClean="0">
                <a:solidFill>
                  <a:srgbClr val="002060"/>
                </a:solidFill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将保留字置于标识符</a:t>
            </a:r>
            <a:r>
              <a: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{id}</a:t>
            </a:r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之前</a:t>
            </a:r>
            <a:endParaRPr lang="en-US" altLang="zh-C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85584" cy="100811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： 一个简单的</a:t>
            </a:r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程序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69191"/>
            <a:ext cx="5012083" cy="43924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9106" y="9530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est.l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8779" y="5661679"/>
            <a:ext cx="406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flex </a:t>
            </a:r>
            <a:r>
              <a:rPr lang="en-US" altLang="zh-CN" sz="2400" dirty="0" err="1" smtClean="0"/>
              <a:t>test.l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lex.yy.c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lfl</a:t>
            </a:r>
            <a:r>
              <a:rPr lang="en-US" altLang="zh-CN" sz="2400" dirty="0" smtClean="0"/>
              <a:t> –o parser</a:t>
            </a:r>
          </a:p>
          <a:p>
            <a:r>
              <a:rPr lang="en-US" altLang="zh-CN" sz="2400" dirty="0" smtClean="0"/>
              <a:t>./parser </a:t>
            </a:r>
            <a:r>
              <a:rPr lang="en-US" altLang="zh-CN" sz="2400" dirty="0" err="1" smtClean="0"/>
              <a:t>test.cmm</a:t>
            </a:r>
            <a:endParaRPr lang="en-US" altLang="zh-CN" sz="2400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2500" y="1245980"/>
            <a:ext cx="3131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{comment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{comment2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</a:t>
            </a:r>
            <a:r>
              <a:rPr lang="en-US" altLang="zh-CN" sz="2000" dirty="0" err="1"/>
              <a:t>ws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r>
              <a:rPr lang="en-US" altLang="zh-CN" sz="2000" dirty="0" smtClean="0"/>
              <a:t>Float</a:t>
            </a:r>
          </a:p>
          <a:p>
            <a:r>
              <a:rPr lang="en-US" altLang="zh-CN" sz="2000" dirty="0" err="1"/>
              <a:t>struct</a:t>
            </a:r>
            <a:endParaRPr lang="en-US" altLang="zh-CN" sz="2000" dirty="0"/>
          </a:p>
          <a:p>
            <a:r>
              <a:rPr lang="en-US" altLang="zh-CN" sz="2000" dirty="0"/>
              <a:t>return</a:t>
            </a:r>
            <a:endParaRPr lang="en-US" altLang="zh-CN" sz="2000" dirty="0" smtClean="0"/>
          </a:p>
          <a:p>
            <a:r>
              <a:rPr lang="en-US" altLang="zh-CN" sz="2000" dirty="0"/>
              <a:t>while</a:t>
            </a:r>
          </a:p>
          <a:p>
            <a:r>
              <a:rPr lang="en-US" altLang="zh-CN" sz="2000" dirty="0"/>
              <a:t>if</a:t>
            </a:r>
            <a:endParaRPr lang="en-US" altLang="zh-CN" sz="2000" dirty="0" smtClean="0"/>
          </a:p>
          <a:p>
            <a:r>
              <a:rPr lang="en-US" altLang="zh-CN" sz="2000" dirty="0"/>
              <a:t>else</a:t>
            </a:r>
          </a:p>
          <a:p>
            <a:r>
              <a:rPr lang="en-US" altLang="zh-CN" sz="2000" dirty="0"/>
              <a:t>{</a:t>
            </a:r>
            <a:r>
              <a:rPr lang="en-US" altLang="zh-CN" sz="2000" dirty="0" err="1"/>
              <a:t>int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{float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{id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";“</a:t>
            </a:r>
          </a:p>
          <a:p>
            <a:r>
              <a:rPr lang="en-US" altLang="zh-CN" sz="2000" dirty="0" smtClean="0"/>
              <a:t>",“</a:t>
            </a:r>
          </a:p>
          <a:p>
            <a:r>
              <a:rPr lang="en-US" altLang="zh-CN" sz="2000" dirty="0" smtClean="0"/>
              <a:t>"=“</a:t>
            </a:r>
          </a:p>
          <a:p>
            <a:r>
              <a:rPr lang="en-US" altLang="zh-CN" sz="2000" dirty="0" smtClean="0"/>
              <a:t>"&lt;“</a:t>
            </a:r>
          </a:p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1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85584" cy="100811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：你</a:t>
            </a:r>
            <a:r>
              <a:rPr lang="zh-CN" altLang="en-US" b="1" smtClean="0">
                <a:solidFill>
                  <a:srgbClr val="7030A0"/>
                </a:solidFill>
              </a:rPr>
              <a:t>需要做的内容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40" y="1961556"/>
            <a:ext cx="8604448" cy="159791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</a:rPr>
              <a:t>id	{letter}({letter}|{digit})* 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{</a:t>
            </a:r>
            <a:r>
              <a:rPr lang="en-US" altLang="zh-CN" sz="2400" b="1" dirty="0">
                <a:solidFill>
                  <a:srgbClr val="00B050"/>
                </a:solidFill>
              </a:rPr>
              <a:t>id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}  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{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sz="2000" b="1" dirty="0">
                <a:solidFill>
                  <a:srgbClr val="00B050"/>
                </a:solidFill>
              </a:rPr>
              <a:t>("Line %d:(ID   ,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%s</a:t>
            </a:r>
            <a:r>
              <a:rPr lang="en-US" altLang="zh-CN" sz="2000" b="1" dirty="0">
                <a:solidFill>
                  <a:srgbClr val="00B050"/>
                </a:solidFill>
              </a:rPr>
              <a:t>)\n",</a:t>
            </a:r>
            <a:r>
              <a:rPr lang="en-US" altLang="zh-CN" sz="2000" b="1" dirty="0" err="1">
                <a:solidFill>
                  <a:srgbClr val="00B050"/>
                </a:solidFill>
              </a:rPr>
              <a:t>yylineno,yytext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);</a:t>
            </a:r>
            <a:r>
              <a:rPr lang="en-US" altLang="zh-CN" sz="2000" b="1" dirty="0">
                <a:solidFill>
                  <a:srgbClr val="00B050"/>
                </a:solidFill>
              </a:rPr>
              <a:t>	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    }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614" y="822783"/>
            <a:ext cx="79928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rgbClr val="C00000"/>
                </a:solidFill>
              </a:rPr>
              <a:t>yytext</a:t>
            </a:r>
            <a:r>
              <a:rPr lang="en-US" altLang="zh-CN" sz="2000" b="1" dirty="0">
                <a:solidFill>
                  <a:srgbClr val="C00000"/>
                </a:solidFill>
              </a:rPr>
              <a:t>,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yyleng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</a:rPr>
              <a:t>词素</a:t>
            </a:r>
            <a:r>
              <a:rPr lang="zh-CN" altLang="en-US" sz="2000" dirty="0">
                <a:solidFill>
                  <a:srgbClr val="C00000"/>
                </a:solidFill>
              </a:rPr>
              <a:t>字符串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rgbClr val="C00000"/>
                </a:solidFill>
              </a:rPr>
              <a:t>yylineno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000" i="1" dirty="0">
                <a:solidFill>
                  <a:srgbClr val="C00000"/>
                </a:solidFill>
              </a:rPr>
              <a:t>%option </a:t>
            </a:r>
            <a:r>
              <a:rPr lang="en-US" altLang="zh-CN" sz="2000" i="1" dirty="0" err="1">
                <a:solidFill>
                  <a:srgbClr val="C00000"/>
                </a:solidFill>
              </a:rPr>
              <a:t>yylineno</a:t>
            </a:r>
            <a:endParaRPr lang="en-US" altLang="zh-CN" sz="2000" i="1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rgbClr val="002060"/>
                </a:solidFill>
              </a:rPr>
              <a:t>yylval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</a:rPr>
              <a:t>全局变量，当前词法单元的属性值</a:t>
            </a:r>
            <a:endParaRPr lang="zh-CN" altLang="en-US" sz="1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95940" y="3501008"/>
            <a:ext cx="8604448" cy="3534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{id}  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{   //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("Line %d:(ID   , %s)\n",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yylineno,yytext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= 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treeNode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*)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sizeof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treeNode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lineno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=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yylineno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-&gt;type = 1;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tokentype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= 26;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-&gt;name =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strlen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)+1);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strcpy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name,yytext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);	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return ID;	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}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5050"/>
                </a:solidFill>
              </a:rPr>
              <a:t>Bison: .y</a:t>
            </a:r>
            <a:r>
              <a:rPr lang="zh-CN" altLang="en-US" b="1" dirty="0" smtClean="0">
                <a:solidFill>
                  <a:srgbClr val="FF5050"/>
                </a:solidFill>
              </a:rPr>
              <a:t>文件格式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1196752"/>
            <a:ext cx="8003232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%}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Definitions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</a:rPr>
              <a:t>优先级</a:t>
            </a:r>
            <a:r>
              <a:rPr lang="zh-CN" altLang="en-US" b="1" dirty="0">
                <a:solidFill>
                  <a:srgbClr val="C00000"/>
                </a:solidFill>
              </a:rPr>
              <a:t>与结合</a:t>
            </a:r>
            <a:r>
              <a:rPr lang="zh-CN" altLang="en-US" b="1" dirty="0" smtClean="0">
                <a:solidFill>
                  <a:srgbClr val="C00000"/>
                </a:solidFill>
              </a:rPr>
              <a:t>性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Productions	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1196752"/>
            <a:ext cx="43308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%right </a:t>
            </a:r>
            <a:r>
              <a:rPr lang="en-US" altLang="zh-CN" sz="3200" dirty="0" smtClean="0"/>
              <a:t> ASSIGNOP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AND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RELOP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PLUS MINUS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STAR DIV</a:t>
            </a:r>
            <a:endParaRPr lang="en-US" altLang="zh-CN" sz="3200" dirty="0"/>
          </a:p>
          <a:p>
            <a:r>
              <a:rPr lang="en-US" altLang="zh-CN" sz="3200" dirty="0"/>
              <a:t>%right </a:t>
            </a:r>
            <a:r>
              <a:rPr lang="en-US" altLang="zh-CN" sz="3200" dirty="0" smtClean="0"/>
              <a:t> NOT UMINUS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DOT </a:t>
            </a:r>
            <a:r>
              <a:rPr lang="en-US" altLang="zh-CN" sz="3200" dirty="0"/>
              <a:t>LB RB LP </a:t>
            </a:r>
            <a:r>
              <a:rPr lang="en-US" altLang="zh-CN" sz="3200" dirty="0" smtClean="0"/>
              <a:t>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4797152"/>
            <a:ext cx="576064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| MINUS EXP </a:t>
            </a:r>
            <a:r>
              <a:rPr lang="en-US" altLang="zh-CN" sz="3200" b="1" i="1" dirty="0"/>
              <a:t>%</a:t>
            </a:r>
            <a:r>
              <a:rPr lang="en-US" altLang="zh-CN" sz="3200" b="1" i="1" dirty="0" err="1"/>
              <a:t>prec</a:t>
            </a:r>
            <a:r>
              <a:rPr lang="en-US" altLang="zh-CN" sz="3200" b="1" i="1" dirty="0"/>
              <a:t> </a:t>
            </a:r>
            <a:r>
              <a:rPr lang="en-US" altLang="zh-CN" sz="3200" dirty="0" smtClean="0"/>
              <a:t>UMINUS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88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FF5050"/>
                </a:solidFill>
              </a:rPr>
              <a:t>Bison</a:t>
            </a:r>
            <a:r>
              <a:rPr lang="zh-CN" altLang="en-US" b="1" dirty="0">
                <a:solidFill>
                  <a:srgbClr val="FF5050"/>
                </a:solidFill>
              </a:rPr>
              <a:t>语法树创建与打印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411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多叉树的构建：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 : ID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{ $$ = </a:t>
            </a:r>
            <a:r>
              <a:rPr lang="en-US" altLang="zh-CN" sz="3200" dirty="0" err="1" smtClean="0"/>
              <a:t>createNode</a:t>
            </a:r>
            <a:r>
              <a:rPr lang="en-US" altLang="zh-CN" sz="3200" dirty="0" smtClean="0"/>
              <a:t>(1</a:t>
            </a:r>
            <a:r>
              <a:rPr lang="en-US" altLang="zh-CN" sz="3200" dirty="0"/>
              <a:t>,</a:t>
            </a:r>
            <a:r>
              <a:rPr lang="en-US" altLang="zh-CN" sz="3200" dirty="0" smtClean="0"/>
              <a:t>$1</a:t>
            </a:r>
            <a:r>
              <a:rPr lang="en-US" altLang="zh-CN" sz="3200" dirty="0" smtClean="0"/>
              <a:t>);  } </a:t>
            </a:r>
          </a:p>
          <a:p>
            <a:pPr lvl="1"/>
            <a:r>
              <a:rPr lang="en-US" altLang="zh-CN" sz="3200" dirty="0" err="1" smtClean="0"/>
              <a:t>Exp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: MINUS EXP { $$ = </a:t>
            </a:r>
            <a:r>
              <a:rPr lang="en-US" altLang="zh-CN" sz="3200" dirty="0" err="1" smtClean="0"/>
              <a:t>createNode</a:t>
            </a:r>
            <a:r>
              <a:rPr lang="en-US" altLang="zh-CN" sz="3200" dirty="0" smtClean="0"/>
              <a:t>(2,$1</a:t>
            </a:r>
            <a:r>
              <a:rPr lang="en-US" altLang="zh-CN" sz="3200" dirty="0" smtClean="0"/>
              <a:t>,$2); }</a:t>
            </a:r>
            <a:endParaRPr lang="en-US" altLang="zh-CN" sz="3200" i="1" dirty="0">
              <a:solidFill>
                <a:srgbClr val="002060"/>
              </a:solidFill>
            </a:endParaRPr>
          </a:p>
          <a:p>
            <a:pPr lvl="1"/>
            <a:r>
              <a:rPr lang="en-US" altLang="zh-CN" sz="3200" i="1" dirty="0" smtClean="0">
                <a:solidFill>
                  <a:srgbClr val="002060"/>
                </a:solidFill>
              </a:rPr>
              <a:t>#</a:t>
            </a:r>
            <a:r>
              <a:rPr lang="en-US" altLang="zh-CN" sz="3200" i="1" dirty="0">
                <a:solidFill>
                  <a:srgbClr val="002060"/>
                </a:solidFill>
              </a:rPr>
              <a:t>include&lt;</a:t>
            </a:r>
            <a:r>
              <a:rPr lang="en-US" altLang="zh-CN" sz="3200" i="1" dirty="0" err="1">
                <a:solidFill>
                  <a:srgbClr val="002060"/>
                </a:solidFill>
              </a:rPr>
              <a:t>stdarg.h</a:t>
            </a:r>
            <a:r>
              <a:rPr lang="en-US" altLang="zh-CN" sz="3200" i="1" dirty="0">
                <a:solidFill>
                  <a:srgbClr val="002060"/>
                </a:solidFill>
              </a:rPr>
              <a:t>&gt; </a:t>
            </a:r>
          </a:p>
          <a:p>
            <a:pPr marL="0" indent="0" algn="ctr">
              <a:buNone/>
            </a:pP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struct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 Node* </a:t>
            </a: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createNode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(</a:t>
            </a: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 </a:t>
            </a: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arity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,  …);</a:t>
            </a:r>
            <a:endParaRPr lang="en-US" altLang="zh-CN" sz="3600" b="1" i="1" u="sng" dirty="0" smtClean="0"/>
          </a:p>
          <a:p>
            <a:r>
              <a:rPr lang="zh-CN" altLang="en-US" sz="3600" b="1" dirty="0" smtClean="0">
                <a:solidFill>
                  <a:srgbClr val="C00000"/>
                </a:solidFill>
              </a:rPr>
              <a:t>递归层次的前序遍历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marL="0" lvl="1" indent="0" algn="ctr">
              <a:buNone/>
            </a:pPr>
            <a:r>
              <a:rPr lang="nl-NL" altLang="zh-CN" sz="32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printNode(struct Node* root, int nLayer);</a:t>
            </a:r>
            <a:endParaRPr lang="zh-CN" altLang="en-US" sz="32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FF5050"/>
                </a:solidFill>
              </a:rPr>
              <a:t>Bison</a:t>
            </a:r>
            <a:r>
              <a:rPr lang="zh-CN" altLang="en-US" b="1" dirty="0">
                <a:solidFill>
                  <a:srgbClr val="FF5050"/>
                </a:solidFill>
              </a:rPr>
              <a:t>文法符号结点的数据结构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保存的信息：</a:t>
            </a:r>
            <a:r>
              <a:rPr lang="en-US" altLang="zh-CN" sz="3600" i="1" dirty="0" err="1"/>
              <a:t>struct</a:t>
            </a:r>
            <a:r>
              <a:rPr lang="en-US" altLang="zh-CN" sz="3600" i="1" dirty="0"/>
              <a:t> </a:t>
            </a:r>
            <a:r>
              <a:rPr lang="en-US" altLang="zh-CN" sz="3600" i="1" dirty="0" smtClean="0"/>
              <a:t> Node{ … };</a:t>
            </a:r>
          </a:p>
          <a:p>
            <a:pPr lvl="1"/>
            <a:r>
              <a:rPr lang="zh-CN" altLang="en-US" sz="3200" dirty="0" smtClean="0"/>
              <a:t>结点类型： </a:t>
            </a:r>
            <a:r>
              <a:rPr lang="zh-CN" altLang="en-US" dirty="0" smtClean="0"/>
              <a:t>非终结符，终结符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…)</a:t>
            </a:r>
          </a:p>
          <a:p>
            <a:pPr lvl="1"/>
            <a:r>
              <a:rPr lang="zh-CN" altLang="en-US" sz="3200" dirty="0" smtClean="0"/>
              <a:t>结点名字： 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sz="3200" dirty="0"/>
              <a:t>所</a:t>
            </a:r>
            <a:r>
              <a:rPr lang="zh-CN" altLang="en-US" sz="3200" dirty="0" smtClean="0"/>
              <a:t>在行号： </a:t>
            </a:r>
            <a:r>
              <a:rPr lang="en-US" altLang="zh-CN" i="1" dirty="0" smtClean="0"/>
              <a:t>%option  </a:t>
            </a:r>
            <a:r>
              <a:rPr lang="en-US" altLang="zh-CN" i="1" dirty="0" err="1" smtClean="0"/>
              <a:t>yylineno</a:t>
            </a:r>
            <a:endParaRPr lang="en-US" altLang="zh-CN" i="1" dirty="0" smtClean="0"/>
          </a:p>
          <a:p>
            <a:pPr lvl="1"/>
            <a:r>
              <a:rPr lang="zh-CN" altLang="en-US" sz="3200" dirty="0" smtClean="0"/>
              <a:t>字符串属性值：</a:t>
            </a:r>
            <a:r>
              <a:rPr lang="en-US" altLang="zh-CN" dirty="0" smtClean="0"/>
              <a:t>TYPE.int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ID.lexeme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数值属性值：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</a:p>
          <a:p>
            <a:pPr lvl="1"/>
            <a:r>
              <a:rPr lang="zh-CN" altLang="en-US" sz="3200" dirty="0"/>
              <a:t>多叉</a:t>
            </a:r>
            <a:r>
              <a:rPr lang="zh-CN" altLang="en-US" sz="3200" dirty="0" smtClean="0"/>
              <a:t>树</a:t>
            </a:r>
            <a:r>
              <a:rPr lang="zh-CN" altLang="en-US" sz="3200" dirty="0"/>
              <a:t>孩子</a:t>
            </a:r>
            <a:r>
              <a:rPr lang="zh-CN" altLang="en-US" sz="3200" dirty="0" smtClean="0"/>
              <a:t>：</a:t>
            </a:r>
            <a:r>
              <a:rPr lang="en-US" altLang="zh-CN" sz="3200" i="1" dirty="0" err="1" smtClean="0"/>
              <a:t>int</a:t>
            </a:r>
            <a:r>
              <a:rPr lang="en-US" altLang="zh-CN" sz="3200" i="1" dirty="0" smtClean="0"/>
              <a:t>  </a:t>
            </a:r>
            <a:r>
              <a:rPr lang="en-US" altLang="zh-CN" sz="3200" i="1" dirty="0" err="1"/>
              <a:t>arity</a:t>
            </a:r>
            <a:r>
              <a:rPr lang="en-US" altLang="zh-CN" sz="3200" i="1" dirty="0"/>
              <a:t>,  </a:t>
            </a:r>
            <a:endParaRPr lang="en-US" altLang="zh-CN" sz="3200" i="1" dirty="0" smtClean="0"/>
          </a:p>
          <a:p>
            <a:pPr marL="457200" lvl="1" indent="0">
              <a:buNone/>
            </a:pPr>
            <a:r>
              <a:rPr lang="en-US" altLang="zh-CN" sz="3200" i="1" dirty="0" err="1" smtClean="0"/>
              <a:t>struct</a:t>
            </a:r>
            <a:r>
              <a:rPr lang="en-US" altLang="zh-CN" sz="3200" i="1" dirty="0" smtClean="0"/>
              <a:t>  </a:t>
            </a:r>
            <a:r>
              <a:rPr lang="en-US" altLang="zh-CN" sz="3200" i="1" dirty="0"/>
              <a:t>Node* </a:t>
            </a:r>
            <a:r>
              <a:rPr lang="en-US" altLang="zh-CN" sz="3200" i="1" dirty="0" smtClean="0"/>
              <a:t>children[N]; //vector&lt;Node*&gt;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-…(</a:t>
            </a:r>
            <a:r>
              <a:rPr lang="zh-CN" altLang="en-US" sz="3200" dirty="0" smtClean="0"/>
              <a:t>可扩展</a:t>
            </a:r>
            <a:r>
              <a:rPr lang="en-US" altLang="zh-CN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2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语法解析的错误恢复产生式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Bison</a:t>
            </a:r>
            <a:r>
              <a:rPr lang="zh-CN" altLang="en-US" sz="2800" dirty="0" smtClean="0"/>
              <a:t>在当前状态对</a:t>
            </a:r>
            <a:r>
              <a:rPr lang="en-US" altLang="zh-CN" sz="2800" dirty="0" err="1" smtClean="0"/>
              <a:t>yylex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返回的</a:t>
            </a:r>
            <a:r>
              <a:rPr lang="en-US" altLang="zh-CN" sz="2800" dirty="0" smtClean="0"/>
              <a:t>token</a:t>
            </a:r>
            <a:r>
              <a:rPr lang="zh-CN" altLang="en-US" sz="2800" dirty="0" smtClean="0"/>
              <a:t>没有定义 时即发生了语法错误，调用</a:t>
            </a:r>
            <a:r>
              <a:rPr lang="en-US" altLang="zh-CN" sz="2800" dirty="0" err="1" smtClean="0"/>
              <a:t>yyerror</a:t>
            </a:r>
            <a:r>
              <a:rPr lang="en-US" altLang="zh-CN" sz="2800" dirty="0" smtClean="0"/>
              <a:t>:</a:t>
            </a:r>
          </a:p>
          <a:p>
            <a:pPr marL="457200" lvl="1" indent="0" algn="ctr">
              <a:buNone/>
            </a:pPr>
            <a:r>
              <a:rPr lang="en-US" altLang="zh-CN" b="1" dirty="0" err="1" smtClean="0"/>
              <a:t>yyerror</a:t>
            </a:r>
            <a:r>
              <a:rPr lang="en-US" altLang="zh-CN" b="1" dirty="0" smtClean="0"/>
              <a:t>(char* </a:t>
            </a:r>
            <a:r>
              <a:rPr lang="en-US" altLang="zh-CN" b="1" dirty="0" err="1" smtClean="0"/>
              <a:t>str</a:t>
            </a:r>
            <a:r>
              <a:rPr lang="en-US" altLang="zh-CN" b="1" dirty="0" smtClean="0"/>
              <a:t>){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(“syntax error\n”); }</a:t>
            </a:r>
          </a:p>
          <a:p>
            <a:pPr marL="457200" lvl="1" indent="0" algn="ctr">
              <a:buNone/>
            </a:pPr>
            <a:endParaRPr lang="en-US" altLang="zh-CN" sz="2400" dirty="0" smtClean="0"/>
          </a:p>
          <a:p>
            <a:r>
              <a:rPr lang="en-US" altLang="zh-CN" sz="2800" dirty="0" smtClean="0"/>
              <a:t>Bison</a:t>
            </a:r>
            <a:r>
              <a:rPr lang="zh-CN" altLang="en-US" sz="2800" dirty="0" smtClean="0"/>
              <a:t>不断丢弃词法单元直至遇到同步 单元</a:t>
            </a:r>
            <a:r>
              <a:rPr lang="en-US" altLang="zh-CN" sz="2800" dirty="0" smtClean="0"/>
              <a:t> (</a:t>
            </a:r>
            <a:r>
              <a:rPr lang="zh-CN" altLang="en-US" sz="2800" dirty="0" smtClean="0"/>
              <a:t>例如</a:t>
            </a:r>
            <a:r>
              <a:rPr lang="en-US" altLang="zh-CN" sz="2800" dirty="0" smtClean="0"/>
              <a:t>：</a:t>
            </a:r>
            <a:r>
              <a:rPr lang="zh-CN" altLang="en-US" sz="2800" dirty="0" smtClean="0"/>
              <a:t>分号，右括号 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机制：错误恢复产生式</a:t>
            </a:r>
            <a:endParaRPr lang="en-US" altLang="zh-CN" sz="2800" dirty="0" smtClean="0"/>
          </a:p>
          <a:p>
            <a:pPr marL="457200" lvl="1" indent="0" algn="ctr">
              <a:buNone/>
            </a:pPr>
            <a:r>
              <a:rPr lang="en-US" altLang="zh-CN" sz="2400" dirty="0" err="1" smtClean="0"/>
              <a:t>Stmt</a:t>
            </a:r>
            <a:r>
              <a:rPr lang="en-US" altLang="zh-CN" sz="2400" dirty="0" smtClean="0"/>
              <a:t>:   error  SEMI</a:t>
            </a:r>
          </a:p>
          <a:p>
            <a:pPr marL="457200" lvl="1" indent="0" algn="ctr">
              <a:buNone/>
            </a:pP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57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Warning</a:t>
            </a:r>
            <a:r>
              <a:rPr lang="zh-CN" altLang="en-US" b="1" dirty="0" smtClean="0">
                <a:solidFill>
                  <a:srgbClr val="FF0000"/>
                </a:solidFill>
              </a:rPr>
              <a:t>！！！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任何形式的代码抄袭都是不能容忍的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一旦发现，抄袭者和被抄袭者均为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5936" y="40770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9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51520" y="1268760"/>
            <a:ext cx="8640960" cy="396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67544" y="1576685"/>
            <a:ext cx="8352928" cy="21602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编译器模块分解图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2148103"/>
            <a:ext cx="208823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词法分析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4788024" y="2152749"/>
            <a:ext cx="244827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语法分析</a:t>
            </a:r>
            <a:endParaRPr lang="zh-CN" altLang="en-US" sz="3200" b="1" dirty="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 flipV="1">
            <a:off x="971600" y="2616155"/>
            <a:ext cx="792088" cy="4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3588" y="2276872"/>
            <a:ext cx="9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C--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源代码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8" idx="3"/>
            <a:endCxn id="15" idx="3"/>
          </p:cNvCxnSpPr>
          <p:nvPr/>
        </p:nvCxnSpPr>
        <p:spPr>
          <a:xfrm flipV="1">
            <a:off x="3851920" y="2615533"/>
            <a:ext cx="1026114" cy="6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5926" y="2261590"/>
            <a:ext cx="9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字符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zh-CN" altLang="en-US" sz="2000" b="1" dirty="0" smtClean="0">
                <a:solidFill>
                  <a:srgbClr val="00B050"/>
                </a:solidFill>
              </a:rPr>
              <a:t>单元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6296" y="22890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语法树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236296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43608" y="3933056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语义分析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347864" y="3933056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中间代码生成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652120" y="3933056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095836" y="440110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364088" y="441420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68344" y="404716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B050"/>
                </a:solidFill>
              </a:rPr>
              <a:t>汇编代码</a:t>
            </a:r>
            <a:endParaRPr lang="zh-CN" altLang="en-US" sz="2000" b="1" i="1" dirty="0">
              <a:solidFill>
                <a:srgbClr val="00B05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740352" y="441420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概要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6707088" cy="5256584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提交说明</a:t>
            </a:r>
            <a:endParaRPr lang="en-US" altLang="zh-CN" dirty="0"/>
          </a:p>
          <a:p>
            <a:r>
              <a:rPr lang="zh-CN" altLang="en-US" dirty="0"/>
              <a:t>实验任务（必做 </a:t>
            </a:r>
            <a:r>
              <a:rPr lang="en-US" altLang="zh-CN" dirty="0"/>
              <a:t>+ </a:t>
            </a:r>
            <a:r>
              <a:rPr lang="zh-CN" altLang="en-US" dirty="0"/>
              <a:t>选做）</a:t>
            </a:r>
            <a:endParaRPr lang="en-US" altLang="zh-CN" dirty="0"/>
          </a:p>
          <a:p>
            <a:r>
              <a:rPr lang="zh-CN" altLang="en-US" dirty="0" smtClean="0"/>
              <a:t>编译环境及过程</a:t>
            </a:r>
            <a:endParaRPr lang="en-US" altLang="zh-CN" dirty="0" smtClean="0"/>
          </a:p>
          <a:p>
            <a:pPr lvl="1"/>
            <a:r>
              <a:rPr lang="zh-CN" altLang="en-US" dirty="0"/>
              <a:t>词法分析与</a:t>
            </a:r>
            <a:r>
              <a:rPr lang="en-US" altLang="zh-CN" dirty="0"/>
              <a:t>flex</a:t>
            </a:r>
          </a:p>
          <a:p>
            <a:pPr lvl="1"/>
            <a:r>
              <a:rPr lang="zh-CN" altLang="en-US" dirty="0"/>
              <a:t>语法分析与</a:t>
            </a:r>
            <a:r>
              <a:rPr lang="en-US" altLang="zh-CN" dirty="0" smtClean="0"/>
              <a:t>bison</a:t>
            </a:r>
          </a:p>
          <a:p>
            <a:r>
              <a:rPr lang="zh-CN" altLang="en-US" dirty="0" smtClean="0"/>
              <a:t>实验讲解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Flex</a:t>
            </a:r>
          </a:p>
          <a:p>
            <a:pPr lvl="1"/>
            <a:r>
              <a:rPr lang="en-US" altLang="zh-CN" dirty="0"/>
              <a:t>Bison</a:t>
            </a:r>
          </a:p>
        </p:txBody>
      </p:sp>
    </p:spTree>
    <p:extLst>
      <p:ext uri="{BB962C8B-B14F-4D97-AF65-F5344CB8AC3E}">
        <p14:creationId xmlns:p14="http://schemas.microsoft.com/office/powerpoint/2010/main" val="13034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提交</a:t>
            </a:r>
            <a:r>
              <a:rPr lang="zh-CN" altLang="en-US" b="1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6021288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地址：</a:t>
            </a:r>
            <a:r>
              <a:rPr lang="en-US" altLang="zh-CN" sz="2800" b="1" dirty="0" smtClean="0"/>
              <a:t>ftp://114.212.190.181: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  <a:p>
            <a:r>
              <a:rPr lang="zh-CN" altLang="en-US" sz="2800" b="1" dirty="0" smtClean="0"/>
              <a:t>用户名和密码：</a:t>
            </a:r>
            <a:r>
              <a:rPr lang="en-US" altLang="zh-CN" sz="2800" b="1" dirty="0" smtClean="0"/>
              <a:t>upload </a:t>
            </a:r>
            <a:r>
              <a:rPr lang="en-US" altLang="zh-CN" sz="2800" b="1" dirty="0" err="1" smtClean="0"/>
              <a:t>upload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格式：学号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实验编号命名的压缩包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zip/</a:t>
            </a:r>
            <a:r>
              <a:rPr lang="en-US" altLang="zh-CN" sz="2800" b="1" i="1" dirty="0" err="1" smtClean="0"/>
              <a:t>rar</a:t>
            </a:r>
            <a:r>
              <a:rPr lang="en-US" altLang="zh-CN" sz="2800" b="1" dirty="0"/>
              <a:t>)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如：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121220000_lab1.rar</a:t>
            </a:r>
          </a:p>
          <a:p>
            <a:r>
              <a:rPr lang="zh-CN" altLang="en-US" sz="2800" b="1" dirty="0" smtClean="0"/>
              <a:t>截止日期：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日 晚上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之前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内容：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源程序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ex1.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400" i="1" dirty="0" smtClean="0"/>
              <a:t>, ex1.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y; </a:t>
            </a:r>
            <a:r>
              <a:rPr lang="zh-CN" altLang="en-US" sz="2400" i="1" u="sng" dirty="0" smtClean="0"/>
              <a:t>额外的</a:t>
            </a:r>
            <a:r>
              <a:rPr lang="en-US" altLang="zh-CN" sz="2400" i="1" u="sng" dirty="0" smtClean="0"/>
              <a:t>.c</a:t>
            </a:r>
            <a:r>
              <a:rPr lang="zh-CN" altLang="en-US" sz="2400" i="1" u="sng" dirty="0" smtClean="0"/>
              <a:t>文件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可执行程序</a:t>
            </a:r>
            <a:r>
              <a:rPr lang="en-US" altLang="zh-CN" sz="2400" dirty="0" smtClean="0"/>
              <a:t>(</a:t>
            </a:r>
            <a:r>
              <a:rPr lang="zh-CN" altLang="en-US" sz="2400" i="1" dirty="0" smtClean="0"/>
              <a:t>命名为 </a:t>
            </a:r>
            <a:r>
              <a:rPr lang="en-US" altLang="zh-CN" sz="2400" i="1" dirty="0" smtClean="0"/>
              <a:t>parser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报告</a:t>
            </a:r>
            <a:r>
              <a:rPr lang="en-US" altLang="zh-CN" sz="2400" dirty="0" smtClean="0"/>
              <a:t>PDF(</a:t>
            </a:r>
            <a:r>
              <a:rPr lang="zh-CN" altLang="en-US" sz="2000" i="1" dirty="0" smtClean="0"/>
              <a:t>完成的功能点</a:t>
            </a:r>
            <a:r>
              <a:rPr lang="zh-CN" altLang="en-US" sz="2000" i="1" dirty="0"/>
              <a:t>，编译步骤</a:t>
            </a:r>
            <a:r>
              <a:rPr lang="en-US" altLang="zh-CN" sz="2000" i="1" dirty="0"/>
              <a:t>，</a:t>
            </a:r>
            <a:r>
              <a:rPr lang="zh-CN" altLang="en-US" sz="2000" i="1" dirty="0" smtClean="0"/>
              <a:t>实现方法，结点的数据结构表示；</a:t>
            </a:r>
            <a:r>
              <a:rPr lang="zh-CN" altLang="en-US" sz="2000" i="1" u="sng" dirty="0" smtClean="0"/>
              <a:t>不超过</a:t>
            </a:r>
            <a:r>
              <a:rPr lang="en-US" altLang="zh-CN" sz="2000" i="1" u="sng" dirty="0" smtClean="0"/>
              <a:t>3</a:t>
            </a:r>
            <a:r>
              <a:rPr lang="zh-CN" altLang="en-US" sz="2000" i="1" u="sng" dirty="0" smtClean="0"/>
              <a:t>页</a:t>
            </a:r>
            <a:r>
              <a:rPr lang="en-US" altLang="zh-CN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dirty="0"/>
              <a:t>备注：可重新</a:t>
            </a:r>
            <a:r>
              <a:rPr lang="zh-CN" altLang="en-US" b="1" dirty="0" smtClean="0"/>
              <a:t>提交</a:t>
            </a:r>
            <a:endParaRPr lang="en-US" altLang="zh-CN" b="1" dirty="0"/>
          </a:p>
          <a:p>
            <a:pPr marL="742950" lvl="2" indent="-342900"/>
            <a:r>
              <a:rPr lang="zh-CN" altLang="en-US" sz="2000" b="1" dirty="0" smtClean="0">
                <a:solidFill>
                  <a:srgbClr val="FF0000"/>
                </a:solidFill>
              </a:rPr>
              <a:t>加后缀：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121220000_lab1_1.rar 121220000_lab1_2.rar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961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实验任务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必做：</a:t>
            </a:r>
            <a:r>
              <a:rPr lang="en-US" altLang="zh-CN" sz="3600" dirty="0" smtClean="0"/>
              <a:t>(./parser </a:t>
            </a:r>
            <a:r>
              <a:rPr lang="en-US" altLang="zh-CN" sz="3600" dirty="0" err="1" smtClean="0"/>
              <a:t>test.cmm</a:t>
            </a:r>
            <a:r>
              <a:rPr lang="en-US" altLang="zh-CN" sz="3600" dirty="0" smtClean="0"/>
              <a:t>)</a:t>
            </a:r>
            <a:endParaRPr lang="en-US" altLang="zh-CN" sz="3600" dirty="0"/>
          </a:p>
          <a:p>
            <a:pPr lvl="1"/>
            <a:r>
              <a:rPr lang="zh-CN" altLang="en-US" b="1" dirty="0" smtClean="0"/>
              <a:t>无错误：打印语法树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识别错误类型</a:t>
            </a:r>
            <a:r>
              <a:rPr lang="en-US" altLang="zh-CN" b="1" dirty="0" smtClean="0"/>
              <a:t>1: </a:t>
            </a:r>
            <a:r>
              <a:rPr lang="zh-CN" altLang="en-US" b="1" dirty="0" smtClean="0"/>
              <a:t>词法错误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识别</a:t>
            </a:r>
            <a:r>
              <a:rPr lang="zh-CN" altLang="zh-CN" b="1" dirty="0" smtClean="0"/>
              <a:t>错误</a:t>
            </a:r>
            <a:r>
              <a:rPr lang="zh-CN" altLang="zh-CN" b="1" dirty="0"/>
              <a:t>类型</a:t>
            </a:r>
            <a:r>
              <a:rPr lang="en-US" altLang="zh-CN" b="1" dirty="0" smtClean="0"/>
              <a:t>2: </a:t>
            </a:r>
            <a:r>
              <a:rPr lang="zh-CN" altLang="zh-CN" b="1" dirty="0" smtClean="0"/>
              <a:t>语法错误</a:t>
            </a:r>
            <a:endParaRPr lang="en-US" altLang="zh-CN" b="1" dirty="0" smtClean="0"/>
          </a:p>
          <a:p>
            <a:r>
              <a:rPr lang="zh-CN" altLang="en-US" sz="3600" dirty="0"/>
              <a:t>选</a:t>
            </a:r>
            <a:r>
              <a:rPr lang="zh-CN" altLang="en-US" sz="3600" dirty="0" smtClean="0"/>
              <a:t>做：</a:t>
            </a:r>
            <a:endParaRPr lang="en-US" altLang="zh-CN" sz="3600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：两种风格的注释：</a:t>
            </a:r>
            <a:r>
              <a:rPr lang="en-US" altLang="zh-CN" dirty="0" smtClean="0"/>
              <a:t>//,   /* */</a:t>
            </a:r>
          </a:p>
          <a:p>
            <a:pPr lvl="1"/>
            <a:r>
              <a:rPr lang="zh-CN" altLang="en-US" dirty="0" smtClean="0"/>
              <a:t>选做</a:t>
            </a:r>
            <a:r>
              <a:rPr lang="en-US" altLang="zh-CN" dirty="0" smtClean="0"/>
              <a:t>2</a:t>
            </a:r>
            <a:r>
              <a:rPr lang="zh-CN" altLang="en-US" dirty="0"/>
              <a:t>：八进制数：</a:t>
            </a:r>
            <a:r>
              <a:rPr lang="en-US" altLang="zh-CN" dirty="0"/>
              <a:t>012</a:t>
            </a:r>
          </a:p>
          <a:p>
            <a:pPr lvl="1"/>
            <a:r>
              <a:rPr lang="zh-CN" altLang="en-US" dirty="0" smtClean="0"/>
              <a:t>选做</a:t>
            </a:r>
            <a:r>
              <a:rPr lang="en-US" altLang="zh-CN" dirty="0" smtClean="0"/>
              <a:t>3</a:t>
            </a:r>
            <a:r>
              <a:rPr lang="zh-CN" altLang="en-US" dirty="0"/>
              <a:t>：十六进制：</a:t>
            </a:r>
            <a:r>
              <a:rPr lang="en-US" altLang="zh-CN" dirty="0"/>
              <a:t>0xa,  0Xa,  0xA,  0XA</a:t>
            </a:r>
          </a:p>
          <a:p>
            <a:pPr lvl="1"/>
            <a:r>
              <a:rPr lang="zh-CN" altLang="en-US" dirty="0" smtClean="0"/>
              <a:t>选做</a:t>
            </a:r>
            <a:r>
              <a:rPr lang="en-US" altLang="zh-CN" dirty="0" smtClean="0"/>
              <a:t>4</a:t>
            </a:r>
            <a:r>
              <a:rPr lang="zh-CN" altLang="en-US" dirty="0"/>
              <a:t>：指数形式的浮点数：</a:t>
            </a:r>
            <a:r>
              <a:rPr lang="en-US" altLang="zh-CN" dirty="0"/>
              <a:t>1E1,  </a:t>
            </a:r>
            <a:r>
              <a:rPr lang="en-US" altLang="zh-CN" dirty="0" smtClean="0"/>
              <a:t>01e1</a:t>
            </a:r>
          </a:p>
          <a:p>
            <a:pPr lvl="1"/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552" y="620688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main()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 = 1;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j = </a:t>
            </a:r>
            <a:r>
              <a:rPr lang="en-US" altLang="zh-CN" sz="2400" dirty="0" smtClean="0">
                <a:solidFill>
                  <a:srgbClr val="FF0000"/>
                </a:solidFill>
              </a:rPr>
              <a:t>~</a:t>
            </a:r>
            <a:r>
              <a:rPr lang="en-US" altLang="zh-CN" sz="2400" dirty="0" smtClean="0"/>
              <a:t>I;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59889" y="2513513"/>
            <a:ext cx="498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Error type 1 at line 4: Mysterious character '~'</a:t>
            </a:r>
            <a:br>
              <a:rPr lang="en-US" altLang="zh-CN" sz="2000" dirty="0">
                <a:solidFill>
                  <a:schemeClr val="accent1"/>
                </a:solidFill>
              </a:rPr>
            </a:br>
            <a:r>
              <a:rPr lang="en-US" altLang="zh-CN" sz="2000" dirty="0">
                <a:solidFill>
                  <a:schemeClr val="accent1"/>
                </a:solidFill>
              </a:rPr>
              <a:t/>
            </a:r>
            <a:br>
              <a:rPr lang="en-US" altLang="zh-CN" sz="2000" dirty="0">
                <a:solidFill>
                  <a:schemeClr val="accent1"/>
                </a:solidFill>
              </a:rPr>
            </a:b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3040745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main()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float a[10][2];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  a[5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en-US" altLang="zh-CN" sz="2400" dirty="0" smtClean="0"/>
              <a:t>3] = 1.5;</a:t>
            </a:r>
          </a:p>
          <a:p>
            <a:r>
              <a:rPr lang="en-US" altLang="zh-CN" sz="2400" dirty="0" smtClean="0"/>
              <a:t>    if (a[1][2]==0)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 else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59532" y="5877272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Error type 2 at line 4: syntax error 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</a:rPr>
              <a:t>Error </a:t>
            </a:r>
            <a:r>
              <a:rPr lang="en-US" altLang="zh-CN" sz="2000" dirty="0">
                <a:solidFill>
                  <a:schemeClr val="accent1"/>
                </a:solidFill>
              </a:rPr>
              <a:t>type 2 at line 5: syntax error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23" y="116632"/>
            <a:ext cx="3168352" cy="659735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48064" y="2051849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i+1;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33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编译环境及过程 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875" y="1196752"/>
            <a:ext cx="8219256" cy="3960440"/>
          </a:xfrm>
        </p:spPr>
        <p:txBody>
          <a:bodyPr>
            <a:noAutofit/>
          </a:bodyPr>
          <a:lstStyle/>
          <a:p>
            <a:r>
              <a:rPr lang="en-US" altLang="zh-CN" dirty="0"/>
              <a:t>GNU Flex, GNU Bison,  GCC,  Linux </a:t>
            </a:r>
            <a:r>
              <a:rPr lang="en-US" altLang="zh-CN" dirty="0" smtClean="0"/>
              <a:t>Ubuntu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 apt-get  install  </a:t>
            </a:r>
            <a:r>
              <a:rPr lang="en-US" altLang="zh-CN" i="1" dirty="0" smtClean="0"/>
              <a:t>flex  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 apt-get  install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bison</a:t>
            </a:r>
            <a:endParaRPr lang="en-US" altLang="zh-CN" dirty="0"/>
          </a:p>
          <a:p>
            <a:r>
              <a:rPr lang="zh-CN" altLang="en-US" dirty="0"/>
              <a:t>源文件</a:t>
            </a:r>
            <a:r>
              <a:rPr lang="en-US" altLang="zh-CN" dirty="0"/>
              <a:t>{ex1.l,  ex1.y}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可执行程序</a:t>
            </a:r>
            <a:r>
              <a:rPr lang="en-US" altLang="zh-CN" dirty="0" smtClean="0">
                <a:sym typeface="Wingdings" panose="05000000000000000000" pitchFamily="2" charset="2"/>
              </a:rPr>
              <a:t>parser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Flex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ex1.l    </a:t>
            </a:r>
            <a:r>
              <a:rPr lang="en-US" altLang="zh-CN" dirty="0" smtClean="0">
                <a:sym typeface="Wingdings" panose="05000000000000000000" pitchFamily="2" charset="2"/>
              </a:rPr>
              <a:t>  </a:t>
            </a:r>
            <a:r>
              <a:rPr lang="en-US" altLang="zh-CN" dirty="0" err="1" smtClean="0">
                <a:sym typeface="Wingdings" panose="05000000000000000000" pitchFamily="2" charset="2"/>
              </a:rPr>
              <a:t>lex.yy.c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Bison:	 ex1.y     ex1.tab.c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GCC</a:t>
            </a:r>
            <a:r>
              <a:rPr lang="zh-CN" altLang="en-US" dirty="0" smtClean="0">
                <a:sym typeface="Wingdings" panose="05000000000000000000" pitchFamily="2" charset="2"/>
              </a:rPr>
              <a:t>：   *</a:t>
            </a:r>
            <a:r>
              <a:rPr lang="en-US" altLang="zh-CN" dirty="0" smtClean="0">
                <a:sym typeface="Wingdings" panose="05000000000000000000" pitchFamily="2" charset="2"/>
              </a:rPr>
              <a:t>.c     parser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368333" y="5157192"/>
            <a:ext cx="821925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altLang="zh-CN" sz="3600" u="sng" dirty="0"/>
              <a:t>./parser  </a:t>
            </a:r>
            <a:r>
              <a:rPr lang="en-US" altLang="zh-CN" sz="3600" u="sng" dirty="0" err="1"/>
              <a:t>test.c</a:t>
            </a:r>
            <a:r>
              <a:rPr lang="en-US" altLang="zh-CN" sz="3600" u="sng" dirty="0"/>
              <a:t>	//</a:t>
            </a:r>
            <a:r>
              <a:rPr lang="zh-CN" altLang="en-US" sz="3600" u="sng" dirty="0"/>
              <a:t>测试命令</a:t>
            </a:r>
            <a:endParaRPr lang="en-US" altLang="zh-CN" sz="3600" u="sng" dirty="0"/>
          </a:p>
        </p:txBody>
      </p:sp>
    </p:spTree>
    <p:extLst>
      <p:ext uri="{BB962C8B-B14F-4D97-AF65-F5344CB8AC3E}">
        <p14:creationId xmlns:p14="http://schemas.microsoft.com/office/powerpoint/2010/main" val="38237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编译方法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5696" y="1556792"/>
            <a:ext cx="244827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</a:rPr>
              <a:t>Flex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6073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ex1.</a:t>
            </a:r>
            <a:r>
              <a:rPr lang="en-US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83968" y="227687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83568" y="227687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972" y="1556792"/>
            <a:ext cx="1620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00B050"/>
                </a:solidFill>
              </a:rPr>
              <a:t>lex.yy.</a:t>
            </a:r>
            <a:r>
              <a:rPr lang="en-US" altLang="zh-CN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72916"/>
            <a:ext cx="244827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</a:rPr>
              <a:t>Bison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564" y="263255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ex1.</a:t>
            </a:r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83968" y="328498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83568" y="328498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7964" y="2564904"/>
            <a:ext cx="176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ex1.tab.</a:t>
            </a:r>
            <a:r>
              <a:rPr lang="en-US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156176" y="3219510"/>
            <a:ext cx="129614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12881" y="266884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GCC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971600" y="3789040"/>
            <a:ext cx="6840760" cy="17281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编译命令：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flex  </a:t>
            </a:r>
            <a:r>
              <a:rPr lang="en-US" altLang="zh-CN" dirty="0"/>
              <a:t>ex1.l</a:t>
            </a:r>
          </a:p>
          <a:p>
            <a:pPr marL="0" indent="0">
              <a:buNone/>
            </a:pPr>
            <a:r>
              <a:rPr lang="en-US" altLang="zh-CN" dirty="0"/>
              <a:t>bison  -d  ex1.y</a:t>
            </a:r>
          </a:p>
          <a:p>
            <a:pPr marL="0" indent="0">
              <a:buNone/>
            </a:pPr>
            <a:r>
              <a:rPr lang="en-US" altLang="zh-CN" dirty="0" err="1"/>
              <a:t>gcc</a:t>
            </a:r>
            <a:r>
              <a:rPr lang="en-US" altLang="zh-CN" dirty="0"/>
              <a:t>  -o  parser  ex1.tab.c </a:t>
            </a:r>
          </a:p>
        </p:txBody>
      </p:sp>
      <p:sp>
        <p:nvSpPr>
          <p:cNvPr id="9" name="矩形 8"/>
          <p:cNvSpPr/>
          <p:nvPr/>
        </p:nvSpPr>
        <p:spPr>
          <a:xfrm>
            <a:off x="7452320" y="2826513"/>
            <a:ext cx="1398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parser</a:t>
            </a:r>
            <a:endParaRPr lang="en-US" altLang="zh-CN" sz="3600" dirty="0">
              <a:solidFill>
                <a:srgbClr val="00206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012160" y="2373281"/>
            <a:ext cx="0" cy="695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516" y="6088023"/>
            <a:ext cx="7472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ll</a:t>
            </a:r>
            <a:r>
              <a:rPr lang="en-US" altLang="zh-CN" sz="3200" dirty="0" smtClean="0"/>
              <a:t>: lib of </a:t>
            </a:r>
            <a:r>
              <a:rPr lang="en-US" altLang="zh-CN" sz="3200" dirty="0" err="1" smtClean="0"/>
              <a:t>lex</a:t>
            </a:r>
            <a:r>
              <a:rPr lang="en-US" altLang="zh-CN" sz="3200" dirty="0" smtClean="0"/>
              <a:t>    -</a:t>
            </a:r>
            <a:r>
              <a:rPr lang="en-US" altLang="zh-CN" sz="3200" dirty="0" err="1" smtClean="0"/>
              <a:t>lfl</a:t>
            </a:r>
            <a:r>
              <a:rPr lang="en-US" altLang="zh-CN" sz="3200" dirty="0" smtClean="0"/>
              <a:t>: lib of </a:t>
            </a:r>
            <a:r>
              <a:rPr lang="en-US" altLang="zh-CN" sz="3200" dirty="0" err="1" smtClean="0"/>
              <a:t>flexx</a:t>
            </a:r>
            <a:r>
              <a:rPr lang="zh-CN" altLang="en-US" sz="3200" dirty="0" smtClean="0"/>
              <a:t>   </a:t>
            </a:r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ly</a:t>
            </a:r>
            <a:r>
              <a:rPr lang="en-US" altLang="zh-CN" sz="3200" dirty="0" smtClean="0"/>
              <a:t>: lib of </a:t>
            </a:r>
            <a:r>
              <a:rPr lang="en-US" altLang="zh-CN" sz="3200" dirty="0" err="1" smtClean="0"/>
              <a:t>yacc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9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085584" cy="100811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en-US" altLang="zh-CN" b="1" dirty="0" smtClean="0"/>
              <a:t> &amp; </a:t>
            </a:r>
            <a:r>
              <a:rPr lang="en-US" altLang="zh-CN" b="1" dirty="0" smtClean="0">
                <a:solidFill>
                  <a:srgbClr val="FF5050"/>
                </a:solidFill>
              </a:rPr>
              <a:t>Bison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532859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%{                        </a:t>
            </a:r>
            <a:r>
              <a:rPr lang="en-US" altLang="zh-CN" b="1" i="1" u="sng" dirty="0" smtClean="0">
                <a:solidFill>
                  <a:srgbClr val="002060"/>
                </a:solidFill>
              </a:rPr>
              <a:t>ex1.l</a:t>
            </a:r>
            <a:endParaRPr lang="en-US" altLang="zh-CN" b="1" i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lvl="1" indent="0">
              <a:buNone/>
            </a:pPr>
            <a:r>
              <a:rPr lang="en-US" altLang="zh-CN" sz="3600" b="1" i="1" u="sng" dirty="0">
                <a:solidFill>
                  <a:srgbClr val="7030A0"/>
                </a:solidFill>
              </a:rPr>
              <a:t>#include “ex1.tab.h</a:t>
            </a:r>
            <a:r>
              <a:rPr lang="en-US" altLang="zh-CN" sz="3600" b="1" i="1" u="sng" dirty="0" smtClean="0">
                <a:solidFill>
                  <a:srgbClr val="7030A0"/>
                </a:solidFill>
              </a:rPr>
              <a:t>”</a:t>
            </a:r>
            <a:endParaRPr lang="en-US" altLang="zh-CN" sz="3200" b="1" i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%}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Definitions (</a:t>
            </a:r>
            <a:r>
              <a:rPr lang="en-US" altLang="zh-CN" b="1" u="sng" dirty="0" err="1" smtClean="0">
                <a:solidFill>
                  <a:srgbClr val="002060"/>
                </a:solidFill>
              </a:rPr>
              <a:t>RegEx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Rules	</a:t>
            </a: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</a:rPr>
              <a:t>e.g</a:t>
            </a:r>
            <a:r>
              <a:rPr lang="en-US" altLang="zh-CN" b="1" i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44008" y="1052736"/>
            <a:ext cx="4176464" cy="525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%{		       </a:t>
            </a:r>
            <a:r>
              <a:rPr lang="en-US" altLang="zh-CN" b="1" i="1" u="sng" dirty="0" smtClean="0">
                <a:solidFill>
                  <a:srgbClr val="002060"/>
                </a:solidFill>
              </a:rPr>
              <a:t>ex1.y</a:t>
            </a:r>
            <a:endParaRPr lang="en-US" altLang="zh-CN" b="1" i="1" u="sng" dirty="0">
              <a:solidFill>
                <a:srgbClr val="00206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indent="0">
              <a:buNone/>
            </a:pPr>
            <a:r>
              <a:rPr lang="en-US" altLang="zh-CN" sz="3600" b="1" i="1" u="sng" dirty="0">
                <a:solidFill>
                  <a:srgbClr val="FF5050"/>
                </a:solidFill>
              </a:rPr>
              <a:t>#</a:t>
            </a:r>
            <a:r>
              <a:rPr lang="en-US" altLang="zh-CN" sz="3600" b="1" i="1" u="sng" dirty="0" smtClean="0">
                <a:solidFill>
                  <a:srgbClr val="FF5050"/>
                </a:solidFill>
              </a:rPr>
              <a:t>include "</a:t>
            </a:r>
            <a:r>
              <a:rPr lang="en-US" altLang="zh-CN" sz="3600" b="1" i="1" u="sng" dirty="0" err="1">
                <a:solidFill>
                  <a:srgbClr val="FF5050"/>
                </a:solidFill>
              </a:rPr>
              <a:t>lex.yy.c</a:t>
            </a:r>
            <a:r>
              <a:rPr lang="en-US" altLang="zh-CN" sz="3600" b="1" i="1" u="sng" dirty="0">
                <a:solidFill>
                  <a:srgbClr val="FF5050"/>
                </a:solidFill>
              </a:rPr>
              <a:t>"</a:t>
            </a:r>
            <a:endParaRPr lang="en-US" altLang="zh-CN" sz="3600" b="1" i="1" u="sng" dirty="0" smtClean="0">
              <a:solidFill>
                <a:srgbClr val="FF505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Definitions </a:t>
            </a:r>
            <a:r>
              <a:rPr lang="en-US" altLang="zh-CN" u="sng" dirty="0" smtClean="0">
                <a:solidFill>
                  <a:srgbClr val="00B050"/>
                </a:solidFill>
              </a:rPr>
              <a:t>(</a:t>
            </a:r>
            <a:r>
              <a:rPr lang="en-US" altLang="zh-CN" b="1" u="sng" dirty="0" smtClean="0">
                <a:solidFill>
                  <a:schemeClr val="accent6">
                    <a:lumMod val="50000"/>
                  </a:schemeClr>
                </a:solidFill>
              </a:rPr>
              <a:t>%Token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Productions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</a:t>
            </a:r>
          </a:p>
        </p:txBody>
      </p:sp>
    </p:spTree>
    <p:extLst>
      <p:ext uri="{BB962C8B-B14F-4D97-AF65-F5344CB8AC3E}">
        <p14:creationId xmlns:p14="http://schemas.microsoft.com/office/powerpoint/2010/main" val="14356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2EB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2EB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976</Words>
  <Application>Microsoft Office PowerPoint</Application>
  <PresentationFormat>全屏显示(4:3)</PresentationFormat>
  <Paragraphs>235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Wingdings</vt:lpstr>
      <vt:lpstr>Office 主题</vt:lpstr>
      <vt:lpstr>实验一  词法分析和语法分析</vt:lpstr>
      <vt:lpstr>编译器模块分解图</vt:lpstr>
      <vt:lpstr>概要</vt:lpstr>
      <vt:lpstr>提交说明</vt:lpstr>
      <vt:lpstr>实验任务</vt:lpstr>
      <vt:lpstr>PowerPoint 演示文稿</vt:lpstr>
      <vt:lpstr>编译环境及过程 </vt:lpstr>
      <vt:lpstr>编译方法</vt:lpstr>
      <vt:lpstr>Flex &amp; Bison</vt:lpstr>
      <vt:lpstr>Flex： .l文件格式</vt:lpstr>
      <vt:lpstr>Flex： 一个简单的flex程序</vt:lpstr>
      <vt:lpstr>Flex：你需要做的内容</vt:lpstr>
      <vt:lpstr>Bison: .y文件格式</vt:lpstr>
      <vt:lpstr>Bison语法树创建与打印</vt:lpstr>
      <vt:lpstr>Bison文法符号结点的数据结构</vt:lpstr>
      <vt:lpstr>语法解析的错误恢复产生式</vt:lpstr>
      <vt:lpstr>Warning！！！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讲解</dc:title>
  <dc:creator>hugn</dc:creator>
  <cp:lastModifiedBy>尚迪</cp:lastModifiedBy>
  <cp:revision>87</cp:revision>
  <dcterms:created xsi:type="dcterms:W3CDTF">2014-03-17T08:53:30Z</dcterms:created>
  <dcterms:modified xsi:type="dcterms:W3CDTF">2015-03-19T02:28:46Z</dcterms:modified>
</cp:coreProperties>
</file>