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6" r:id="rId13"/>
    <p:sldId id="269" r:id="rId14"/>
    <p:sldId id="274" r:id="rId15"/>
    <p:sldId id="275" r:id="rId16"/>
    <p:sldId id="276" r:id="rId17"/>
    <p:sldId id="270" r:id="rId18"/>
    <p:sldId id="277" r:id="rId19"/>
    <p:sldId id="279" r:id="rId20"/>
    <p:sldId id="278" r:id="rId21"/>
    <p:sldId id="271" r:id="rId22"/>
    <p:sldId id="280" r:id="rId23"/>
    <p:sldId id="281" r:id="rId24"/>
    <p:sldId id="282" r:id="rId25"/>
    <p:sldId id="283" r:id="rId26"/>
    <p:sldId id="273" r:id="rId27"/>
    <p:sldId id="284"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4/21/2023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260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524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3422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021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377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4744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7258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1650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5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613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668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109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891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85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91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136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9374613"/>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image-steganography" TargetMode="External"/><Relationship Id="rId2" Type="http://schemas.openxmlformats.org/officeDocument/2006/relationships/hyperlink" Target="https://www.geeksforgeeks.org/image-steganography-in-cryptography/" TargetMode="External"/><Relationship Id="rId1" Type="http://schemas.openxmlformats.org/officeDocument/2006/relationships/slideLayout" Target="../slideLayouts/slideLayout2.xml"/><Relationship Id="rId6" Type="http://schemas.openxmlformats.org/officeDocument/2006/relationships/hyperlink" Target="https://techvidvan.com/tutorials/python-image-steganography/" TargetMode="External"/><Relationship Id="rId5" Type="http://schemas.openxmlformats.org/officeDocument/2006/relationships/hyperlink" Target="https://www.cscjournals.org/manuscript/Journals/IJCSS/Volume6/Issue3/IJCSS-670.pdf" TargetMode="External"/><Relationship Id="rId4" Type="http://schemas.openxmlformats.org/officeDocument/2006/relationships/hyperlink" Target="https://www.mygreatlearning.com/blog/image-steganography-explain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310-5444-B3E4-1FDB-B69999B0F66D}"/>
              </a:ext>
            </a:extLst>
          </p:cNvPr>
          <p:cNvSpPr>
            <a:spLocks noGrp="1"/>
          </p:cNvSpPr>
          <p:nvPr>
            <p:ph type="ctrTitle"/>
          </p:nvPr>
        </p:nvSpPr>
        <p:spPr/>
        <p:txBody>
          <a:bodyPr>
            <a:normAutofit/>
          </a:bodyPr>
          <a:lstStyle/>
          <a:p>
            <a:r>
              <a:rPr lang="en-IN" b="1" u="sng" dirty="0"/>
              <a:t>Image steganography</a:t>
            </a:r>
            <a:br>
              <a:rPr lang="en-IN" dirty="0"/>
            </a:br>
            <a:r>
              <a:rPr lang="en-IN" dirty="0"/>
              <a:t>End term minor project presentation</a:t>
            </a:r>
          </a:p>
        </p:txBody>
      </p:sp>
      <p:sp>
        <p:nvSpPr>
          <p:cNvPr id="3" name="Subtitle 2">
            <a:extLst>
              <a:ext uri="{FF2B5EF4-FFF2-40B4-BE49-F238E27FC236}">
                <a16:creationId xmlns:a16="http://schemas.microsoft.com/office/drawing/2014/main" id="{39AB3EF8-A3E5-5941-F67B-04AAA298202D}"/>
              </a:ext>
            </a:extLst>
          </p:cNvPr>
          <p:cNvSpPr>
            <a:spLocks noGrp="1"/>
          </p:cNvSpPr>
          <p:nvPr>
            <p:ph type="subTitle" idx="1"/>
          </p:nvPr>
        </p:nvSpPr>
        <p:spPr/>
        <p:txBody>
          <a:bodyPr/>
          <a:lstStyle/>
          <a:p>
            <a:r>
              <a:rPr lang="en-IN" dirty="0"/>
              <a:t>By:</a:t>
            </a:r>
          </a:p>
          <a:p>
            <a:r>
              <a:rPr lang="en-IN" dirty="0"/>
              <a:t>Dhruv Chaudhary (209303197)</a:t>
            </a:r>
          </a:p>
          <a:p>
            <a:r>
              <a:rPr lang="en-IN" dirty="0"/>
              <a:t>LSS </a:t>
            </a:r>
            <a:r>
              <a:rPr lang="en-IN" dirty="0" err="1"/>
              <a:t>Jyotiraditya</a:t>
            </a:r>
            <a:r>
              <a:rPr lang="en-IN" dirty="0"/>
              <a:t> (209303292)</a:t>
            </a:r>
          </a:p>
        </p:txBody>
      </p:sp>
    </p:spTree>
    <p:extLst>
      <p:ext uri="{BB962C8B-B14F-4D97-AF65-F5344CB8AC3E}">
        <p14:creationId xmlns:p14="http://schemas.microsoft.com/office/powerpoint/2010/main" val="26404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D02F-5AC0-DECD-18AD-D88094E396AB}"/>
              </a:ext>
            </a:extLst>
          </p:cNvPr>
          <p:cNvSpPr>
            <a:spLocks noGrp="1"/>
          </p:cNvSpPr>
          <p:nvPr>
            <p:ph type="title"/>
          </p:nvPr>
        </p:nvSpPr>
        <p:spPr/>
        <p:txBody>
          <a:bodyPr/>
          <a:lstStyle/>
          <a:p>
            <a:r>
              <a:rPr lang="en-IN" dirty="0"/>
              <a:t>Code implementation of </a:t>
            </a:r>
            <a:r>
              <a:rPr lang="en-IN" dirty="0" err="1"/>
              <a:t>lsb</a:t>
            </a:r>
            <a:r>
              <a:rPr lang="en-IN" dirty="0"/>
              <a:t> method</a:t>
            </a:r>
          </a:p>
        </p:txBody>
      </p:sp>
      <p:pic>
        <p:nvPicPr>
          <p:cNvPr id="8" name="Picture 7">
            <a:extLst>
              <a:ext uri="{FF2B5EF4-FFF2-40B4-BE49-F238E27FC236}">
                <a16:creationId xmlns:a16="http://schemas.microsoft.com/office/drawing/2014/main" id="{64C0D5AD-4B62-FA27-0B0C-F5723583B778}"/>
              </a:ext>
            </a:extLst>
          </p:cNvPr>
          <p:cNvPicPr>
            <a:picLocks noChangeAspect="1"/>
          </p:cNvPicPr>
          <p:nvPr/>
        </p:nvPicPr>
        <p:blipFill>
          <a:blip r:embed="rId2"/>
          <a:stretch>
            <a:fillRect/>
          </a:stretch>
        </p:blipFill>
        <p:spPr>
          <a:xfrm>
            <a:off x="1141412" y="1821783"/>
            <a:ext cx="8215072" cy="4397121"/>
          </a:xfrm>
          <a:prstGeom prst="rect">
            <a:avLst/>
          </a:prstGeom>
        </p:spPr>
      </p:pic>
    </p:spTree>
    <p:extLst>
      <p:ext uri="{BB962C8B-B14F-4D97-AF65-F5344CB8AC3E}">
        <p14:creationId xmlns:p14="http://schemas.microsoft.com/office/powerpoint/2010/main" val="221346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CC45-C2F8-17F4-CC99-CC42FE658CFF}"/>
              </a:ext>
            </a:extLst>
          </p:cNvPr>
          <p:cNvSpPr>
            <a:spLocks noGrp="1"/>
          </p:cNvSpPr>
          <p:nvPr>
            <p:ph type="title"/>
          </p:nvPr>
        </p:nvSpPr>
        <p:spPr/>
        <p:txBody>
          <a:bodyPr/>
          <a:lstStyle/>
          <a:p>
            <a:r>
              <a:rPr lang="en-IN" dirty="0"/>
              <a:t>continued</a:t>
            </a:r>
          </a:p>
        </p:txBody>
      </p:sp>
      <p:pic>
        <p:nvPicPr>
          <p:cNvPr id="4" name="Content Placeholder 4">
            <a:extLst>
              <a:ext uri="{FF2B5EF4-FFF2-40B4-BE49-F238E27FC236}">
                <a16:creationId xmlns:a16="http://schemas.microsoft.com/office/drawing/2014/main" id="{CCB82DFC-F9C1-F6C7-84E0-84BEFFED33AB}"/>
              </a:ext>
            </a:extLst>
          </p:cNvPr>
          <p:cNvPicPr>
            <a:picLocks noChangeAspect="1"/>
          </p:cNvPicPr>
          <p:nvPr/>
        </p:nvPicPr>
        <p:blipFill>
          <a:blip r:embed="rId2"/>
          <a:stretch>
            <a:fillRect/>
          </a:stretch>
        </p:blipFill>
        <p:spPr>
          <a:xfrm>
            <a:off x="1141413" y="1821648"/>
            <a:ext cx="2361141" cy="3541712"/>
          </a:xfrm>
          <a:prstGeom prst="rect">
            <a:avLst/>
          </a:prstGeom>
        </p:spPr>
      </p:pic>
      <p:pic>
        <p:nvPicPr>
          <p:cNvPr id="5" name="Content Placeholder 4">
            <a:extLst>
              <a:ext uri="{FF2B5EF4-FFF2-40B4-BE49-F238E27FC236}">
                <a16:creationId xmlns:a16="http://schemas.microsoft.com/office/drawing/2014/main" id="{449E0803-6484-789C-E0F6-370F7AB5A744}"/>
              </a:ext>
            </a:extLst>
          </p:cNvPr>
          <p:cNvPicPr>
            <a:picLocks noChangeAspect="1"/>
          </p:cNvPicPr>
          <p:nvPr/>
        </p:nvPicPr>
        <p:blipFill>
          <a:blip r:embed="rId2"/>
          <a:stretch>
            <a:fillRect/>
          </a:stretch>
        </p:blipFill>
        <p:spPr>
          <a:xfrm>
            <a:off x="3733271" y="1821648"/>
            <a:ext cx="2361141" cy="3541712"/>
          </a:xfrm>
          <a:prstGeom prst="rect">
            <a:avLst/>
          </a:prstGeom>
        </p:spPr>
      </p:pic>
      <p:sp>
        <p:nvSpPr>
          <p:cNvPr id="6" name="TextBox 5">
            <a:extLst>
              <a:ext uri="{FF2B5EF4-FFF2-40B4-BE49-F238E27FC236}">
                <a16:creationId xmlns:a16="http://schemas.microsoft.com/office/drawing/2014/main" id="{D3318AEF-DF76-1C75-C62E-E8F8E050BC5E}"/>
              </a:ext>
            </a:extLst>
          </p:cNvPr>
          <p:cNvSpPr txBox="1"/>
          <p:nvPr/>
        </p:nvSpPr>
        <p:spPr>
          <a:xfrm>
            <a:off x="6870583" y="2231472"/>
            <a:ext cx="5118004" cy="923330"/>
          </a:xfrm>
          <a:prstGeom prst="rect">
            <a:avLst/>
          </a:prstGeom>
          <a:noFill/>
        </p:spPr>
        <p:txBody>
          <a:bodyPr wrap="none" rtlCol="0">
            <a:spAutoFit/>
          </a:bodyPr>
          <a:lstStyle/>
          <a:p>
            <a:r>
              <a:rPr lang="en-IN" dirty="0"/>
              <a:t>As you can see, there is virtually no visible difference</a:t>
            </a:r>
          </a:p>
          <a:p>
            <a:r>
              <a:rPr lang="en-IN" dirty="0"/>
              <a:t>From naked in the two pictures. But, there is in fact, an</a:t>
            </a:r>
          </a:p>
          <a:p>
            <a:r>
              <a:rPr lang="en-IN" dirty="0"/>
              <a:t>Encoded message in the second picture (new.png)</a:t>
            </a:r>
          </a:p>
        </p:txBody>
      </p:sp>
      <p:sp>
        <p:nvSpPr>
          <p:cNvPr id="7" name="TextBox 6">
            <a:extLst>
              <a:ext uri="{FF2B5EF4-FFF2-40B4-BE49-F238E27FC236}">
                <a16:creationId xmlns:a16="http://schemas.microsoft.com/office/drawing/2014/main" id="{0FE26EB5-7374-3BAC-CD8E-0A2693050318}"/>
              </a:ext>
            </a:extLst>
          </p:cNvPr>
          <p:cNvSpPr txBox="1"/>
          <p:nvPr/>
        </p:nvSpPr>
        <p:spPr>
          <a:xfrm>
            <a:off x="1141413" y="5780015"/>
            <a:ext cx="1264449" cy="369332"/>
          </a:xfrm>
          <a:prstGeom prst="rect">
            <a:avLst/>
          </a:prstGeom>
          <a:noFill/>
        </p:spPr>
        <p:txBody>
          <a:bodyPr wrap="none" rtlCol="0">
            <a:spAutoFit/>
          </a:bodyPr>
          <a:lstStyle/>
          <a:p>
            <a:r>
              <a:rPr lang="en-IN" dirty="0"/>
              <a:t>Picture.jpeg</a:t>
            </a:r>
          </a:p>
        </p:txBody>
      </p:sp>
      <p:sp>
        <p:nvSpPr>
          <p:cNvPr id="8" name="TextBox 7">
            <a:extLst>
              <a:ext uri="{FF2B5EF4-FFF2-40B4-BE49-F238E27FC236}">
                <a16:creationId xmlns:a16="http://schemas.microsoft.com/office/drawing/2014/main" id="{1FDF5D0F-223F-E636-938D-91D8BC9B6027}"/>
              </a:ext>
            </a:extLst>
          </p:cNvPr>
          <p:cNvSpPr txBox="1"/>
          <p:nvPr/>
        </p:nvSpPr>
        <p:spPr>
          <a:xfrm>
            <a:off x="3733271" y="5780015"/>
            <a:ext cx="994952" cy="369332"/>
          </a:xfrm>
          <a:prstGeom prst="rect">
            <a:avLst/>
          </a:prstGeom>
          <a:noFill/>
        </p:spPr>
        <p:txBody>
          <a:bodyPr wrap="none" rtlCol="0">
            <a:spAutoFit/>
          </a:bodyPr>
          <a:lstStyle/>
          <a:p>
            <a:r>
              <a:rPr lang="en-IN"/>
              <a:t>New.png</a:t>
            </a:r>
            <a:endParaRPr lang="en-IN" dirty="0"/>
          </a:p>
        </p:txBody>
      </p:sp>
    </p:spTree>
    <p:extLst>
      <p:ext uri="{BB962C8B-B14F-4D97-AF65-F5344CB8AC3E}">
        <p14:creationId xmlns:p14="http://schemas.microsoft.com/office/powerpoint/2010/main" val="259742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36C8-47CB-78D5-31B9-7045353D2803}"/>
              </a:ext>
            </a:extLst>
          </p:cNvPr>
          <p:cNvSpPr>
            <a:spLocks noGrp="1"/>
          </p:cNvSpPr>
          <p:nvPr>
            <p:ph type="title"/>
          </p:nvPr>
        </p:nvSpPr>
        <p:spPr/>
        <p:txBody>
          <a:bodyPr/>
          <a:lstStyle/>
          <a:p>
            <a:r>
              <a:rPr lang="en-IN" dirty="0"/>
              <a:t>Progress since mid term</a:t>
            </a:r>
          </a:p>
        </p:txBody>
      </p:sp>
      <p:sp>
        <p:nvSpPr>
          <p:cNvPr id="3" name="Content Placeholder 2">
            <a:extLst>
              <a:ext uri="{FF2B5EF4-FFF2-40B4-BE49-F238E27FC236}">
                <a16:creationId xmlns:a16="http://schemas.microsoft.com/office/drawing/2014/main" id="{F19C7A28-1AFF-6D96-41DF-8FDA3F12AE49}"/>
              </a:ext>
            </a:extLst>
          </p:cNvPr>
          <p:cNvSpPr>
            <a:spLocks noGrp="1"/>
          </p:cNvSpPr>
          <p:nvPr>
            <p:ph idx="1"/>
          </p:nvPr>
        </p:nvSpPr>
        <p:spPr/>
        <p:txBody>
          <a:bodyPr>
            <a:normAutofit/>
          </a:bodyPr>
          <a:lstStyle/>
          <a:p>
            <a:r>
              <a:rPr lang="en-IN" sz="1800" dirty="0"/>
              <a:t>Research regarding other existing techniques</a:t>
            </a:r>
          </a:p>
          <a:p>
            <a:r>
              <a:rPr lang="en-IN" sz="1800" dirty="0"/>
              <a:t>Evaluate their performances using case studies to determine effectiveness in particular fields or situations to determine a qualitative analysis for methods</a:t>
            </a:r>
          </a:p>
          <a:p>
            <a:r>
              <a:rPr lang="en-IN" dirty="0"/>
              <a:t>As a result, determine use cases for three techniques we discuss moving forward</a:t>
            </a:r>
            <a:endParaRPr lang="en-IN" sz="1800" dirty="0"/>
          </a:p>
          <a:p>
            <a:pPr marL="0" indent="0">
              <a:buNone/>
            </a:pPr>
            <a:endParaRPr lang="en-IN" sz="1800" dirty="0"/>
          </a:p>
        </p:txBody>
      </p:sp>
    </p:spTree>
    <p:extLst>
      <p:ext uri="{BB962C8B-B14F-4D97-AF65-F5344CB8AC3E}">
        <p14:creationId xmlns:p14="http://schemas.microsoft.com/office/powerpoint/2010/main" val="243196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C34C-6F86-3D14-F117-590985EABBC8}"/>
              </a:ext>
            </a:extLst>
          </p:cNvPr>
          <p:cNvSpPr>
            <a:spLocks noGrp="1"/>
          </p:cNvSpPr>
          <p:nvPr>
            <p:ph type="title"/>
          </p:nvPr>
        </p:nvSpPr>
        <p:spPr/>
        <p:txBody>
          <a:bodyPr/>
          <a:lstStyle/>
          <a:p>
            <a:r>
              <a:rPr lang="en-IN" dirty="0"/>
              <a:t>DCT</a:t>
            </a:r>
          </a:p>
        </p:txBody>
      </p:sp>
      <p:sp>
        <p:nvSpPr>
          <p:cNvPr id="3" name="Content Placeholder 2">
            <a:extLst>
              <a:ext uri="{FF2B5EF4-FFF2-40B4-BE49-F238E27FC236}">
                <a16:creationId xmlns:a16="http://schemas.microsoft.com/office/drawing/2014/main" id="{84A12008-AF72-15CF-06D5-2FC7F9230677}"/>
              </a:ext>
            </a:extLst>
          </p:cNvPr>
          <p:cNvSpPr>
            <a:spLocks noGrp="1"/>
          </p:cNvSpPr>
          <p:nvPr>
            <p:ph idx="1"/>
          </p:nvPr>
        </p:nvSpPr>
        <p:spPr/>
        <p:txBody>
          <a:bodyPr>
            <a:normAutofit/>
          </a:bodyPr>
          <a:lstStyle/>
          <a:p>
            <a:r>
              <a:rPr lang="en-US" dirty="0"/>
              <a:t>The  Fourier  transform  was  originally  used  on heat  conduction  but  later  gain  usage in  various applications  and  became  a  base  for  other transformation  like  DCT.  Images  and  videos compression  algorithm  uses  DCT  to  transform into frequency domain  and  data compression  is done through quantization. Image is divided into parts  or  sub-bands.</a:t>
            </a:r>
          </a:p>
          <a:p>
            <a:r>
              <a:rPr lang="en-US" dirty="0"/>
              <a:t>The Discrete Cosine Transform (DCT) is a mathematical technique used to analyze signals such as images, videos, and audio. In image processing, the DCT is applied to a block of pixels in an image to transform it into the frequency domain. The resulting coefficients represent the frequency components of the image in a way that enables compression and other signal processing operations. The DCT is widely used in image and video compression algorithms such as JPEG and MPEG.</a:t>
            </a:r>
          </a:p>
          <a:p>
            <a:endParaRPr lang="en-IN" dirty="0"/>
          </a:p>
        </p:txBody>
      </p:sp>
    </p:spTree>
    <p:extLst>
      <p:ext uri="{BB962C8B-B14F-4D97-AF65-F5344CB8AC3E}">
        <p14:creationId xmlns:p14="http://schemas.microsoft.com/office/powerpoint/2010/main" val="284654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3886-54E9-8465-C830-DBFC0DDF84A1}"/>
              </a:ext>
            </a:extLst>
          </p:cNvPr>
          <p:cNvSpPr>
            <a:spLocks noGrp="1"/>
          </p:cNvSpPr>
          <p:nvPr>
            <p:ph type="title"/>
          </p:nvPr>
        </p:nvSpPr>
        <p:spPr/>
        <p:txBody>
          <a:bodyPr/>
          <a:lstStyle/>
          <a:p>
            <a:pPr algn="ctr"/>
            <a:r>
              <a:rPr lang="en-IN" dirty="0"/>
              <a:t>DCT IMAGE STEGANOGRAPHY FLOW</a:t>
            </a:r>
          </a:p>
        </p:txBody>
      </p:sp>
      <p:pic>
        <p:nvPicPr>
          <p:cNvPr id="5" name="Content Placeholder 4">
            <a:extLst>
              <a:ext uri="{FF2B5EF4-FFF2-40B4-BE49-F238E27FC236}">
                <a16:creationId xmlns:a16="http://schemas.microsoft.com/office/drawing/2014/main" id="{F46BE773-5560-DF84-BDA7-0982EC7E4305}"/>
              </a:ext>
            </a:extLst>
          </p:cNvPr>
          <p:cNvPicPr>
            <a:picLocks noGrp="1" noChangeAspect="1"/>
          </p:cNvPicPr>
          <p:nvPr>
            <p:ph idx="1"/>
          </p:nvPr>
        </p:nvPicPr>
        <p:blipFill>
          <a:blip r:embed="rId2"/>
          <a:stretch>
            <a:fillRect/>
          </a:stretch>
        </p:blipFill>
        <p:spPr>
          <a:xfrm>
            <a:off x="3395157" y="1879699"/>
            <a:ext cx="4712712" cy="4511314"/>
          </a:xfrm>
        </p:spPr>
      </p:pic>
    </p:spTree>
    <p:extLst>
      <p:ext uri="{BB962C8B-B14F-4D97-AF65-F5344CB8AC3E}">
        <p14:creationId xmlns:p14="http://schemas.microsoft.com/office/powerpoint/2010/main" val="34355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AA6B-F7DC-78D4-E215-6EABE14A56C0}"/>
              </a:ext>
            </a:extLst>
          </p:cNvPr>
          <p:cNvSpPr>
            <a:spLocks noGrp="1"/>
          </p:cNvSpPr>
          <p:nvPr>
            <p:ph type="title"/>
          </p:nvPr>
        </p:nvSpPr>
        <p:spPr/>
        <p:txBody>
          <a:bodyPr/>
          <a:lstStyle/>
          <a:p>
            <a:r>
              <a:rPr lang="en-US" dirty="0"/>
              <a:t>Algorithm  of  Image  Steganography  for text message embedding in DCT:</a:t>
            </a:r>
            <a:endParaRPr lang="en-IN" dirty="0"/>
          </a:p>
        </p:txBody>
      </p:sp>
      <p:sp>
        <p:nvSpPr>
          <p:cNvPr id="3" name="Content Placeholder 2">
            <a:extLst>
              <a:ext uri="{FF2B5EF4-FFF2-40B4-BE49-F238E27FC236}">
                <a16:creationId xmlns:a16="http://schemas.microsoft.com/office/drawing/2014/main" id="{727AB086-B63F-B08D-3AEA-9EE2662FAD27}"/>
              </a:ext>
            </a:extLst>
          </p:cNvPr>
          <p:cNvSpPr>
            <a:spLocks noGrp="1"/>
          </p:cNvSpPr>
          <p:nvPr>
            <p:ph idx="1"/>
          </p:nvPr>
        </p:nvSpPr>
        <p:spPr/>
        <p:txBody>
          <a:bodyPr/>
          <a:lstStyle/>
          <a:p>
            <a:pPr marL="342900" indent="-342900">
              <a:buAutoNum type="arabicPeriod"/>
            </a:pPr>
            <a:r>
              <a:rPr lang="en-US" dirty="0"/>
              <a:t>First Cover Image is read </a:t>
            </a:r>
          </a:p>
          <a:p>
            <a:pPr marL="342900" indent="-342900">
              <a:buAutoNum type="arabicPeriod"/>
            </a:pPr>
            <a:r>
              <a:rPr lang="en-US" dirty="0"/>
              <a:t>Hidden message is read </a:t>
            </a:r>
          </a:p>
          <a:p>
            <a:pPr marL="342900" indent="-342900">
              <a:buAutoNum type="arabicPeriod"/>
            </a:pPr>
            <a:r>
              <a:rPr lang="en-US" dirty="0"/>
              <a:t>Binary conversion of hidden message. </a:t>
            </a:r>
          </a:p>
          <a:p>
            <a:pPr marL="342900" indent="-342900">
              <a:buAutoNum type="arabicPeriod"/>
            </a:pPr>
            <a:r>
              <a:rPr lang="en-US" dirty="0"/>
              <a:t>Cover  Image  is  separated  into  8  x  8  pixel blocks. </a:t>
            </a:r>
          </a:p>
          <a:p>
            <a:pPr marL="342900" indent="-342900">
              <a:buAutoNum type="arabicPeriod"/>
            </a:pPr>
            <a:r>
              <a:rPr lang="en-US" dirty="0"/>
              <a:t>For each Pixel block DCT is performed. </a:t>
            </a:r>
          </a:p>
          <a:p>
            <a:pPr marL="342900" indent="-342900">
              <a:buAutoNum type="arabicPeriod"/>
            </a:pPr>
            <a:r>
              <a:rPr lang="en-US" dirty="0"/>
              <a:t>Quantization table is used to compress each block. </a:t>
            </a:r>
          </a:p>
          <a:p>
            <a:pPr marL="342900" indent="-342900">
              <a:buAutoNum type="arabicPeriod"/>
            </a:pPr>
            <a:r>
              <a:rPr lang="en-US" dirty="0"/>
              <a:t>LSB is calculated of each DCT coefficients and swapped with the hidden message.  </a:t>
            </a:r>
          </a:p>
          <a:p>
            <a:pPr marL="342900" indent="-342900">
              <a:buAutoNum type="arabicPeriod"/>
            </a:pPr>
            <a:r>
              <a:rPr lang="en-US" dirty="0" err="1"/>
              <a:t>Stego</a:t>
            </a:r>
            <a:r>
              <a:rPr lang="en-US" dirty="0"/>
              <a:t> image is produced. </a:t>
            </a:r>
            <a:endParaRPr lang="en-IN" dirty="0"/>
          </a:p>
        </p:txBody>
      </p:sp>
    </p:spTree>
    <p:extLst>
      <p:ext uri="{BB962C8B-B14F-4D97-AF65-F5344CB8AC3E}">
        <p14:creationId xmlns:p14="http://schemas.microsoft.com/office/powerpoint/2010/main" val="272283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EE01-758E-1A52-9B28-59848C41D17C}"/>
              </a:ext>
            </a:extLst>
          </p:cNvPr>
          <p:cNvSpPr>
            <a:spLocks noGrp="1"/>
          </p:cNvSpPr>
          <p:nvPr>
            <p:ph type="title"/>
          </p:nvPr>
        </p:nvSpPr>
        <p:spPr/>
        <p:txBody>
          <a:bodyPr/>
          <a:lstStyle/>
          <a:p>
            <a:r>
              <a:rPr lang="en-US" dirty="0"/>
              <a:t>Algorithm  of  Image  steganography  for text message extraction in DCT:</a:t>
            </a:r>
            <a:endParaRPr lang="en-IN" dirty="0"/>
          </a:p>
        </p:txBody>
      </p:sp>
      <p:sp>
        <p:nvSpPr>
          <p:cNvPr id="3" name="Content Placeholder 2">
            <a:extLst>
              <a:ext uri="{FF2B5EF4-FFF2-40B4-BE49-F238E27FC236}">
                <a16:creationId xmlns:a16="http://schemas.microsoft.com/office/drawing/2014/main" id="{01AFEC62-BE5F-A6BA-F41E-86028D69069C}"/>
              </a:ext>
            </a:extLst>
          </p:cNvPr>
          <p:cNvSpPr>
            <a:spLocks noGrp="1"/>
          </p:cNvSpPr>
          <p:nvPr>
            <p:ph idx="1"/>
          </p:nvPr>
        </p:nvSpPr>
        <p:spPr/>
        <p:txBody>
          <a:bodyPr/>
          <a:lstStyle/>
          <a:p>
            <a:pPr marL="342900" indent="-342900">
              <a:buAutoNum type="arabicPeriod"/>
            </a:pPr>
            <a:r>
              <a:rPr lang="en-US" dirty="0"/>
              <a:t>First </a:t>
            </a:r>
            <a:r>
              <a:rPr lang="en-US" dirty="0" err="1"/>
              <a:t>Stego</a:t>
            </a:r>
            <a:r>
              <a:rPr lang="en-US" dirty="0"/>
              <a:t> image is read </a:t>
            </a:r>
          </a:p>
          <a:p>
            <a:pPr marL="342900" indent="-342900">
              <a:buAutoNum type="arabicPeriod"/>
            </a:pPr>
            <a:r>
              <a:rPr lang="en-US" dirty="0"/>
              <a:t>Then  next,  through  8  x  8  block  of  pixels </a:t>
            </a:r>
            <a:r>
              <a:rPr lang="en-US" dirty="0" err="1"/>
              <a:t>stego</a:t>
            </a:r>
            <a:r>
              <a:rPr lang="en-US" dirty="0"/>
              <a:t> image is separated. </a:t>
            </a:r>
          </a:p>
          <a:p>
            <a:pPr marL="342900" indent="-342900">
              <a:buAutoNum type="arabicPeriod"/>
            </a:pPr>
            <a:r>
              <a:rPr lang="en-US" dirty="0"/>
              <a:t>Then in each Pixel block DCT is performed. </a:t>
            </a:r>
          </a:p>
          <a:p>
            <a:pPr marL="342900" indent="-342900">
              <a:buAutoNum type="arabicPeriod"/>
            </a:pPr>
            <a:r>
              <a:rPr lang="en-US" dirty="0"/>
              <a:t>Now  after  this  step,  quantization  table  is used to compress each block. </a:t>
            </a:r>
          </a:p>
          <a:p>
            <a:pPr marL="342900" indent="-342900">
              <a:buAutoNum type="arabicPeriod"/>
            </a:pPr>
            <a:r>
              <a:rPr lang="en-US" dirty="0"/>
              <a:t>For each DC coefficient LSB is computed. </a:t>
            </a:r>
          </a:p>
          <a:p>
            <a:pPr marL="342900" indent="-342900">
              <a:buAutoNum type="arabicPeriod"/>
            </a:pPr>
            <a:r>
              <a:rPr lang="en-US" dirty="0"/>
              <a:t>Convert each bits into character and retrieve the hidden message.</a:t>
            </a:r>
            <a:endParaRPr lang="en-IN" dirty="0"/>
          </a:p>
        </p:txBody>
      </p:sp>
    </p:spTree>
    <p:extLst>
      <p:ext uri="{BB962C8B-B14F-4D97-AF65-F5344CB8AC3E}">
        <p14:creationId xmlns:p14="http://schemas.microsoft.com/office/powerpoint/2010/main" val="283042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D091-27B0-5805-8EB3-1F59A2FA45D1}"/>
              </a:ext>
            </a:extLst>
          </p:cNvPr>
          <p:cNvSpPr>
            <a:spLocks noGrp="1"/>
          </p:cNvSpPr>
          <p:nvPr>
            <p:ph type="title"/>
          </p:nvPr>
        </p:nvSpPr>
        <p:spPr/>
        <p:txBody>
          <a:bodyPr/>
          <a:lstStyle/>
          <a:p>
            <a:r>
              <a:rPr lang="en-IN" dirty="0"/>
              <a:t>DWT</a:t>
            </a:r>
          </a:p>
        </p:txBody>
      </p:sp>
      <p:sp>
        <p:nvSpPr>
          <p:cNvPr id="3" name="Content Placeholder 2">
            <a:extLst>
              <a:ext uri="{FF2B5EF4-FFF2-40B4-BE49-F238E27FC236}">
                <a16:creationId xmlns:a16="http://schemas.microsoft.com/office/drawing/2014/main" id="{03DE10DC-B270-9BDE-EB8A-5246E569ECE3}"/>
              </a:ext>
            </a:extLst>
          </p:cNvPr>
          <p:cNvSpPr>
            <a:spLocks noGrp="1"/>
          </p:cNvSpPr>
          <p:nvPr>
            <p:ph idx="1"/>
          </p:nvPr>
        </p:nvSpPr>
        <p:spPr/>
        <p:txBody>
          <a:bodyPr/>
          <a:lstStyle/>
          <a:p>
            <a:r>
              <a:rPr lang="en-US" dirty="0"/>
              <a:t>DWT  is  a  way  to  transform  from  spatial  to frequency domain. DWT  is  used in JPEG  2000 compression  which  is  very  popular.  Wavelets are  basically  functions  that  integrate  to  zero waving below and  above  the  x axis.</a:t>
            </a:r>
          </a:p>
          <a:p>
            <a:r>
              <a:rPr lang="en-US" dirty="0"/>
              <a:t>For  Signal and image processing,  wavelets are used  as the basic function  like  sines  and  cosines in  Fourier transform</a:t>
            </a:r>
            <a:endParaRPr lang="en-IN" dirty="0"/>
          </a:p>
        </p:txBody>
      </p:sp>
    </p:spTree>
    <p:extLst>
      <p:ext uri="{BB962C8B-B14F-4D97-AF65-F5344CB8AC3E}">
        <p14:creationId xmlns:p14="http://schemas.microsoft.com/office/powerpoint/2010/main" val="356377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DC53-4E9F-1C1E-A4DE-8B283DCAA038}"/>
              </a:ext>
            </a:extLst>
          </p:cNvPr>
          <p:cNvSpPr>
            <a:spLocks noGrp="1"/>
          </p:cNvSpPr>
          <p:nvPr>
            <p:ph type="title"/>
          </p:nvPr>
        </p:nvSpPr>
        <p:spPr/>
        <p:txBody>
          <a:bodyPr/>
          <a:lstStyle/>
          <a:p>
            <a:pPr algn="ctr"/>
            <a:r>
              <a:rPr lang="en-IN" dirty="0"/>
              <a:t>DWT IMAGE STEGANOGRAPHY FLOW</a:t>
            </a:r>
          </a:p>
        </p:txBody>
      </p:sp>
      <p:pic>
        <p:nvPicPr>
          <p:cNvPr id="5" name="Content Placeholder 4">
            <a:extLst>
              <a:ext uri="{FF2B5EF4-FFF2-40B4-BE49-F238E27FC236}">
                <a16:creationId xmlns:a16="http://schemas.microsoft.com/office/drawing/2014/main" id="{D6EA9DC4-41B4-3867-EAF1-E343119BAD98}"/>
              </a:ext>
            </a:extLst>
          </p:cNvPr>
          <p:cNvPicPr>
            <a:picLocks noGrp="1" noChangeAspect="1"/>
          </p:cNvPicPr>
          <p:nvPr>
            <p:ph idx="1"/>
          </p:nvPr>
        </p:nvPicPr>
        <p:blipFill>
          <a:blip r:embed="rId2"/>
          <a:stretch>
            <a:fillRect/>
          </a:stretch>
        </p:blipFill>
        <p:spPr>
          <a:xfrm>
            <a:off x="3536131" y="1923749"/>
            <a:ext cx="4430764" cy="4610106"/>
          </a:xfrm>
        </p:spPr>
      </p:pic>
    </p:spTree>
    <p:extLst>
      <p:ext uri="{BB962C8B-B14F-4D97-AF65-F5344CB8AC3E}">
        <p14:creationId xmlns:p14="http://schemas.microsoft.com/office/powerpoint/2010/main" val="286249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BDDF-7E24-C3C2-E105-3A0779EAA60B}"/>
              </a:ext>
            </a:extLst>
          </p:cNvPr>
          <p:cNvSpPr>
            <a:spLocks noGrp="1"/>
          </p:cNvSpPr>
          <p:nvPr>
            <p:ph type="title"/>
          </p:nvPr>
        </p:nvSpPr>
        <p:spPr/>
        <p:txBody>
          <a:bodyPr/>
          <a:lstStyle/>
          <a:p>
            <a:r>
              <a:rPr lang="en-US" dirty="0"/>
              <a:t>Algorithm  of  Image  steganography  for text message embedding in DWT:</a:t>
            </a:r>
            <a:endParaRPr lang="en-IN" dirty="0"/>
          </a:p>
        </p:txBody>
      </p:sp>
      <p:sp>
        <p:nvSpPr>
          <p:cNvPr id="3" name="Content Placeholder 2">
            <a:extLst>
              <a:ext uri="{FF2B5EF4-FFF2-40B4-BE49-F238E27FC236}">
                <a16:creationId xmlns:a16="http://schemas.microsoft.com/office/drawing/2014/main" id="{4D7A69DB-0F71-F88D-21CA-1B2E2D400060}"/>
              </a:ext>
            </a:extLst>
          </p:cNvPr>
          <p:cNvSpPr>
            <a:spLocks noGrp="1"/>
          </p:cNvSpPr>
          <p:nvPr>
            <p:ph idx="1"/>
          </p:nvPr>
        </p:nvSpPr>
        <p:spPr/>
        <p:txBody>
          <a:bodyPr/>
          <a:lstStyle/>
          <a:p>
            <a:pPr marL="0" indent="0">
              <a:buNone/>
            </a:pPr>
            <a:r>
              <a:rPr lang="en-US" dirty="0"/>
              <a:t>1. Cover Image is read. </a:t>
            </a:r>
          </a:p>
          <a:p>
            <a:pPr marL="0" indent="0">
              <a:buNone/>
            </a:pPr>
            <a:r>
              <a:rPr lang="en-US" dirty="0"/>
              <a:t>2. The hidden message is read </a:t>
            </a:r>
          </a:p>
          <a:p>
            <a:pPr marL="0" indent="0">
              <a:buNone/>
            </a:pPr>
            <a:r>
              <a:rPr lang="en-US" dirty="0"/>
              <a:t>3. Binary conversion of hidden message. </a:t>
            </a:r>
          </a:p>
          <a:p>
            <a:pPr marL="0" indent="0">
              <a:buNone/>
            </a:pPr>
            <a:r>
              <a:rPr lang="en-US" dirty="0"/>
              <a:t>4. Convert the cover image into 4 x 4 blocks. </a:t>
            </a:r>
          </a:p>
          <a:p>
            <a:pPr marL="0" indent="0">
              <a:buNone/>
            </a:pPr>
            <a:r>
              <a:rPr lang="en-US" dirty="0"/>
              <a:t>5. 2D-Haar transform is  applied to get 4  sub-bands LL, HL, LH &amp; HH.  </a:t>
            </a:r>
          </a:p>
          <a:p>
            <a:pPr marL="0" indent="0">
              <a:buNone/>
            </a:pPr>
            <a:r>
              <a:rPr lang="en-US" dirty="0"/>
              <a:t>6. LSB  of  each  sub-band  is  changed  and secret hidden message is embedded into it. </a:t>
            </a:r>
          </a:p>
          <a:p>
            <a:pPr marL="0" indent="0">
              <a:buNone/>
            </a:pPr>
            <a:r>
              <a:rPr lang="en-US" dirty="0"/>
              <a:t>7. Inverse 2D-HDWT (</a:t>
            </a:r>
            <a:r>
              <a:rPr lang="en-US" dirty="0" err="1"/>
              <a:t>Haar</a:t>
            </a:r>
            <a:r>
              <a:rPr lang="en-US" dirty="0"/>
              <a:t> Discrete Wavelet Transform)  is  calculated  for  each  4  x  4 block. </a:t>
            </a:r>
          </a:p>
          <a:p>
            <a:pPr marL="0" indent="0">
              <a:buNone/>
            </a:pPr>
            <a:r>
              <a:rPr lang="en-US" dirty="0"/>
              <a:t>8. </a:t>
            </a:r>
            <a:r>
              <a:rPr lang="en-US" dirty="0" err="1"/>
              <a:t>Stego</a:t>
            </a:r>
            <a:r>
              <a:rPr lang="en-US" dirty="0"/>
              <a:t> image is produced.</a:t>
            </a:r>
            <a:endParaRPr lang="en-IN" dirty="0"/>
          </a:p>
        </p:txBody>
      </p:sp>
    </p:spTree>
    <p:extLst>
      <p:ext uri="{BB962C8B-B14F-4D97-AF65-F5344CB8AC3E}">
        <p14:creationId xmlns:p14="http://schemas.microsoft.com/office/powerpoint/2010/main" val="124274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2C87-0148-A952-8BF4-8C80F41FC7D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73C06CD-7862-7688-3707-82A7F5AF328B}"/>
              </a:ext>
            </a:extLst>
          </p:cNvPr>
          <p:cNvSpPr>
            <a:spLocks noGrp="1"/>
          </p:cNvSpPr>
          <p:nvPr>
            <p:ph idx="1"/>
          </p:nvPr>
        </p:nvSpPr>
        <p:spPr/>
        <p:txBody>
          <a:bodyPr>
            <a:normAutofit fontScale="92500" lnSpcReduction="20000"/>
          </a:bodyPr>
          <a:lstStyle/>
          <a:p>
            <a:r>
              <a:rPr lang="en-IN" dirty="0"/>
              <a:t>Introduction</a:t>
            </a:r>
          </a:p>
          <a:p>
            <a:r>
              <a:rPr lang="en-IN" dirty="0"/>
              <a:t>Existing Technologies</a:t>
            </a:r>
          </a:p>
          <a:p>
            <a:r>
              <a:rPr lang="en-IN" dirty="0"/>
              <a:t>Aim</a:t>
            </a:r>
          </a:p>
          <a:p>
            <a:r>
              <a:rPr lang="en-IN" dirty="0"/>
              <a:t>Motivation</a:t>
            </a:r>
          </a:p>
          <a:p>
            <a:r>
              <a:rPr lang="en-IN" dirty="0"/>
              <a:t>Working/Methodology</a:t>
            </a:r>
          </a:p>
          <a:p>
            <a:r>
              <a:rPr lang="en-IN" dirty="0"/>
              <a:t>LSB Implementation</a:t>
            </a:r>
          </a:p>
          <a:p>
            <a:r>
              <a:rPr lang="en-IN" dirty="0"/>
              <a:t>DCT &amp; DWT</a:t>
            </a:r>
          </a:p>
          <a:p>
            <a:r>
              <a:rPr lang="en-IN" dirty="0"/>
              <a:t>Qualitative Analysis Parameters</a:t>
            </a:r>
          </a:p>
          <a:p>
            <a:r>
              <a:rPr lang="en-IN" dirty="0"/>
              <a:t>Results</a:t>
            </a:r>
          </a:p>
          <a:p>
            <a:r>
              <a:rPr lang="en-IN" dirty="0"/>
              <a:t>Conclusion</a:t>
            </a:r>
          </a:p>
          <a:p>
            <a:r>
              <a:rPr lang="en-IN" dirty="0"/>
              <a:t>Bibliography</a:t>
            </a:r>
          </a:p>
        </p:txBody>
      </p:sp>
    </p:spTree>
    <p:extLst>
      <p:ext uri="{BB962C8B-B14F-4D97-AF65-F5344CB8AC3E}">
        <p14:creationId xmlns:p14="http://schemas.microsoft.com/office/powerpoint/2010/main" val="2786029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EB78-B1F0-2D0D-ADD2-B15BA27AB07A}"/>
              </a:ext>
            </a:extLst>
          </p:cNvPr>
          <p:cNvSpPr>
            <a:spLocks noGrp="1"/>
          </p:cNvSpPr>
          <p:nvPr>
            <p:ph type="title"/>
          </p:nvPr>
        </p:nvSpPr>
        <p:spPr/>
        <p:txBody>
          <a:bodyPr/>
          <a:lstStyle/>
          <a:p>
            <a:r>
              <a:rPr lang="en-US" dirty="0"/>
              <a:t>Algorithm  of  Image  steganography  for text message extraction in DWT: </a:t>
            </a:r>
            <a:endParaRPr lang="en-IN" dirty="0"/>
          </a:p>
        </p:txBody>
      </p:sp>
      <p:sp>
        <p:nvSpPr>
          <p:cNvPr id="3" name="Content Placeholder 2">
            <a:extLst>
              <a:ext uri="{FF2B5EF4-FFF2-40B4-BE49-F238E27FC236}">
                <a16:creationId xmlns:a16="http://schemas.microsoft.com/office/drawing/2014/main" id="{9413A709-4ED7-4176-7AA7-7503D2C5779A}"/>
              </a:ext>
            </a:extLst>
          </p:cNvPr>
          <p:cNvSpPr>
            <a:spLocks noGrp="1"/>
          </p:cNvSpPr>
          <p:nvPr>
            <p:ph idx="1"/>
          </p:nvPr>
        </p:nvSpPr>
        <p:spPr/>
        <p:txBody>
          <a:bodyPr/>
          <a:lstStyle/>
          <a:p>
            <a:pPr marL="342900" indent="-342900">
              <a:buAutoNum type="arabicPeriod"/>
            </a:pPr>
            <a:r>
              <a:rPr lang="en-US" dirty="0"/>
              <a:t>The </a:t>
            </a:r>
            <a:r>
              <a:rPr lang="en-US" dirty="0" err="1"/>
              <a:t>Stego</a:t>
            </a:r>
            <a:r>
              <a:rPr lang="en-US" dirty="0"/>
              <a:t> image is read. </a:t>
            </a:r>
          </a:p>
          <a:p>
            <a:pPr marL="342900" indent="-342900">
              <a:buAutoNum type="arabicPeriod"/>
            </a:pPr>
            <a:r>
              <a:rPr lang="en-US" dirty="0" err="1"/>
              <a:t>Stego</a:t>
            </a:r>
            <a:r>
              <a:rPr lang="en-US" dirty="0"/>
              <a:t> image is divided into 4 x 4 blocks </a:t>
            </a:r>
          </a:p>
          <a:p>
            <a:pPr marL="342900" indent="-342900">
              <a:buAutoNum type="arabicPeriod"/>
            </a:pPr>
            <a:r>
              <a:rPr lang="en-US" dirty="0"/>
              <a:t>Transform  domain  coefficient  is extracted by  using  2D  </a:t>
            </a:r>
            <a:r>
              <a:rPr lang="en-US" dirty="0" err="1"/>
              <a:t>Haar</a:t>
            </a:r>
            <a:r>
              <a:rPr lang="en-US" dirty="0"/>
              <a:t>  Discrete  Wavelet Transform (HDWT) for each block. </a:t>
            </a:r>
          </a:p>
          <a:p>
            <a:pPr marL="342900" indent="-342900">
              <a:buAutoNum type="arabicPeriod"/>
            </a:pPr>
            <a:r>
              <a:rPr lang="en-US" dirty="0"/>
              <a:t>Extract message from LSB in each pixel </a:t>
            </a:r>
          </a:p>
          <a:p>
            <a:pPr marL="342900" indent="-342900">
              <a:buAutoNum type="arabicPeriod"/>
            </a:pPr>
            <a:r>
              <a:rPr lang="en-US" dirty="0"/>
              <a:t>Hidden message is extracted</a:t>
            </a:r>
            <a:endParaRPr lang="en-IN" dirty="0"/>
          </a:p>
        </p:txBody>
      </p:sp>
    </p:spTree>
    <p:extLst>
      <p:ext uri="{BB962C8B-B14F-4D97-AF65-F5344CB8AC3E}">
        <p14:creationId xmlns:p14="http://schemas.microsoft.com/office/powerpoint/2010/main" val="95652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5610-872A-C271-2099-438209314FA0}"/>
              </a:ext>
            </a:extLst>
          </p:cNvPr>
          <p:cNvSpPr>
            <a:spLocks noGrp="1"/>
          </p:cNvSpPr>
          <p:nvPr>
            <p:ph type="title"/>
          </p:nvPr>
        </p:nvSpPr>
        <p:spPr/>
        <p:txBody>
          <a:bodyPr/>
          <a:lstStyle/>
          <a:p>
            <a:r>
              <a:rPr lang="en-IN" dirty="0"/>
              <a:t>Qualitative analysis parameters</a:t>
            </a:r>
          </a:p>
        </p:txBody>
      </p:sp>
      <p:sp>
        <p:nvSpPr>
          <p:cNvPr id="3" name="Content Placeholder 2">
            <a:extLst>
              <a:ext uri="{FF2B5EF4-FFF2-40B4-BE49-F238E27FC236}">
                <a16:creationId xmlns:a16="http://schemas.microsoft.com/office/drawing/2014/main" id="{167D216B-D737-0F13-1166-3984BADAD10C}"/>
              </a:ext>
            </a:extLst>
          </p:cNvPr>
          <p:cNvSpPr>
            <a:spLocks noGrp="1"/>
          </p:cNvSpPr>
          <p:nvPr>
            <p:ph idx="1"/>
          </p:nvPr>
        </p:nvSpPr>
        <p:spPr/>
        <p:txBody>
          <a:bodyPr/>
          <a:lstStyle/>
          <a:p>
            <a:r>
              <a:rPr lang="en-US" dirty="0"/>
              <a:t>Parameters  such  as  imperceptibility,  capacity, and robustness are evaluated.  </a:t>
            </a:r>
          </a:p>
          <a:p>
            <a:r>
              <a:rPr lang="en-US" dirty="0"/>
              <a:t>(a)  Imperceptibility:  It  refers  the  </a:t>
            </a:r>
            <a:r>
              <a:rPr lang="en-US" dirty="0" err="1"/>
              <a:t>stego</a:t>
            </a:r>
            <a:r>
              <a:rPr lang="en-US" dirty="0"/>
              <a:t>  file quality post embedding the secret text. This is a significant  factor  in  steganography  wherein  if the </a:t>
            </a:r>
            <a:r>
              <a:rPr lang="en-US" dirty="0" err="1"/>
              <a:t>stego</a:t>
            </a:r>
            <a:r>
              <a:rPr lang="en-US" dirty="0"/>
              <a:t> file doesn’t retain its quality, it can be suspected to have hidden information.  </a:t>
            </a:r>
          </a:p>
          <a:p>
            <a:r>
              <a:rPr lang="en-US" dirty="0"/>
              <a:t>(b)  Capacity:  It  refers  to  the  size  of  the  secret message that can be  embedded  in  the carrier or cover file.   </a:t>
            </a:r>
          </a:p>
          <a:p>
            <a:r>
              <a:rPr lang="en-US" dirty="0"/>
              <a:t>(c)  Robustness:  It  refers  to  withstand manipulation  of  the  </a:t>
            </a:r>
            <a:r>
              <a:rPr lang="en-US" dirty="0" err="1"/>
              <a:t>stego</a:t>
            </a:r>
            <a:r>
              <a:rPr lang="en-US" dirty="0"/>
              <a:t>  file  such  that  the embedded  secret  information  can  be  retrieved after  various  attacks  like  scaling,  cropping, compression,  rotation,  blurring,  noise  adding, filtering and re-mastering. </a:t>
            </a:r>
            <a:endParaRPr lang="en-IN" dirty="0"/>
          </a:p>
        </p:txBody>
      </p:sp>
    </p:spTree>
    <p:extLst>
      <p:ext uri="{BB962C8B-B14F-4D97-AF65-F5344CB8AC3E}">
        <p14:creationId xmlns:p14="http://schemas.microsoft.com/office/powerpoint/2010/main" val="985417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3A7C-444E-873E-BB5C-890821FFD5A7}"/>
              </a:ext>
            </a:extLst>
          </p:cNvPr>
          <p:cNvSpPr>
            <a:spLocks noGrp="1"/>
          </p:cNvSpPr>
          <p:nvPr>
            <p:ph type="title"/>
          </p:nvPr>
        </p:nvSpPr>
        <p:spPr/>
        <p:txBody>
          <a:bodyPr/>
          <a:lstStyle/>
          <a:p>
            <a:pPr algn="ctr"/>
            <a:r>
              <a:rPr lang="en-IN" b="1" dirty="0"/>
              <a:t>RESULT: </a:t>
            </a:r>
            <a:r>
              <a:rPr lang="en-IN" dirty="0"/>
              <a:t>QUALITATIVE Analysis/comparison table</a:t>
            </a:r>
          </a:p>
        </p:txBody>
      </p:sp>
      <p:pic>
        <p:nvPicPr>
          <p:cNvPr id="5" name="Content Placeholder 4">
            <a:extLst>
              <a:ext uri="{FF2B5EF4-FFF2-40B4-BE49-F238E27FC236}">
                <a16:creationId xmlns:a16="http://schemas.microsoft.com/office/drawing/2014/main" id="{E3A1DCE7-465E-3A61-775D-A342AFB40696}"/>
              </a:ext>
            </a:extLst>
          </p:cNvPr>
          <p:cNvPicPr>
            <a:picLocks noGrp="1" noChangeAspect="1"/>
          </p:cNvPicPr>
          <p:nvPr>
            <p:ph idx="1"/>
          </p:nvPr>
        </p:nvPicPr>
        <p:blipFill>
          <a:blip r:embed="rId2"/>
          <a:stretch>
            <a:fillRect/>
          </a:stretch>
        </p:blipFill>
        <p:spPr>
          <a:xfrm>
            <a:off x="1285557" y="2945593"/>
            <a:ext cx="9620886" cy="1517351"/>
          </a:xfrm>
        </p:spPr>
      </p:pic>
    </p:spTree>
    <p:extLst>
      <p:ext uri="{BB962C8B-B14F-4D97-AF65-F5344CB8AC3E}">
        <p14:creationId xmlns:p14="http://schemas.microsoft.com/office/powerpoint/2010/main" val="22202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6A4-FA24-5286-8286-50B5E497DE3E}"/>
              </a:ext>
            </a:extLst>
          </p:cNvPr>
          <p:cNvSpPr>
            <a:spLocks noGrp="1"/>
          </p:cNvSpPr>
          <p:nvPr>
            <p:ph type="title"/>
          </p:nvPr>
        </p:nvSpPr>
        <p:spPr/>
        <p:txBody>
          <a:bodyPr/>
          <a:lstStyle/>
          <a:p>
            <a:r>
              <a:rPr lang="en-IN" b="1" dirty="0"/>
              <a:t>RESULTS: </a:t>
            </a:r>
            <a:r>
              <a:rPr lang="en-IN" dirty="0"/>
              <a:t>USE CASE (LSB)</a:t>
            </a:r>
          </a:p>
        </p:txBody>
      </p:sp>
      <p:sp>
        <p:nvSpPr>
          <p:cNvPr id="3" name="Content Placeholder 2">
            <a:extLst>
              <a:ext uri="{FF2B5EF4-FFF2-40B4-BE49-F238E27FC236}">
                <a16:creationId xmlns:a16="http://schemas.microsoft.com/office/drawing/2014/main" id="{6102A724-8032-B742-1C17-BA4BB2B65BAB}"/>
              </a:ext>
            </a:extLst>
          </p:cNvPr>
          <p:cNvSpPr>
            <a:spLocks noGrp="1"/>
          </p:cNvSpPr>
          <p:nvPr>
            <p:ph idx="1"/>
          </p:nvPr>
        </p:nvSpPr>
        <p:spPr/>
        <p:txBody>
          <a:bodyPr/>
          <a:lstStyle/>
          <a:p>
            <a:r>
              <a:rPr lang="en-US" b="0" i="0" dirty="0">
                <a:effectLst/>
                <a:latin typeface="Söhne"/>
              </a:rPr>
              <a:t>Possible Use Case: Digital Watermarking for Copyright Protection </a:t>
            </a:r>
          </a:p>
          <a:p>
            <a:r>
              <a:rPr lang="en-US" b="0" i="0" dirty="0">
                <a:effectLst/>
                <a:latin typeface="Söhne"/>
              </a:rPr>
              <a:t>Justification: LSB has good imperceptibility, which means that it can embed data in an image without causing noticeable changes to the image. In the case of digital watermarking, the watermark is usually a small piece of data, such as a logo or a copyright notice. LSB is capable of embedding this data in a way that is not noticeable to the human eye. Additionally, LSB has high payload capacity, which means that it can embed a large amount of data in an image. This is useful in cases where multiple watermarks need to be embedded in the same image or where the watermark needs to be resistant to attacks that attempt to remove or alter the watermark.</a:t>
            </a:r>
            <a:endParaRPr lang="en-IN" dirty="0"/>
          </a:p>
          <a:p>
            <a:endParaRPr lang="en-IN" dirty="0"/>
          </a:p>
        </p:txBody>
      </p:sp>
    </p:spTree>
    <p:extLst>
      <p:ext uri="{BB962C8B-B14F-4D97-AF65-F5344CB8AC3E}">
        <p14:creationId xmlns:p14="http://schemas.microsoft.com/office/powerpoint/2010/main" val="367764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889B-E640-F778-73ED-7CD8BA01660D}"/>
              </a:ext>
            </a:extLst>
          </p:cNvPr>
          <p:cNvSpPr>
            <a:spLocks noGrp="1"/>
          </p:cNvSpPr>
          <p:nvPr>
            <p:ph type="title"/>
          </p:nvPr>
        </p:nvSpPr>
        <p:spPr/>
        <p:txBody>
          <a:bodyPr/>
          <a:lstStyle/>
          <a:p>
            <a:r>
              <a:rPr lang="en-IN" dirty="0"/>
              <a:t>USE CASE (DCT)</a:t>
            </a:r>
          </a:p>
        </p:txBody>
      </p:sp>
      <p:sp>
        <p:nvSpPr>
          <p:cNvPr id="3" name="Content Placeholder 2">
            <a:extLst>
              <a:ext uri="{FF2B5EF4-FFF2-40B4-BE49-F238E27FC236}">
                <a16:creationId xmlns:a16="http://schemas.microsoft.com/office/drawing/2014/main" id="{1FDEC775-FB22-A46D-9745-ED0187F693DD}"/>
              </a:ext>
            </a:extLst>
          </p:cNvPr>
          <p:cNvSpPr>
            <a:spLocks noGrp="1"/>
          </p:cNvSpPr>
          <p:nvPr>
            <p:ph idx="1"/>
          </p:nvPr>
        </p:nvSpPr>
        <p:spPr/>
        <p:txBody>
          <a:bodyPr/>
          <a:lstStyle/>
          <a:p>
            <a:r>
              <a:rPr lang="en-US" b="0" i="0" dirty="0">
                <a:effectLst/>
                <a:latin typeface="Söhne"/>
              </a:rPr>
              <a:t>Use Case: Medical Imaging for Patient Information Embedding </a:t>
            </a:r>
          </a:p>
          <a:p>
            <a:r>
              <a:rPr lang="en-US" b="0" i="0" dirty="0">
                <a:effectLst/>
                <a:latin typeface="Söhne"/>
              </a:rPr>
              <a:t>Justification: DCT has moderate imperceptibility, which means that it can embed data in an image without causing noticeable changes to the image in some parts of the image, but in some cases, it can be noticeable in certain parts of the image. In the case of medical imaging, patient information needs to be embedded in a way that is not noticeable and does not interfere with the diagnosis or interpretation of the image. DCT is capable of embedding this data in the frequency domain, which is less perceptible to the human eye. Additionally, DCT has good robustness, which means that the embedded data can survive image compression or other manipulations that might occur during the transmission or storage of the image.</a:t>
            </a:r>
            <a:endParaRPr lang="en-IN" dirty="0"/>
          </a:p>
        </p:txBody>
      </p:sp>
    </p:spTree>
    <p:extLst>
      <p:ext uri="{BB962C8B-B14F-4D97-AF65-F5344CB8AC3E}">
        <p14:creationId xmlns:p14="http://schemas.microsoft.com/office/powerpoint/2010/main" val="3953942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9F2A-9CCE-9EFE-DEF0-567CD09A8632}"/>
              </a:ext>
            </a:extLst>
          </p:cNvPr>
          <p:cNvSpPr>
            <a:spLocks noGrp="1"/>
          </p:cNvSpPr>
          <p:nvPr>
            <p:ph type="title"/>
          </p:nvPr>
        </p:nvSpPr>
        <p:spPr/>
        <p:txBody>
          <a:bodyPr/>
          <a:lstStyle/>
          <a:p>
            <a:r>
              <a:rPr lang="en-IN" dirty="0"/>
              <a:t>USE CASE (DWT)</a:t>
            </a:r>
          </a:p>
        </p:txBody>
      </p:sp>
      <p:sp>
        <p:nvSpPr>
          <p:cNvPr id="3" name="Content Placeholder 2">
            <a:extLst>
              <a:ext uri="{FF2B5EF4-FFF2-40B4-BE49-F238E27FC236}">
                <a16:creationId xmlns:a16="http://schemas.microsoft.com/office/drawing/2014/main" id="{0D8EB3E5-027C-B7E7-3A3F-08E3B1C363D1}"/>
              </a:ext>
            </a:extLst>
          </p:cNvPr>
          <p:cNvSpPr>
            <a:spLocks noGrp="1"/>
          </p:cNvSpPr>
          <p:nvPr>
            <p:ph idx="1"/>
          </p:nvPr>
        </p:nvSpPr>
        <p:spPr/>
        <p:txBody>
          <a:bodyPr/>
          <a:lstStyle/>
          <a:p>
            <a:r>
              <a:rPr lang="en-US" b="0" i="0" dirty="0">
                <a:effectLst/>
                <a:latin typeface="Söhne"/>
              </a:rPr>
              <a:t>Use Case: Military and Intelligence Applications for Secure Data Transmission </a:t>
            </a:r>
          </a:p>
          <a:p>
            <a:r>
              <a:rPr lang="en-US" b="0" i="0" dirty="0">
                <a:effectLst/>
                <a:latin typeface="Söhne"/>
              </a:rPr>
              <a:t>Justification: DWT has good imperceptibility and high robustness, which makes it suitable for applications where high security is required. In the case of military and intelligence applications, the data that needs to be transmitted or stored is sensitive and needs to be protected from unauthorized access. DWT is capable of embedding data in an image in a way that is not detectable and is resistant to attacks that might attempt to remove or alter the embedded data. Additionally, DWT has high payload capacity, which means that it can embed a large amount of data in an image, making it suitable for applications where a large amount of data needs to be transmitted or stored securely.</a:t>
            </a:r>
            <a:endParaRPr lang="en-IN" dirty="0"/>
          </a:p>
        </p:txBody>
      </p:sp>
    </p:spTree>
    <p:extLst>
      <p:ext uri="{BB962C8B-B14F-4D97-AF65-F5344CB8AC3E}">
        <p14:creationId xmlns:p14="http://schemas.microsoft.com/office/powerpoint/2010/main" val="2319849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65E-4BA1-D9F5-C0C4-D1A4F9312A64}"/>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1B260A8-01F0-B40F-A845-5375B0D6B9CB}"/>
              </a:ext>
            </a:extLst>
          </p:cNvPr>
          <p:cNvSpPr>
            <a:spLocks noGrp="1"/>
          </p:cNvSpPr>
          <p:nvPr>
            <p:ph idx="1"/>
          </p:nvPr>
        </p:nvSpPr>
        <p:spPr/>
        <p:txBody>
          <a:bodyPr/>
          <a:lstStyle/>
          <a:p>
            <a:r>
              <a:rPr lang="en-IN" dirty="0"/>
              <a:t>Implement a GUI Application for a steganography GIF feature to be implemented in a texting social application</a:t>
            </a:r>
          </a:p>
          <a:p>
            <a:r>
              <a:rPr lang="en-IN" dirty="0"/>
              <a:t>Implement a new unique method of image steganography by tweaking existing methods such as LSB or by creating a working combination of two existing techniques combing the pros of both</a:t>
            </a:r>
          </a:p>
        </p:txBody>
      </p:sp>
    </p:spTree>
    <p:extLst>
      <p:ext uri="{BB962C8B-B14F-4D97-AF65-F5344CB8AC3E}">
        <p14:creationId xmlns:p14="http://schemas.microsoft.com/office/powerpoint/2010/main" val="642580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8B14-515E-123D-B959-C6F8E47D5813}"/>
              </a:ext>
            </a:extLst>
          </p:cNvPr>
          <p:cNvSpPr>
            <a:spLocks noGrp="1"/>
          </p:cNvSpPr>
          <p:nvPr>
            <p:ph type="title"/>
          </p:nvPr>
        </p:nvSpPr>
        <p:spPr/>
        <p:txBody>
          <a:bodyPr/>
          <a:lstStyle/>
          <a:p>
            <a:r>
              <a:rPr lang="en-IN" dirty="0"/>
              <a:t>USE CASE (TEXTING APP)</a:t>
            </a:r>
          </a:p>
        </p:txBody>
      </p:sp>
      <p:sp>
        <p:nvSpPr>
          <p:cNvPr id="3" name="Content Placeholder 2">
            <a:extLst>
              <a:ext uri="{FF2B5EF4-FFF2-40B4-BE49-F238E27FC236}">
                <a16:creationId xmlns:a16="http://schemas.microsoft.com/office/drawing/2014/main" id="{81CE9891-DC9A-7EC7-E689-1C0A2CC737A8}"/>
              </a:ext>
            </a:extLst>
          </p:cNvPr>
          <p:cNvSpPr>
            <a:spLocks noGrp="1"/>
          </p:cNvSpPr>
          <p:nvPr>
            <p:ph idx="1"/>
          </p:nvPr>
        </p:nvSpPr>
        <p:spPr/>
        <p:txBody>
          <a:bodyPr>
            <a:normAutofit fontScale="92500" lnSpcReduction="10000"/>
          </a:bodyPr>
          <a:lstStyle/>
          <a:p>
            <a:pPr algn="l"/>
            <a:r>
              <a:rPr lang="en-US" b="0" i="0" dirty="0">
                <a:effectLst/>
                <a:latin typeface="Söhne"/>
              </a:rPr>
              <a:t>For a simple implementation of adding an image steganography feature in a text messaging app, the LSB technique would be suitable.</a:t>
            </a:r>
          </a:p>
          <a:p>
            <a:pPr algn="l"/>
            <a:r>
              <a:rPr lang="en-US" b="0" i="0" dirty="0">
                <a:effectLst/>
                <a:latin typeface="Söhne"/>
              </a:rPr>
              <a:t>The LSB technique is the simplest and most widely used image steganography technique. It involves modifying the least significant bit of each pixel in an image to embed the secret data. This technique is relatively easy to implement and has low computational complexity, making it suitable for applications with limited resources.</a:t>
            </a:r>
          </a:p>
          <a:p>
            <a:pPr algn="l"/>
            <a:r>
              <a:rPr lang="en-US" b="0" i="0" dirty="0">
                <a:effectLst/>
                <a:latin typeface="Söhne"/>
              </a:rPr>
              <a:t>In the case of a text messaging app, users may want to embed a small amount of data, such as a short message or a small image, in the cover image. The LSB technique has high payload capacity and can embed a relatively large amount of data in the image, making it suitable for this type of application.</a:t>
            </a:r>
          </a:p>
          <a:p>
            <a:pPr algn="l"/>
            <a:r>
              <a:rPr lang="en-US" b="0" i="0" dirty="0">
                <a:effectLst/>
                <a:latin typeface="Söhne"/>
              </a:rPr>
              <a:t>Additionally, the LSB technique has good imperceptibility, which means that the modified image is visually similar to the original image, making it difficult for an attacker to detect the presence of the embedded data.</a:t>
            </a:r>
          </a:p>
          <a:p>
            <a:pPr algn="l"/>
            <a:r>
              <a:rPr lang="en-US" b="0" i="0" dirty="0">
                <a:effectLst/>
                <a:latin typeface="Söhne"/>
              </a:rPr>
              <a:t>Overall, for a simple implementation of adding an image steganography feature in a text messaging app, the LSB technique is a good choice because it is easy to implement, has high payload capacity, and good imperceptibility.</a:t>
            </a:r>
          </a:p>
        </p:txBody>
      </p:sp>
    </p:spTree>
    <p:extLst>
      <p:ext uri="{BB962C8B-B14F-4D97-AF65-F5344CB8AC3E}">
        <p14:creationId xmlns:p14="http://schemas.microsoft.com/office/powerpoint/2010/main" val="1668807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EE2D-0B3E-113A-A249-864C1A91A768}"/>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EADFFB56-586D-4D3A-9B0C-548235D1D14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https://www.geeksforgeeks.org/image-steganography-in-cryptography/</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u="sng" dirty="0">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https://www.javatpoint.com/image-steganography</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u="sng" dirty="0">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https://www.mygreatlearning.com/blog/image-steganography-explained/</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u="sng" dirty="0">
                <a:effectLs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https://www.cscjournals.org/manuscript/Journals/IJCSS/Volume6/Issue3/IJCSS-670.pdf</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u="sng" dirty="0">
                <a:effectLs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https://techvidvan.com/tutorials/python-image-steganography/</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28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E2B1-779D-4597-B23D-54871D7DCD7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857329-167C-A546-3855-06C394C08B89}"/>
              </a:ext>
            </a:extLst>
          </p:cNvPr>
          <p:cNvSpPr>
            <a:spLocks noGrp="1"/>
          </p:cNvSpPr>
          <p:nvPr>
            <p:ph idx="1"/>
          </p:nvPr>
        </p:nvSpPr>
        <p:spPr/>
        <p:txBody>
          <a:bodyPr>
            <a:normAutofit/>
          </a:bodyPr>
          <a:lstStyle/>
          <a:p>
            <a:r>
              <a:rPr lang="en-US" sz="2000" dirty="0">
                <a:effectLst/>
                <a:ea typeface="Calibri" panose="020F0502020204030204" pitchFamily="34" charset="0"/>
              </a:rPr>
              <a:t>Image steganography is a technique that has gained significant attention in recent years as a means of securing communication channels. It involves the hiding of secret messages or data within an image without causing any noticeable changes to the image's quality. </a:t>
            </a:r>
          </a:p>
          <a:p>
            <a:r>
              <a:rPr lang="en-US" sz="2000" dirty="0">
                <a:effectLst/>
                <a:ea typeface="Calibri" panose="020F0502020204030204" pitchFamily="34" charset="0"/>
              </a:rPr>
              <a:t>The use of steganography has become increasingly popular due to the increasing need for secure communication channels in various fields such as military, finance, and healthcare. </a:t>
            </a:r>
          </a:p>
          <a:p>
            <a:r>
              <a:rPr lang="en-US" sz="2000" dirty="0">
                <a:effectLst/>
                <a:ea typeface="Calibri" panose="020F0502020204030204" pitchFamily="34" charset="0"/>
              </a:rPr>
              <a:t>This technique has led to the development of various algorithms and methods for hiding information within an image. As a result, it has become a crucial tool in maintaining privacy and security in this digital age.</a:t>
            </a:r>
          </a:p>
          <a:p>
            <a:r>
              <a:rPr lang="en-US" sz="2000" dirty="0">
                <a:ea typeface="Calibri" panose="020F0502020204030204" pitchFamily="34" charset="0"/>
              </a:rPr>
              <a:t>In this project we will to two domains of image steganography techniques used: Spatial Domain techniques (LSB method) and Transform Domain Techniques (DWT/DCT methods)</a:t>
            </a:r>
            <a:endParaRPr lang="en-IN" sz="2800" dirty="0"/>
          </a:p>
        </p:txBody>
      </p:sp>
    </p:spTree>
    <p:extLst>
      <p:ext uri="{BB962C8B-B14F-4D97-AF65-F5344CB8AC3E}">
        <p14:creationId xmlns:p14="http://schemas.microsoft.com/office/powerpoint/2010/main" val="108543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4B40-D4A1-5775-D5E8-C314BC325928}"/>
              </a:ext>
            </a:extLst>
          </p:cNvPr>
          <p:cNvSpPr>
            <a:spLocks noGrp="1"/>
          </p:cNvSpPr>
          <p:nvPr>
            <p:ph type="title"/>
          </p:nvPr>
        </p:nvSpPr>
        <p:spPr/>
        <p:txBody>
          <a:bodyPr/>
          <a:lstStyle/>
          <a:p>
            <a:r>
              <a:rPr lang="en-IN" dirty="0"/>
              <a:t>Visual representation of image steganography</a:t>
            </a:r>
          </a:p>
        </p:txBody>
      </p:sp>
      <p:pic>
        <p:nvPicPr>
          <p:cNvPr id="4" name="Content Placeholder 3">
            <a:extLst>
              <a:ext uri="{FF2B5EF4-FFF2-40B4-BE49-F238E27FC236}">
                <a16:creationId xmlns:a16="http://schemas.microsoft.com/office/drawing/2014/main" id="{D4548AFC-52C1-BB1B-15A4-E5F69971C312}"/>
              </a:ext>
            </a:extLst>
          </p:cNvPr>
          <p:cNvPicPr>
            <a:picLocks noGrp="1" noChangeAspect="1"/>
          </p:cNvPicPr>
          <p:nvPr>
            <p:ph idx="1"/>
          </p:nvPr>
        </p:nvPicPr>
        <p:blipFill>
          <a:blip r:embed="rId2"/>
          <a:stretch>
            <a:fillRect/>
          </a:stretch>
        </p:blipFill>
        <p:spPr>
          <a:xfrm>
            <a:off x="4279899" y="2323146"/>
            <a:ext cx="3629025" cy="2857500"/>
          </a:xfrm>
          <a:prstGeom prst="rect">
            <a:avLst/>
          </a:prstGeom>
        </p:spPr>
      </p:pic>
    </p:spTree>
    <p:extLst>
      <p:ext uri="{BB962C8B-B14F-4D97-AF65-F5344CB8AC3E}">
        <p14:creationId xmlns:p14="http://schemas.microsoft.com/office/powerpoint/2010/main" val="157306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6A67-7F2A-CB58-659F-E66378F4B75B}"/>
              </a:ext>
            </a:extLst>
          </p:cNvPr>
          <p:cNvSpPr>
            <a:spLocks noGrp="1"/>
          </p:cNvSpPr>
          <p:nvPr>
            <p:ph type="title"/>
          </p:nvPr>
        </p:nvSpPr>
        <p:spPr/>
        <p:txBody>
          <a:bodyPr/>
          <a:lstStyle/>
          <a:p>
            <a:r>
              <a:rPr lang="en-IN" dirty="0"/>
              <a:t>Existing technologies</a:t>
            </a:r>
          </a:p>
        </p:txBody>
      </p:sp>
      <p:graphicFrame>
        <p:nvGraphicFramePr>
          <p:cNvPr id="4" name="Content Placeholder 3">
            <a:extLst>
              <a:ext uri="{FF2B5EF4-FFF2-40B4-BE49-F238E27FC236}">
                <a16:creationId xmlns:a16="http://schemas.microsoft.com/office/drawing/2014/main" id="{B1AE6923-0EB1-456E-FB9B-223AF4CB7813}"/>
              </a:ext>
            </a:extLst>
          </p:cNvPr>
          <p:cNvGraphicFramePr>
            <a:graphicFrameLocks noGrp="1"/>
          </p:cNvGraphicFramePr>
          <p:nvPr>
            <p:ph idx="1"/>
            <p:extLst>
              <p:ext uri="{D42A27DB-BD31-4B8C-83A1-F6EECF244321}">
                <p14:modId xmlns:p14="http://schemas.microsoft.com/office/powerpoint/2010/main" val="2809044332"/>
              </p:ext>
            </p:extLst>
          </p:nvPr>
        </p:nvGraphicFramePr>
        <p:xfrm>
          <a:off x="3331376" y="2097088"/>
          <a:ext cx="5526072" cy="3552721"/>
        </p:xfrm>
        <a:graphic>
          <a:graphicData uri="http://schemas.openxmlformats.org/drawingml/2006/table">
            <a:tbl>
              <a:tblPr firstRow="1" firstCol="1" bandRow="1">
                <a:tableStyleId>{7DF18680-E054-41AD-8BC1-D1AEF772440D}</a:tableStyleId>
              </a:tblPr>
              <a:tblGrid>
                <a:gridCol w="1841630">
                  <a:extLst>
                    <a:ext uri="{9D8B030D-6E8A-4147-A177-3AD203B41FA5}">
                      <a16:colId xmlns:a16="http://schemas.microsoft.com/office/drawing/2014/main" val="4060191570"/>
                    </a:ext>
                  </a:extLst>
                </a:gridCol>
                <a:gridCol w="1842221">
                  <a:extLst>
                    <a:ext uri="{9D8B030D-6E8A-4147-A177-3AD203B41FA5}">
                      <a16:colId xmlns:a16="http://schemas.microsoft.com/office/drawing/2014/main" val="3358717157"/>
                    </a:ext>
                  </a:extLst>
                </a:gridCol>
                <a:gridCol w="1842221">
                  <a:extLst>
                    <a:ext uri="{9D8B030D-6E8A-4147-A177-3AD203B41FA5}">
                      <a16:colId xmlns:a16="http://schemas.microsoft.com/office/drawing/2014/main" val="2476519427"/>
                    </a:ext>
                  </a:extLst>
                </a:gridCol>
              </a:tblGrid>
              <a:tr h="510113">
                <a:tc>
                  <a:txBody>
                    <a:bodyPr/>
                    <a:lstStyle/>
                    <a:p>
                      <a:pPr algn="ctr">
                        <a:lnSpc>
                          <a:spcPct val="107000"/>
                        </a:lnSpc>
                        <a:spcAft>
                          <a:spcPts val="800"/>
                        </a:spcAft>
                      </a:pPr>
                      <a:r>
                        <a:rPr lang="en-US" sz="1300" dirty="0">
                          <a:effectLst/>
                        </a:rPr>
                        <a:t>EXISTING METHODS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dirty="0">
                          <a:effectLst/>
                        </a:rPr>
                        <a:t>PROS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CONS</a:t>
                      </a:r>
                      <a:endParaRPr lang="en-IN" sz="1000">
                        <a:effectLst/>
                      </a:endParaRPr>
                    </a:p>
                    <a:p>
                      <a:pPr>
                        <a:lnSpc>
                          <a:spcPct val="107000"/>
                        </a:lnSpc>
                        <a:spcAft>
                          <a:spcPts val="800"/>
                        </a:spcAft>
                      </a:pPr>
                      <a:r>
                        <a:rPr lang="en-US" sz="13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extLst>
                  <a:ext uri="{0D108BD9-81ED-4DB2-BD59-A6C34878D82A}">
                    <a16:rowId xmlns:a16="http://schemas.microsoft.com/office/drawing/2014/main" val="3751291001"/>
                  </a:ext>
                </a:extLst>
              </a:tr>
              <a:tr h="628022">
                <a:tc>
                  <a:txBody>
                    <a:bodyPr/>
                    <a:lstStyle/>
                    <a:p>
                      <a:pPr algn="ctr">
                        <a:lnSpc>
                          <a:spcPct val="107000"/>
                        </a:lnSpc>
                        <a:spcAft>
                          <a:spcPts val="800"/>
                        </a:spcAft>
                      </a:pPr>
                      <a:r>
                        <a:rPr lang="en-US" sz="1300" dirty="0">
                          <a:effectLst/>
                        </a:rPr>
                        <a:t>Least Significant Bit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dirty="0">
                          <a:effectLst/>
                        </a:rPr>
                        <a:t>Easy to implement, high hiding capacity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Vulnerable to attacks, noticeable reduction in image quality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extLst>
                  <a:ext uri="{0D108BD9-81ED-4DB2-BD59-A6C34878D82A}">
                    <a16:rowId xmlns:a16="http://schemas.microsoft.com/office/drawing/2014/main" val="2887609365"/>
                  </a:ext>
                </a:extLst>
              </a:tr>
              <a:tr h="628022">
                <a:tc>
                  <a:txBody>
                    <a:bodyPr/>
                    <a:lstStyle/>
                    <a:p>
                      <a:pPr algn="ctr">
                        <a:lnSpc>
                          <a:spcPct val="107000"/>
                        </a:lnSpc>
                        <a:spcAft>
                          <a:spcPts val="800"/>
                        </a:spcAft>
                      </a:pPr>
                      <a:r>
                        <a:rPr lang="en-US" sz="1300">
                          <a:effectLst/>
                        </a:rPr>
                        <a:t>Phase Coding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Difficult to detect, high hiding capacity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Computationally intensive, vulnerable to attacks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extLst>
                  <a:ext uri="{0D108BD9-81ED-4DB2-BD59-A6C34878D82A}">
                    <a16:rowId xmlns:a16="http://schemas.microsoft.com/office/drawing/2014/main" val="3168864681"/>
                  </a:ext>
                </a:extLst>
              </a:tr>
              <a:tr h="840495">
                <a:tc>
                  <a:txBody>
                    <a:bodyPr/>
                    <a:lstStyle/>
                    <a:p>
                      <a:pPr algn="ctr">
                        <a:lnSpc>
                          <a:spcPct val="107000"/>
                        </a:lnSpc>
                        <a:spcAft>
                          <a:spcPts val="800"/>
                        </a:spcAft>
                      </a:pPr>
                      <a:r>
                        <a:rPr lang="en-US" sz="1300">
                          <a:effectLst/>
                        </a:rPr>
                        <a:t>Spread Spectrum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Robust, high hiding capacity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Computationally intensive, noticeable reduction in image quality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extLst>
                  <a:ext uri="{0D108BD9-81ED-4DB2-BD59-A6C34878D82A}">
                    <a16:rowId xmlns:a16="http://schemas.microsoft.com/office/drawing/2014/main" val="1721613358"/>
                  </a:ext>
                </a:extLst>
              </a:tr>
              <a:tr h="935059">
                <a:tc>
                  <a:txBody>
                    <a:bodyPr/>
                    <a:lstStyle/>
                    <a:p>
                      <a:pPr algn="ctr">
                        <a:lnSpc>
                          <a:spcPct val="107000"/>
                        </a:lnSpc>
                        <a:spcAft>
                          <a:spcPts val="800"/>
                        </a:spcAft>
                        <a:tabLst>
                          <a:tab pos="1274445" algn="l"/>
                        </a:tabLst>
                      </a:pPr>
                      <a:r>
                        <a:rPr lang="en-US" sz="1300">
                          <a:effectLst/>
                        </a:rPr>
                        <a:t>Distortion-Based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a:effectLst/>
                        </a:rPr>
                        <a:t>Difficult to detect, high hiding capacity, small changes made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tc>
                  <a:txBody>
                    <a:bodyPr/>
                    <a:lstStyle/>
                    <a:p>
                      <a:pPr algn="ctr">
                        <a:lnSpc>
                          <a:spcPct val="107000"/>
                        </a:lnSpc>
                        <a:spcAft>
                          <a:spcPts val="800"/>
                        </a:spcAft>
                      </a:pPr>
                      <a:r>
                        <a:rPr lang="en-US" sz="1300" dirty="0">
                          <a:effectLst/>
                        </a:rPr>
                        <a:t>Noticeable reduction in image quality, vulnerable to attacks</a:t>
                      </a:r>
                      <a:endParaRPr lang="en-IN" sz="1000" dirty="0">
                        <a:effectLst/>
                      </a:endParaRPr>
                    </a:p>
                    <a:p>
                      <a:pPr algn="ctr">
                        <a:lnSpc>
                          <a:spcPct val="107000"/>
                        </a:lnSpc>
                        <a:spcAft>
                          <a:spcPts val="800"/>
                        </a:spcAft>
                      </a:pPr>
                      <a:r>
                        <a:rPr lang="en-US" sz="13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31" marR="63831" marT="0" marB="0"/>
                </a:tc>
                <a:extLst>
                  <a:ext uri="{0D108BD9-81ED-4DB2-BD59-A6C34878D82A}">
                    <a16:rowId xmlns:a16="http://schemas.microsoft.com/office/drawing/2014/main" val="1855124044"/>
                  </a:ext>
                </a:extLst>
              </a:tr>
            </a:tbl>
          </a:graphicData>
        </a:graphic>
      </p:graphicFrame>
    </p:spTree>
    <p:extLst>
      <p:ext uri="{BB962C8B-B14F-4D97-AF65-F5344CB8AC3E}">
        <p14:creationId xmlns:p14="http://schemas.microsoft.com/office/powerpoint/2010/main" val="186690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0D10-2CF3-CA2C-0540-F69F93A0A9DD}"/>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3F7F4592-0936-5E97-D537-2C8BF24CDF3E}"/>
              </a:ext>
            </a:extLst>
          </p:cNvPr>
          <p:cNvSpPr>
            <a:spLocks noGrp="1"/>
          </p:cNvSpPr>
          <p:nvPr>
            <p:ph idx="1"/>
          </p:nvPr>
        </p:nvSpPr>
        <p:spPr/>
        <p:txBody>
          <a:bodyPr>
            <a:normAutofit/>
          </a:bodyPr>
          <a:lstStyle/>
          <a:p>
            <a:pPr>
              <a:lnSpc>
                <a:spcPct val="107000"/>
              </a:lnSpc>
              <a:spcAft>
                <a:spcPts val="800"/>
              </a:spcAft>
            </a:pPr>
            <a:r>
              <a:rPr lang="en-US" sz="2000" dirty="0">
                <a:effectLst/>
                <a:ea typeface="Calibri" panose="020F0502020204030204" pitchFamily="34" charset="0"/>
                <a:cs typeface="Calibri" panose="020F0502020204030204" pitchFamily="34" charset="0"/>
              </a:rPr>
              <a:t>In this project, we aim to explore the implementation of image steganography through Python and evaluate their performance. Our goal is to evaluate the strengths and limitations of different steganographic techniques and decide on and propose a novel method that offers better performance.</a:t>
            </a:r>
            <a:endParaRPr lang="en-IN" sz="2000" dirty="0">
              <a:effectLst/>
              <a:ea typeface="Calibri" panose="020F0502020204030204" pitchFamily="34" charset="0"/>
              <a:cs typeface="Times New Roman" panose="02020603050405020304" pitchFamily="18" charset="0"/>
            </a:endParaRPr>
          </a:p>
          <a:p>
            <a:r>
              <a:rPr lang="en-US" sz="2000" dirty="0">
                <a:effectLst/>
                <a:ea typeface="Calibri" panose="020F0502020204030204" pitchFamily="34" charset="0"/>
              </a:rPr>
              <a:t>The significance of this study lies in its potential to enhance the security of communication channels by enabling the transmission of sensitive information without raising any suspicion. The results of this study can be used to inform the development of more efficient and robust steganographic methods that can be applied in various fields.</a:t>
            </a:r>
            <a:endParaRPr lang="en-IN" sz="2800" dirty="0"/>
          </a:p>
        </p:txBody>
      </p:sp>
    </p:spTree>
    <p:extLst>
      <p:ext uri="{BB962C8B-B14F-4D97-AF65-F5344CB8AC3E}">
        <p14:creationId xmlns:p14="http://schemas.microsoft.com/office/powerpoint/2010/main" val="396204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4925-1A0A-5B21-836B-298FE1D820E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99DC460-53C2-C51A-76CA-D1149DF6982F}"/>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Research and Review Existing Techniques: Conduct a thorough review of existing image steganography techniques, including their strengths and weaknesses, to identify gaps and opportunities for improvement.</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Define Requirements: Define the specific requirements of the project, such as the parameters as well as the software and hardware requirements needed to implement the project.</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Implement the System: Implement the different image steganography system by writing code, configuring software, and testing the system to ensure that it meets the requirements.</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Test and Evaluate the System: Conduct comprehensive testing to evaluate the performance, security, and efficiency of the implemented system. Test the system under various conditions to identify any weaknesses or vulnerabilities.</a:t>
            </a:r>
            <a:endParaRPr lang="en-IN" sz="18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Improve the System: Based on the results of testing, identify areas for improvement and implement enhancements to the system.</a:t>
            </a:r>
            <a:endParaRPr lang="en-IN" sz="18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2008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264C-08F5-B540-DC12-1CD68611FCC1}"/>
              </a:ext>
            </a:extLst>
          </p:cNvPr>
          <p:cNvSpPr>
            <a:spLocks noGrp="1"/>
          </p:cNvSpPr>
          <p:nvPr>
            <p:ph type="title"/>
          </p:nvPr>
        </p:nvSpPr>
        <p:spPr/>
        <p:txBody>
          <a:bodyPr/>
          <a:lstStyle/>
          <a:p>
            <a:r>
              <a:rPr lang="en-IN" dirty="0"/>
              <a:t>Working of least significant bit method (lsb) for image steganography</a:t>
            </a:r>
          </a:p>
        </p:txBody>
      </p:sp>
      <p:sp>
        <p:nvSpPr>
          <p:cNvPr id="3" name="Content Placeholder 2">
            <a:extLst>
              <a:ext uri="{FF2B5EF4-FFF2-40B4-BE49-F238E27FC236}">
                <a16:creationId xmlns:a16="http://schemas.microsoft.com/office/drawing/2014/main" id="{54D9D7A9-32E3-787F-E508-00C918FAD23C}"/>
              </a:ext>
            </a:extLst>
          </p:cNvPr>
          <p:cNvSpPr>
            <a:spLocks noGrp="1"/>
          </p:cNvSpPr>
          <p:nvPr>
            <p:ph idx="1"/>
          </p:nvPr>
        </p:nvSpPr>
        <p:spPr/>
        <p:txBody>
          <a:bodyPr>
            <a:normAutofit/>
          </a:bodyPr>
          <a:lstStyle/>
          <a:p>
            <a:pPr algn="just" fontAlgn="base"/>
            <a:r>
              <a:rPr lang="en-US" sz="1800" b="0" i="0" dirty="0">
                <a:effectLst/>
              </a:rPr>
              <a:t>This technique changes the last few bits in a byte to encode a message, which is especially useful in something like an image, where the red, green, and blue values of each pixel are represented by eight bits (one byte) ranging from 0 to 255 in decimal or 00000000 to 11111111 in binary.</a:t>
            </a:r>
          </a:p>
          <a:p>
            <a:pPr algn="just" fontAlgn="base"/>
            <a:r>
              <a:rPr lang="en-US" sz="1800" b="0" i="0" dirty="0">
                <a:effectLst/>
              </a:rPr>
              <a:t>Changing the last two bits in a completely red pixel from 11111111 to 11111101 only changes the red value from 255 to 253, which to the naked eye creates a nearly imperceptible change in color but still allows us to encode data inside of the picture.</a:t>
            </a:r>
          </a:p>
          <a:p>
            <a:pPr algn="just" fontAlgn="base"/>
            <a:r>
              <a:rPr lang="en-US" sz="1800" b="0" i="0" dirty="0">
                <a:effectLst/>
              </a:rPr>
              <a:t>The least significant bit technique works well for media files, where slightly changing byte values creates only slight imperceptible changes, but not so well for things like ASCII text, where a single bit out of place will completely change the character. That's not to mention the fact that data hidden using LSB steganography is also easy to detect if someone is looking for it.</a:t>
            </a:r>
          </a:p>
          <a:p>
            <a:endParaRPr lang="en-IN" dirty="0"/>
          </a:p>
        </p:txBody>
      </p:sp>
    </p:spTree>
    <p:extLst>
      <p:ext uri="{BB962C8B-B14F-4D97-AF65-F5344CB8AC3E}">
        <p14:creationId xmlns:p14="http://schemas.microsoft.com/office/powerpoint/2010/main" val="197175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B902-73FF-9BCA-E986-4BAA57D78B5C}"/>
              </a:ext>
            </a:extLst>
          </p:cNvPr>
          <p:cNvSpPr>
            <a:spLocks noGrp="1"/>
          </p:cNvSpPr>
          <p:nvPr>
            <p:ph type="title"/>
          </p:nvPr>
        </p:nvSpPr>
        <p:spPr/>
        <p:txBody>
          <a:bodyPr/>
          <a:lstStyle/>
          <a:p>
            <a:r>
              <a:rPr lang="en-IN" dirty="0"/>
              <a:t>Visual representation of lsb method</a:t>
            </a:r>
          </a:p>
        </p:txBody>
      </p:sp>
      <p:pic>
        <p:nvPicPr>
          <p:cNvPr id="5" name="Picture 4">
            <a:extLst>
              <a:ext uri="{FF2B5EF4-FFF2-40B4-BE49-F238E27FC236}">
                <a16:creationId xmlns:a16="http://schemas.microsoft.com/office/drawing/2014/main" id="{EC2F29AC-8CE6-5C4C-5E30-7BB5F70AE9EC}"/>
              </a:ext>
            </a:extLst>
          </p:cNvPr>
          <p:cNvPicPr>
            <a:picLocks noChangeAspect="1"/>
          </p:cNvPicPr>
          <p:nvPr/>
        </p:nvPicPr>
        <p:blipFill>
          <a:blip r:embed="rId2"/>
          <a:stretch>
            <a:fillRect/>
          </a:stretch>
        </p:blipFill>
        <p:spPr>
          <a:xfrm>
            <a:off x="2401857" y="2097088"/>
            <a:ext cx="7385110" cy="4434047"/>
          </a:xfrm>
          <a:prstGeom prst="rect">
            <a:avLst/>
          </a:prstGeom>
        </p:spPr>
      </p:pic>
    </p:spTree>
    <p:extLst>
      <p:ext uri="{BB962C8B-B14F-4D97-AF65-F5344CB8AC3E}">
        <p14:creationId xmlns:p14="http://schemas.microsoft.com/office/powerpoint/2010/main" val="1674916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202</TotalTime>
  <Words>2226</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Söhne</vt:lpstr>
      <vt:lpstr>Symbol</vt:lpstr>
      <vt:lpstr>Celestial</vt:lpstr>
      <vt:lpstr>Image steganography End term minor project presentation</vt:lpstr>
      <vt:lpstr>Agenda</vt:lpstr>
      <vt:lpstr>introduction</vt:lpstr>
      <vt:lpstr>Visual representation of image steganography</vt:lpstr>
      <vt:lpstr>Existing technologies</vt:lpstr>
      <vt:lpstr>aim</vt:lpstr>
      <vt:lpstr>methodology</vt:lpstr>
      <vt:lpstr>Working of least significant bit method (lsb) for image steganography</vt:lpstr>
      <vt:lpstr>Visual representation of lsb method</vt:lpstr>
      <vt:lpstr>Code implementation of lsb method</vt:lpstr>
      <vt:lpstr>continued</vt:lpstr>
      <vt:lpstr>Progress since mid term</vt:lpstr>
      <vt:lpstr>DCT</vt:lpstr>
      <vt:lpstr>DCT IMAGE STEGANOGRAPHY FLOW</vt:lpstr>
      <vt:lpstr>Algorithm  of  Image  Steganography  for text message embedding in DCT:</vt:lpstr>
      <vt:lpstr>Algorithm  of  Image  steganography  for text message extraction in DCT:</vt:lpstr>
      <vt:lpstr>DWT</vt:lpstr>
      <vt:lpstr>DWT IMAGE STEGANOGRAPHY FLOW</vt:lpstr>
      <vt:lpstr>Algorithm  of  Image  steganography  for text message embedding in DWT:</vt:lpstr>
      <vt:lpstr>Algorithm  of  Image  steganography  for text message extraction in DWT: </vt:lpstr>
      <vt:lpstr>Qualitative analysis parameters</vt:lpstr>
      <vt:lpstr>RESULT: QUALITATIVE Analysis/comparison table</vt:lpstr>
      <vt:lpstr>RESULTS: USE CASE (LSB)</vt:lpstr>
      <vt:lpstr>USE CASE (DCT)</vt:lpstr>
      <vt:lpstr>USE CASE (DWT)</vt:lpstr>
      <vt:lpstr>Future Scope</vt:lpstr>
      <vt:lpstr>USE CASE (TEXTING APP)</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 Mid term minor project presentation</dc:title>
  <dc:creator>Dhruv Chaudhary</dc:creator>
  <cp:lastModifiedBy>Dhruv Chaudhary</cp:lastModifiedBy>
  <cp:revision>7</cp:revision>
  <dcterms:created xsi:type="dcterms:W3CDTF">2023-03-23T06:52:31Z</dcterms:created>
  <dcterms:modified xsi:type="dcterms:W3CDTF">2023-04-21T10:17:14Z</dcterms:modified>
</cp:coreProperties>
</file>