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3"/>
    <a:srgbClr val="008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0177-EEAD-467F-A696-33021A3737BE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6137-33AE-42AD-9CFF-625B8FDFB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5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E307-2EED-41DC-B960-7F893A5ED0C7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F4FE-F8FC-4C1D-BEE1-E343905C33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2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3338338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2402338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199" y="964574"/>
            <a:ext cx="6242919" cy="109488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r>
              <a:rPr lang="de-CH" b="1"/>
              <a:t>Organisation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996287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32000" y="936000"/>
            <a:ext cx="6840000" cy="518399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59998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4140000" cy="10133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2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" y="964575"/>
            <a:ext cx="11160000" cy="18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de-DE" dirty="0"/>
              <a:t>Departement</a:t>
            </a:r>
          </a:p>
          <a:p>
            <a:pPr lvl="0"/>
            <a:r>
              <a:rPr lang="de-DE"/>
              <a:t>Organisation</a:t>
            </a:r>
            <a:endParaRPr lang="de-DE" dirty="0"/>
          </a:p>
          <a:p>
            <a:pPr lvl="0"/>
            <a:r>
              <a:rPr lang="de-DE" dirty="0"/>
              <a:t>URL…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19200" y="3240000"/>
            <a:ext cx="11160000" cy="1440000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rgbClr val="009FE3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de-DE"/>
              <a:t>Schlusssatz, Handlungsaufforderung (opt.)</a:t>
            </a:r>
            <a:endParaRPr lang="de-CH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1872000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058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9200" y="1872000"/>
            <a:ext cx="11160000" cy="4320000"/>
          </a:xfr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5AC23F4F-66B7-46A3-AB40-3D776688B753}" type="datetime1">
              <a:rPr lang="de-CH" smtClean="0"/>
              <a:t>19.02.2024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30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3492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4589463"/>
            <a:ext cx="11160000" cy="154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1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9200" y="1872000"/>
            <a:ext cx="5472000" cy="4320000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/>
            </a:lvl1pPr>
            <a:lvl2pPr marL="685783" indent="-228594">
              <a:buFontTx/>
              <a:buBlip>
                <a:blip r:embed="rId2"/>
              </a:buBlip>
              <a:defRPr/>
            </a:lvl2pPr>
            <a:lvl3pPr marL="1142971" indent="-228594">
              <a:buFontTx/>
              <a:buBlip>
                <a:blip r:embed="rId2"/>
              </a:buBlip>
              <a:defRPr/>
            </a:lvl3pPr>
            <a:lvl4pPr marL="1600160" indent="-228594">
              <a:buFontTx/>
              <a:buBlip>
                <a:blip r:embed="rId2"/>
              </a:buBlip>
              <a:defRPr/>
            </a:lvl4pPr>
            <a:lvl5pPr marL="2057349" indent="-228594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9999" y="1872000"/>
            <a:ext cx="5472000" cy="4320000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/>
            </a:lvl1pPr>
            <a:lvl2pPr marL="685783" indent="-228594">
              <a:buFontTx/>
              <a:buBlip>
                <a:blip r:embed="rId2"/>
              </a:buBlip>
              <a:defRPr/>
            </a:lvl2pPr>
            <a:lvl3pPr marL="1142971" indent="-228594">
              <a:buFontTx/>
              <a:buBlip>
                <a:blip r:embed="rId2"/>
              </a:buBlip>
              <a:defRPr/>
            </a:lvl3pPr>
            <a:lvl4pPr marL="1600160" indent="-228594">
              <a:buFontTx/>
              <a:buBlip>
                <a:blip r:embed="rId2"/>
              </a:buBlip>
              <a:defRPr/>
            </a:lvl4pPr>
            <a:lvl5pPr marL="2057349" indent="-228594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9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0" y="2914651"/>
            <a:ext cx="5472000" cy="32750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99999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99859" y="2914651"/>
            <a:ext cx="5472000" cy="32750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9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01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000" y="2159999"/>
            <a:ext cx="6731999" cy="396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60000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4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872000"/>
            <a:ext cx="1116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192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72A3-220D-48A9-B693-AB7431F73DEE}" type="datetime1">
              <a:rPr lang="de-CH" smtClean="0"/>
              <a:t>19.02.2024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32000" y="6372000"/>
            <a:ext cx="79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320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216800" cy="3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82C7"/>
        </a:buClr>
        <a:buSzPct val="8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3" userDrawn="1">
          <p15:clr>
            <a:srgbClr val="F26B43"/>
          </p15:clr>
        </p15:guide>
        <p15:guide id="2" pos="619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8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5210F64-9E1B-44B2-D848-8595CF2C12B1}"/>
              </a:ext>
            </a:extLst>
          </p:cNvPr>
          <p:cNvSpPr/>
          <p:nvPr/>
        </p:nvSpPr>
        <p:spPr>
          <a:xfrm>
            <a:off x="156835" y="131694"/>
            <a:ext cx="3403107" cy="990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Informieren</a:t>
            </a:r>
          </a:p>
          <a:p>
            <a:pPr algn="ctr"/>
            <a:r>
              <a:rPr lang="de-DE" dirty="0"/>
              <a:t>Was ist der Auftrag?</a:t>
            </a:r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95DCF7E-3ECF-76E6-519A-F659186CB3A7}"/>
              </a:ext>
            </a:extLst>
          </p:cNvPr>
          <p:cNvSpPr/>
          <p:nvPr/>
        </p:nvSpPr>
        <p:spPr>
          <a:xfrm>
            <a:off x="1858386" y="1217735"/>
            <a:ext cx="3403108" cy="99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Planen</a:t>
            </a:r>
          </a:p>
          <a:p>
            <a:pPr algn="ctr"/>
            <a:r>
              <a:rPr lang="de-DE" dirty="0"/>
              <a:t>Welche Lösungswege gibt es?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8F4893-F27D-4544-4B8E-C0A0A51FF268}"/>
              </a:ext>
            </a:extLst>
          </p:cNvPr>
          <p:cNvSpPr/>
          <p:nvPr/>
        </p:nvSpPr>
        <p:spPr>
          <a:xfrm>
            <a:off x="3559939" y="2308233"/>
            <a:ext cx="3403109" cy="990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Entscheiden</a:t>
            </a:r>
          </a:p>
          <a:p>
            <a:pPr algn="ctr"/>
            <a:r>
              <a:rPr lang="de-DE" dirty="0"/>
              <a:t>Welcher Lösungsweg wird eingeschlagen?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DF1CBF-5474-1EE6-751F-7B12637362FF}"/>
              </a:ext>
            </a:extLst>
          </p:cNvPr>
          <p:cNvSpPr/>
          <p:nvPr/>
        </p:nvSpPr>
        <p:spPr>
          <a:xfrm>
            <a:off x="5261493" y="3398730"/>
            <a:ext cx="3403109" cy="990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Realisieren</a:t>
            </a:r>
          </a:p>
          <a:p>
            <a:pPr algn="ctr"/>
            <a:r>
              <a:rPr lang="de-DE" dirty="0"/>
              <a:t>Woraus muss bei der Umsetzung geachtet werden?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AAE263D-5AD9-3192-F9AF-1DCC7FFDE51C}"/>
              </a:ext>
            </a:extLst>
          </p:cNvPr>
          <p:cNvSpPr/>
          <p:nvPr/>
        </p:nvSpPr>
        <p:spPr>
          <a:xfrm>
            <a:off x="6963048" y="4489226"/>
            <a:ext cx="3403107" cy="983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Kontrollieren</a:t>
            </a:r>
          </a:p>
          <a:p>
            <a:pPr algn="ctr"/>
            <a:r>
              <a:rPr lang="de-DE" dirty="0"/>
              <a:t>Wurde der Auftrag korrekt umgesetzt?</a:t>
            </a:r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2F01FA6-D658-D014-B418-8EC355288ACD}"/>
              </a:ext>
            </a:extLst>
          </p:cNvPr>
          <p:cNvSpPr/>
          <p:nvPr/>
        </p:nvSpPr>
        <p:spPr>
          <a:xfrm>
            <a:off x="8664601" y="5573083"/>
            <a:ext cx="3403107" cy="9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Auswerten</a:t>
            </a:r>
          </a:p>
          <a:p>
            <a:pPr algn="ctr"/>
            <a:r>
              <a:rPr lang="de-DE" dirty="0"/>
              <a:t>Was gelang gut und was weniger gut?</a:t>
            </a:r>
            <a:endParaRPr lang="de-CH" dirty="0"/>
          </a:p>
        </p:txBody>
      </p:sp>
      <p:sp>
        <p:nvSpPr>
          <p:cNvPr id="21" name="Pfeil: nach oben gebogen 20">
            <a:extLst>
              <a:ext uri="{FF2B5EF4-FFF2-40B4-BE49-F238E27FC236}">
                <a16:creationId xmlns:a16="http://schemas.microsoft.com/office/drawing/2014/main" id="{C12C49F3-F69B-0A9B-91E7-C5630F9329BC}"/>
              </a:ext>
            </a:extLst>
          </p:cNvPr>
          <p:cNvSpPr/>
          <p:nvPr/>
        </p:nvSpPr>
        <p:spPr>
          <a:xfrm flipV="1">
            <a:off x="3559939" y="626991"/>
            <a:ext cx="798994" cy="59074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Pfeil: nach oben gebogen 22">
            <a:extLst>
              <a:ext uri="{FF2B5EF4-FFF2-40B4-BE49-F238E27FC236}">
                <a16:creationId xmlns:a16="http://schemas.microsoft.com/office/drawing/2014/main" id="{882135F2-F3FC-54B1-8191-60318790EAFA}"/>
              </a:ext>
            </a:extLst>
          </p:cNvPr>
          <p:cNvSpPr/>
          <p:nvPr/>
        </p:nvSpPr>
        <p:spPr>
          <a:xfrm flipV="1">
            <a:off x="5267410" y="1713032"/>
            <a:ext cx="798994" cy="590743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Pfeil: nach oben gebogen 23">
            <a:extLst>
              <a:ext uri="{FF2B5EF4-FFF2-40B4-BE49-F238E27FC236}">
                <a16:creationId xmlns:a16="http://schemas.microsoft.com/office/drawing/2014/main" id="{C139C871-31ED-AC04-4724-05632E72D848}"/>
              </a:ext>
            </a:extLst>
          </p:cNvPr>
          <p:cNvSpPr/>
          <p:nvPr/>
        </p:nvSpPr>
        <p:spPr>
          <a:xfrm flipV="1">
            <a:off x="6963047" y="2803529"/>
            <a:ext cx="798994" cy="59520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Pfeil: nach oben gebogen 24">
            <a:extLst>
              <a:ext uri="{FF2B5EF4-FFF2-40B4-BE49-F238E27FC236}">
                <a16:creationId xmlns:a16="http://schemas.microsoft.com/office/drawing/2014/main" id="{C6E061EE-3EE0-18BD-D11A-3092C44C333F}"/>
              </a:ext>
            </a:extLst>
          </p:cNvPr>
          <p:cNvSpPr/>
          <p:nvPr/>
        </p:nvSpPr>
        <p:spPr>
          <a:xfrm flipV="1">
            <a:off x="8664600" y="3894026"/>
            <a:ext cx="793073" cy="59520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Pfeil: nach oben gebogen 25">
            <a:extLst>
              <a:ext uri="{FF2B5EF4-FFF2-40B4-BE49-F238E27FC236}">
                <a16:creationId xmlns:a16="http://schemas.microsoft.com/office/drawing/2014/main" id="{E6A25D7A-3E84-86D1-F760-9E6D2063DD29}"/>
              </a:ext>
            </a:extLst>
          </p:cNvPr>
          <p:cNvSpPr/>
          <p:nvPr/>
        </p:nvSpPr>
        <p:spPr>
          <a:xfrm flipV="1">
            <a:off x="10366154" y="4981199"/>
            <a:ext cx="798994" cy="59187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58523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n Luzern">
  <a:themeElements>
    <a:clrScheme name="Kanton Luzer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99FF"/>
      </a:accent2>
      <a:accent3>
        <a:srgbClr val="0066FF"/>
      </a:accent3>
      <a:accent4>
        <a:srgbClr val="0000FF"/>
      </a:accent4>
      <a:accent5>
        <a:srgbClr val="003399"/>
      </a:accent5>
      <a:accent6>
        <a:srgbClr val="000066"/>
      </a:accent6>
      <a:hlink>
        <a:srgbClr val="7FCAFF"/>
      </a:hlink>
      <a:folHlink>
        <a:srgbClr val="40AFFF"/>
      </a:folHlink>
    </a:clrScheme>
    <a:fontScheme name="Segoe UI">
      <a:majorFont>
        <a:latin typeface="Segoe UI fet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2808E21A-8CEB-4AD8-9B47-87429428C934}" vid="{12467E2D-BDDD-4BA1-991D-8047D18ED0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Segoe UI</vt:lpstr>
      <vt:lpstr>Kanton Luzern</vt:lpstr>
      <vt:lpstr>PowerPoint-Präsentation</vt:lpstr>
    </vt:vector>
  </TitlesOfParts>
  <Company>Kanton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FMZ;Cvetkovic David (Mitarbeitende)</dc:creator>
  <cp:lastModifiedBy>FMZ; Cvetkovic David (Mitarbeitende)</cp:lastModifiedBy>
  <cp:revision>2</cp:revision>
  <dcterms:created xsi:type="dcterms:W3CDTF">2024-02-09T08:03:51Z</dcterms:created>
  <dcterms:modified xsi:type="dcterms:W3CDTF">2024-02-19T09:44:17Z</dcterms:modified>
</cp:coreProperties>
</file>