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16"/>
  </p:notesMasterIdLst>
  <p:sldIdLst>
    <p:sldId id="256" r:id="rId2"/>
    <p:sldId id="268" r:id="rId3"/>
    <p:sldId id="267" r:id="rId4"/>
    <p:sldId id="258" r:id="rId5"/>
    <p:sldId id="259" r:id="rId6"/>
    <p:sldId id="269" r:id="rId7"/>
    <p:sldId id="260" r:id="rId8"/>
    <p:sldId id="261" r:id="rId9"/>
    <p:sldId id="262" r:id="rId10"/>
    <p:sldId id="263" r:id="rId11"/>
    <p:sldId id="264" r:id="rId12"/>
    <p:sldId id="265" r:id="rId13"/>
    <p:sldId id="266" r:id="rId14"/>
    <p:sldId id="27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42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8242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39727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52086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spcBef>
                <a:spcPts val="0"/>
              </a:spcBef>
              <a:spcAft>
                <a:spcPts val="0"/>
              </a:spcAft>
              <a:buNone/>
            </a:pPr>
            <a:fld id="{00000000-1234-1234-1234-123412341234}" type="slidenum">
              <a:rPr lang="en" smtClean="0"/>
              <a:t>‹#›</a:t>
            </a:fld>
            <a:endParaRPr lang="en"/>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15723596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42443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85744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03952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163792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9D6E9DEC-419B-4CC5-A080-3B06BD5A8291}" type="datetimeFigureOut">
              <a:rPr lang="en-US" smtClean="0"/>
              <a:t>6/27/2018</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495864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1078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39386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15972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54152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6/27/2018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47507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87278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784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66174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54686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smtClean="0"/>
              <a:t>6/27/2018</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5438596"/>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www.homeofpoi.com/lessons_all/media/2-2-fire_safety_checklist.pdf"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hyperlink" Target="http://www.trickconcepts.com/faq/" TargetMode="External"/><Relationship Id="rId4" Type="http://schemas.openxmlformats.org/officeDocument/2006/relationships/hyperlink" Target="http://firetothemax.com/paraffin-vs-white-gas-fire-spinning-fue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homeofpoi.com/us/lessons/teach/Interviews/Pele/Fire-Breathing-Accident"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hyperlink" Target="https://www.amazon.com/Lamplight-Ultra-Pure-Clear-Lamp-Oil/dp/B005CBWIM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tertainment.howstuffworks.com/arts/circus-arts/fire-breathing.htm"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hyperlink" Target="https://en.wikipedia.org/wiki/Fire_breathin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n.wikipedia.org/wiki/Jumping_stilts"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Fire_breather's_pneumon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Fire Breathing </a:t>
            </a:r>
            <a:endParaRPr dirty="0">
              <a:latin typeface="Arial" panose="020B0604020202020204" pitchFamily="34" charset="0"/>
              <a:cs typeface="Arial" panose="020B0604020202020204" pitchFamily="34" charset="0"/>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Don’t try this at home</a:t>
            </a:r>
            <a:endParaRPr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Why practice with water?</a:t>
            </a:r>
            <a:endParaRPr dirty="0">
              <a:latin typeface="Arial" panose="020B0604020202020204" pitchFamily="34" charset="0"/>
              <a:cs typeface="Arial" panose="020B0604020202020204" pitchFamily="34" charset="0"/>
            </a:endParaRPr>
          </a:p>
        </p:txBody>
      </p:sp>
      <p:sp>
        <p:nvSpPr>
          <p:cNvPr id="95" name="Shape 95"/>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 dirty="0">
                <a:latin typeface="Arial" panose="020B0604020202020204" pitchFamily="34" charset="0"/>
                <a:cs typeface="Arial" panose="020B0604020202020204" pitchFamily="34" charset="0"/>
              </a:rPr>
              <a:t>It is a lot harder to burn your eyebrows off with water</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You can see the water mist in the air and see if any large droplets hit the ground</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If the spray is not fine enough, the fuel will catch fire, fall to the ground, and light the ground on fire. This requires practice and water makes this survivable.</a:t>
            </a:r>
          </a:p>
          <a:p>
            <a:pPr marL="285750" indent="-285750">
              <a:spcBef>
                <a:spcPts val="1600"/>
              </a:spcBef>
            </a:pPr>
            <a:r>
              <a:rPr lang="en" dirty="0">
                <a:latin typeface="Arial" panose="020B0604020202020204" pitchFamily="34" charset="0"/>
                <a:cs typeface="Arial" panose="020B0604020202020204" pitchFamily="34" charset="0"/>
              </a:rPr>
              <a:t>Get into the habit of spitting any excess water that you don’t use—if you get used to </a:t>
            </a:r>
            <a:r>
              <a:rPr lang="en-US" dirty="0">
                <a:latin typeface="Arial" panose="020B0604020202020204" pitchFamily="34" charset="0"/>
                <a:cs typeface="Arial" panose="020B0604020202020204" pitchFamily="34" charset="0"/>
              </a:rPr>
              <a:t>swallowing the water, you’ll do it with the lamp oil.</a:t>
            </a:r>
          </a:p>
          <a:p>
            <a:pPr marL="285750" indent="-285750">
              <a:spcBef>
                <a:spcPts val="1600"/>
              </a:spcBef>
            </a:pPr>
            <a:r>
              <a:rPr lang="en-US" dirty="0">
                <a:latin typeface="Arial" panose="020B0604020202020204" pitchFamily="34" charset="0"/>
                <a:cs typeface="Arial" panose="020B0604020202020204" pitchFamily="34" charset="0"/>
              </a:rPr>
              <a:t>Don’t store the oil in a water bottle (I speak from experience on this)</a:t>
            </a:r>
            <a:endParaRPr dirty="0">
              <a:latin typeface="Arial" panose="020B0604020202020204" pitchFamily="34" charset="0"/>
              <a:cs typeface="Arial" panose="020B0604020202020204" pitchFamily="34" charset="0"/>
            </a:endParaRPr>
          </a:p>
          <a:p>
            <a:pPr marL="0" lvl="0" indent="0">
              <a:spcBef>
                <a:spcPts val="1600"/>
              </a:spcBef>
              <a:spcAft>
                <a:spcPts val="1600"/>
              </a:spcAft>
              <a:buNone/>
            </a:pPr>
            <a:endParaRPr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Basic Safety</a:t>
            </a:r>
            <a:endParaRPr dirty="0">
              <a:latin typeface="Arial" panose="020B0604020202020204" pitchFamily="34" charset="0"/>
              <a:cs typeface="Arial" panose="020B0604020202020204" pitchFamily="34" charset="0"/>
            </a:endParaRPr>
          </a:p>
        </p:txBody>
      </p:sp>
      <p:sp>
        <p:nvSpPr>
          <p:cNvPr id="101" name="Shape 101"/>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 dirty="0">
                <a:latin typeface="Arial" panose="020B0604020202020204" pitchFamily="34" charset="0"/>
                <a:cs typeface="Arial" panose="020B0604020202020204" pitchFamily="34" charset="0"/>
              </a:rPr>
              <a:t>Know your environment (</a:t>
            </a:r>
            <a:r>
              <a:rPr lang="en-US" dirty="0">
                <a:latin typeface="Arial" panose="020B0604020202020204" pitchFamily="34" charset="0"/>
                <a:cs typeface="Arial" panose="020B0604020202020204" pitchFamily="34" charset="0"/>
              </a:rPr>
              <a:t>people, pets, flammable materials)</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Watch your flame </a:t>
            </a:r>
            <a:r>
              <a:rPr lang="en-US" dirty="0">
                <a:latin typeface="Arial" panose="020B0604020202020204" pitchFamily="34" charset="0"/>
                <a:cs typeface="Arial" panose="020B0604020202020204" pitchFamily="34" charset="0"/>
              </a:rPr>
              <a:t>source </a:t>
            </a:r>
            <a:r>
              <a:rPr lang="en" dirty="0">
                <a:latin typeface="Arial" panose="020B0604020202020204" pitchFamily="34" charset="0"/>
                <a:cs typeface="Arial" panose="020B0604020202020204" pitchFamily="34" charset="0"/>
              </a:rPr>
              <a:t>for subtle changes in air movement </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Have a trained fire safety who knows: how to use a damp towel/fire blanket, first aid, </a:t>
            </a:r>
            <a:r>
              <a:rPr lang="en-US" dirty="0">
                <a:latin typeface="Arial" panose="020B0604020202020204" pitchFamily="34" charset="0"/>
                <a:cs typeface="Arial" panose="020B0604020202020204" pitchFamily="34" charset="0"/>
              </a:rPr>
              <a:t>location of the </a:t>
            </a:r>
            <a:r>
              <a:rPr lang="en" dirty="0">
                <a:latin typeface="Arial" panose="020B0604020202020204" pitchFamily="34" charset="0"/>
                <a:cs typeface="Arial" panose="020B0604020202020204" pitchFamily="34" charset="0"/>
              </a:rPr>
              <a:t>nearest hospital, access to fast transportation</a:t>
            </a:r>
          </a:p>
          <a:p>
            <a:pPr marL="285750" indent="-285750">
              <a:spcBef>
                <a:spcPts val="1600"/>
              </a:spcBef>
            </a:pPr>
            <a:r>
              <a:rPr lang="en-US" dirty="0">
                <a:latin typeface="Arial" panose="020B0604020202020204" pitchFamily="34" charset="0"/>
                <a:cs typeface="Arial" panose="020B0604020202020204" pitchFamily="34" charset="0"/>
              </a:rPr>
              <a:t>There are way more safety considerations than can fit on these slides, so read the following:</a:t>
            </a:r>
          </a:p>
          <a:p>
            <a:pPr marL="0" lvl="0" indent="0">
              <a:spcBef>
                <a:spcPts val="1600"/>
              </a:spcBef>
              <a:spcAft>
                <a:spcPts val="0"/>
              </a:spcAft>
              <a:buNone/>
            </a:pPr>
            <a:r>
              <a:rPr lang="en" dirty="0">
                <a:latin typeface="Arial" panose="020B0604020202020204" pitchFamily="34" charset="0"/>
                <a:cs typeface="Arial" panose="020B0604020202020204" pitchFamily="34" charset="0"/>
                <a:hlinkClick r:id="rId3"/>
              </a:rPr>
              <a:t>Read th</a:t>
            </a:r>
            <a:r>
              <a:rPr lang="en-US" dirty="0">
                <a:latin typeface="Arial" panose="020B0604020202020204" pitchFamily="34" charset="0"/>
                <a:cs typeface="Arial" panose="020B0604020202020204" pitchFamily="34" charset="0"/>
                <a:hlinkClick r:id="rId3"/>
              </a:rPr>
              <a:t>is</a:t>
            </a:r>
            <a:r>
              <a:rPr lang="en-US" dirty="0">
                <a:latin typeface="Arial" panose="020B0604020202020204" pitchFamily="34" charset="0"/>
                <a:cs typeface="Arial" panose="020B0604020202020204" pitchFamily="34" charset="0"/>
              </a:rPr>
              <a:t> and </a:t>
            </a:r>
            <a:r>
              <a:rPr lang="en-US" dirty="0">
                <a:latin typeface="Arial" panose="020B0604020202020204" pitchFamily="34" charset="0"/>
                <a:cs typeface="Arial" panose="020B0604020202020204" pitchFamily="34" charset="0"/>
                <a:hlinkClick r:id="rId4"/>
              </a:rPr>
              <a:t>this</a:t>
            </a:r>
            <a:r>
              <a:rPr lang="en-US" dirty="0">
                <a:latin typeface="Arial" panose="020B0604020202020204" pitchFamily="34" charset="0"/>
                <a:cs typeface="Arial" panose="020B0604020202020204" pitchFamily="34" charset="0"/>
              </a:rPr>
              <a:t> and </a:t>
            </a:r>
            <a:r>
              <a:rPr lang="en-US" dirty="0">
                <a:latin typeface="Arial" panose="020B0604020202020204" pitchFamily="34" charset="0"/>
                <a:cs typeface="Arial" panose="020B0604020202020204" pitchFamily="34" charset="0"/>
                <a:hlinkClick r:id="rId5"/>
              </a:rPr>
              <a:t>this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Will you show us some real fire breathing now?</a:t>
            </a:r>
            <a:endParaRPr dirty="0">
              <a:latin typeface="Arial" panose="020B0604020202020204" pitchFamily="34" charset="0"/>
              <a:cs typeface="Arial" panose="020B0604020202020204" pitchFamily="34" charset="0"/>
            </a:endParaRPr>
          </a:p>
        </p:txBody>
      </p:sp>
      <p:sp>
        <p:nvSpPr>
          <p:cNvPr id="107" name="Shape 107"/>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 dirty="0">
                <a:latin typeface="Arial" panose="020B0604020202020204" pitchFamily="34" charset="0"/>
                <a:cs typeface="Arial" panose="020B0604020202020204" pitchFamily="34" charset="0"/>
              </a:rPr>
              <a:t>No. I will not. </a:t>
            </a:r>
            <a:r>
              <a:rPr lang="en-US" dirty="0">
                <a:latin typeface="Arial" panose="020B0604020202020204" pitchFamily="34" charset="0"/>
                <a:cs typeface="Arial" panose="020B0604020202020204" pitchFamily="34" charset="0"/>
              </a:rPr>
              <a:t>I’ve lost 2 beards to this shit and I’m not losing a third.</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I only perform with a trained safety who I trust. </a:t>
            </a:r>
            <a:endParaRPr dirty="0">
              <a:latin typeface="Arial" panose="020B0604020202020204" pitchFamily="34" charset="0"/>
              <a:cs typeface="Arial" panose="020B0604020202020204" pitchFamily="34" charset="0"/>
            </a:endParaRPr>
          </a:p>
          <a:p>
            <a:pPr marL="285750" indent="-285750">
              <a:spcBef>
                <a:spcPts val="1600"/>
              </a:spcBef>
              <a:spcAft>
                <a:spcPts val="1600"/>
              </a:spcAft>
            </a:pPr>
            <a:r>
              <a:rPr lang="en" dirty="0">
                <a:latin typeface="Arial" panose="020B0604020202020204" pitchFamily="34" charset="0"/>
                <a:cs typeface="Arial" panose="020B0604020202020204" pitchFamily="34" charset="0"/>
              </a:rPr>
              <a:t>Even the professionals have bad days, and it can be </a:t>
            </a:r>
            <a:r>
              <a:rPr lang="en" u="sng" dirty="0">
                <a:solidFill>
                  <a:schemeClr val="hlink"/>
                </a:solidFill>
                <a:latin typeface="Arial" panose="020B0604020202020204" pitchFamily="34" charset="0"/>
                <a:cs typeface="Arial" panose="020B0604020202020204" pitchFamily="34" charset="0"/>
                <a:hlinkClick r:id="rId3"/>
              </a:rPr>
              <a:t>rough</a:t>
            </a:r>
            <a:r>
              <a:rPr lang="en" u="sng" dirty="0">
                <a:solidFill>
                  <a:schemeClr val="hlink"/>
                </a:solidFill>
                <a:latin typeface="Arial" panose="020B0604020202020204" pitchFamily="34" charset="0"/>
                <a:cs typeface="Arial" panose="020B0604020202020204" pitchFamily="34" charset="0"/>
              </a:rPr>
              <a:t> </a:t>
            </a:r>
          </a:p>
          <a:p>
            <a:pPr marL="285750" indent="-285750">
              <a:spcBef>
                <a:spcPts val="1600"/>
              </a:spcBef>
              <a:spcAft>
                <a:spcPts val="1600"/>
              </a:spcAft>
            </a:pPr>
            <a:r>
              <a:rPr lang="en-US" dirty="0">
                <a:latin typeface="Arial" panose="020B0604020202020204" pitchFamily="34" charset="0"/>
                <a:cs typeface="Arial" panose="020B0604020202020204" pitchFamily="34" charset="0"/>
              </a:rPr>
              <a:t>I don’t risk serious bodily harm for free. </a:t>
            </a:r>
          </a:p>
          <a:p>
            <a:pPr marL="285750" indent="-285750">
              <a:spcBef>
                <a:spcPts val="1600"/>
              </a:spcBef>
              <a:spcAft>
                <a:spcPts val="1600"/>
              </a:spcAft>
            </a:pPr>
            <a:r>
              <a:rPr lang="en-US" dirty="0">
                <a:latin typeface="Arial" panose="020B0604020202020204" pitchFamily="34" charset="0"/>
                <a:cs typeface="Arial" panose="020B0604020202020204" pitchFamily="34" charset="0"/>
              </a:rPr>
              <a:t>If you still want to try this out, here is </a:t>
            </a:r>
            <a:r>
              <a:rPr lang="en-US" dirty="0">
                <a:latin typeface="Arial" panose="020B0604020202020204" pitchFamily="34" charset="0"/>
                <a:cs typeface="Arial" panose="020B0604020202020204" pitchFamily="34" charset="0"/>
                <a:hlinkClick r:id="rId4"/>
              </a:rPr>
              <a:t>the fuel I use</a:t>
            </a:r>
            <a:r>
              <a:rPr lang="en-US" dirty="0">
                <a:latin typeface="Arial" panose="020B0604020202020204" pitchFamily="34" charset="0"/>
                <a:cs typeface="Arial" panose="020B0604020202020204" pitchFamily="34" charset="0"/>
              </a:rPr>
              <a:t> </a:t>
            </a:r>
            <a:endParaRPr lang="en"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Credits:</a:t>
            </a:r>
            <a:endParaRPr dirty="0">
              <a:latin typeface="Arial" panose="020B0604020202020204" pitchFamily="34" charset="0"/>
              <a:cs typeface="Arial" panose="020B0604020202020204" pitchFamily="34" charset="0"/>
            </a:endParaRPr>
          </a:p>
        </p:txBody>
      </p:sp>
      <p:sp>
        <p:nvSpPr>
          <p:cNvPr id="113" name="Shape 11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-personal experience</a:t>
            </a:r>
            <a:endParaRPr dirty="0">
              <a:latin typeface="Arial" panose="020B0604020202020204" pitchFamily="34" charset="0"/>
              <a:cs typeface="Arial" panose="020B0604020202020204" pitchFamily="34" charset="0"/>
            </a:endParaRPr>
          </a:p>
          <a:p>
            <a:pPr marL="0" lvl="0" indent="0">
              <a:spcBef>
                <a:spcPts val="1600"/>
              </a:spcBef>
              <a:spcAft>
                <a:spcPts val="0"/>
              </a:spcAft>
              <a:buNone/>
            </a:pPr>
            <a:r>
              <a:rPr lang="en" dirty="0">
                <a:latin typeface="Arial" panose="020B0604020202020204" pitchFamily="34" charset="0"/>
                <a:cs typeface="Arial" panose="020B0604020202020204" pitchFamily="34" charset="0"/>
              </a:rPr>
              <a:t>-some content ripped directly from </a:t>
            </a:r>
            <a:r>
              <a:rPr lang="en" u="sng" dirty="0">
                <a:solidFill>
                  <a:schemeClr val="hlink"/>
                </a:solidFill>
                <a:latin typeface="Arial" panose="020B0604020202020204" pitchFamily="34" charset="0"/>
                <a:cs typeface="Arial" panose="020B0604020202020204" pitchFamily="34" charset="0"/>
                <a:hlinkClick r:id="rId3"/>
              </a:rPr>
              <a:t>https://entertainment.howstuffworks.com/arts/circus-arts/fire-breathing.htm</a:t>
            </a:r>
            <a:endParaRPr dirty="0">
              <a:latin typeface="Arial" panose="020B0604020202020204" pitchFamily="34" charset="0"/>
              <a:cs typeface="Arial" panose="020B0604020202020204" pitchFamily="34" charset="0"/>
            </a:endParaRPr>
          </a:p>
          <a:p>
            <a:pPr marL="0" lvl="0" indent="0">
              <a:spcBef>
                <a:spcPts val="1600"/>
              </a:spcBef>
              <a:spcAft>
                <a:spcPts val="0"/>
              </a:spcAft>
              <a:buNone/>
            </a:pPr>
            <a:r>
              <a:rPr lang="en" dirty="0">
                <a:latin typeface="Arial" panose="020B0604020202020204" pitchFamily="34" charset="0"/>
                <a:cs typeface="Arial" panose="020B0604020202020204" pitchFamily="34" charset="0"/>
              </a:rPr>
              <a:t>and </a:t>
            </a:r>
            <a:r>
              <a:rPr lang="en" u="sng" dirty="0">
                <a:solidFill>
                  <a:schemeClr val="hlink"/>
                </a:solidFill>
                <a:latin typeface="Arial" panose="020B0604020202020204" pitchFamily="34" charset="0"/>
                <a:cs typeface="Arial" panose="020B0604020202020204" pitchFamily="34" charset="0"/>
                <a:hlinkClick r:id="rId4"/>
              </a:rPr>
              <a:t>https://en.wikipedia.org/wiki/Fire_breathing</a:t>
            </a:r>
            <a:endParaRPr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23C0-A6EB-4A5A-9BCE-615A1FA64500}"/>
              </a:ext>
            </a:extLst>
          </p:cNvPr>
          <p:cNvSpPr>
            <a:spLocks noGrp="1"/>
          </p:cNvSpPr>
          <p:nvPr>
            <p:ph type="title"/>
          </p:nvPr>
        </p:nvSpPr>
        <p:spPr>
          <a:xfrm>
            <a:off x="311700" y="512759"/>
            <a:ext cx="8520600" cy="572700"/>
          </a:xfrm>
        </p:spPr>
        <p:txBody>
          <a:bodyPr/>
          <a:lstStyle/>
          <a:p>
            <a:r>
              <a:rPr lang="en-US" dirty="0"/>
              <a:t>Questions?</a:t>
            </a:r>
          </a:p>
        </p:txBody>
      </p:sp>
      <p:pic>
        <p:nvPicPr>
          <p:cNvPr id="1026" name="Picture 2" descr="http://spmodels.net/entertainment/wp-content/uploads/2012/04/Fire-Blowing-Fire-Eating-Fire-Breathing-Stunt-Show-Malaysia.jpg">
            <a:extLst>
              <a:ext uri="{FF2B5EF4-FFF2-40B4-BE49-F238E27FC236}">
                <a16:creationId xmlns:a16="http://schemas.microsoft.com/office/drawing/2014/main" id="{CDFF66E7-4193-4258-AA64-81193B859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430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DC12-1642-4236-86DC-CA2B22119B27}"/>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E3DD0B2E-5F8A-44AE-86EC-282E9B22A7F8}"/>
              </a:ext>
            </a:extLst>
          </p:cNvPr>
          <p:cNvSpPr>
            <a:spLocks noGrp="1"/>
          </p:cNvSpPr>
          <p:nvPr>
            <p:ph idx="1"/>
          </p:nvPr>
        </p:nvSpPr>
        <p:spPr>
          <a:xfrm>
            <a:off x="510241" y="1752655"/>
            <a:ext cx="3934759" cy="2699487"/>
          </a:xfrm>
        </p:spPr>
        <p:txBody>
          <a:bodyPr>
            <a:normAutofit/>
          </a:bodyPr>
          <a:lstStyle/>
          <a:p>
            <a:r>
              <a:rPr lang="en-US" dirty="0"/>
              <a:t>Alexander (@</a:t>
            </a:r>
            <a:r>
              <a:rPr lang="en-US" dirty="0" err="1"/>
              <a:t>LbraryofAlexndr</a:t>
            </a:r>
            <a:r>
              <a:rPr lang="en-US" dirty="0"/>
              <a:t>)</a:t>
            </a:r>
          </a:p>
          <a:p>
            <a:r>
              <a:rPr lang="en-US" dirty="0"/>
              <a:t>There are many paths to </a:t>
            </a:r>
            <a:r>
              <a:rPr lang="en-US" dirty="0" err="1"/>
              <a:t>infosec</a:t>
            </a:r>
            <a:r>
              <a:rPr lang="en-US" dirty="0"/>
              <a:t> and mine involved the circus.</a:t>
            </a:r>
          </a:p>
          <a:p>
            <a:r>
              <a:rPr lang="en-US" dirty="0"/>
              <a:t>Joined a fire arts circus in Portland, OR in 2006</a:t>
            </a:r>
          </a:p>
          <a:p>
            <a:r>
              <a:rPr lang="en-US" dirty="0"/>
              <a:t>Performed Samoan fire knife, fire staff, fire poi, fire breathing, unicycling, juggling, </a:t>
            </a:r>
            <a:r>
              <a:rPr lang="en-US" dirty="0">
                <a:hlinkClick r:id="rId2"/>
              </a:rPr>
              <a:t>stilts</a:t>
            </a:r>
            <a:r>
              <a:rPr lang="en-US" dirty="0"/>
              <a:t>, and slackline </a:t>
            </a:r>
          </a:p>
          <a:p>
            <a:endParaRPr lang="en-US" dirty="0"/>
          </a:p>
        </p:txBody>
      </p:sp>
      <p:pic>
        <p:nvPicPr>
          <p:cNvPr id="5" name="Picture 4">
            <a:extLst>
              <a:ext uri="{FF2B5EF4-FFF2-40B4-BE49-F238E27FC236}">
                <a16:creationId xmlns:a16="http://schemas.microsoft.com/office/drawing/2014/main" id="{4D9E766D-AC85-4B26-8A34-B6A7AA31471F}"/>
              </a:ext>
            </a:extLst>
          </p:cNvPr>
          <p:cNvPicPr>
            <a:picLocks noChangeAspect="1"/>
          </p:cNvPicPr>
          <p:nvPr/>
        </p:nvPicPr>
        <p:blipFill>
          <a:blip r:embed="rId3"/>
          <a:stretch>
            <a:fillRect/>
          </a:stretch>
        </p:blipFill>
        <p:spPr>
          <a:xfrm>
            <a:off x="4307584" y="1427246"/>
            <a:ext cx="2350346" cy="3716254"/>
          </a:xfrm>
          <a:prstGeom prst="rect">
            <a:avLst/>
          </a:prstGeom>
        </p:spPr>
      </p:pic>
      <p:pic>
        <p:nvPicPr>
          <p:cNvPr id="7" name="Picture 6">
            <a:extLst>
              <a:ext uri="{FF2B5EF4-FFF2-40B4-BE49-F238E27FC236}">
                <a16:creationId xmlns:a16="http://schemas.microsoft.com/office/drawing/2014/main" id="{0B3D0729-EDBD-46C2-958E-E3454906B1FF}"/>
              </a:ext>
            </a:extLst>
          </p:cNvPr>
          <p:cNvPicPr>
            <a:picLocks noChangeAspect="1"/>
          </p:cNvPicPr>
          <p:nvPr/>
        </p:nvPicPr>
        <p:blipFill>
          <a:blip r:embed="rId4"/>
          <a:stretch>
            <a:fillRect/>
          </a:stretch>
        </p:blipFill>
        <p:spPr>
          <a:xfrm>
            <a:off x="6657930" y="1804276"/>
            <a:ext cx="2486070" cy="3339224"/>
          </a:xfrm>
          <a:prstGeom prst="rect">
            <a:avLst/>
          </a:prstGeom>
        </p:spPr>
      </p:pic>
    </p:spTree>
    <p:extLst>
      <p:ext uri="{BB962C8B-B14F-4D97-AF65-F5344CB8AC3E}">
        <p14:creationId xmlns:p14="http://schemas.microsoft.com/office/powerpoint/2010/main" val="398486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9764-1185-4A8F-A2AE-936D33E37267}"/>
              </a:ext>
            </a:extLst>
          </p:cNvPr>
          <p:cNvSpPr>
            <a:spLocks noGrp="1"/>
          </p:cNvSpPr>
          <p:nvPr>
            <p:ph type="title"/>
          </p:nvPr>
        </p:nvSpPr>
        <p:spPr/>
        <p:txBody>
          <a:bodyPr/>
          <a:lstStyle/>
          <a:p>
            <a:r>
              <a:rPr lang="en" dirty="0">
                <a:latin typeface="Arial" panose="020B0604020202020204" pitchFamily="34" charset="0"/>
                <a:cs typeface="Arial" panose="020B0604020202020204" pitchFamily="34" charset="0"/>
              </a:rPr>
              <a:t>Why fire breathing?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265D2B5-0E4A-447C-93FC-71B18D824C67}"/>
              </a:ext>
            </a:extLst>
          </p:cNvPr>
          <p:cNvSpPr>
            <a:spLocks noGrp="1"/>
          </p:cNvSpPr>
          <p:nvPr>
            <p:ph idx="1"/>
          </p:nvPr>
        </p:nvSpPr>
        <p:spPr/>
        <p:txBody>
          <a:bodyPr/>
          <a:lstStyle/>
          <a:p>
            <a:pPr marL="0" lvl="0" indent="0">
              <a:spcBef>
                <a:spcPts val="0"/>
              </a:spcBef>
              <a:spcAft>
                <a:spcPts val="0"/>
              </a:spcAft>
              <a:buNone/>
            </a:pPr>
            <a:r>
              <a:rPr lang="en-US" dirty="0">
                <a:latin typeface="Arial" panose="020B0604020202020204" pitchFamily="34" charset="0"/>
                <a:cs typeface="Arial" panose="020B0604020202020204" pitchFamily="34" charset="0"/>
              </a:rPr>
              <a:t>Pros: You get to be a dragon, it’s portable, great for parties, it’s easy, and looks fantastic if photographed correctly</a:t>
            </a:r>
          </a:p>
          <a:p>
            <a:pPr marL="0" lvl="0" indent="0">
              <a:spcBef>
                <a:spcPts val="1600"/>
              </a:spcBef>
              <a:spcAft>
                <a:spcPts val="1600"/>
              </a:spcAft>
              <a:buNone/>
            </a:pPr>
            <a:r>
              <a:rPr lang="en-US" dirty="0">
                <a:latin typeface="Arial" panose="020B0604020202020204" pitchFamily="34" charset="0"/>
                <a:cs typeface="Arial" panose="020B0604020202020204" pitchFamily="34" charset="0"/>
              </a:rPr>
              <a:t>Cons: Terrible, terrible bodily harm--skin irritation, dry mouth, gum disease, stomach ulcers, poisoning, </a:t>
            </a:r>
            <a:r>
              <a:rPr lang="en-US" u="sng" dirty="0">
                <a:solidFill>
                  <a:schemeClr val="hlink"/>
                </a:solidFill>
                <a:latin typeface="Arial" panose="020B0604020202020204" pitchFamily="34" charset="0"/>
                <a:cs typeface="Arial" panose="020B0604020202020204" pitchFamily="34" charset="0"/>
                <a:hlinkClick r:id="rId2"/>
              </a:rPr>
              <a:t>chemical pneumonia</a:t>
            </a:r>
            <a:r>
              <a:rPr lang="en-US" dirty="0">
                <a:latin typeface="Arial" panose="020B0604020202020204" pitchFamily="34" charset="0"/>
                <a:cs typeface="Arial" panose="020B0604020202020204" pitchFamily="34" charset="0"/>
              </a:rPr>
              <a:t>, acute respiratory distress, oral and dental problems, fuel poisoning, dry cough, headache, dizziness, abdominal pains, diarrhea, nausea, vomiting, loss of taste, severe burns, cancer, death, and most people are really bad at photographing it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754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52400" y="152400"/>
            <a:ext cx="3204437" cy="4838700"/>
          </a:xfrm>
          <a:prstGeom prst="rect">
            <a:avLst/>
          </a:prstGeom>
          <a:noFill/>
          <a:ln>
            <a:noFill/>
          </a:ln>
        </p:spPr>
      </p:pic>
      <p:pic>
        <p:nvPicPr>
          <p:cNvPr id="3" name="Picture 2">
            <a:extLst>
              <a:ext uri="{FF2B5EF4-FFF2-40B4-BE49-F238E27FC236}">
                <a16:creationId xmlns:a16="http://schemas.microsoft.com/office/drawing/2014/main" id="{7A0FD02A-D8CD-4282-AC9B-A920DCD2835C}"/>
              </a:ext>
            </a:extLst>
          </p:cNvPr>
          <p:cNvPicPr>
            <a:picLocks noChangeAspect="1"/>
          </p:cNvPicPr>
          <p:nvPr/>
        </p:nvPicPr>
        <p:blipFill>
          <a:blip r:embed="rId4"/>
          <a:stretch>
            <a:fillRect/>
          </a:stretch>
        </p:blipFill>
        <p:spPr>
          <a:xfrm>
            <a:off x="3432908" y="152401"/>
            <a:ext cx="5658339" cy="4243754"/>
          </a:xfrm>
          <a:prstGeom prst="rect">
            <a:avLst/>
          </a:prstGeom>
        </p:spPr>
      </p:pic>
      <p:sp>
        <p:nvSpPr>
          <p:cNvPr id="2" name="TextBox 1">
            <a:extLst>
              <a:ext uri="{FF2B5EF4-FFF2-40B4-BE49-F238E27FC236}">
                <a16:creationId xmlns:a16="http://schemas.microsoft.com/office/drawing/2014/main" id="{3BB18816-5D17-45C6-B6B8-201A5F2556C1}"/>
              </a:ext>
            </a:extLst>
          </p:cNvPr>
          <p:cNvSpPr txBox="1"/>
          <p:nvPr/>
        </p:nvSpPr>
        <p:spPr>
          <a:xfrm>
            <a:off x="3657599" y="4475285"/>
            <a:ext cx="3560885" cy="369332"/>
          </a:xfrm>
          <a:prstGeom prst="rect">
            <a:avLst/>
          </a:prstGeom>
          <a:noFill/>
        </p:spPr>
        <p:txBody>
          <a:bodyPr wrap="square" rtlCol="0">
            <a:spAutoFit/>
          </a:bodyPr>
          <a:lstStyle/>
          <a:p>
            <a:r>
              <a:rPr lang="en-US" dirty="0"/>
              <a:t>Photos are usually washed 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1695450" y="661988"/>
            <a:ext cx="575310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650C76-4D66-444C-B054-A7D9337708FB}"/>
              </a:ext>
            </a:extLst>
          </p:cNvPr>
          <p:cNvPicPr>
            <a:picLocks noChangeAspect="1"/>
          </p:cNvPicPr>
          <p:nvPr/>
        </p:nvPicPr>
        <p:blipFill>
          <a:blip r:embed="rId2"/>
          <a:stretch>
            <a:fillRect/>
          </a:stretch>
        </p:blipFill>
        <p:spPr>
          <a:xfrm>
            <a:off x="1695450" y="657225"/>
            <a:ext cx="5753100" cy="3829050"/>
          </a:xfrm>
          <a:prstGeom prst="rect">
            <a:avLst/>
          </a:prstGeom>
        </p:spPr>
      </p:pic>
    </p:spTree>
    <p:extLst>
      <p:ext uri="{BB962C8B-B14F-4D97-AF65-F5344CB8AC3E}">
        <p14:creationId xmlns:p14="http://schemas.microsoft.com/office/powerpoint/2010/main" val="83981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1522263" y="365225"/>
            <a:ext cx="6099474" cy="441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The Technique</a:t>
            </a:r>
            <a:endParaRPr dirty="0">
              <a:latin typeface="Arial" panose="020B0604020202020204" pitchFamily="34" charset="0"/>
              <a:cs typeface="Arial" panose="020B0604020202020204" pitchFamily="34" charset="0"/>
            </a:endParaRPr>
          </a:p>
        </p:txBody>
      </p:sp>
      <p:sp>
        <p:nvSpPr>
          <p:cNvPr id="83" name="Shape 83"/>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 dirty="0">
                <a:latin typeface="Arial" panose="020B0604020202020204" pitchFamily="34" charset="0"/>
                <a:cs typeface="Arial" panose="020B0604020202020204" pitchFamily="34" charset="0"/>
              </a:rPr>
              <a:t>Pressure + Fuel + Flame Source = Dragon</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Pressure: Spray the fuel as fine a mist as possible (atomization) and as much volume of fuel as you can without producing any big droplets. If you play brass instruments--that embouchure will translate to a kickass fireball.</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Angle: 60-80 degrees-- too low and you risk torching your body, too high and unignited fuel can land on your face</a:t>
            </a:r>
            <a:endParaRPr dirty="0">
              <a:latin typeface="Arial" panose="020B0604020202020204" pitchFamily="34" charset="0"/>
              <a:cs typeface="Arial" panose="020B0604020202020204" pitchFamily="34" charset="0"/>
            </a:endParaRPr>
          </a:p>
          <a:p>
            <a:pPr marL="285750" indent="-285750">
              <a:spcBef>
                <a:spcPts val="1600"/>
              </a:spcBef>
            </a:pPr>
            <a:r>
              <a:rPr lang="en" dirty="0">
                <a:latin typeface="Arial" panose="020B0604020202020204" pitchFamily="34" charset="0"/>
                <a:cs typeface="Arial" panose="020B0604020202020204" pitchFamily="34" charset="0"/>
              </a:rPr>
              <a:t>Flame Source: needs to be long enough to keep your hands safe (no matches/lighters)</a:t>
            </a:r>
            <a:endParaRPr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Fuel</a:t>
            </a:r>
            <a:endParaRPr dirty="0"/>
          </a:p>
        </p:txBody>
      </p:sp>
      <p:sp>
        <p:nvSpPr>
          <p:cNvPr id="89" name="Shape 8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nSpc>
                <a:spcPct val="150000"/>
              </a:lnSpc>
            </a:pPr>
            <a:r>
              <a:rPr lang="en" sz="1300" b="1" dirty="0">
                <a:latin typeface="Arial" panose="020B0604020202020204" pitchFamily="34" charset="0"/>
                <a:cs typeface="Arial" panose="020B0604020202020204" pitchFamily="34" charset="0"/>
              </a:rPr>
              <a:t>Good Fuel</a:t>
            </a:r>
            <a:r>
              <a:rPr lang="en" sz="1300" dirty="0">
                <a:latin typeface="Arial" panose="020B0604020202020204" pitchFamily="34" charset="0"/>
                <a:cs typeface="Arial" panose="020B0604020202020204" pitchFamily="34" charset="0"/>
              </a:rPr>
              <a:t>: Pure lamp oil (</a:t>
            </a:r>
            <a:r>
              <a:rPr lang="en-US" sz="1300" dirty="0">
                <a:latin typeface="Arial" panose="020B0604020202020204" pitchFamily="34" charset="0"/>
                <a:cs typeface="Arial" panose="020B0604020202020204" pitchFamily="34" charset="0"/>
              </a:rPr>
              <a:t>paraffin), high flash point, low toxicity (if you get the one without additives)</a:t>
            </a:r>
            <a:endParaRPr sz="1300" dirty="0">
              <a:latin typeface="Arial" panose="020B0604020202020204" pitchFamily="34" charset="0"/>
              <a:cs typeface="Arial" panose="020B0604020202020204" pitchFamily="34" charset="0"/>
            </a:endParaRPr>
          </a:p>
          <a:p>
            <a:pPr marL="285750" indent="-285750">
              <a:lnSpc>
                <a:spcPct val="150000"/>
              </a:lnSpc>
              <a:spcBef>
                <a:spcPts val="1100"/>
              </a:spcBef>
            </a:pPr>
            <a:r>
              <a:rPr lang="en" sz="1300" b="1" dirty="0">
                <a:latin typeface="Arial" panose="020B0604020202020204" pitchFamily="34" charset="0"/>
                <a:cs typeface="Arial" panose="020B0604020202020204" pitchFamily="34" charset="0"/>
              </a:rPr>
              <a:t>Bad Fuel</a:t>
            </a:r>
            <a:r>
              <a:rPr lang="en" sz="1300" dirty="0">
                <a:latin typeface="Arial" panose="020B0604020202020204" pitchFamily="34" charset="0"/>
                <a:cs typeface="Arial" panose="020B0604020202020204" pitchFamily="34" charset="0"/>
              </a:rPr>
              <a:t>: naphtha, aka white gas, Coleman fuel or lighter fluid --it has a low flash point, making it more volatile and more likely to burn the performer. It is also toxic.</a:t>
            </a:r>
            <a:endParaRPr sz="1300" dirty="0">
              <a:latin typeface="Arial" panose="020B0604020202020204" pitchFamily="34" charset="0"/>
              <a:cs typeface="Arial" panose="020B0604020202020204" pitchFamily="34" charset="0"/>
            </a:endParaRPr>
          </a:p>
          <a:p>
            <a:pPr marL="285750" indent="-285750">
              <a:lnSpc>
                <a:spcPct val="150000"/>
              </a:lnSpc>
              <a:spcBef>
                <a:spcPts val="1100"/>
              </a:spcBef>
            </a:pPr>
            <a:r>
              <a:rPr lang="en" sz="1300" dirty="0">
                <a:latin typeface="Arial" panose="020B0604020202020204" pitchFamily="34" charset="0"/>
                <a:cs typeface="Arial" panose="020B0604020202020204" pitchFamily="34" charset="0"/>
              </a:rPr>
              <a:t>Alcohol: methyl alcohol is extremely toxic, and ethyl alcohol allows drunkenness, which should never be     combined with fire performing. Both alcohols also have extremely low flashpoints, which make them very dangerous to work with.</a:t>
            </a:r>
            <a:endParaRPr sz="1300" dirty="0">
              <a:latin typeface="Arial" panose="020B0604020202020204" pitchFamily="34" charset="0"/>
              <a:cs typeface="Arial" panose="020B0604020202020204" pitchFamily="34" charset="0"/>
            </a:endParaRPr>
          </a:p>
          <a:p>
            <a:pPr marL="0" lvl="0" indent="0" rtl="0">
              <a:lnSpc>
                <a:spcPct val="150000"/>
              </a:lnSpc>
              <a:spcBef>
                <a:spcPts val="1100"/>
              </a:spcBef>
              <a:spcAft>
                <a:spcPts val="0"/>
              </a:spcAft>
              <a:buClr>
                <a:schemeClr val="dk1"/>
              </a:buClr>
              <a:buSzPts val="1100"/>
              <a:buFont typeface="Arial"/>
              <a:buNone/>
            </a:pPr>
            <a:r>
              <a:rPr lang="en" sz="1300" dirty="0">
                <a:latin typeface="Arial" panose="020B0604020202020204" pitchFamily="34" charset="0"/>
                <a:cs typeface="Arial" panose="020B0604020202020204" pitchFamily="34" charset="0"/>
              </a:rPr>
              <a:t>Volatile fuel is more likely to cause blowback--where the flame burns its way to you</a:t>
            </a:r>
            <a:r>
              <a:rPr lang="en-US" sz="1300" dirty="0">
                <a:latin typeface="Arial" panose="020B0604020202020204" pitchFamily="34" charset="0"/>
                <a:cs typeface="Arial" panose="020B0604020202020204" pitchFamily="34" charset="0"/>
              </a:rPr>
              <a:t>r</a:t>
            </a:r>
            <a:r>
              <a:rPr lang="en" sz="1300" dirty="0">
                <a:latin typeface="Arial" panose="020B0604020202020204" pitchFamily="34" charset="0"/>
                <a:cs typeface="Arial" panose="020B0604020202020204" pitchFamily="34" charset="0"/>
              </a:rPr>
              <a:t> mouth faster than you can spray.</a:t>
            </a:r>
            <a:endParaRPr sz="1300" dirty="0">
              <a:latin typeface="Arial" panose="020B0604020202020204" pitchFamily="34" charset="0"/>
              <a:cs typeface="Arial" panose="020B0604020202020204" pitchFamily="34" charset="0"/>
            </a:endParaRPr>
          </a:p>
          <a:p>
            <a:pPr marL="0" lvl="0" indent="0">
              <a:spcBef>
                <a:spcPts val="1100"/>
              </a:spcBef>
              <a:spcAft>
                <a:spcPts val="1600"/>
              </a:spcAft>
              <a:buClr>
                <a:srgbClr val="000000"/>
              </a:buClr>
              <a:buSzPts val="1100"/>
              <a:buFont typeface="Arial"/>
              <a:buNone/>
            </a:pPr>
            <a:r>
              <a:rPr lang="en" sz="1300" dirty="0">
                <a:latin typeface="Arial" panose="020B0604020202020204" pitchFamily="34" charset="0"/>
                <a:cs typeface="Arial" panose="020B0604020202020204" pitchFamily="34" charset="0"/>
              </a:rPr>
              <a:t>What if you screw up and ingest fuel? Drink milk or take some antacids before performing and eat bread after to help soak up the fuel and pass it out of your system.</a:t>
            </a:r>
            <a:endParaRPr sz="13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162</TotalTime>
  <Words>743</Words>
  <Application>Microsoft Office PowerPoint</Application>
  <PresentationFormat>On-screen Show (16:9)</PresentationFormat>
  <Paragraphs>45</Paragraphs>
  <Slides>14</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Fire Breathing </vt:lpstr>
      <vt:lpstr>Who am I?</vt:lpstr>
      <vt:lpstr>Why fire breathing?</vt:lpstr>
      <vt:lpstr>PowerPoint Presentation</vt:lpstr>
      <vt:lpstr>PowerPoint Presentation</vt:lpstr>
      <vt:lpstr>PowerPoint Presentation</vt:lpstr>
      <vt:lpstr>PowerPoint Presentation</vt:lpstr>
      <vt:lpstr>The Technique</vt:lpstr>
      <vt:lpstr>Fuel</vt:lpstr>
      <vt:lpstr>Why practice with water?</vt:lpstr>
      <vt:lpstr>Basic Safety</vt:lpstr>
      <vt:lpstr>Will you show us some real fire breathing now?</vt:lpstr>
      <vt:lpstr>Credits: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Breathing</dc:title>
  <dc:creator>Alexander Broom</dc:creator>
  <cp:lastModifiedBy>Alexander Broom</cp:lastModifiedBy>
  <cp:revision>12</cp:revision>
  <dcterms:modified xsi:type="dcterms:W3CDTF">2018-06-27T20:12:26Z</dcterms:modified>
</cp:coreProperties>
</file>