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5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6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6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3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1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9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709E2-95F2-4916-9500-B87D90506749}" type="datetimeFigureOut">
              <a:rPr lang="en-US" smtClean="0"/>
              <a:t>5/21/2018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DEA17-FF64-4093-9432-92A8E6E0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8141" y="237451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911 Call Overview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46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Officer Initiated Actions</a:t>
            </a:r>
            <a:endParaRPr lang="en-US" u="sng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644" y="2929443"/>
            <a:ext cx="1216482" cy="149490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442368" y="3946116"/>
            <a:ext cx="1157363" cy="1307756"/>
            <a:chOff x="5818784" y="2298357"/>
            <a:chExt cx="1157363" cy="13077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27716" y="3122140"/>
              <a:ext cx="739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Police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228039" y="1690688"/>
            <a:ext cx="1157363" cy="1307756"/>
            <a:chOff x="5818784" y="2298357"/>
            <a:chExt cx="1157363" cy="130775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097543" y="311527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912860" y="3831475"/>
            <a:ext cx="1157363" cy="1307756"/>
            <a:chOff x="5818784" y="2298357"/>
            <a:chExt cx="1157363" cy="130775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129507" y="3158521"/>
              <a:ext cx="5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9353" y="1359783"/>
            <a:ext cx="44000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Officer turns on lights and begins process of pulling someone over.  He radios dispatch with his location and person’s tag number.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Alternatively, officers with MDT’s can create their own cards in CAD without radioing dispatch in non-emergency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About 30 minutes later, dispatcher does a radio wellness check on officer – nothing to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5 minutes after the wellness check, officer frantically yells his unit number and “shots fired”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 “conga line” of officers start radioing to show </a:t>
            </a:r>
            <a:r>
              <a:rPr lang="en-US" sz="1600" dirty="0" err="1" smtClean="0">
                <a:solidFill>
                  <a:schemeClr val="bg1"/>
                </a:solidFill>
              </a:rPr>
              <a:t>enroute</a:t>
            </a:r>
            <a:r>
              <a:rPr lang="en-US" sz="1600" dirty="0" smtClean="0">
                <a:solidFill>
                  <a:schemeClr val="bg1"/>
                </a:solidFill>
              </a:rPr>
              <a:t> to scene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Dispatcher clears the channel to get line by line feedback of the situation and document the situation as best as he can on the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 fire and EMS card will likely be created, dispatching may start but may wait until situation is under control before arriving on scene – depending on supervisor discretion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661" y="989686"/>
            <a:ext cx="1111320" cy="1320380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7" idx="2"/>
            <a:endCxn id="4" idx="0"/>
          </p:cNvCxnSpPr>
          <p:nvPr/>
        </p:nvCxnSpPr>
        <p:spPr>
          <a:xfrm>
            <a:off x="10376321" y="2310066"/>
            <a:ext cx="644729" cy="163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1"/>
            <a:endCxn id="26" idx="0"/>
          </p:cNvCxnSpPr>
          <p:nvPr/>
        </p:nvCxnSpPr>
        <p:spPr>
          <a:xfrm flipH="1">
            <a:off x="8913885" y="1649876"/>
            <a:ext cx="906776" cy="127956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8129625" y="4949072"/>
            <a:ext cx="1568520" cy="1777580"/>
            <a:chOff x="8056882" y="0"/>
            <a:chExt cx="1568520" cy="1777580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882" y="0"/>
              <a:ext cx="1111320" cy="1320380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9282" y="152400"/>
              <a:ext cx="1111320" cy="132038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1682" y="304800"/>
              <a:ext cx="1111320" cy="132038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4082" y="457200"/>
              <a:ext cx="1111320" cy="1320380"/>
            </a:xfrm>
            <a:prstGeom prst="rect">
              <a:avLst/>
            </a:prstGeom>
          </p:spPr>
        </p:pic>
      </p:grpSp>
      <p:cxnSp>
        <p:nvCxnSpPr>
          <p:cNvPr id="38" name="Straight Arrow Connector 37"/>
          <p:cNvCxnSpPr>
            <a:endCxn id="4" idx="2"/>
          </p:cNvCxnSpPr>
          <p:nvPr/>
        </p:nvCxnSpPr>
        <p:spPr>
          <a:xfrm flipV="1">
            <a:off x="9762574" y="5253872"/>
            <a:ext cx="1258476" cy="60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" idx="1"/>
            <a:endCxn id="26" idx="3"/>
          </p:cNvCxnSpPr>
          <p:nvPr/>
        </p:nvCxnSpPr>
        <p:spPr>
          <a:xfrm flipH="1" flipV="1">
            <a:off x="9522126" y="3676897"/>
            <a:ext cx="920242" cy="923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6" idx="1"/>
          </p:cNvCxnSpPr>
          <p:nvPr/>
        </p:nvCxnSpPr>
        <p:spPr>
          <a:xfrm>
            <a:off x="7447539" y="3128091"/>
            <a:ext cx="858105" cy="548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4" idx="3"/>
            <a:endCxn id="26" idx="1"/>
          </p:cNvCxnSpPr>
          <p:nvPr/>
        </p:nvCxnSpPr>
        <p:spPr>
          <a:xfrm flipV="1">
            <a:off x="7070223" y="3676897"/>
            <a:ext cx="1235421" cy="808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1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Follow-Up – D,F, and E codes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The codes are called “Disposition Codes”, they are used to show the final outcome of the call – arrest, report, no report, etc.  More than one can be selected for each officer who is dispatched to the call, but at least one must be selected before a unit can be removed from the card or added to another card.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D-codes are used for police cards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F-codes are used for fire cards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E-codes are used for EMS cards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56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So, how is the website populated?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44948" y="1690688"/>
            <a:ext cx="1157363" cy="1307756"/>
            <a:chOff x="5818784" y="2298357"/>
            <a:chExt cx="1157363" cy="13077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27716" y="3122140"/>
              <a:ext cx="739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Police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5911" y="1437247"/>
            <a:ext cx="42993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Police card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 C# based program with API hooks in CAD sees the new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 C# then writes the incident to the DMS (Dispatch Monitoring System)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Website refreshes and shows updated records every 60 seconds</a:t>
            </a:r>
            <a:br>
              <a:rPr lang="en-US" sz="1600" dirty="0" smtClean="0">
                <a:solidFill>
                  <a:schemeClr val="bg1"/>
                </a:solidFill>
              </a:rPr>
            </a:b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The following events will trigger a status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New card (Queued)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First Unit Dispatched (Dispatched)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First Unit Reporting </a:t>
            </a:r>
            <a:r>
              <a:rPr lang="en-US" sz="1600" dirty="0" err="1" smtClean="0">
                <a:solidFill>
                  <a:schemeClr val="bg1"/>
                </a:solidFill>
              </a:rPr>
              <a:t>Enroute</a:t>
            </a:r>
            <a:r>
              <a:rPr lang="en-US" sz="1600" dirty="0" smtClean="0">
                <a:solidFill>
                  <a:schemeClr val="bg1"/>
                </a:solidFill>
              </a:rPr>
              <a:t> (</a:t>
            </a:r>
            <a:r>
              <a:rPr lang="en-US" sz="1600" dirty="0" err="1" smtClean="0">
                <a:solidFill>
                  <a:schemeClr val="bg1"/>
                </a:solidFill>
              </a:rPr>
              <a:t>Enroute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First Unit On Scene (On Scene)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First EMS unit transporting to hospital (Transporting)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First EMS unit at hospital (At Hospital)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Last Unit to Leave Scene (Call Removed from Database)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253678" y="1613777"/>
            <a:ext cx="1216482" cy="2017480"/>
            <a:chOff x="8440046" y="1074540"/>
            <a:chExt cx="1216482" cy="2017480"/>
          </a:xfrm>
        </p:grpSpPr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046" y="1597112"/>
              <a:ext cx="1216482" cy="149490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645772" y="1074540"/>
              <a:ext cx="805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CAD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Straight Arrow Connector 8"/>
          <p:cNvCxnSpPr>
            <a:stCxn id="4" idx="3"/>
            <a:endCxn id="26" idx="1"/>
          </p:cNvCxnSpPr>
          <p:nvPr/>
        </p:nvCxnSpPr>
        <p:spPr>
          <a:xfrm>
            <a:off x="7102311" y="2344566"/>
            <a:ext cx="1151367" cy="539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4987901" y="4285135"/>
            <a:ext cx="1398309" cy="1969637"/>
            <a:chOff x="8349132" y="1122383"/>
            <a:chExt cx="1398309" cy="1969637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046" y="1597112"/>
              <a:ext cx="1216482" cy="1494908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8349132" y="1122383"/>
              <a:ext cx="13983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Website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Arrow Connector 11"/>
          <p:cNvCxnSpPr>
            <a:stCxn id="37" idx="1"/>
            <a:endCxn id="45" idx="3"/>
          </p:cNvCxnSpPr>
          <p:nvPr/>
        </p:nvCxnSpPr>
        <p:spPr>
          <a:xfrm flipH="1" flipV="1">
            <a:off x="8612475" y="5507318"/>
            <a:ext cx="1217599" cy="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6" idx="2"/>
            <a:endCxn id="39" idx="0"/>
          </p:cNvCxnSpPr>
          <p:nvPr/>
        </p:nvCxnSpPr>
        <p:spPr>
          <a:xfrm>
            <a:off x="8861919" y="3631257"/>
            <a:ext cx="1489434" cy="580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9102421" y="4211370"/>
            <a:ext cx="2497863" cy="2044350"/>
            <a:chOff x="6972297" y="4220169"/>
            <a:chExt cx="2497863" cy="2044350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99950" y="4769611"/>
              <a:ext cx="1216482" cy="1494908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6972297" y="4220169"/>
              <a:ext cx="24978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Interface Server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60643" y="4285135"/>
            <a:ext cx="2320565" cy="1969637"/>
            <a:chOff x="7804696" y="1122383"/>
            <a:chExt cx="2320565" cy="1969637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046" y="1597112"/>
              <a:ext cx="1216482" cy="1494908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7804696" y="1122383"/>
              <a:ext cx="23205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DMS Database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48" name="Straight Arrow Connector 47"/>
          <p:cNvCxnSpPr>
            <a:stCxn id="45" idx="1"/>
            <a:endCxn id="34" idx="3"/>
          </p:cNvCxnSpPr>
          <p:nvPr/>
        </p:nvCxnSpPr>
        <p:spPr>
          <a:xfrm flipH="1">
            <a:off x="6295297" y="5507318"/>
            <a:ext cx="110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95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 what was that SQL code on the site?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860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That was my mistake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 left a line of code uncommented to echo the SQL query in an HTML comment before it got passed to the PHP SQL Driver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Time passed, I forgot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very first DC423 meeting I attended the SQL code was mentioned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After I saw the code firsthand, there was only one thing to do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461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38606"/>
          </a:xfrm>
        </p:spPr>
        <p:txBody>
          <a:bodyPr>
            <a:norm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84" y="678094"/>
            <a:ext cx="6790442" cy="4244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374" y="4206758"/>
            <a:ext cx="9768156" cy="131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6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Questions?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90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Some Brief History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911 Calls Today (Overview)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911 Calls Today (Workflow)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Landline Calls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Wireless Calls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Phase 1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Phase 2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Police</a:t>
            </a:r>
            <a:r>
              <a:rPr lang="en-US" dirty="0" smtClean="0">
                <a:solidFill>
                  <a:schemeClr val="bg1"/>
                </a:solidFill>
              </a:rPr>
              <a:t>, Fire, and/or EMS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Police, Fire, and/or EMS? – Part 2</a:t>
            </a: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Dispatching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Recommends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Officer initiated actions</a:t>
            </a:r>
            <a:endParaRPr lang="en-US" dirty="0" smtClean="0">
              <a:solidFill>
                <a:schemeClr val="bg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Follow Up – D, F, and E </a:t>
            </a:r>
            <a:r>
              <a:rPr lang="en-US" dirty="0" smtClean="0">
                <a:solidFill>
                  <a:schemeClr val="bg1"/>
                </a:solidFill>
              </a:rPr>
              <a:t>codes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So, how is the website populated?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915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Some Brief History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68"/>
            <a:ext cx="3918625" cy="47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In the beginning….  1968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07" y="4074267"/>
            <a:ext cx="1673012" cy="1890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0" y="2415661"/>
            <a:ext cx="1530062" cy="1494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784602" y="3900877"/>
            <a:ext cx="868405" cy="87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93" y="4284451"/>
            <a:ext cx="2233827" cy="14700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89" y="2367640"/>
            <a:ext cx="2551885" cy="134288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4326019" y="3900877"/>
            <a:ext cx="868405" cy="87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86791" y="3883914"/>
            <a:ext cx="856483" cy="89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86" y="2082955"/>
            <a:ext cx="1824611" cy="1627569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V="1">
            <a:off x="9776298" y="3883914"/>
            <a:ext cx="865762" cy="89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42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911 Calls Today (Overview)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80" y="4074265"/>
            <a:ext cx="1673012" cy="18904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0" y="2415661"/>
            <a:ext cx="1530062" cy="149436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784602" y="3900877"/>
            <a:ext cx="1024501" cy="99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3622" y="4205686"/>
            <a:ext cx="1824611" cy="16275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39" y="2345246"/>
            <a:ext cx="1330635" cy="163518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4695568" y="4074265"/>
            <a:ext cx="825619" cy="94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265773" y="4135395"/>
            <a:ext cx="980303" cy="88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8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911 Calls Today (Workflow - Landline)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44" y="3814901"/>
            <a:ext cx="1951334" cy="220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3" y="2537894"/>
            <a:ext cx="2232675" cy="21805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3"/>
            <a:endCxn id="4" idx="1"/>
          </p:cNvCxnSpPr>
          <p:nvPr/>
        </p:nvCxnSpPr>
        <p:spPr>
          <a:xfrm>
            <a:off x="2866768" y="3628183"/>
            <a:ext cx="1360276" cy="12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4301308" y="1216945"/>
            <a:ext cx="1794692" cy="1794692"/>
            <a:chOff x="4301308" y="1185125"/>
            <a:chExt cx="1794692" cy="17946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308" y="1185125"/>
              <a:ext cx="1794692" cy="179469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743241" y="1953389"/>
              <a:ext cx="894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ANI/ALI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>
            <a:stCxn id="7" idx="2"/>
            <a:endCxn id="4" idx="0"/>
          </p:cNvCxnSpPr>
          <p:nvPr/>
        </p:nvCxnSpPr>
        <p:spPr>
          <a:xfrm>
            <a:off x="5198654" y="3011637"/>
            <a:ext cx="4057" cy="803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18" y="4099755"/>
            <a:ext cx="1330635" cy="1635189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>
            <a:off x="6178378" y="4917350"/>
            <a:ext cx="159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078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911 Calls Today (Workflow - </a:t>
            </a:r>
            <a:r>
              <a:rPr lang="en-US" dirty="0" smtClean="0">
                <a:solidFill>
                  <a:schemeClr val="bg1"/>
                </a:solidFill>
              </a:rPr>
              <a:t>Wireless)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044" y="3814901"/>
            <a:ext cx="1951334" cy="2204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93" y="2537894"/>
            <a:ext cx="2232675" cy="2180578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6" idx="3"/>
            <a:endCxn id="4" idx="1"/>
          </p:cNvCxnSpPr>
          <p:nvPr/>
        </p:nvCxnSpPr>
        <p:spPr>
          <a:xfrm>
            <a:off x="2866768" y="3628183"/>
            <a:ext cx="1360276" cy="128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2918157" y="1288347"/>
            <a:ext cx="1794692" cy="1794692"/>
            <a:chOff x="4301308" y="1185125"/>
            <a:chExt cx="1794692" cy="179469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308" y="1185125"/>
              <a:ext cx="1794692" cy="1794692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4419851" y="1856202"/>
              <a:ext cx="1557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Phase 1</a:t>
              </a:r>
              <a:br>
                <a:rPr lang="en-US" dirty="0" smtClean="0"/>
              </a:br>
              <a:r>
                <a:rPr lang="en-US" dirty="0" smtClean="0"/>
                <a:t>Tower Address</a:t>
              </a:r>
              <a:endParaRPr lang="en-US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3805190" y="2652650"/>
            <a:ext cx="959048" cy="135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18" y="4099755"/>
            <a:ext cx="1330635" cy="1635189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4" idx="3"/>
            <a:endCxn id="26" idx="1"/>
          </p:cNvCxnSpPr>
          <p:nvPr/>
        </p:nvCxnSpPr>
        <p:spPr>
          <a:xfrm>
            <a:off x="6178378" y="4917350"/>
            <a:ext cx="1591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822833" y="1299760"/>
            <a:ext cx="1794692" cy="1794692"/>
            <a:chOff x="4301308" y="1185125"/>
            <a:chExt cx="1794692" cy="179469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1308" y="1185125"/>
              <a:ext cx="1794692" cy="179469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4495992" y="1856202"/>
              <a:ext cx="14053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Phase 2</a:t>
              </a:r>
              <a:br>
                <a:rPr lang="en-US" dirty="0" smtClean="0"/>
              </a:br>
              <a:r>
                <a:rPr lang="en-US" dirty="0" smtClean="0"/>
                <a:t>GPS Location</a:t>
              </a:r>
              <a:endParaRPr lang="en-US" dirty="0"/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H="1">
            <a:off x="5692347" y="2703523"/>
            <a:ext cx="1027830" cy="130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247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Police, Fire, and/or EMS?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68" y="2941037"/>
            <a:ext cx="1216482" cy="149490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9" idx="3"/>
            <a:endCxn id="26" idx="1"/>
          </p:cNvCxnSpPr>
          <p:nvPr/>
        </p:nvCxnSpPr>
        <p:spPr>
          <a:xfrm>
            <a:off x="6208901" y="3688491"/>
            <a:ext cx="142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0196436" y="1342898"/>
            <a:ext cx="1157363" cy="1307756"/>
            <a:chOff x="5818784" y="2298357"/>
            <a:chExt cx="1157363" cy="13077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27716" y="3122140"/>
              <a:ext cx="739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Police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196436" y="3034613"/>
            <a:ext cx="1157363" cy="1307756"/>
            <a:chOff x="5818784" y="2298357"/>
            <a:chExt cx="1157363" cy="130775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097543" y="311527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96436" y="4726329"/>
            <a:ext cx="1157363" cy="1307756"/>
            <a:chOff x="5818784" y="2298357"/>
            <a:chExt cx="1157363" cy="130775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129507" y="3158521"/>
              <a:ext cx="5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51538" y="3034613"/>
            <a:ext cx="1157363" cy="1307756"/>
            <a:chOff x="5818784" y="2298357"/>
            <a:chExt cx="1157363" cy="130775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860202" y="3122694"/>
              <a:ext cx="107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 Taker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9353" y="1359783"/>
            <a:ext cx="44000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Caller calls in Accident no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Problem type set to ACC2 – MVC No Injuries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CAD is preset to create Police “Card” with ACC1 problem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Low Priority, call taker ends call, at the same time, the dispatcher will dispatch when resources become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Caller calls back, smoke beginning to emit from one of the vehicles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Problem type changes to FROAD – Vehicle 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CAD is preset to create Fire “Card” with FROAD problem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Before caller hangs up, he reports that someone inhaled the smoke and is having trouble breathing.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Problem type changes again to INHAL – Inhalation Injury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CAD is preset to create EMS “Card” with INHAL problem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/>
          <p:cNvCxnSpPr>
            <a:stCxn id="26" idx="3"/>
            <a:endCxn id="4" idx="1"/>
          </p:cNvCxnSpPr>
          <p:nvPr/>
        </p:nvCxnSpPr>
        <p:spPr>
          <a:xfrm flipV="1">
            <a:off x="8855250" y="1996776"/>
            <a:ext cx="1341186" cy="169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24" idx="1"/>
          </p:cNvCxnSpPr>
          <p:nvPr/>
        </p:nvCxnSpPr>
        <p:spPr>
          <a:xfrm>
            <a:off x="8855250" y="3688491"/>
            <a:ext cx="1341186" cy="169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1" idx="1"/>
          </p:cNvCxnSpPr>
          <p:nvPr/>
        </p:nvCxnSpPr>
        <p:spPr>
          <a:xfrm>
            <a:off x="8855250" y="3688491"/>
            <a:ext cx="134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259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Police, Fire, and/or EMS? – Part 2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768" y="2941037"/>
            <a:ext cx="1216482" cy="1494908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stCxn id="29" idx="3"/>
            <a:endCxn id="26" idx="1"/>
          </p:cNvCxnSpPr>
          <p:nvPr/>
        </p:nvCxnSpPr>
        <p:spPr>
          <a:xfrm>
            <a:off x="6208901" y="3688491"/>
            <a:ext cx="14298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0196436" y="1342898"/>
            <a:ext cx="1157363" cy="1307756"/>
            <a:chOff x="5818784" y="2298357"/>
            <a:chExt cx="1157363" cy="130775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6027716" y="3122140"/>
              <a:ext cx="739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Police</a:t>
              </a:r>
              <a:endParaRPr 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196436" y="3034613"/>
            <a:ext cx="1157363" cy="1307756"/>
            <a:chOff x="5818784" y="2298357"/>
            <a:chExt cx="1157363" cy="130775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6097543" y="3115274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EMS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196436" y="4726329"/>
            <a:ext cx="1157363" cy="1307756"/>
            <a:chOff x="5818784" y="2298357"/>
            <a:chExt cx="1157363" cy="1307756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6129507" y="3158521"/>
              <a:ext cx="5359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Fire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51538" y="3034613"/>
            <a:ext cx="1157363" cy="1307756"/>
            <a:chOff x="5818784" y="2298357"/>
            <a:chExt cx="1157363" cy="130775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8784" y="2298357"/>
              <a:ext cx="1157363" cy="1307756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860202" y="3122694"/>
              <a:ext cx="1074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 Taker</a:t>
              </a:r>
              <a:endParaRPr 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79353" y="1359783"/>
            <a:ext cx="44000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Caller calls in with someone having trouble breathing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Problem type set to Trouble breathing, EMS Card created automatically and EMS is dispatched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Call taker is prompted with questions to ask – Is the person breathing at all?  Caller reports user is occasionally gasping for air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Small note, if this actually happens IRL, do not confuse this for actual breathing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As call taker inputs victim isn’t breathing, a fire card is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chemeClr val="bg1"/>
                </a:solidFill>
              </a:rPr>
              <a:t>Depending on the recommends, Police may be dispatched as well.</a:t>
            </a:r>
          </a:p>
        </p:txBody>
      </p:sp>
      <p:cxnSp>
        <p:nvCxnSpPr>
          <p:cNvPr id="32" name="Straight Arrow Connector 31"/>
          <p:cNvCxnSpPr>
            <a:stCxn id="26" idx="3"/>
            <a:endCxn id="4" idx="1"/>
          </p:cNvCxnSpPr>
          <p:nvPr/>
        </p:nvCxnSpPr>
        <p:spPr>
          <a:xfrm flipV="1">
            <a:off x="8855250" y="1996776"/>
            <a:ext cx="1341186" cy="169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6" idx="3"/>
            <a:endCxn id="24" idx="1"/>
          </p:cNvCxnSpPr>
          <p:nvPr/>
        </p:nvCxnSpPr>
        <p:spPr>
          <a:xfrm>
            <a:off x="8855250" y="3688491"/>
            <a:ext cx="1341186" cy="169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21" idx="1"/>
          </p:cNvCxnSpPr>
          <p:nvPr/>
        </p:nvCxnSpPr>
        <p:spPr>
          <a:xfrm>
            <a:off x="8855250" y="3688491"/>
            <a:ext cx="1341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25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Dispatching - Recommends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What is a recommend?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Essentially a preset of vehicles/assets deployed to an incident.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determines which assets go to an incident?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Each agency determines what assets are deployed based on agency and problem type.</a:t>
            </a:r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9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755</Words>
  <Application>Microsoft Office PowerPoint</Application>
  <PresentationFormat>Widescreen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 911 Call Overview </vt:lpstr>
      <vt:lpstr>Overview</vt:lpstr>
      <vt:lpstr>Some Brief History</vt:lpstr>
      <vt:lpstr>911 Calls Today (Overview)</vt:lpstr>
      <vt:lpstr>911 Calls Today (Workflow - Landline)</vt:lpstr>
      <vt:lpstr>911 Calls Today (Workflow - Wireless)</vt:lpstr>
      <vt:lpstr>Police, Fire, and/or EMS?</vt:lpstr>
      <vt:lpstr>Police, Fire, and/or EMS? – Part 2</vt:lpstr>
      <vt:lpstr>Dispatching - Recommends</vt:lpstr>
      <vt:lpstr>Officer Initiated Actions</vt:lpstr>
      <vt:lpstr>Follow-Up – D,F, and E codes</vt:lpstr>
      <vt:lpstr>So, how is the website populated?</vt:lpstr>
      <vt:lpstr>So what was that SQL code on the site?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911 Calls</dc:title>
  <dc:creator>Adam Marthaler</dc:creator>
  <cp:lastModifiedBy>Adam Marthaler</cp:lastModifiedBy>
  <cp:revision>44</cp:revision>
  <dcterms:created xsi:type="dcterms:W3CDTF">2018-05-02T19:57:54Z</dcterms:created>
  <dcterms:modified xsi:type="dcterms:W3CDTF">2018-05-21T20:55:46Z</dcterms:modified>
</cp:coreProperties>
</file>