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6576000" cy="402336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5" d="100"/>
          <a:sy n="45" d="100"/>
        </p:scale>
        <p:origin x="-80" y="2480"/>
      </p:cViewPr>
      <p:guideLst>
        <p:guide orient="horz" pos="12672"/>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2498499"/>
            <a:ext cx="31089600" cy="862414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22799040"/>
            <a:ext cx="25603200" cy="1028192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107918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0310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5902" y="9453036"/>
            <a:ext cx="29622752" cy="201391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84956" y="9453036"/>
            <a:ext cx="88271348" cy="201391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6041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15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25853816"/>
            <a:ext cx="31089600" cy="799084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7052721"/>
            <a:ext cx="31089600" cy="8801097"/>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D2820-0D82-454D-80AC-966B62AB1E49}" type="datetimeFigureOut">
              <a:rPr lang="en-US" smtClean="0"/>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7899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84954" y="55079056"/>
            <a:ext cx="58947048" cy="155765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141604" y="55079056"/>
            <a:ext cx="58947052" cy="155765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DD2820-0D82-454D-80AC-966B62AB1E49}"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71904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611210"/>
            <a:ext cx="32918400" cy="670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2" y="9005996"/>
            <a:ext cx="16160752" cy="3753270"/>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828802" y="12759266"/>
            <a:ext cx="16160752" cy="231808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9005996"/>
            <a:ext cx="16167100" cy="3753270"/>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8580102" y="12759266"/>
            <a:ext cx="16167100" cy="231808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DD2820-0D82-454D-80AC-966B62AB1E49}" type="datetimeFigureOut">
              <a:rPr lang="en-US" smtClean="0"/>
              <a:t>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24803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D2820-0D82-454D-80AC-966B62AB1E49}" type="datetimeFigureOut">
              <a:rPr lang="en-US" smtClean="0"/>
              <a:t>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82442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D2820-0D82-454D-80AC-966B62AB1E49}" type="datetimeFigureOut">
              <a:rPr lang="en-US" smtClean="0"/>
              <a:t>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6156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4" y="1601893"/>
            <a:ext cx="12033252" cy="68173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4300200" y="1601899"/>
            <a:ext cx="20447000" cy="3433826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4" y="8419257"/>
            <a:ext cx="12033252" cy="2752090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20036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8163523"/>
            <a:ext cx="21945600" cy="332486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7169152" y="3594947"/>
            <a:ext cx="21945600" cy="2414016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7169152" y="31488386"/>
            <a:ext cx="21945600" cy="472185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180429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611210"/>
            <a:ext cx="32918400" cy="6705600"/>
          </a:xfrm>
          <a:prstGeom prst="rect">
            <a:avLst/>
          </a:prstGeom>
        </p:spPr>
        <p:txBody>
          <a:bodyPr vert="horz" lIns="418009" tIns="209004" rIns="418009" bIns="2090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9387843"/>
            <a:ext cx="32918400" cy="26552316"/>
          </a:xfrm>
          <a:prstGeom prst="rect">
            <a:avLst/>
          </a:prstGeom>
        </p:spPr>
        <p:txBody>
          <a:bodyPr vert="horz" lIns="418009" tIns="209004" rIns="418009" bIns="2090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37290592"/>
            <a:ext cx="8534400" cy="214206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B1DD2820-0D82-454D-80AC-966B62AB1E49}" type="datetimeFigureOut">
              <a:rPr lang="en-US" smtClean="0"/>
              <a:t>2/8/17</a:t>
            </a:fld>
            <a:endParaRPr lang="en-US"/>
          </a:p>
        </p:txBody>
      </p:sp>
      <p:sp>
        <p:nvSpPr>
          <p:cNvPr id="5" name="Footer Placeholder 4"/>
          <p:cNvSpPr>
            <a:spLocks noGrp="1"/>
          </p:cNvSpPr>
          <p:nvPr>
            <p:ph type="ftr" sz="quarter" idx="3"/>
          </p:nvPr>
        </p:nvSpPr>
        <p:spPr>
          <a:xfrm>
            <a:off x="12496800" y="37290592"/>
            <a:ext cx="11582400" cy="214206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37290592"/>
            <a:ext cx="8534400" cy="214206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E14123E-F9A8-7344-9623-84C7A01C4807}" type="slidenum">
              <a:rPr lang="en-US" smtClean="0"/>
              <a:t>‹#›</a:t>
            </a:fld>
            <a:endParaRPr lang="en-US"/>
          </a:p>
        </p:txBody>
      </p:sp>
    </p:spTree>
    <p:extLst>
      <p:ext uri="{BB962C8B-B14F-4D97-AF65-F5344CB8AC3E}">
        <p14:creationId xmlns:p14="http://schemas.microsoft.com/office/powerpoint/2010/main" val="239292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5">
                <a:lumMod val="60000"/>
                <a:lumOff val="40000"/>
              </a:schemeClr>
            </a:gs>
          </a:gsLst>
          <a:lin ang="2940000" scaled="0"/>
          <a:tileRect/>
        </a:gradFill>
        <a:effectLst/>
      </p:bgPr>
    </p:bg>
    <p:spTree>
      <p:nvGrpSpPr>
        <p:cNvPr id="1" name=""/>
        <p:cNvGrpSpPr/>
        <p:nvPr/>
      </p:nvGrpSpPr>
      <p:grpSpPr>
        <a:xfrm>
          <a:off x="0" y="0"/>
          <a:ext cx="0" cy="0"/>
          <a:chOff x="0" y="0"/>
          <a:chExt cx="0" cy="0"/>
        </a:xfrm>
      </p:grpSpPr>
      <p:sp>
        <p:nvSpPr>
          <p:cNvPr id="80" name="Rounded Rectangle 79"/>
          <p:cNvSpPr/>
          <p:nvPr/>
        </p:nvSpPr>
        <p:spPr>
          <a:xfrm>
            <a:off x="12766000" y="14175792"/>
            <a:ext cx="13453799" cy="64394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3600" dirty="0">
              <a:latin typeface="Helvetica" charset="0"/>
              <a:cs typeface="Helvetica" charset="0"/>
            </a:endParaRPr>
          </a:p>
        </p:txBody>
      </p:sp>
      <p:pic>
        <p:nvPicPr>
          <p:cNvPr id="78" name="Picture 77" descr="serverArchite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8594" y="14465529"/>
            <a:ext cx="12496025" cy="5854116"/>
          </a:xfrm>
          <a:prstGeom prst="rect">
            <a:avLst/>
          </a:prstGeom>
        </p:spPr>
      </p:pic>
      <p:sp>
        <p:nvSpPr>
          <p:cNvPr id="2" name="Rounded Rectangle 1"/>
          <p:cNvSpPr/>
          <p:nvPr/>
        </p:nvSpPr>
        <p:spPr>
          <a:xfrm>
            <a:off x="1016002" y="8001001"/>
            <a:ext cx="10160001" cy="4445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3600" dirty="0" smtClean="0">
                <a:latin typeface="Helvetica" charset="0"/>
                <a:cs typeface="Helvetica" charset="0"/>
              </a:rPr>
              <a:t>The primary motivation of this work is to improve the state of clinical research data organization in order to facilitate data sharing across institutions and collaborators and ultimately to facilitate the </a:t>
            </a:r>
            <a:r>
              <a:rPr lang="en-US" sz="4000" b="1" dirty="0" smtClean="0">
                <a:latin typeface="Helvetica" charset="0"/>
                <a:cs typeface="Helvetica" charset="0"/>
              </a:rPr>
              <a:t>reproducibility of clinical trials. </a:t>
            </a:r>
            <a:endParaRPr lang="en-US" sz="4000" b="1" dirty="0">
              <a:latin typeface="Helvetica" charset="0"/>
              <a:cs typeface="Helvetica" charset="0"/>
            </a:endParaRPr>
          </a:p>
        </p:txBody>
      </p:sp>
      <p:sp>
        <p:nvSpPr>
          <p:cNvPr id="4" name="Rectangle 46"/>
          <p:cNvSpPr>
            <a:spLocks noChangeArrowheads="1"/>
          </p:cNvSpPr>
          <p:nvPr/>
        </p:nvSpPr>
        <p:spPr bwMode="auto">
          <a:xfrm>
            <a:off x="25330911" y="31828062"/>
            <a:ext cx="10160000" cy="100012"/>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5" name="Rectangle 41"/>
          <p:cNvSpPr>
            <a:spLocks noChangeArrowheads="1"/>
          </p:cNvSpPr>
          <p:nvPr/>
        </p:nvSpPr>
        <p:spPr bwMode="auto">
          <a:xfrm>
            <a:off x="5496803" y="228600"/>
            <a:ext cx="2491411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556" tIns="95778" rIns="191556" bIns="95778" anchor="ctr"/>
          <a:lstStyle/>
          <a:p>
            <a:pPr algn="ctr" defTabSz="4596712">
              <a:defRPr/>
            </a:pPr>
            <a:r>
              <a:rPr lang="en-US" sz="7200" b="1" dirty="0">
                <a:solidFill>
                  <a:srgbClr val="0D0C0C"/>
                </a:solidFill>
                <a:latin typeface="Helvetica"/>
                <a:cs typeface="Helvetica"/>
              </a:rPr>
              <a:t>Federating Heterogeneous Datasets to Enhance Data Sharing and Experiment Reproducibility </a:t>
            </a:r>
            <a:r>
              <a:rPr lang="en-US" sz="13600" b="1" dirty="0">
                <a:solidFill>
                  <a:srgbClr val="2163A1"/>
                </a:solidFill>
                <a:latin typeface="Helvetica"/>
                <a:cs typeface="Helvetica"/>
              </a:rPr>
              <a:t/>
            </a:r>
            <a:br>
              <a:rPr lang="en-US" sz="13600" b="1" dirty="0">
                <a:solidFill>
                  <a:srgbClr val="2163A1"/>
                </a:solidFill>
                <a:latin typeface="Helvetica"/>
                <a:cs typeface="Helvetica"/>
              </a:rPr>
            </a:br>
            <a:r>
              <a:rPr lang="en-US" sz="4800" i="1" dirty="0">
                <a:solidFill>
                  <a:schemeClr val="tx1">
                    <a:lumMod val="75000"/>
                    <a:lumOff val="25000"/>
                  </a:schemeClr>
                </a:solidFill>
                <a:latin typeface="Helvetica"/>
                <a:cs typeface="Helvetica"/>
              </a:rPr>
              <a:t>Juan C. </a:t>
            </a:r>
            <a:r>
              <a:rPr lang="en-US" sz="4800" i="1" dirty="0" err="1" smtClean="0">
                <a:solidFill>
                  <a:schemeClr val="tx1">
                    <a:lumMod val="75000"/>
                    <a:lumOff val="25000"/>
                  </a:schemeClr>
                </a:solidFill>
                <a:latin typeface="Helvetica"/>
                <a:cs typeface="Helvetica"/>
              </a:rPr>
              <a:t>Prieto</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Beatriz </a:t>
            </a:r>
            <a:r>
              <a:rPr lang="en-US" sz="4800" i="1" dirty="0" err="1" smtClean="0">
                <a:solidFill>
                  <a:schemeClr val="tx1">
                    <a:lumMod val="75000"/>
                    <a:lumOff val="25000"/>
                  </a:schemeClr>
                </a:solidFill>
                <a:latin typeface="Helvetica"/>
                <a:cs typeface="Helvetica"/>
              </a:rPr>
              <a:t>Paniagua</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Marilia S. </a:t>
            </a:r>
            <a:r>
              <a:rPr lang="en-US" sz="4800" i="1" dirty="0" err="1" smtClean="0">
                <a:solidFill>
                  <a:schemeClr val="tx1">
                    <a:lumMod val="75000"/>
                    <a:lumOff val="25000"/>
                  </a:schemeClr>
                </a:solidFill>
                <a:latin typeface="Helvetica"/>
                <a:cs typeface="Helvetica"/>
              </a:rPr>
              <a:t>Yatabe</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Antonio C.O </a:t>
            </a:r>
            <a:r>
              <a:rPr lang="en-US" sz="4800" i="1" dirty="0" err="1" smtClean="0">
                <a:solidFill>
                  <a:schemeClr val="tx1">
                    <a:lumMod val="75000"/>
                    <a:lumOff val="25000"/>
                  </a:schemeClr>
                </a:solidFill>
                <a:latin typeface="Helvetica"/>
                <a:cs typeface="Helvetica"/>
              </a:rPr>
              <a:t>Ruellas</a:t>
            </a:r>
            <a:r>
              <a:rPr lang="en-US" sz="4800" i="1" dirty="0" smtClean="0">
                <a:solidFill>
                  <a:schemeClr val="tx1">
                    <a:lumMod val="75000"/>
                    <a:lumOff val="25000"/>
                  </a:schemeClr>
                </a:solidFill>
                <a:latin typeface="Helvetica"/>
                <a:cs typeface="Helvetica"/>
              </a:rPr>
              <a:t>, </a:t>
            </a:r>
            <a:br>
              <a:rPr lang="en-US" sz="4800" i="1" dirty="0" smtClean="0">
                <a:solidFill>
                  <a:schemeClr val="tx1">
                    <a:lumMod val="75000"/>
                    <a:lumOff val="25000"/>
                  </a:schemeClr>
                </a:solidFill>
                <a:latin typeface="Helvetica"/>
                <a:cs typeface="Helvetica"/>
              </a:rPr>
            </a:br>
            <a:r>
              <a:rPr lang="en-US" sz="4800" i="1" dirty="0" smtClean="0">
                <a:solidFill>
                  <a:schemeClr val="tx1">
                    <a:lumMod val="75000"/>
                    <a:lumOff val="25000"/>
                  </a:schemeClr>
                </a:solidFill>
                <a:latin typeface="Helvetica"/>
                <a:cs typeface="Helvetica"/>
              </a:rPr>
              <a:t>Liana </a:t>
            </a:r>
            <a:r>
              <a:rPr lang="en-US" sz="4800" i="1" dirty="0" err="1" smtClean="0">
                <a:solidFill>
                  <a:schemeClr val="tx1">
                    <a:lumMod val="75000"/>
                    <a:lumOff val="25000"/>
                  </a:schemeClr>
                </a:solidFill>
                <a:latin typeface="Helvetica"/>
                <a:cs typeface="Helvetica"/>
              </a:rPr>
              <a:t>Fattori</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Luciana </a:t>
            </a:r>
            <a:r>
              <a:rPr lang="en-US" sz="4800" i="1" dirty="0" smtClean="0">
                <a:solidFill>
                  <a:schemeClr val="tx1">
                    <a:lumMod val="75000"/>
                    <a:lumOff val="25000"/>
                  </a:schemeClr>
                </a:solidFill>
                <a:latin typeface="Helvetica"/>
                <a:cs typeface="Helvetica"/>
              </a:rPr>
              <a:t>Muniz, </a:t>
            </a:r>
            <a:r>
              <a:rPr lang="en-US" sz="4800" i="1" dirty="0">
                <a:solidFill>
                  <a:schemeClr val="tx1">
                    <a:lumMod val="75000"/>
                    <a:lumOff val="25000"/>
                  </a:schemeClr>
                </a:solidFill>
                <a:latin typeface="Helvetica"/>
                <a:cs typeface="Helvetica"/>
              </a:rPr>
              <a:t>Martin </a:t>
            </a:r>
            <a:r>
              <a:rPr lang="en-US" sz="4800" i="1" dirty="0" err="1" smtClean="0">
                <a:solidFill>
                  <a:schemeClr val="tx1">
                    <a:lumMod val="75000"/>
                    <a:lumOff val="25000"/>
                  </a:schemeClr>
                </a:solidFill>
                <a:latin typeface="Helvetica"/>
                <a:cs typeface="Helvetica"/>
              </a:rPr>
              <a:t>Styner</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and Lucia </a:t>
            </a:r>
            <a:r>
              <a:rPr lang="en-US" sz="4800" i="1" dirty="0" err="1" smtClean="0">
                <a:solidFill>
                  <a:schemeClr val="tx1">
                    <a:lumMod val="75000"/>
                    <a:lumOff val="25000"/>
                  </a:schemeClr>
                </a:solidFill>
                <a:latin typeface="Helvetica"/>
                <a:cs typeface="Helvetica"/>
              </a:rPr>
              <a:t>Cevidanes</a:t>
            </a:r>
            <a:r>
              <a:rPr lang="en-US" sz="4800" i="1" dirty="0" smtClean="0">
                <a:solidFill>
                  <a:schemeClr val="tx1">
                    <a:lumMod val="75000"/>
                    <a:lumOff val="25000"/>
                  </a:schemeClr>
                </a:solidFill>
                <a:latin typeface="Helvetica"/>
                <a:cs typeface="Helvetica"/>
              </a:rPr>
              <a:t> </a:t>
            </a:r>
            <a:r>
              <a:rPr lang="en-US" altLang="ja-JP" sz="4800" i="1" dirty="0">
                <a:solidFill>
                  <a:schemeClr val="tx1">
                    <a:lumMod val="75000"/>
                    <a:lumOff val="25000"/>
                  </a:schemeClr>
                </a:solidFill>
                <a:latin typeface="Helvetica"/>
                <a:cs typeface="Helvetica"/>
              </a:rPr>
              <a:t/>
            </a:r>
            <a:br>
              <a:rPr lang="en-US" altLang="ja-JP" sz="4800" i="1" dirty="0">
                <a:solidFill>
                  <a:schemeClr val="tx1">
                    <a:lumMod val="75000"/>
                    <a:lumOff val="25000"/>
                  </a:schemeClr>
                </a:solidFill>
                <a:latin typeface="Helvetica"/>
                <a:cs typeface="Helvetica"/>
              </a:rPr>
            </a:br>
            <a:r>
              <a:rPr lang="en-US" altLang="ja-JP" sz="4800" i="1" dirty="0" smtClean="0">
                <a:solidFill>
                  <a:schemeClr val="tx1">
                    <a:lumMod val="75000"/>
                    <a:lumOff val="25000"/>
                  </a:schemeClr>
                </a:solidFill>
                <a:latin typeface="Helvetica"/>
                <a:cs typeface="Helvetica"/>
              </a:rPr>
              <a:t>NIRAL, University of North Carolina, Chapel Hill </a:t>
            </a:r>
            <a:endParaRPr lang="en-US" sz="4800" i="1" dirty="0">
              <a:solidFill>
                <a:schemeClr val="tx1">
                  <a:lumMod val="75000"/>
                  <a:lumOff val="25000"/>
                </a:schemeClr>
              </a:solidFill>
              <a:latin typeface="Helvetica"/>
              <a:cs typeface="Helvetica"/>
            </a:endParaRPr>
          </a:p>
        </p:txBody>
      </p:sp>
      <p:sp>
        <p:nvSpPr>
          <p:cNvPr id="6" name="Text Box 4"/>
          <p:cNvSpPr txBox="1">
            <a:spLocks noChangeArrowheads="1"/>
          </p:cNvSpPr>
          <p:nvPr/>
        </p:nvSpPr>
        <p:spPr bwMode="auto">
          <a:xfrm>
            <a:off x="25922695" y="6637688"/>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METHODS</a:t>
            </a:r>
          </a:p>
        </p:txBody>
      </p:sp>
      <p:sp>
        <p:nvSpPr>
          <p:cNvPr id="7" name="Text Box 5"/>
          <p:cNvSpPr txBox="1">
            <a:spLocks noChangeArrowheads="1"/>
          </p:cNvSpPr>
          <p:nvPr/>
        </p:nvSpPr>
        <p:spPr bwMode="auto">
          <a:xfrm>
            <a:off x="1016002" y="6353180"/>
            <a:ext cx="10160001"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INTRODUCTION</a:t>
            </a:r>
          </a:p>
        </p:txBody>
      </p:sp>
      <p:sp>
        <p:nvSpPr>
          <p:cNvPr id="8" name="Text Box 7"/>
          <p:cNvSpPr txBox="1">
            <a:spLocks noChangeArrowheads="1"/>
          </p:cNvSpPr>
          <p:nvPr/>
        </p:nvSpPr>
        <p:spPr bwMode="auto">
          <a:xfrm>
            <a:off x="14224000" y="12484479"/>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RESULTS</a:t>
            </a:r>
          </a:p>
        </p:txBody>
      </p:sp>
      <p:sp>
        <p:nvSpPr>
          <p:cNvPr id="10" name="Text Box 7"/>
          <p:cNvSpPr txBox="1">
            <a:spLocks noChangeArrowheads="1"/>
          </p:cNvSpPr>
          <p:nvPr/>
        </p:nvSpPr>
        <p:spPr bwMode="auto">
          <a:xfrm>
            <a:off x="26219799" y="18479408"/>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CONCLUSIONS</a:t>
            </a:r>
          </a:p>
        </p:txBody>
      </p:sp>
      <p:sp>
        <p:nvSpPr>
          <p:cNvPr id="11" name="Text Box 7"/>
          <p:cNvSpPr txBox="1">
            <a:spLocks noChangeArrowheads="1"/>
          </p:cNvSpPr>
          <p:nvPr/>
        </p:nvSpPr>
        <p:spPr bwMode="auto">
          <a:xfrm>
            <a:off x="25395459" y="30358896"/>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REFERENCES</a:t>
            </a:r>
          </a:p>
        </p:txBody>
      </p:sp>
      <p:pic>
        <p:nvPicPr>
          <p:cNvPr id="12" name="Picture 5" descr="Call4Posters_whit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33667" y="58674005"/>
            <a:ext cx="4596694"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4"/>
          <p:cNvSpPr>
            <a:spLocks noChangeArrowheads="1"/>
          </p:cNvSpPr>
          <p:nvPr/>
        </p:nvSpPr>
        <p:spPr bwMode="auto">
          <a:xfrm>
            <a:off x="1" y="38004750"/>
            <a:ext cx="36576000" cy="171450"/>
          </a:xfrm>
          <a:prstGeom prst="rect">
            <a:avLst/>
          </a:prstGeom>
          <a:solidFill>
            <a:srgbClr val="2163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1585" tIns="95793" rIns="191585" bIns="95793"/>
          <a:lstStyle/>
          <a:p>
            <a:pPr defTabSz="4595813"/>
            <a:endParaRPr lang="en-US">
              <a:latin typeface="Helvetica" charset="0"/>
              <a:cs typeface="Helvetica" charset="0"/>
            </a:endParaRPr>
          </a:p>
        </p:txBody>
      </p:sp>
      <p:sp>
        <p:nvSpPr>
          <p:cNvPr id="14" name="Rectangle 27"/>
          <p:cNvSpPr>
            <a:spLocks noChangeArrowheads="1"/>
          </p:cNvSpPr>
          <p:nvPr/>
        </p:nvSpPr>
        <p:spPr bwMode="auto">
          <a:xfrm>
            <a:off x="465668" y="37998400"/>
            <a:ext cx="17229667"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556" tIns="95778" rIns="191556" bIns="95778" anchor="ctr"/>
          <a:lstStyle/>
          <a:p>
            <a:pPr algn="l" defTabSz="4595813"/>
            <a:r>
              <a:rPr lang="en-US" sz="3600" b="1" i="1" dirty="0" smtClean="0">
                <a:solidFill>
                  <a:srgbClr val="0D0C0C"/>
                </a:solidFill>
                <a:latin typeface="Helvetica" charset="0"/>
                <a:cs typeface="Helvetica" charset="0"/>
              </a:rPr>
              <a:t>2017 University of North Carolina</a:t>
            </a:r>
            <a:endParaRPr lang="en-US" sz="3600" b="1" i="1" dirty="0">
              <a:solidFill>
                <a:srgbClr val="0D0C0C"/>
              </a:solidFill>
              <a:latin typeface="Helvetica" charset="0"/>
              <a:cs typeface="Helvetica" charset="0"/>
            </a:endParaRPr>
          </a:p>
        </p:txBody>
      </p:sp>
      <p:sp>
        <p:nvSpPr>
          <p:cNvPr id="17" name="Rectangle 49"/>
          <p:cNvSpPr>
            <a:spLocks noChangeArrowheads="1"/>
          </p:cNvSpPr>
          <p:nvPr/>
        </p:nvSpPr>
        <p:spPr bwMode="auto">
          <a:xfrm>
            <a:off x="26603757" y="19871175"/>
            <a:ext cx="9209952" cy="45719"/>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18" name="Rectangle 50"/>
          <p:cNvSpPr>
            <a:spLocks noChangeArrowheads="1"/>
          </p:cNvSpPr>
          <p:nvPr/>
        </p:nvSpPr>
        <p:spPr bwMode="auto">
          <a:xfrm>
            <a:off x="14127071" y="13833556"/>
            <a:ext cx="10160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19" name="Rectangle 51"/>
          <p:cNvSpPr>
            <a:spLocks noChangeArrowheads="1"/>
          </p:cNvSpPr>
          <p:nvPr/>
        </p:nvSpPr>
        <p:spPr bwMode="auto">
          <a:xfrm>
            <a:off x="25877570" y="7902576"/>
            <a:ext cx="10160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20" name="Rectangle 52"/>
          <p:cNvSpPr>
            <a:spLocks noChangeArrowheads="1"/>
          </p:cNvSpPr>
          <p:nvPr/>
        </p:nvSpPr>
        <p:spPr bwMode="auto">
          <a:xfrm>
            <a:off x="1016001" y="7642228"/>
            <a:ext cx="10160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21" name="Rectangle 44"/>
          <p:cNvSpPr>
            <a:spLocks noChangeArrowheads="1"/>
          </p:cNvSpPr>
          <p:nvPr/>
        </p:nvSpPr>
        <p:spPr bwMode="auto">
          <a:xfrm>
            <a:off x="1" y="5040315"/>
            <a:ext cx="36576000" cy="446087"/>
          </a:xfrm>
          <a:prstGeom prst="rect">
            <a:avLst/>
          </a:prstGeom>
          <a:solidFill>
            <a:srgbClr val="2163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1585" tIns="95793" rIns="191585" bIns="95793"/>
          <a:lstStyle/>
          <a:p>
            <a:pPr defTabSz="4595813"/>
            <a:endParaRPr lang="en-US">
              <a:latin typeface="Helvetica" charset="0"/>
              <a:cs typeface="Helvetica" charset="0"/>
            </a:endParaRPr>
          </a:p>
        </p:txBody>
      </p:sp>
      <p:pic>
        <p:nvPicPr>
          <p:cNvPr id="44" name="Picture 10" descr="SPIE-logo-cmyk.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524230" y="38663435"/>
            <a:ext cx="30480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Connector 59"/>
          <p:cNvCxnSpPr>
            <a:cxnSpLocks noChangeShapeType="1"/>
          </p:cNvCxnSpPr>
          <p:nvPr/>
        </p:nvCxnSpPr>
        <p:spPr bwMode="auto">
          <a:xfrm>
            <a:off x="12192000" y="6207125"/>
            <a:ext cx="0" cy="31089600"/>
          </a:xfrm>
          <a:prstGeom prst="line">
            <a:avLst/>
          </a:prstGeom>
          <a:noFill/>
          <a:ln w="6350">
            <a:solidFill>
              <a:srgbClr val="B6C7DA"/>
            </a:solidFill>
            <a:round/>
            <a:headEnd/>
            <a:tailEnd/>
          </a:ln>
          <a:extLst>
            <a:ext uri="{909E8E84-426E-40dd-AFC4-6F175D3DCCD1}">
              <a14:hiddenFill xmlns:a14="http://schemas.microsoft.com/office/drawing/2010/main">
                <a:noFill/>
              </a14:hiddenFill>
            </a:ext>
          </a:extLst>
        </p:spPr>
      </p:cxnSp>
      <p:cxnSp>
        <p:nvCxnSpPr>
          <p:cNvPr id="53" name="Straight Connector 62"/>
          <p:cNvCxnSpPr>
            <a:cxnSpLocks noChangeShapeType="1"/>
          </p:cNvCxnSpPr>
          <p:nvPr/>
        </p:nvCxnSpPr>
        <p:spPr bwMode="auto">
          <a:xfrm>
            <a:off x="24384000" y="20910586"/>
            <a:ext cx="71818" cy="16351214"/>
          </a:xfrm>
          <a:prstGeom prst="line">
            <a:avLst/>
          </a:prstGeom>
          <a:noFill/>
          <a:ln w="6350">
            <a:solidFill>
              <a:srgbClr val="B6C7DA"/>
            </a:solidFill>
            <a:round/>
            <a:headEnd/>
            <a:tailEnd/>
          </a:ln>
          <a:extLst>
            <a:ext uri="{909E8E84-426E-40dd-AFC4-6F175D3DCCD1}">
              <a14:hiddenFill xmlns:a14="http://schemas.microsoft.com/office/drawing/2010/main">
                <a:noFill/>
              </a14:hiddenFill>
            </a:ext>
          </a:extLst>
        </p:spPr>
      </p:cxnSp>
      <p:pic>
        <p:nvPicPr>
          <p:cNvPr id="61" name="Picture 60" descr="LogoNormal.png"/>
          <p:cNvPicPr>
            <a:picLocks noChangeAspect="1"/>
          </p:cNvPicPr>
          <p:nvPr/>
        </p:nvPicPr>
        <p:blipFill>
          <a:blip r:embed="rId5" cstate="print"/>
          <a:stretch>
            <a:fillRect/>
          </a:stretch>
        </p:blipFill>
        <p:spPr>
          <a:xfrm>
            <a:off x="29970616" y="228603"/>
            <a:ext cx="5633190" cy="4460379"/>
          </a:xfrm>
          <a:prstGeom prst="rect">
            <a:avLst/>
          </a:prstGeom>
        </p:spPr>
      </p:pic>
      <p:pic>
        <p:nvPicPr>
          <p:cNvPr id="62" name="Picture 61" descr="unc_logo.png"/>
          <p:cNvPicPr>
            <a:picLocks noChangeAspect="1"/>
          </p:cNvPicPr>
          <p:nvPr/>
        </p:nvPicPr>
        <p:blipFill>
          <a:blip r:embed="rId6">
            <a:clrChange>
              <a:clrFrom>
                <a:srgbClr val="FFFFFF"/>
              </a:clrFrom>
              <a:clrTo>
                <a:srgbClr val="FFFFFF">
                  <a:alpha val="0"/>
                </a:srgbClr>
              </a:clrTo>
            </a:clrChange>
          </a:blip>
          <a:srcRect r="79091"/>
          <a:stretch>
            <a:fillRect/>
          </a:stretch>
        </p:blipFill>
        <p:spPr>
          <a:xfrm>
            <a:off x="1276530" y="-116396"/>
            <a:ext cx="4220271" cy="5036802"/>
          </a:xfrm>
          <a:prstGeom prst="rect">
            <a:avLst/>
          </a:prstGeom>
        </p:spPr>
      </p:pic>
      <p:sp>
        <p:nvSpPr>
          <p:cNvPr id="63" name="Rounded Rectangle 62"/>
          <p:cNvSpPr/>
          <p:nvPr/>
        </p:nvSpPr>
        <p:spPr>
          <a:xfrm>
            <a:off x="1016002" y="12957497"/>
            <a:ext cx="10160001" cy="555910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r>
              <a:rPr lang="en-US" sz="4800" b="1" i="1" dirty="0" smtClean="0">
                <a:latin typeface="Helvetica" charset="0"/>
                <a:cs typeface="Helvetica" charset="0"/>
              </a:rPr>
              <a:t>Many </a:t>
            </a:r>
            <a:r>
              <a:rPr lang="en-US" sz="4800" b="1" i="1" dirty="0">
                <a:latin typeface="Helvetica" charset="0"/>
                <a:cs typeface="Helvetica" charset="0"/>
              </a:rPr>
              <a:t>scientific findings cannot be easily replicated by other groups</a:t>
            </a:r>
            <a:r>
              <a:rPr lang="en-US" sz="4800" b="1" i="1" dirty="0" smtClean="0">
                <a:latin typeface="Helvetica" charset="0"/>
                <a:cs typeface="Helvetica" charset="0"/>
              </a:rPr>
              <a:t>. </a:t>
            </a:r>
            <a:r>
              <a:rPr lang="en-US" sz="4800" b="1" i="1" dirty="0">
                <a:latin typeface="Helvetica" charset="0"/>
                <a:cs typeface="Helvetica" charset="0"/>
              </a:rPr>
              <a:t>This situation has drawn the attention of the scientific </a:t>
            </a:r>
            <a:r>
              <a:rPr lang="en-US" sz="4800" b="1" i="1" dirty="0" smtClean="0">
                <a:latin typeface="Helvetica" charset="0"/>
                <a:cs typeface="Helvetica" charset="0"/>
              </a:rPr>
              <a:t>community.</a:t>
            </a:r>
            <a:endParaRPr lang="en-US" sz="4800" b="1" i="1" dirty="0">
              <a:latin typeface="Helvetica" charset="0"/>
              <a:cs typeface="Helvetica" charset="0"/>
            </a:endParaRPr>
          </a:p>
        </p:txBody>
      </p:sp>
      <p:pic>
        <p:nvPicPr>
          <p:cNvPr id="66" name="Picture 65"/>
          <p:cNvPicPr>
            <a:picLocks noChangeAspect="1"/>
          </p:cNvPicPr>
          <p:nvPr/>
        </p:nvPicPr>
        <p:blipFill>
          <a:blip r:embed="rId7"/>
          <a:stretch>
            <a:fillRect/>
          </a:stretch>
        </p:blipFill>
        <p:spPr>
          <a:xfrm>
            <a:off x="1016002" y="19248422"/>
            <a:ext cx="10160001" cy="14543316"/>
          </a:xfrm>
          <a:prstGeom prst="rect">
            <a:avLst/>
          </a:prstGeom>
        </p:spPr>
      </p:pic>
      <p:sp>
        <p:nvSpPr>
          <p:cNvPr id="68" name="Rounded Rectangle 67"/>
          <p:cNvSpPr/>
          <p:nvPr/>
        </p:nvSpPr>
        <p:spPr>
          <a:xfrm>
            <a:off x="1016002" y="34491615"/>
            <a:ext cx="10160001" cy="1895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http://</a:t>
            </a:r>
            <a:r>
              <a:rPr lang="en-US" sz="3200" dirty="0" err="1"/>
              <a:t>www.nature.com</a:t>
            </a:r>
            <a:r>
              <a:rPr lang="en-US" sz="3200" dirty="0"/>
              <a:t>/news/1-500-scientists-lift-the-lid-on-reproducibility-1.19970</a:t>
            </a:r>
          </a:p>
        </p:txBody>
      </p:sp>
      <p:sp>
        <p:nvSpPr>
          <p:cNvPr id="70" name="Rounded Rectangle 69"/>
          <p:cNvSpPr/>
          <p:nvPr/>
        </p:nvSpPr>
        <p:spPr>
          <a:xfrm>
            <a:off x="12761100" y="6353179"/>
            <a:ext cx="12569811" cy="6018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3600" dirty="0">
                <a:latin typeface="Helvetica" charset="0"/>
                <a:cs typeface="Helvetica" charset="0"/>
              </a:rPr>
              <a:t>We </a:t>
            </a:r>
            <a:r>
              <a:rPr lang="en-US" sz="3600" dirty="0" smtClean="0">
                <a:latin typeface="Helvetica" charset="0"/>
                <a:cs typeface="Helvetica" charset="0"/>
              </a:rPr>
              <a:t>present </a:t>
            </a:r>
            <a:r>
              <a:rPr lang="en-US" sz="4000" b="1" dirty="0" smtClean="0">
                <a:latin typeface="Helvetica" charset="0"/>
                <a:cs typeface="Helvetica" charset="0"/>
              </a:rPr>
              <a:t>Shiny</a:t>
            </a:r>
            <a:r>
              <a:rPr lang="en-US" sz="4000" b="1" dirty="0">
                <a:latin typeface="Helvetica" charset="0"/>
                <a:cs typeface="Helvetica" charset="0"/>
              </a:rPr>
              <a:t>-tooth</a:t>
            </a:r>
            <a:r>
              <a:rPr lang="en-US" sz="3600" dirty="0">
                <a:latin typeface="Helvetica" charset="0"/>
                <a:cs typeface="Helvetica" charset="0"/>
              </a:rPr>
              <a:t>, a web based application created to </a:t>
            </a:r>
            <a:r>
              <a:rPr lang="en-US" sz="3600" dirty="0" smtClean="0">
                <a:latin typeface="Helvetica" charset="0"/>
                <a:cs typeface="Helvetica" charset="0"/>
              </a:rPr>
              <a:t>facilitate:</a:t>
            </a:r>
          </a:p>
          <a:p>
            <a:pPr marL="742950" indent="-742950">
              <a:buFont typeface="+mj-lt"/>
              <a:buAutoNum type="arabicPeriod"/>
            </a:pPr>
            <a:r>
              <a:rPr lang="en-US" sz="3600" dirty="0" smtClean="0">
                <a:latin typeface="Helvetica" charset="0"/>
                <a:cs typeface="Helvetica" charset="0"/>
              </a:rPr>
              <a:t>Clinical data acquisition</a:t>
            </a:r>
          </a:p>
          <a:p>
            <a:pPr marL="742950" indent="-742950">
              <a:buFont typeface="+mj-lt"/>
              <a:buAutoNum type="arabicPeriod"/>
            </a:pPr>
            <a:r>
              <a:rPr lang="en-US" sz="3600" dirty="0">
                <a:latin typeface="Helvetica" charset="0"/>
                <a:cs typeface="Helvetica" charset="0"/>
              </a:rPr>
              <a:t>Data </a:t>
            </a:r>
            <a:r>
              <a:rPr lang="en-US" sz="3600" dirty="0" smtClean="0">
                <a:latin typeface="Helvetica" charset="0"/>
                <a:cs typeface="Helvetica" charset="0"/>
              </a:rPr>
              <a:t>federation of clinical and morphological </a:t>
            </a:r>
            <a:r>
              <a:rPr lang="en-US" sz="3600" dirty="0">
                <a:latin typeface="Helvetica" charset="0"/>
                <a:cs typeface="Helvetica" charset="0"/>
              </a:rPr>
              <a:t>data derived from medical </a:t>
            </a:r>
            <a:r>
              <a:rPr lang="en-US" sz="3600" dirty="0" smtClean="0">
                <a:latin typeface="Helvetica" charset="0"/>
                <a:cs typeface="Helvetica" charset="0"/>
              </a:rPr>
              <a:t>images.</a:t>
            </a:r>
          </a:p>
          <a:p>
            <a:pPr marL="742950" indent="-742950">
              <a:buFont typeface="+mj-lt"/>
              <a:buAutoNum type="arabicPeriod"/>
            </a:pPr>
            <a:r>
              <a:rPr lang="en-US" sz="3600" dirty="0" smtClean="0">
                <a:latin typeface="Helvetica" charset="0"/>
                <a:cs typeface="Helvetica" charset="0"/>
              </a:rPr>
              <a:t>Web interactive data visualization.</a:t>
            </a:r>
          </a:p>
          <a:p>
            <a:pPr marL="742950" indent="-742950">
              <a:buFont typeface="+mj-lt"/>
              <a:buAutoNum type="arabicPeriod"/>
            </a:pPr>
            <a:r>
              <a:rPr lang="en-US" sz="3600" dirty="0" smtClean="0">
                <a:latin typeface="Helvetica" charset="0"/>
                <a:cs typeface="Helvetica" charset="0"/>
              </a:rPr>
              <a:t>Statistical analysis in remote computing grids </a:t>
            </a:r>
            <a:r>
              <a:rPr lang="en-US" sz="3600" dirty="0" smtClean="0">
                <a:latin typeface="Helvetica" charset="0"/>
                <a:cs typeface="Helvetica" charset="0"/>
              </a:rPr>
              <a:t>using heterogeneous </a:t>
            </a:r>
            <a:r>
              <a:rPr lang="en-US" sz="3600" dirty="0" smtClean="0">
                <a:latin typeface="Helvetica" charset="0"/>
                <a:cs typeface="Helvetica" charset="0"/>
              </a:rPr>
              <a:t>data sources</a:t>
            </a:r>
            <a:r>
              <a:rPr lang="en-US" sz="3600" dirty="0" smtClean="0">
                <a:latin typeface="Helvetica" charset="0"/>
                <a:cs typeface="Helvetica" charset="0"/>
              </a:rPr>
              <a:t>.</a:t>
            </a:r>
          </a:p>
          <a:p>
            <a:pPr marL="742950" indent="-742950">
              <a:buFont typeface="+mj-lt"/>
              <a:buAutoNum type="arabicPeriod"/>
            </a:pPr>
            <a:r>
              <a:rPr lang="en-US" sz="3600" dirty="0" smtClean="0">
                <a:latin typeface="Helvetica" charset="0"/>
                <a:cs typeface="Helvetica" charset="0"/>
              </a:rPr>
              <a:t>Interaction with one of th</a:t>
            </a:r>
            <a:r>
              <a:rPr lang="en-US" sz="3600" dirty="0" smtClean="0">
                <a:latin typeface="Helvetica" charset="0"/>
                <a:cs typeface="Helvetica" charset="0"/>
              </a:rPr>
              <a:t>e most robust software for medical image analysis </a:t>
            </a:r>
            <a:r>
              <a:rPr lang="en-US" sz="3600" smtClean="0">
                <a:latin typeface="Helvetica" charset="0"/>
                <a:cs typeface="Helvetica" charset="0"/>
              </a:rPr>
              <a:t>3D Slicer.</a:t>
            </a:r>
            <a:endParaRPr lang="en-US" sz="3600" dirty="0">
              <a:latin typeface="Helvetica" charset="0"/>
              <a:cs typeface="Helvetica" charset="0"/>
            </a:endParaRPr>
          </a:p>
        </p:txBody>
      </p:sp>
      <p:pic>
        <p:nvPicPr>
          <p:cNvPr id="71" name="Picture 70"/>
          <p:cNvPicPr>
            <a:picLocks noChangeAspect="1"/>
          </p:cNvPicPr>
          <p:nvPr/>
        </p:nvPicPr>
        <p:blipFill>
          <a:blip r:embed="rId8"/>
          <a:stretch>
            <a:fillRect/>
          </a:stretch>
        </p:blipFill>
        <p:spPr>
          <a:xfrm>
            <a:off x="26018914" y="8873989"/>
            <a:ext cx="5686778" cy="1435100"/>
          </a:xfrm>
          <a:prstGeom prst="rect">
            <a:avLst/>
          </a:prstGeom>
        </p:spPr>
      </p:pic>
      <p:pic>
        <p:nvPicPr>
          <p:cNvPr id="72" name="Picture 71"/>
          <p:cNvPicPr>
            <a:picLocks noChangeAspect="1"/>
          </p:cNvPicPr>
          <p:nvPr/>
        </p:nvPicPr>
        <p:blipFill>
          <a:blip r:embed="rId9"/>
          <a:stretch>
            <a:fillRect/>
          </a:stretch>
        </p:blipFill>
        <p:spPr>
          <a:xfrm>
            <a:off x="27755172" y="13522235"/>
            <a:ext cx="3090333" cy="2108200"/>
          </a:xfrm>
          <a:prstGeom prst="rect">
            <a:avLst/>
          </a:prstGeom>
        </p:spPr>
      </p:pic>
      <p:pic>
        <p:nvPicPr>
          <p:cNvPr id="73" name="Picture 72"/>
          <p:cNvPicPr>
            <a:picLocks noChangeAspect="1"/>
          </p:cNvPicPr>
          <p:nvPr/>
        </p:nvPicPr>
        <p:blipFill>
          <a:blip r:embed="rId10"/>
          <a:stretch>
            <a:fillRect/>
          </a:stretch>
        </p:blipFill>
        <p:spPr>
          <a:xfrm>
            <a:off x="33190805" y="8873989"/>
            <a:ext cx="1608667" cy="1409700"/>
          </a:xfrm>
          <a:prstGeom prst="rect">
            <a:avLst/>
          </a:prstGeom>
        </p:spPr>
      </p:pic>
      <p:pic>
        <p:nvPicPr>
          <p:cNvPr id="74" name="Picture 73"/>
          <p:cNvPicPr>
            <a:picLocks noChangeAspect="1"/>
          </p:cNvPicPr>
          <p:nvPr/>
        </p:nvPicPr>
        <p:blipFill>
          <a:blip r:embed="rId11"/>
          <a:stretch>
            <a:fillRect/>
          </a:stretch>
        </p:blipFill>
        <p:spPr>
          <a:xfrm>
            <a:off x="26603757" y="10874697"/>
            <a:ext cx="3871702" cy="2082800"/>
          </a:xfrm>
          <a:prstGeom prst="rect">
            <a:avLst/>
          </a:prstGeom>
        </p:spPr>
      </p:pic>
      <p:pic>
        <p:nvPicPr>
          <p:cNvPr id="75" name="Picture 74"/>
          <p:cNvPicPr>
            <a:picLocks noChangeAspect="1"/>
          </p:cNvPicPr>
          <p:nvPr/>
        </p:nvPicPr>
        <p:blipFill>
          <a:blip r:embed="rId12"/>
          <a:stretch>
            <a:fillRect/>
          </a:stretch>
        </p:blipFill>
        <p:spPr>
          <a:xfrm>
            <a:off x="31958140" y="12446001"/>
            <a:ext cx="3855569" cy="2457451"/>
          </a:xfrm>
          <a:prstGeom prst="rect">
            <a:avLst/>
          </a:prstGeom>
        </p:spPr>
      </p:pic>
      <p:pic>
        <p:nvPicPr>
          <p:cNvPr id="76" name="Picture 75"/>
          <p:cNvPicPr>
            <a:picLocks noChangeAspect="1"/>
          </p:cNvPicPr>
          <p:nvPr/>
        </p:nvPicPr>
        <p:blipFill>
          <a:blip r:embed="rId13"/>
          <a:stretch>
            <a:fillRect/>
          </a:stretch>
        </p:blipFill>
        <p:spPr>
          <a:xfrm>
            <a:off x="31130578" y="10874697"/>
            <a:ext cx="4360333" cy="1193800"/>
          </a:xfrm>
          <a:prstGeom prst="rect">
            <a:avLst/>
          </a:prstGeom>
        </p:spPr>
      </p:pic>
      <p:pic>
        <p:nvPicPr>
          <p:cNvPr id="77" name="Picture 76"/>
          <p:cNvPicPr>
            <a:picLocks noChangeAspect="1"/>
          </p:cNvPicPr>
          <p:nvPr/>
        </p:nvPicPr>
        <p:blipFill>
          <a:blip r:embed="rId14"/>
          <a:stretch>
            <a:fillRect/>
          </a:stretch>
        </p:blipFill>
        <p:spPr>
          <a:xfrm>
            <a:off x="27296076" y="16878885"/>
            <a:ext cx="1778000" cy="850900"/>
          </a:xfrm>
          <a:prstGeom prst="rect">
            <a:avLst/>
          </a:prstGeom>
        </p:spPr>
      </p:pic>
      <p:pic>
        <p:nvPicPr>
          <p:cNvPr id="84" name="Picture 83" descr="ImportDataFromSpreadSheets.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880328" y="25359000"/>
            <a:ext cx="3887662" cy="4293999"/>
          </a:xfrm>
          <a:prstGeom prst="rect">
            <a:avLst/>
          </a:prstGeom>
        </p:spPr>
      </p:pic>
      <p:pic>
        <p:nvPicPr>
          <p:cNvPr id="85" name="Picture 84" descr="inputFormStructuredData.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766000" y="21127513"/>
            <a:ext cx="4269850" cy="4981491"/>
          </a:xfrm>
          <a:prstGeom prst="rect">
            <a:avLst/>
          </a:prstGeom>
        </p:spPr>
      </p:pic>
      <p:pic>
        <p:nvPicPr>
          <p:cNvPr id="86" name="Picture 85" descr="dashboard.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490383" y="21023474"/>
            <a:ext cx="6610577" cy="3961602"/>
          </a:xfrm>
          <a:prstGeom prst="rect">
            <a:avLst/>
          </a:prstGeom>
        </p:spPr>
      </p:pic>
      <p:pic>
        <p:nvPicPr>
          <p:cNvPr id="87" name="Picture 86" descr="CreateCollections.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049660" y="30380688"/>
            <a:ext cx="4051300" cy="2667000"/>
          </a:xfrm>
          <a:prstGeom prst="rect">
            <a:avLst/>
          </a:prstGeom>
        </p:spPr>
      </p:pic>
      <p:pic>
        <p:nvPicPr>
          <p:cNvPr id="88" name="Picture 87" descr="3DVisualizationOfCondyle.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542550" y="26528424"/>
            <a:ext cx="6876650" cy="4388479"/>
          </a:xfrm>
          <a:prstGeom prst="rect">
            <a:avLst/>
          </a:prstGeom>
        </p:spPr>
      </p:pic>
      <p:pic>
        <p:nvPicPr>
          <p:cNvPr id="89" name="Picture 88"/>
          <p:cNvPicPr>
            <a:picLocks noChangeAspect="1"/>
          </p:cNvPicPr>
          <p:nvPr/>
        </p:nvPicPr>
        <p:blipFill>
          <a:blip r:embed="rId20"/>
          <a:stretch>
            <a:fillRect/>
          </a:stretch>
        </p:blipFill>
        <p:spPr>
          <a:xfrm>
            <a:off x="30845505" y="15630435"/>
            <a:ext cx="4241193" cy="2228092"/>
          </a:xfrm>
          <a:prstGeom prst="rect">
            <a:avLst/>
          </a:prstGeom>
        </p:spPr>
      </p:pic>
      <p:pic>
        <p:nvPicPr>
          <p:cNvPr id="90" name="Picture 89" descr="PlotOfControlPatientsForSomeProteins.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2676435" y="31928074"/>
            <a:ext cx="5924788" cy="3857077"/>
          </a:xfrm>
          <a:prstGeom prst="rect">
            <a:avLst/>
          </a:prstGeom>
        </p:spPr>
      </p:pic>
      <p:pic>
        <p:nvPicPr>
          <p:cNvPr id="92" name="Picture 91" descr="DatabaseInteractor_downloadPidDa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8963951" y="33791738"/>
            <a:ext cx="5137009" cy="2552682"/>
          </a:xfrm>
          <a:prstGeom prst="rect">
            <a:avLst/>
          </a:prstGeom>
        </p:spPr>
      </p:pic>
      <p:sp>
        <p:nvSpPr>
          <p:cNvPr id="94" name="Rounded Rectangle 93"/>
          <p:cNvSpPr/>
          <p:nvPr/>
        </p:nvSpPr>
        <p:spPr>
          <a:xfrm>
            <a:off x="24948444" y="20333020"/>
            <a:ext cx="11119145" cy="958200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3600" dirty="0">
                <a:latin typeface="Helvetica" charset="0"/>
                <a:cs typeface="Helvetica" charset="0"/>
              </a:rPr>
              <a:t>The </a:t>
            </a:r>
            <a:r>
              <a:rPr lang="en-US" sz="3600" dirty="0" smtClean="0">
                <a:latin typeface="Helvetica" charset="0"/>
                <a:cs typeface="Helvetica" charset="0"/>
              </a:rPr>
              <a:t>application allows </a:t>
            </a:r>
            <a:r>
              <a:rPr lang="en-US" sz="3600" dirty="0">
                <a:latin typeface="Helvetica" charset="0"/>
                <a:cs typeface="Helvetica" charset="0"/>
              </a:rPr>
              <a:t>gathering clinical data and morphological data in a structured </a:t>
            </a:r>
            <a:r>
              <a:rPr lang="en-US" sz="3600" dirty="0" smtClean="0">
                <a:latin typeface="Helvetica" charset="0"/>
                <a:cs typeface="Helvetica" charset="0"/>
              </a:rPr>
              <a:t>but flexible manner. </a:t>
            </a:r>
          </a:p>
          <a:p>
            <a:r>
              <a:rPr lang="en-US" sz="3600" dirty="0" smtClean="0">
                <a:latin typeface="Helvetica" charset="0"/>
                <a:cs typeface="Helvetica" charset="0"/>
              </a:rPr>
              <a:t>Several tools and plug</a:t>
            </a:r>
            <a:r>
              <a:rPr lang="en-US" sz="3600" dirty="0">
                <a:latin typeface="Helvetica" charset="0"/>
                <a:cs typeface="Helvetica" charset="0"/>
              </a:rPr>
              <a:t>-ins </a:t>
            </a:r>
            <a:r>
              <a:rPr lang="en-US" sz="3600" dirty="0" smtClean="0">
                <a:latin typeface="Helvetica" charset="0"/>
                <a:cs typeface="Helvetica" charset="0"/>
              </a:rPr>
              <a:t>have </a:t>
            </a:r>
            <a:r>
              <a:rPr lang="en-US" sz="3600" dirty="0">
                <a:latin typeface="Helvetica" charset="0"/>
                <a:cs typeface="Helvetica" charset="0"/>
              </a:rPr>
              <a:t>been published and are available in the node package manager repository</a:t>
            </a:r>
            <a:r>
              <a:rPr lang="en-US" sz="3600" dirty="0" smtClean="0">
                <a:latin typeface="Helvetica" charset="0"/>
                <a:cs typeface="Helvetica" charset="0"/>
              </a:rPr>
              <a:t>.</a:t>
            </a:r>
          </a:p>
          <a:p>
            <a:r>
              <a:rPr lang="en-US" sz="3600" dirty="0" smtClean="0">
                <a:latin typeface="Helvetica" charset="0"/>
                <a:cs typeface="Helvetica" charset="0"/>
              </a:rPr>
              <a:t>An extension </a:t>
            </a:r>
            <a:r>
              <a:rPr lang="en-US" sz="3600" dirty="0">
                <a:latin typeface="Helvetica" charset="0"/>
                <a:cs typeface="Helvetica" charset="0"/>
              </a:rPr>
              <a:t>is developed for one of the most popular software for medical image processing and three-dimensional visualization.</a:t>
            </a:r>
            <a:r>
              <a:rPr lang="en-US" sz="3600" dirty="0" smtClean="0">
                <a:latin typeface="Helvetica" charset="0"/>
                <a:cs typeface="Helvetica" charset="0"/>
              </a:rPr>
              <a:t/>
            </a:r>
            <a:br>
              <a:rPr lang="en-US" sz="3600" dirty="0" smtClean="0">
                <a:latin typeface="Helvetica" charset="0"/>
                <a:cs typeface="Helvetica" charset="0"/>
              </a:rPr>
            </a:br>
            <a:r>
              <a:rPr lang="en-US" sz="3600" dirty="0" smtClean="0">
                <a:latin typeface="Helvetica" charset="0"/>
                <a:cs typeface="Helvetica" charset="0"/>
              </a:rPr>
              <a:t>The 3D-Slicer plug-in facilitates interaction with the data stored in the system. </a:t>
            </a:r>
            <a:endParaRPr lang="en-US" sz="3600" dirty="0">
              <a:latin typeface="Helvetica" charset="0"/>
              <a:cs typeface="Helvetica" charset="0"/>
            </a:endParaRPr>
          </a:p>
          <a:p>
            <a:r>
              <a:rPr lang="en-US" sz="3600" dirty="0" smtClean="0">
                <a:latin typeface="Helvetica" charset="0"/>
                <a:cs typeface="Helvetica" charset="0"/>
              </a:rPr>
              <a:t>With </a:t>
            </a:r>
            <a:r>
              <a:rPr lang="en-US" sz="3600" dirty="0">
                <a:latin typeface="Helvetica" charset="0"/>
                <a:cs typeface="Helvetica" charset="0"/>
              </a:rPr>
              <a:t>the tools presented here, we seek to provide new possibilities to record previous studies, facilitate data-sharing, and improve experiment reproducibility. </a:t>
            </a:r>
          </a:p>
        </p:txBody>
      </p:sp>
      <p:sp>
        <p:nvSpPr>
          <p:cNvPr id="96" name="Rounded Rectangle 95"/>
          <p:cNvSpPr/>
          <p:nvPr/>
        </p:nvSpPr>
        <p:spPr>
          <a:xfrm>
            <a:off x="24948445" y="32313878"/>
            <a:ext cx="11089126" cy="49828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baseline="30000" dirty="0"/>
              <a:t>[1] Collaboration, O. S. et al., “Estimating the reproducibility of psychological science,” Science 349(6251), aac4716 (2015).</a:t>
            </a:r>
          </a:p>
          <a:p>
            <a:r>
              <a:rPr lang="en-US" sz="2400" baseline="30000" dirty="0"/>
              <a:t>[2] DB, T., J, B., C, B., and et al, “Sharing clinical trial data: A proposal from the international committee of medical journal editors,” JAMA 315(5), 467–468 (2016).</a:t>
            </a:r>
          </a:p>
          <a:p>
            <a:r>
              <a:rPr lang="en-US" sz="2400" baseline="30000" dirty="0"/>
              <a:t>[3] </a:t>
            </a:r>
            <a:r>
              <a:rPr lang="en-US" sz="2400" baseline="30000" dirty="0" err="1"/>
              <a:t>Krishnankutty</a:t>
            </a:r>
            <a:r>
              <a:rPr lang="en-US" sz="2400" baseline="30000" dirty="0"/>
              <a:t>, B., Bellary, S., Kumar, N. B., and </a:t>
            </a:r>
            <a:r>
              <a:rPr lang="en-US" sz="2400" baseline="30000" dirty="0" err="1"/>
              <a:t>Moodahadu</a:t>
            </a:r>
            <a:r>
              <a:rPr lang="en-US" sz="2400" baseline="30000" dirty="0"/>
              <a:t>, L. S., “Data management in clinical research: An overview,” Indian Journal of Pharmacology 44(2), 168–172 (2012).</a:t>
            </a:r>
          </a:p>
          <a:p>
            <a:r>
              <a:rPr lang="en-US" sz="2400" baseline="30000" dirty="0"/>
              <a:t>[4] </a:t>
            </a:r>
            <a:r>
              <a:rPr lang="en-US" sz="2400" baseline="30000" dirty="0" err="1"/>
              <a:t>Cevidanes</a:t>
            </a:r>
            <a:r>
              <a:rPr lang="en-US" sz="2400" baseline="30000" dirty="0"/>
              <a:t>, L., </a:t>
            </a:r>
            <a:r>
              <a:rPr lang="en-US" sz="2400" baseline="30000" dirty="0" err="1"/>
              <a:t>Hajati</a:t>
            </a:r>
            <a:r>
              <a:rPr lang="en-US" sz="2400" baseline="30000" dirty="0"/>
              <a:t>, A.-K., </a:t>
            </a:r>
            <a:r>
              <a:rPr lang="en-US" sz="2400" baseline="30000" dirty="0" err="1"/>
              <a:t>Paniagua</a:t>
            </a:r>
            <a:r>
              <a:rPr lang="en-US" sz="2400" baseline="30000" dirty="0"/>
              <a:t>, B., Lim, P., Walker, D., </a:t>
            </a:r>
            <a:r>
              <a:rPr lang="en-US" sz="2400" baseline="30000" dirty="0" err="1"/>
              <a:t>Palconet</a:t>
            </a:r>
            <a:r>
              <a:rPr lang="en-US" sz="2400" baseline="30000" dirty="0"/>
              <a:t>, G., </a:t>
            </a:r>
            <a:r>
              <a:rPr lang="en-US" sz="2400" baseline="30000" dirty="0" err="1"/>
              <a:t>Nackley</a:t>
            </a:r>
            <a:r>
              <a:rPr lang="en-US" sz="2400" baseline="30000" dirty="0"/>
              <a:t>, A., </a:t>
            </a:r>
            <a:r>
              <a:rPr lang="en-US" sz="2400" baseline="30000" dirty="0" err="1"/>
              <a:t>Styner</a:t>
            </a:r>
            <a:r>
              <a:rPr lang="en-US" sz="2400" baseline="30000" dirty="0"/>
              <a:t>, M., Ludlow, J., Zhu, H., and Phillips, C., “Quantification of condylar </a:t>
            </a:r>
            <a:r>
              <a:rPr lang="en-US" sz="2400" baseline="30000" dirty="0" err="1"/>
              <a:t>resorption</a:t>
            </a:r>
            <a:r>
              <a:rPr lang="en-US" sz="2400" baseline="30000" dirty="0"/>
              <a:t> in </a:t>
            </a:r>
            <a:r>
              <a:rPr lang="en-US" sz="2400" baseline="30000" dirty="0" err="1"/>
              <a:t>temporomandibular</a:t>
            </a:r>
            <a:r>
              <a:rPr lang="en-US" sz="2400" baseline="30000" dirty="0"/>
              <a:t> joint osteoarthritis,” Oral Surgery, Oral Medicine, Oral Pathology, Oral Radiology, and </a:t>
            </a:r>
            <a:r>
              <a:rPr lang="en-US" sz="2400" baseline="30000" dirty="0" err="1"/>
              <a:t>Endodontology</a:t>
            </a:r>
            <a:r>
              <a:rPr lang="en-US" sz="2400" baseline="30000" dirty="0"/>
              <a:t> 110(1), 110 – 117 (2010).</a:t>
            </a:r>
          </a:p>
          <a:p>
            <a:r>
              <a:rPr lang="en-US" sz="2400" baseline="30000" dirty="0"/>
              <a:t>[5] </a:t>
            </a:r>
            <a:r>
              <a:rPr lang="en-US" sz="2400" baseline="30000" dirty="0" err="1"/>
              <a:t>Paniagua</a:t>
            </a:r>
            <a:r>
              <a:rPr lang="en-US" sz="2400" baseline="30000" dirty="0"/>
              <a:t>, B., </a:t>
            </a:r>
            <a:r>
              <a:rPr lang="en-US" sz="2400" baseline="30000" dirty="0" err="1"/>
              <a:t>Cevidanes</a:t>
            </a:r>
            <a:r>
              <a:rPr lang="en-US" sz="2400" baseline="30000" dirty="0"/>
              <a:t>, L., Walker, D., Zhu, H., </a:t>
            </a:r>
            <a:r>
              <a:rPr lang="en-US" sz="2400" baseline="30000" dirty="0" err="1"/>
              <a:t>Guo</a:t>
            </a:r>
            <a:r>
              <a:rPr lang="en-US" sz="2400" baseline="30000" dirty="0"/>
              <a:t>, R., and </a:t>
            </a:r>
            <a:r>
              <a:rPr lang="en-US" sz="2400" baseline="30000" dirty="0" err="1"/>
              <a:t>Styner</a:t>
            </a:r>
            <a:r>
              <a:rPr lang="en-US" sz="2400" baseline="30000" dirty="0"/>
              <a:t>, M., “Clinical application of </a:t>
            </a:r>
            <a:r>
              <a:rPr lang="en-US" sz="2400" baseline="30000" dirty="0" err="1"/>
              <a:t>spharm</a:t>
            </a:r>
            <a:r>
              <a:rPr lang="en-US" sz="2400" baseline="30000" dirty="0"/>
              <a:t>- </a:t>
            </a:r>
            <a:r>
              <a:rPr lang="en-US" sz="2400" baseline="30000" dirty="0" err="1"/>
              <a:t>pdm</a:t>
            </a:r>
            <a:r>
              <a:rPr lang="en-US" sz="2400" baseline="30000" dirty="0"/>
              <a:t> to quantify </a:t>
            </a:r>
            <a:r>
              <a:rPr lang="en-US" sz="2400" baseline="30000" dirty="0" err="1"/>
              <a:t>temporomandibular</a:t>
            </a:r>
            <a:r>
              <a:rPr lang="en-US" sz="2400" baseline="30000" dirty="0"/>
              <a:t> joint osteoarthritis,” Computerized Medical Imaging and Graphics 35(5), 345 – 352 (2011).</a:t>
            </a:r>
          </a:p>
          <a:p>
            <a:r>
              <a:rPr lang="en-US" sz="2400" baseline="30000" dirty="0"/>
              <a:t>[6] </a:t>
            </a:r>
            <a:r>
              <a:rPr lang="en-US" sz="2400" baseline="30000" dirty="0" err="1"/>
              <a:t>Danaele</a:t>
            </a:r>
            <a:r>
              <a:rPr lang="en-US" sz="2400" baseline="30000" dirty="0"/>
              <a:t> </a:t>
            </a:r>
            <a:r>
              <a:rPr lang="en-US" sz="2400" baseline="30000" dirty="0" err="1"/>
              <a:t>Puechmaille</a:t>
            </a:r>
            <a:r>
              <a:rPr lang="en-US" sz="2400" baseline="30000" dirty="0"/>
              <a:t>, M. S. and </a:t>
            </a:r>
            <a:r>
              <a:rPr lang="en-US" sz="2400" baseline="30000" dirty="0" err="1"/>
              <a:t>Prieto</a:t>
            </a:r>
            <a:r>
              <a:rPr lang="en-US" sz="2400" baseline="30000" dirty="0"/>
              <a:t>, J. C., “Civility: Cloud based interactive visualization of </a:t>
            </a:r>
            <a:r>
              <a:rPr lang="en-US" sz="2400" baseline="30000" dirty="0" err="1"/>
              <a:t>tractography</a:t>
            </a:r>
            <a:r>
              <a:rPr lang="en-US" sz="2400" baseline="30000" dirty="0"/>
              <a:t> brain </a:t>
            </a:r>
            <a:r>
              <a:rPr lang="en-US" sz="2400" baseline="30000" dirty="0" err="1"/>
              <a:t>connectome</a:t>
            </a:r>
            <a:r>
              <a:rPr lang="en-US" sz="2400" baseline="30000" dirty="0"/>
              <a:t>,” in [SPIE Medical Imaging], International Society for Optics and Photonics (2017).</a:t>
            </a:r>
          </a:p>
          <a:p>
            <a:r>
              <a:rPr lang="en-US" sz="2400" baseline="30000" dirty="0"/>
              <a:t>[7] </a:t>
            </a:r>
            <a:r>
              <a:rPr lang="en-US" sz="2400" baseline="30000" dirty="0" err="1"/>
              <a:t>Styner</a:t>
            </a:r>
            <a:r>
              <a:rPr lang="en-US" sz="2400" baseline="30000" dirty="0"/>
              <a:t>, M., </a:t>
            </a:r>
            <a:r>
              <a:rPr lang="en-US" sz="2400" baseline="30000" dirty="0" err="1"/>
              <a:t>Oguz</a:t>
            </a:r>
            <a:r>
              <a:rPr lang="en-US" sz="2400" baseline="30000" dirty="0"/>
              <a:t>, I., </a:t>
            </a:r>
            <a:r>
              <a:rPr lang="en-US" sz="2400" baseline="30000" dirty="0" err="1"/>
              <a:t>Xu</a:t>
            </a:r>
            <a:r>
              <a:rPr lang="en-US" sz="2400" baseline="30000" dirty="0"/>
              <a:t>, S., </a:t>
            </a:r>
            <a:r>
              <a:rPr lang="en-US" sz="2400" baseline="30000" dirty="0" err="1"/>
              <a:t>Brechbuehler</a:t>
            </a:r>
            <a:r>
              <a:rPr lang="en-US" sz="2400" baseline="30000" dirty="0"/>
              <a:t>, C., </a:t>
            </a:r>
            <a:r>
              <a:rPr lang="en-US" sz="2400" baseline="30000" dirty="0" err="1"/>
              <a:t>Pantazis</a:t>
            </a:r>
            <a:r>
              <a:rPr lang="en-US" sz="2400" baseline="30000" dirty="0"/>
              <a:t>, D., Levitt, J., </a:t>
            </a:r>
            <a:r>
              <a:rPr lang="en-US" sz="2400" baseline="30000" dirty="0" err="1"/>
              <a:t>Shenton</a:t>
            </a:r>
            <a:r>
              <a:rPr lang="en-US" sz="2400" baseline="30000" dirty="0"/>
              <a:t>, M., and </a:t>
            </a:r>
            <a:r>
              <a:rPr lang="en-US" sz="2400" baseline="30000" dirty="0" err="1"/>
              <a:t>Gerig</a:t>
            </a:r>
            <a:r>
              <a:rPr lang="en-US" sz="2400" baseline="30000" dirty="0"/>
              <a:t>, G., “Frame- work for the statistical shape analysis of brain structures using </a:t>
            </a:r>
            <a:r>
              <a:rPr lang="en-US" sz="2400" baseline="30000" dirty="0" err="1"/>
              <a:t>spharm-pdm</a:t>
            </a:r>
            <a:r>
              <a:rPr lang="en-US" sz="2400" baseline="30000" dirty="0"/>
              <a:t>,” (07 2006).</a:t>
            </a:r>
            <a:endParaRPr lang="en-US" sz="2400" dirty="0"/>
          </a:p>
        </p:txBody>
      </p:sp>
    </p:spTree>
    <p:extLst>
      <p:ext uri="{BB962C8B-B14F-4D97-AF65-F5344CB8AC3E}">
        <p14:creationId xmlns:p14="http://schemas.microsoft.com/office/powerpoint/2010/main" val="29613349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1475</TotalTime>
  <Words>639</Words>
  <Application>Microsoft Macintosh PowerPoint</Application>
  <PresentationFormat>Custom</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SPIE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Escher</dc:creator>
  <cp:lastModifiedBy>J</cp:lastModifiedBy>
  <cp:revision>20</cp:revision>
  <dcterms:created xsi:type="dcterms:W3CDTF">2016-03-21T16:40:14Z</dcterms:created>
  <dcterms:modified xsi:type="dcterms:W3CDTF">2017-02-08T17:50:35Z</dcterms:modified>
</cp:coreProperties>
</file>