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Layouts/slideLayout3.xml" ContentType="application/vnd.openxmlformats-officedocument.presentationml.slideLayout+xml"/>
  <Override PartName="/ppt/slides/slide1.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Kopfzeilenplatzhalt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GB"/>
          </a:p>
        </p:txBody>
      </p:sp>
      <p:sp>
        <p:nvSpPr>
          <p:cNvPr id="3" name="Datumsplatzhalt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147369B7-EBA3-4E15-B4CF-4B0641B49D9D}" type="datetimeFigureOut">
              <a:rPr lang="en-GB"/>
              <a:t/>
            </a:fld>
            <a:endParaRPr lang="en-GB"/>
          </a:p>
        </p:txBody>
      </p:sp>
      <p:sp>
        <p:nvSpPr>
          <p:cNvPr id="4" name="Folienbildplatzhalt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GB"/>
          </a:p>
        </p:txBody>
      </p:sp>
      <p:sp>
        <p:nvSpPr>
          <p:cNvPr id="5" name="Notizenplatzhalt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GB"/>
          </a:p>
        </p:txBody>
      </p:sp>
      <p:sp>
        <p:nvSpPr>
          <p:cNvPr id="6" name="Fußzeilenplatzhalt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GB"/>
          </a:p>
        </p:txBody>
      </p:sp>
      <p:sp>
        <p:nvSpPr>
          <p:cNvPr id="7" name="Foliennummernplatzhalt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5BA624EA-581C-4F6D-A7AB-775881E338C1}" type="slidenum">
              <a:rPr lang="en-GB"/>
              <a:t/>
            </a:fld>
            <a:endParaRPr lang="en-GB"/>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lvl="0" indent="0">
              <a:lnSpc>
                <a:spcPct val="107000"/>
              </a:lnSpc>
              <a:buFont typeface="+mj-lt"/>
              <a:buNone/>
              <a:defRPr/>
            </a:pPr>
            <a:r>
              <a:rPr lang="en-GB" sz="1100">
                <a:latin typeface="Calibri"/>
                <a:ea typeface="Calibri"/>
                <a:cs typeface="Times New Roman"/>
              </a:rPr>
              <a:t>How do I build them? What are they based on? (D-SI, DCC)</a:t>
            </a:r>
            <a:endParaRPr lang="de-DE" sz="1100">
              <a:latin typeface="Calibri"/>
              <a:ea typeface="Calibri"/>
              <a:cs typeface="Times New Roman"/>
            </a:endParaRPr>
          </a:p>
          <a:p>
            <a:pPr marL="742950" lvl="1" indent="-285750">
              <a:lnSpc>
                <a:spcPct val="107000"/>
              </a:lnSpc>
              <a:buFont typeface="+mj-lt"/>
              <a:buAutoNum type="alphaLcPeriod"/>
              <a:defRPr/>
            </a:pPr>
            <a:r>
              <a:rPr lang="en-GB" sz="1100">
                <a:latin typeface="Calibri"/>
                <a:ea typeface="Calibri"/>
                <a:cs typeface="Times New Roman"/>
              </a:rPr>
              <a:t>Different DCC types (Introduce them only, more details later) (see 1.3 for list)</a:t>
            </a:r>
            <a:endParaRPr lang="de-DE" sz="1100">
              <a:latin typeface="Calibri"/>
              <a:ea typeface="Calibri"/>
              <a:cs typeface="Times New Roman"/>
            </a:endParaRPr>
          </a:p>
          <a:p>
            <a:pPr marL="742950" lvl="1" indent="-285750">
              <a:lnSpc>
                <a:spcPct val="107000"/>
              </a:lnSpc>
              <a:spcAft>
                <a:spcPts val="800"/>
              </a:spcAft>
              <a:buFont typeface="+mj-lt"/>
              <a:buAutoNum type="alphaLcPeriod"/>
              <a:defRPr/>
            </a:pPr>
            <a:r>
              <a:rPr lang="en-GB" sz="1100">
                <a:latin typeface="Calibri"/>
                <a:ea typeface="Calibri"/>
                <a:cs typeface="Times New Roman"/>
              </a:rPr>
              <a:t>Creating DCCs (brief description, tools)</a:t>
            </a:r>
            <a:endParaRPr lang="de-DE" sz="1100">
              <a:latin typeface="Calibri"/>
              <a:ea typeface="Calibri"/>
              <a:cs typeface="Times New Roman"/>
            </a:endParaRPr>
          </a:p>
          <a:p>
            <a:pPr>
              <a:defRPr/>
            </a:pPr>
            <a:endParaRPr lang="de-DE"/>
          </a:p>
        </p:txBody>
      </p:sp>
      <p:sp>
        <p:nvSpPr>
          <p:cNvPr id="4" name="Slide Number Placeholder 3"/>
          <p:cNvSpPr>
            <a:spLocks noGrp="1"/>
          </p:cNvSpPr>
          <p:nvPr>
            <p:ph type="sldNum" sz="quarter" idx="5"/>
          </p:nvPr>
        </p:nvSpPr>
        <p:spPr bwMode="auto"/>
        <p:txBody>
          <a:bodyPr/>
          <a:lstStyle/>
          <a:p>
            <a:pPr>
              <a:defRPr/>
            </a:pPr>
            <a:fld id="{5BA624EA-581C-4F6D-A7AB-775881E338C1}" type="slidenum">
              <a:rPr lang="en-GB"/>
              <a:t/>
            </a:fld>
            <a:endParaRPr lang="en-GB"/>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lvl="0" indent="0">
              <a:lnSpc>
                <a:spcPct val="107000"/>
              </a:lnSpc>
              <a:buFont typeface="+mj-lt"/>
              <a:buNone/>
              <a:defRPr/>
            </a:pPr>
            <a:r>
              <a:rPr lang="en-GB" sz="1100">
                <a:latin typeface="Calibri"/>
                <a:ea typeface="Calibri"/>
                <a:cs typeface="Times New Roman"/>
              </a:rPr>
              <a:t>How do I build them? What are they based on? (D-SI, DCC)</a:t>
            </a:r>
            <a:endParaRPr lang="de-DE" sz="1100">
              <a:latin typeface="Calibri"/>
              <a:ea typeface="Calibri"/>
              <a:cs typeface="Times New Roman"/>
            </a:endParaRPr>
          </a:p>
          <a:p>
            <a:pPr marL="742950" lvl="1" indent="-285750">
              <a:lnSpc>
                <a:spcPct val="107000"/>
              </a:lnSpc>
              <a:buFont typeface="+mj-lt"/>
              <a:buAutoNum type="alphaLcPeriod"/>
              <a:defRPr/>
            </a:pPr>
            <a:r>
              <a:rPr lang="en-GB" sz="1100">
                <a:latin typeface="Calibri"/>
                <a:ea typeface="Calibri"/>
                <a:cs typeface="Times New Roman"/>
              </a:rPr>
              <a:t>Different DCC types (Introduce them only, more details later) (see 1.3 for list)</a:t>
            </a:r>
            <a:endParaRPr lang="de-DE" sz="1100">
              <a:latin typeface="Calibri"/>
              <a:ea typeface="Calibri"/>
              <a:cs typeface="Times New Roman"/>
            </a:endParaRPr>
          </a:p>
          <a:p>
            <a:pPr marL="742950" lvl="1" indent="-285750">
              <a:lnSpc>
                <a:spcPct val="107000"/>
              </a:lnSpc>
              <a:spcAft>
                <a:spcPts val="800"/>
              </a:spcAft>
              <a:buFont typeface="+mj-lt"/>
              <a:buAutoNum type="alphaLcPeriod"/>
              <a:defRPr/>
            </a:pPr>
            <a:r>
              <a:rPr lang="en-GB" sz="1100">
                <a:latin typeface="Calibri"/>
                <a:ea typeface="Calibri"/>
                <a:cs typeface="Times New Roman"/>
              </a:rPr>
              <a:t>Creating DCCs (brief description, tools)</a:t>
            </a:r>
            <a:endParaRPr lang="de-DE" sz="1100">
              <a:latin typeface="Calibri"/>
              <a:ea typeface="Calibri"/>
              <a:cs typeface="Times New Roman"/>
            </a:endParaRPr>
          </a:p>
          <a:p>
            <a:pPr>
              <a:defRPr/>
            </a:pPr>
            <a:endParaRPr lang="de-DE"/>
          </a:p>
        </p:txBody>
      </p:sp>
      <p:sp>
        <p:nvSpPr>
          <p:cNvPr id="4" name="Slide Number Placeholder 3"/>
          <p:cNvSpPr>
            <a:spLocks noGrp="1"/>
          </p:cNvSpPr>
          <p:nvPr>
            <p:ph type="sldNum" sz="quarter" idx="5"/>
          </p:nvPr>
        </p:nvSpPr>
        <p:spPr bwMode="auto"/>
        <p:txBody>
          <a:bodyPr/>
          <a:lstStyle/>
          <a:p>
            <a:pPr>
              <a:defRPr/>
            </a:pPr>
            <a:fld id="{5BA624EA-581C-4F6D-A7AB-775881E338C1}" type="slidenum">
              <a:rPr lang="en-GB"/>
              <a:t/>
            </a:fld>
            <a:endParaRPr lang="en-GB"/>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lvl="0" indent="0">
              <a:lnSpc>
                <a:spcPct val="107000"/>
              </a:lnSpc>
              <a:buFont typeface="+mj-lt"/>
              <a:buNone/>
              <a:defRPr/>
            </a:pPr>
            <a:r>
              <a:rPr lang="en-GB" sz="1100">
                <a:latin typeface="Calibri"/>
                <a:ea typeface="Calibri"/>
                <a:cs typeface="Times New Roman"/>
              </a:rPr>
              <a:t>What does an organisation have to do to start using DCCs? (Depends on what type of organisation you are)</a:t>
            </a:r>
            <a:endParaRPr lang="de-DE" sz="1100">
              <a:latin typeface="Calibri"/>
              <a:ea typeface="Calibri"/>
              <a:cs typeface="Times New Roman"/>
            </a:endParaRPr>
          </a:p>
          <a:p>
            <a:pPr marL="742950" lvl="1" indent="-285750">
              <a:lnSpc>
                <a:spcPct val="107000"/>
              </a:lnSpc>
              <a:buFont typeface="+mj-lt"/>
              <a:buAutoNum type="alphaLcPeriod"/>
              <a:defRPr/>
            </a:pPr>
            <a:r>
              <a:rPr lang="en-GB" sz="1100">
                <a:latin typeface="Calibri"/>
                <a:ea typeface="Calibri"/>
                <a:cs typeface="Times New Roman"/>
              </a:rPr>
              <a:t>Training. Technical staff will need to be trained in the use of DCCs (See Starter Kit and Compendium (refer to webpage))</a:t>
            </a:r>
            <a:endParaRPr lang="de-DE" sz="1100">
              <a:latin typeface="Calibri"/>
              <a:ea typeface="Calibri"/>
              <a:cs typeface="Times New Roman"/>
            </a:endParaRPr>
          </a:p>
          <a:p>
            <a:pPr marL="742950" lvl="1" indent="-285750">
              <a:lnSpc>
                <a:spcPct val="107000"/>
              </a:lnSpc>
              <a:buFont typeface="+mj-lt"/>
              <a:buAutoNum type="alphaLcPeriod"/>
              <a:defRPr/>
            </a:pPr>
            <a:r>
              <a:rPr lang="en-GB" sz="1100">
                <a:latin typeface="Calibri"/>
                <a:ea typeface="Calibri"/>
                <a:cs typeface="Times New Roman"/>
              </a:rPr>
              <a:t>How will DCCs affect workflow? You will need to adapt your workflow (include something about automation, refer to starter kit)</a:t>
            </a:r>
            <a:endParaRPr lang="de-DE" sz="1100">
              <a:latin typeface="Calibri"/>
              <a:ea typeface="Calibri"/>
              <a:cs typeface="Times New Roman"/>
            </a:endParaRPr>
          </a:p>
          <a:p>
            <a:pPr marL="742950" lvl="1" indent="-285750">
              <a:lnSpc>
                <a:spcPct val="107000"/>
              </a:lnSpc>
              <a:spcAft>
                <a:spcPts val="800"/>
              </a:spcAft>
              <a:buFont typeface="+mj-lt"/>
              <a:buAutoNum type="alphaLcPeriod"/>
              <a:defRPr/>
            </a:pPr>
            <a:r>
              <a:rPr lang="en-GB" sz="1100">
                <a:latin typeface="Calibri"/>
                <a:ea typeface="Calibri"/>
                <a:cs typeface="Times New Roman"/>
              </a:rPr>
              <a:t>How will DCCs affect my customers? They will need to adapt their workflow</a:t>
            </a:r>
            <a:endParaRPr lang="de-DE" sz="1100">
              <a:latin typeface="Calibri"/>
              <a:ea typeface="Calibri"/>
              <a:cs typeface="Times New Roman"/>
            </a:endParaRPr>
          </a:p>
          <a:p>
            <a:pPr>
              <a:defRPr/>
            </a:pPr>
            <a:endParaRPr lang="de-DE"/>
          </a:p>
        </p:txBody>
      </p:sp>
      <p:sp>
        <p:nvSpPr>
          <p:cNvPr id="4" name="Slide Number Placeholder 3"/>
          <p:cNvSpPr>
            <a:spLocks noGrp="1"/>
          </p:cNvSpPr>
          <p:nvPr>
            <p:ph type="sldNum" sz="quarter" idx="5"/>
          </p:nvPr>
        </p:nvSpPr>
        <p:spPr bwMode="auto"/>
        <p:txBody>
          <a:bodyPr/>
          <a:lstStyle/>
          <a:p>
            <a:pPr>
              <a:defRPr/>
            </a:pPr>
            <a:fld id="{5BA624EA-581C-4F6D-A7AB-775881E338C1}" type="slidenum">
              <a:rPr lang="en-GB"/>
              <a:t/>
            </a:fld>
            <a:endParaRPr lang="en-GB"/>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GB" sz="1800">
                <a:latin typeface="Calibri"/>
                <a:ea typeface="Calibri"/>
                <a:cs typeface="Times New Roman"/>
              </a:rPr>
              <a:t>Harmonisation – being involved in the development of DCCs (List groups 1448, DCCUF, DKD/PTB (for measurands); DCC Core team)</a:t>
            </a:r>
            <a:endParaRPr lang="de-DE" sz="1800">
              <a:latin typeface="Calibri"/>
              <a:ea typeface="Calibri"/>
              <a:cs typeface="Times New Roman"/>
            </a:endParaRPr>
          </a:p>
          <a:p>
            <a:pPr>
              <a:defRPr/>
            </a:pPr>
            <a:endParaRPr lang="de-DE"/>
          </a:p>
        </p:txBody>
      </p:sp>
      <p:sp>
        <p:nvSpPr>
          <p:cNvPr id="4" name="Slide Number Placeholder 3"/>
          <p:cNvSpPr>
            <a:spLocks noGrp="1"/>
          </p:cNvSpPr>
          <p:nvPr>
            <p:ph type="sldNum" sz="quarter" idx="5"/>
          </p:nvPr>
        </p:nvSpPr>
        <p:spPr bwMode="auto"/>
        <p:txBody>
          <a:bodyPr/>
          <a:lstStyle/>
          <a:p>
            <a:pPr>
              <a:defRPr/>
            </a:pPr>
            <a:fld id="{5BA624EA-581C-4F6D-A7AB-775881E338C1}" type="slidenum">
              <a:rPr lang="en-GB"/>
              <a:t/>
            </a:fld>
            <a:endParaRPr lang="en-GB"/>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GB" sz="1800">
                <a:latin typeface="Calibri"/>
                <a:ea typeface="Calibri"/>
                <a:cs typeface="Times New Roman"/>
              </a:rPr>
              <a:t>DCCs will retain a human Readable component for backwards compatibility (different ways of making it human readable)</a:t>
            </a:r>
            <a:endParaRPr lang="de-DE" sz="1800">
              <a:latin typeface="Calibri"/>
              <a:ea typeface="Calibri"/>
              <a:cs typeface="Times New Roman"/>
            </a:endParaRPr>
          </a:p>
          <a:p>
            <a:pPr>
              <a:defRPr/>
            </a:pPr>
            <a:endParaRPr lang="de-DE"/>
          </a:p>
        </p:txBody>
      </p:sp>
      <p:sp>
        <p:nvSpPr>
          <p:cNvPr id="4" name="Slide Number Placeholder 3"/>
          <p:cNvSpPr>
            <a:spLocks noGrp="1"/>
          </p:cNvSpPr>
          <p:nvPr>
            <p:ph type="sldNum" sz="quarter" idx="5"/>
          </p:nvPr>
        </p:nvSpPr>
        <p:spPr bwMode="auto"/>
        <p:txBody>
          <a:bodyPr/>
          <a:lstStyle/>
          <a:p>
            <a:pPr>
              <a:defRPr/>
            </a:pPr>
            <a:fld id="{5BA624EA-581C-4F6D-A7AB-775881E338C1}" type="slidenum">
              <a:rPr lang="en-GB"/>
              <a:t/>
            </a:fld>
            <a:endParaRPr lang="en-GB"/>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GB" sz="1800">
                <a:latin typeface="Calibri"/>
                <a:ea typeface="Calibri"/>
                <a:cs typeface="Times New Roman"/>
              </a:rPr>
              <a:t>Security and compatibility (across Euro boarders) of transmitting DCCs </a:t>
            </a:r>
            <a:endParaRPr lang="de-DE" sz="1800">
              <a:latin typeface="Calibri"/>
              <a:ea typeface="Calibri"/>
              <a:cs typeface="Times New Roman"/>
            </a:endParaRPr>
          </a:p>
          <a:p>
            <a:pPr>
              <a:defRPr/>
            </a:pPr>
            <a:endParaRPr lang="de-DE"/>
          </a:p>
        </p:txBody>
      </p:sp>
      <p:sp>
        <p:nvSpPr>
          <p:cNvPr id="4" name="Slide Number Placeholder 3"/>
          <p:cNvSpPr>
            <a:spLocks noGrp="1"/>
          </p:cNvSpPr>
          <p:nvPr>
            <p:ph type="sldNum" sz="quarter" idx="5"/>
          </p:nvPr>
        </p:nvSpPr>
        <p:spPr bwMode="auto"/>
        <p:txBody>
          <a:bodyPr/>
          <a:lstStyle/>
          <a:p>
            <a:pPr>
              <a:defRPr/>
            </a:pPr>
            <a:fld id="{5BA624EA-581C-4F6D-A7AB-775881E338C1}" type="slidenum">
              <a:rPr lang="en-GB"/>
              <a:t/>
            </a:fld>
            <a:endParaRPr lang="en-GB"/>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GB" sz="1800">
                <a:latin typeface="Calibri"/>
                <a:ea typeface="Calibri"/>
                <a:cs typeface="Times New Roman"/>
              </a:rPr>
              <a:t>Long Term Readability of XML and PDC/A3s</a:t>
            </a:r>
            <a:endParaRPr lang="de-DE" sz="1800">
              <a:latin typeface="Calibri"/>
              <a:ea typeface="Calibri"/>
              <a:cs typeface="Times New Roman"/>
            </a:endParaRPr>
          </a:p>
          <a:p>
            <a:pPr>
              <a:defRPr/>
            </a:pPr>
            <a:endParaRPr lang="de-DE"/>
          </a:p>
        </p:txBody>
      </p:sp>
      <p:sp>
        <p:nvSpPr>
          <p:cNvPr id="4" name="Slide Number Placeholder 3"/>
          <p:cNvSpPr>
            <a:spLocks noGrp="1"/>
          </p:cNvSpPr>
          <p:nvPr>
            <p:ph type="sldNum" sz="quarter" idx="5"/>
          </p:nvPr>
        </p:nvSpPr>
        <p:spPr bwMode="auto"/>
        <p:txBody>
          <a:bodyPr/>
          <a:lstStyle/>
          <a:p>
            <a:pPr>
              <a:defRPr/>
            </a:pPr>
            <a:fld id="{5BA624EA-581C-4F6D-A7AB-775881E338C1}" type="slidenum">
              <a:rPr lang="en-GB"/>
              <a:t/>
            </a:fld>
            <a:endParaRPr lang="en-GB"/>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GB" sz="1800">
                <a:latin typeface="Calibri"/>
                <a:ea typeface="Calibri"/>
                <a:cs typeface="Times New Roman"/>
              </a:rPr>
              <a:t>DCCs are accepted by accreditation authorities within Europe. (17025 does not say anything about format). But QM/accreditation authorities do require, as with current workflows for CCs, the workflow and persons responsible need to be fully documented.</a:t>
            </a:r>
            <a:endParaRPr lang="de-DE" sz="1800">
              <a:latin typeface="Calibri"/>
              <a:ea typeface="Calibri"/>
              <a:cs typeface="Times New Roman"/>
            </a:endParaRPr>
          </a:p>
          <a:p>
            <a:pPr>
              <a:defRPr/>
            </a:pPr>
            <a:endParaRPr lang="de-DE"/>
          </a:p>
        </p:txBody>
      </p:sp>
      <p:sp>
        <p:nvSpPr>
          <p:cNvPr id="4" name="Slide Number Placeholder 3"/>
          <p:cNvSpPr>
            <a:spLocks noGrp="1"/>
          </p:cNvSpPr>
          <p:nvPr>
            <p:ph type="sldNum" sz="quarter" idx="5"/>
          </p:nvPr>
        </p:nvSpPr>
        <p:spPr bwMode="auto"/>
        <p:txBody>
          <a:bodyPr/>
          <a:lstStyle/>
          <a:p>
            <a:pPr>
              <a:defRPr/>
            </a:pPr>
            <a:fld id="{5BA624EA-581C-4F6D-A7AB-775881E338C1}" type="slidenum">
              <a:rPr lang="en-GB"/>
              <a:t/>
            </a:fld>
            <a:endParaRPr lang="en-GB"/>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hyperlink" Target="https://www.freepik.com/photos/digital-innovation" TargetMode="External"/><Relationship Id="rId5"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hyperlink" Target="mailto:dcc2go@ptb.de" TargetMode="External"/><Relationship Id="rId4" Type="http://schemas.openxmlformats.org/officeDocument/2006/relationships/hyperlink" Target="http://www.ptb.de/dcc2go" TargetMode="External"/><Relationship Id="rId5"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p:spTree>
      <p:nvGrpSpPr>
        <p:cNvPr id="1" name=""/>
        <p:cNvGrpSpPr/>
        <p:nvPr/>
      </p:nvGrpSpPr>
      <p:grpSpPr bwMode="auto">
        <a:xfrm>
          <a:off x="0" y="0"/>
          <a:ext cx="0" cy="0"/>
          <a:chOff x="0" y="0"/>
          <a:chExt cx="0" cy="0"/>
        </a:xfrm>
      </p:grpSpPr>
      <p:grpSp>
        <p:nvGrpSpPr>
          <p:cNvPr id="18" name="Gruppieren 17"/>
          <p:cNvGrpSpPr/>
          <p:nvPr userDrawn="1"/>
        </p:nvGrpSpPr>
        <p:grpSpPr bwMode="auto">
          <a:xfrm>
            <a:off x="0" y="0"/>
            <a:ext cx="12268200" cy="6858000"/>
            <a:chOff x="0" y="0"/>
            <a:chExt cx="12268200" cy="6858000"/>
          </a:xfrm>
        </p:grpSpPr>
        <p:pic>
          <p:nvPicPr>
            <p:cNvPr id="16" name="Grafik 15"/>
            <p:cNvPicPr>
              <a:picLocks noChangeAspect="1"/>
            </p:cNvPicPr>
            <p:nvPr userDrawn="1"/>
          </p:nvPicPr>
          <p:blipFill>
            <a:blip r:embed="rId2"/>
            <a:stretch/>
          </p:blipFill>
          <p:spPr bwMode="auto">
            <a:xfrm>
              <a:off x="1981200" y="0"/>
              <a:ext cx="10287000" cy="6858000"/>
            </a:xfrm>
            <a:prstGeom prst="rect">
              <a:avLst/>
            </a:prstGeom>
            <a:pattFill prst="pct5">
              <a:fgClr>
                <a:schemeClr val="accent1"/>
              </a:fgClr>
              <a:bgClr>
                <a:schemeClr val="bg1"/>
              </a:bgClr>
            </a:pattFill>
          </p:spPr>
        </p:pic>
        <p:sp>
          <p:nvSpPr>
            <p:cNvPr id="17" name="Rechteck 16"/>
            <p:cNvSpPr/>
            <p:nvPr userDrawn="1"/>
          </p:nvSpPr>
          <p:spPr bwMode="auto">
            <a:xfrm>
              <a:off x="0" y="0"/>
              <a:ext cx="4191000" cy="6858000"/>
            </a:xfrm>
            <a:prstGeom prst="rect">
              <a:avLst/>
            </a:prstGeom>
            <a:gradFill>
              <a:gsLst>
                <a:gs pos="0">
                  <a:schemeClr val="bg1"/>
                </a:gs>
                <a:gs pos="55000">
                  <a:schemeClr val="bg1"/>
                </a:gs>
                <a:gs pos="100000">
                  <a:srgbClr val="FFFFF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a:p>
          </p:txBody>
        </p:sp>
      </p:grpSp>
      <p:sp>
        <p:nvSpPr>
          <p:cNvPr id="2" name="Titel 1"/>
          <p:cNvSpPr>
            <a:spLocks noGrp="1"/>
          </p:cNvSpPr>
          <p:nvPr>
            <p:ph type="ctrTitle"/>
          </p:nvPr>
        </p:nvSpPr>
        <p:spPr bwMode="auto">
          <a:xfrm>
            <a:off x="257174" y="1532020"/>
            <a:ext cx="8210549" cy="2387600"/>
          </a:xfrm>
          <a:prstGeom prst="rect">
            <a:avLst/>
          </a:prstGeom>
        </p:spPr>
        <p:txBody>
          <a:bodyPr anchor="b"/>
          <a:lstStyle>
            <a:lvl1pPr algn="l">
              <a:defRPr sz="6000">
                <a:solidFill>
                  <a:srgbClr val="5B9BD5"/>
                </a:solidFill>
                <a:latin typeface="Arial"/>
                <a:cs typeface="Arial"/>
              </a:defRPr>
            </a:lvl1pPr>
          </a:lstStyle>
          <a:p>
            <a:pPr>
              <a:defRPr/>
            </a:pPr>
            <a:r>
              <a:rPr lang="de-DE"/>
              <a:t>Mastertitelformat bearbeiten</a:t>
            </a:r>
            <a:endParaRPr lang="en-GB"/>
          </a:p>
        </p:txBody>
      </p:sp>
      <p:sp>
        <p:nvSpPr>
          <p:cNvPr id="3" name="Untertitel 2"/>
          <p:cNvSpPr>
            <a:spLocks noGrp="1"/>
          </p:cNvSpPr>
          <p:nvPr>
            <p:ph type="subTitle" idx="1"/>
          </p:nvPr>
        </p:nvSpPr>
        <p:spPr bwMode="auto">
          <a:xfrm>
            <a:off x="257175" y="4435087"/>
            <a:ext cx="8210550" cy="1165614"/>
          </a:xfrm>
          <a:prstGeom prst="rect">
            <a:avLst/>
          </a:prstGeom>
        </p:spPr>
        <p:txBody>
          <a:bodyPr/>
          <a:lstStyle>
            <a:lvl1pPr marL="0" indent="0" algn="l">
              <a:buNone/>
              <a:defRPr sz="2400">
                <a:solidFill>
                  <a:srgbClr val="5B9BD5"/>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Master-Untertitelformat bearbeiten</a:t>
            </a:r>
            <a:endParaRPr lang="en-GB"/>
          </a:p>
        </p:txBody>
      </p:sp>
      <p:sp>
        <p:nvSpPr>
          <p:cNvPr id="10" name="Rechteck 9"/>
          <p:cNvSpPr/>
          <p:nvPr userDrawn="1"/>
        </p:nvSpPr>
        <p:spPr bwMode="auto">
          <a:xfrm>
            <a:off x="257175" y="6252894"/>
            <a:ext cx="11531830" cy="55369"/>
          </a:xfrm>
          <a:prstGeom prst="rect">
            <a:avLst/>
          </a:prstGeom>
          <a:solidFill>
            <a:srgbClr val="E9F3F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a:solidFill>
                <a:srgbClr val="5B9BD5"/>
              </a:solidFill>
            </a:endParaRPr>
          </a:p>
        </p:txBody>
      </p:sp>
      <p:grpSp>
        <p:nvGrpSpPr>
          <p:cNvPr id="13" name="Gruppieren 12"/>
          <p:cNvGrpSpPr/>
          <p:nvPr userDrawn="1"/>
        </p:nvGrpSpPr>
        <p:grpSpPr bwMode="auto">
          <a:xfrm>
            <a:off x="104775" y="129018"/>
            <a:ext cx="3176909" cy="840680"/>
            <a:chOff x="123825" y="136525"/>
            <a:chExt cx="3176909" cy="840680"/>
          </a:xfrm>
        </p:grpSpPr>
        <p:pic>
          <p:nvPicPr>
            <p:cNvPr id="9" name="Grafik 8"/>
            <p:cNvPicPr>
              <a:picLocks noChangeAspect="1"/>
            </p:cNvPicPr>
            <p:nvPr userDrawn="1"/>
          </p:nvPicPr>
          <p:blipFill>
            <a:blip r:embed="rId3"/>
            <a:srcRect l="73305" t="8867" r="0" b="41134"/>
            <a:stretch/>
          </p:blipFill>
          <p:spPr bwMode="auto">
            <a:xfrm>
              <a:off x="123825" y="136525"/>
              <a:ext cx="1720734" cy="840680"/>
            </a:xfrm>
            <a:prstGeom prst="rect">
              <a:avLst/>
            </a:prstGeom>
          </p:spPr>
        </p:pic>
        <p:pic>
          <p:nvPicPr>
            <p:cNvPr id="11" name="Grafik 10"/>
            <p:cNvPicPr>
              <a:picLocks noChangeAspect="1"/>
            </p:cNvPicPr>
            <p:nvPr userDrawn="1"/>
          </p:nvPicPr>
          <p:blipFill>
            <a:blip r:embed="rId3"/>
            <a:srcRect l="1586" t="8867" r="27729" b="41134"/>
            <a:stretch/>
          </p:blipFill>
          <p:spPr bwMode="auto">
            <a:xfrm>
              <a:off x="1768360" y="415494"/>
              <a:ext cx="1532374" cy="282741"/>
            </a:xfrm>
            <a:prstGeom prst="rect">
              <a:avLst/>
            </a:prstGeom>
          </p:spPr>
        </p:pic>
      </p:grpSp>
      <p:sp>
        <p:nvSpPr>
          <p:cNvPr id="20" name="Textfeld 19"/>
          <p:cNvSpPr txBox="1"/>
          <p:nvPr userDrawn="1"/>
        </p:nvSpPr>
        <p:spPr bwMode="auto">
          <a:xfrm>
            <a:off x="7734301" y="6570435"/>
            <a:ext cx="4533900" cy="276999"/>
          </a:xfrm>
          <a:prstGeom prst="rect">
            <a:avLst/>
          </a:prstGeom>
          <a:noFill/>
        </p:spPr>
        <p:txBody>
          <a:bodyPr wrap="square">
            <a:spAutoFit/>
          </a:bodyPr>
          <a:lstStyle/>
          <a:p>
            <a:pPr algn="r">
              <a:defRPr/>
            </a:pPr>
            <a:r>
              <a:rPr lang="en-GB" sz="1200" u="sng">
                <a:solidFill>
                  <a:schemeClr val="bg2">
                    <a:lumMod val="90000"/>
                  </a:schemeClr>
                </a:solidFill>
                <a:hlinkClick r:id="rId4" tooltip="https://www.freepik.com/photos/digital-innovation"/>
              </a:rPr>
              <a:t>Digital innovation photo created by rawpixel.com - </a:t>
            </a:r>
            <a:r>
              <a:rPr lang="en-GB" sz="1200" u="sng">
                <a:solidFill>
                  <a:schemeClr val="bg1">
                    <a:lumMod val="95000"/>
                  </a:schemeClr>
                </a:solidFill>
                <a:hlinkClick r:id="rId4" tooltip="https://www.freepik.com/photos/digital-innovation"/>
              </a:rPr>
              <a:t>www.freepik.com</a:t>
            </a:r>
            <a:endParaRPr lang="en-GB" sz="1200">
              <a:solidFill>
                <a:schemeClr val="bg1">
                  <a:lumMod val="95000"/>
                </a:schemeClr>
              </a:solidFill>
            </a:endParaRPr>
          </a:p>
        </p:txBody>
      </p:sp>
      <p:sp>
        <p:nvSpPr>
          <p:cNvPr id="22" name="Textplatzhalter 21"/>
          <p:cNvSpPr>
            <a:spLocks noGrp="1"/>
          </p:cNvSpPr>
          <p:nvPr>
            <p:ph type="body" sz="quarter" idx="10" hasCustomPrompt="1"/>
          </p:nvPr>
        </p:nvSpPr>
        <p:spPr bwMode="auto">
          <a:xfrm>
            <a:off x="257175" y="6363631"/>
            <a:ext cx="11934825" cy="357843"/>
          </a:xfrm>
          <a:prstGeom prst="rect">
            <a:avLst/>
          </a:prstGeom>
        </p:spPr>
        <p:txBody>
          <a:bodyPr anchor="ctr"/>
          <a:lstStyle>
            <a:lvl1pPr marL="0" indent="0">
              <a:buNone/>
              <a:defRPr sz="2400">
                <a:solidFill>
                  <a:srgbClr val="5B9BD5"/>
                </a:solidFill>
                <a:latin typeface="Arial"/>
                <a:cs typeface="Arial"/>
              </a:defRPr>
            </a:lvl1pPr>
            <a:lvl5pPr marL="1828800" indent="0">
              <a:buNone/>
              <a:defRPr/>
            </a:lvl5pPr>
          </a:lstStyle>
          <a:p>
            <a:pPr lvl="0">
              <a:defRPr/>
            </a:pPr>
            <a:r>
              <a:rPr lang="en-GB"/>
              <a:t>Authors</a:t>
            </a:r>
            <a:endParaRPr/>
          </a:p>
        </p:txBody>
      </p:sp>
      <p:pic>
        <p:nvPicPr>
          <p:cNvPr id="19" name="Grafik 18"/>
          <p:cNvPicPr>
            <a:picLocks noChangeAspect="1"/>
          </p:cNvPicPr>
          <p:nvPr userDrawn="1"/>
        </p:nvPicPr>
        <p:blipFill>
          <a:blip r:embed="rId5"/>
          <a:stretch/>
        </p:blipFill>
        <p:spPr bwMode="auto">
          <a:xfrm>
            <a:off x="10572313" y="125960"/>
            <a:ext cx="1495341" cy="9299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Normal slide">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330085" y="136525"/>
            <a:ext cx="10090264" cy="919358"/>
          </a:xfrm>
          <a:prstGeom prst="rect">
            <a:avLst/>
          </a:prstGeom>
        </p:spPr>
        <p:txBody>
          <a:bodyPr anchor="ctr"/>
          <a:lstStyle>
            <a:lvl1pPr>
              <a:defRPr b="0">
                <a:solidFill>
                  <a:srgbClr val="5B9BD5"/>
                </a:solidFill>
                <a:latin typeface="Arial"/>
                <a:cs typeface="Arial"/>
              </a:defRPr>
            </a:lvl1pPr>
          </a:lstStyle>
          <a:p>
            <a:pPr>
              <a:defRPr/>
            </a:pPr>
            <a:r>
              <a:rPr lang="de-DE"/>
              <a:t>Mastertitelformat bearbeiten</a:t>
            </a:r>
            <a:endParaRPr lang="en-GB"/>
          </a:p>
        </p:txBody>
      </p:sp>
      <p:sp>
        <p:nvSpPr>
          <p:cNvPr id="22" name="Rechteck 21"/>
          <p:cNvSpPr/>
          <p:nvPr userDrawn="1"/>
        </p:nvSpPr>
        <p:spPr bwMode="auto">
          <a:xfrm>
            <a:off x="330086" y="971549"/>
            <a:ext cx="10090264" cy="84333"/>
          </a:xfrm>
          <a:prstGeom prst="rect">
            <a:avLst/>
          </a:prstGeom>
          <a:solidFill>
            <a:srgbClr val="E9F3F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a:solidFill>
                <a:srgbClr val="5B9BD5"/>
              </a:solidFill>
            </a:endParaRPr>
          </a:p>
        </p:txBody>
      </p:sp>
      <p:sp>
        <p:nvSpPr>
          <p:cNvPr id="3" name="Datumsplatzhalter 2"/>
          <p:cNvSpPr>
            <a:spLocks noGrp="1"/>
          </p:cNvSpPr>
          <p:nvPr>
            <p:ph type="dt" sz="half" idx="10"/>
          </p:nvPr>
        </p:nvSpPr>
        <p:spPr bwMode="auto">
          <a:xfrm>
            <a:off x="330086" y="6471370"/>
            <a:ext cx="2632190" cy="249385"/>
          </a:xfrm>
          <a:prstGeom prst="rect">
            <a:avLst/>
          </a:prstGeom>
        </p:spPr>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a:xfrm>
            <a:off x="3606546" y="6471370"/>
            <a:ext cx="4978908" cy="249385"/>
          </a:xfrm>
          <a:prstGeom prst="rect">
            <a:avLst/>
          </a:prstGeom>
        </p:spPr>
        <p:txBody>
          <a:bodyPr/>
          <a:lstStyle>
            <a:lvl1pPr algn="ctr">
              <a:defRPr lang="en-GB" sz="1200">
                <a:solidFill>
                  <a:schemeClr val="tx1">
                    <a:tint val="75000"/>
                  </a:schemeClr>
                </a:solidFill>
                <a:latin typeface="+mn-lt"/>
                <a:ea typeface="+mn-ea"/>
                <a:cs typeface="+mn-cs"/>
              </a:defRPr>
            </a:lvl1pPr>
          </a:lstStyle>
          <a:p>
            <a:pPr>
              <a:defRPr/>
            </a:pPr>
            <a:r>
              <a:rPr lang="en-GB"/>
              <a:t>Template</a:t>
            </a:r>
            <a:endParaRPr/>
          </a:p>
        </p:txBody>
      </p:sp>
      <p:sp>
        <p:nvSpPr>
          <p:cNvPr id="5" name="Foliennummernplatzhalter 4"/>
          <p:cNvSpPr>
            <a:spLocks noGrp="1"/>
          </p:cNvSpPr>
          <p:nvPr>
            <p:ph type="sldNum" sz="quarter" idx="12"/>
          </p:nvPr>
        </p:nvSpPr>
        <p:spPr bwMode="auto">
          <a:xfrm>
            <a:off x="9610724" y="6471370"/>
            <a:ext cx="2251189" cy="249385"/>
          </a:xfrm>
          <a:prstGeom prst="rect">
            <a:avLst/>
          </a:prstGeom>
        </p:spPr>
        <p:txBody>
          <a:bodyPr/>
          <a:lstStyle>
            <a:lvl1pPr algn="r">
              <a:defRPr lang="en-GB" sz="1200">
                <a:solidFill>
                  <a:schemeClr val="tx1">
                    <a:tint val="75000"/>
                  </a:schemeClr>
                </a:solidFill>
                <a:latin typeface="+mn-lt"/>
                <a:ea typeface="+mn-ea"/>
                <a:cs typeface="+mn-cs"/>
              </a:defRPr>
            </a:lvl1pPr>
          </a:lstStyle>
          <a:p>
            <a:pPr>
              <a:defRPr/>
            </a:pPr>
            <a:fld id="{1DC897DB-D9AB-4EDC-98D0-F73C20509B63}" type="slidenum">
              <a:rPr lang="en-GB"/>
              <a:t/>
            </a:fld>
            <a:endParaRPr lang="en-GB"/>
          </a:p>
        </p:txBody>
      </p:sp>
      <p:sp>
        <p:nvSpPr>
          <p:cNvPr id="23" name="Rechteck 22"/>
          <p:cNvSpPr/>
          <p:nvPr userDrawn="1"/>
        </p:nvSpPr>
        <p:spPr bwMode="auto">
          <a:xfrm>
            <a:off x="330085" y="6374006"/>
            <a:ext cx="11531830" cy="55369"/>
          </a:xfrm>
          <a:prstGeom prst="rect">
            <a:avLst/>
          </a:prstGeom>
          <a:solidFill>
            <a:srgbClr val="E9F3F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a:solidFill>
                <a:srgbClr val="5B9BD5"/>
              </a:solidFill>
            </a:endParaRPr>
          </a:p>
        </p:txBody>
      </p:sp>
      <p:pic>
        <p:nvPicPr>
          <p:cNvPr id="9" name="Grafik 8"/>
          <p:cNvPicPr>
            <a:picLocks noChangeAspect="1"/>
          </p:cNvPicPr>
          <p:nvPr userDrawn="1"/>
        </p:nvPicPr>
        <p:blipFill>
          <a:blip r:embed="rId2"/>
          <a:stretch/>
        </p:blipFill>
        <p:spPr bwMode="auto">
          <a:xfrm>
            <a:off x="10572313" y="125960"/>
            <a:ext cx="1495341" cy="92992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Acknowledgement ">
    <p:spTree>
      <p:nvGrpSpPr>
        <p:cNvPr id="1" name=""/>
        <p:cNvGrpSpPr/>
        <p:nvPr/>
      </p:nvGrpSpPr>
      <p:grpSpPr bwMode="auto">
        <a:xfrm>
          <a:off x="0" y="0"/>
          <a:ext cx="0" cy="0"/>
          <a:chOff x="0" y="0"/>
          <a:chExt cx="0" cy="0"/>
        </a:xfrm>
      </p:grpSpPr>
      <p:sp>
        <p:nvSpPr>
          <p:cNvPr id="5" name="Rechteck 4"/>
          <p:cNvSpPr/>
          <p:nvPr userDrawn="1"/>
        </p:nvSpPr>
        <p:spPr bwMode="auto">
          <a:xfrm>
            <a:off x="330086" y="971549"/>
            <a:ext cx="10090264" cy="84333"/>
          </a:xfrm>
          <a:prstGeom prst="rect">
            <a:avLst/>
          </a:prstGeom>
          <a:solidFill>
            <a:srgbClr val="E9F3F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a:solidFill>
                <a:srgbClr val="5B9BD5"/>
              </a:solidFill>
            </a:endParaRPr>
          </a:p>
        </p:txBody>
      </p:sp>
      <p:sp>
        <p:nvSpPr>
          <p:cNvPr id="6" name="Datumsplatzhalter 2"/>
          <p:cNvSpPr txBox="1"/>
          <p:nvPr userDrawn="1"/>
        </p:nvSpPr>
        <p:spPr bwMode="auto">
          <a:xfrm>
            <a:off x="330086" y="6471370"/>
            <a:ext cx="2632190" cy="249385"/>
          </a:xfrm>
          <a:prstGeom prst="rect">
            <a:avLst/>
          </a:prstGeom>
        </p:spPr>
        <p:txBody>
          <a:bodyPr vert="horz" lIns="91440" tIns="45720" rIns="91440" bIns="45720" rtlCol="0" anchor="ctr"/>
          <a:lstStyle>
            <a:defPPr>
              <a:defRPr lang="en-US"/>
            </a:defPPr>
            <a:lvl1pPr marL="0" algn="l"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0840D879-4C88-4550-8C89-2A256B3CC506}" type="datetimeFigureOut">
              <a:rPr lang="en-GB"/>
              <a:t/>
            </a:fld>
            <a:endParaRPr lang="en-GB"/>
          </a:p>
        </p:txBody>
      </p:sp>
      <p:sp>
        <p:nvSpPr>
          <p:cNvPr id="7" name="Foliennummernplatzhalter 4"/>
          <p:cNvSpPr txBox="1"/>
          <p:nvPr userDrawn="1"/>
        </p:nvSpPr>
        <p:spPr bwMode="auto">
          <a:xfrm>
            <a:off x="9610724" y="6471370"/>
            <a:ext cx="2251189" cy="249385"/>
          </a:xfrm>
          <a:prstGeom prst="rect">
            <a:avLst/>
          </a:prstGeom>
        </p:spPr>
        <p:txBody>
          <a:bodyPr vert="horz" lIns="91440" tIns="45720" rIns="91440" bIns="45720" rtlCol="0" anchor="ctr"/>
          <a:lstStyle>
            <a:defPPr>
              <a:defRPr lang="en-US"/>
            </a:defPPr>
            <a:lvl1pPr marL="0" algn="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1DC897DB-D9AB-4EDC-98D0-F73C20509B63}" type="slidenum">
              <a:rPr lang="en-GB"/>
              <a:t/>
            </a:fld>
            <a:endParaRPr lang="en-GB"/>
          </a:p>
        </p:txBody>
      </p:sp>
      <p:sp>
        <p:nvSpPr>
          <p:cNvPr id="9" name="Rechteck 8"/>
          <p:cNvSpPr/>
          <p:nvPr userDrawn="1"/>
        </p:nvSpPr>
        <p:spPr bwMode="auto">
          <a:xfrm>
            <a:off x="330085" y="6374006"/>
            <a:ext cx="11531830" cy="55369"/>
          </a:xfrm>
          <a:prstGeom prst="rect">
            <a:avLst/>
          </a:prstGeom>
          <a:solidFill>
            <a:srgbClr val="E9F3F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a:solidFill>
                <a:srgbClr val="5B9BD5"/>
              </a:solidFill>
            </a:endParaRPr>
          </a:p>
        </p:txBody>
      </p:sp>
      <p:sp>
        <p:nvSpPr>
          <p:cNvPr id="10" name="Fußzeilenplatzhalter 3"/>
          <p:cNvSpPr>
            <a:spLocks noGrp="1"/>
          </p:cNvSpPr>
          <p:nvPr>
            <p:ph type="ftr" sz="quarter" idx="11"/>
          </p:nvPr>
        </p:nvSpPr>
        <p:spPr bwMode="auto">
          <a:xfrm>
            <a:off x="3606546" y="6471370"/>
            <a:ext cx="4978908" cy="249385"/>
          </a:xfrm>
          <a:prstGeom prst="rect">
            <a:avLst/>
          </a:prstGeom>
        </p:spPr>
        <p:txBody>
          <a:bodyPr/>
          <a:lstStyle/>
          <a:p>
            <a:pPr>
              <a:defRPr/>
            </a:pPr>
            <a:r>
              <a:rPr lang="en-GB"/>
              <a:t>Template</a:t>
            </a:r>
            <a:endParaRPr lang="en-GB"/>
          </a:p>
        </p:txBody>
      </p:sp>
      <p:pic>
        <p:nvPicPr>
          <p:cNvPr id="11" name="Grafik 10"/>
          <p:cNvPicPr>
            <a:picLocks noChangeAspect="1"/>
          </p:cNvPicPr>
          <p:nvPr userDrawn="1"/>
        </p:nvPicPr>
        <p:blipFill>
          <a:blip r:embed="rId2"/>
          <a:stretch/>
        </p:blipFill>
        <p:spPr bwMode="auto">
          <a:xfrm>
            <a:off x="330085" y="5120647"/>
            <a:ext cx="4104250" cy="1070603"/>
          </a:xfrm>
          <a:prstGeom prst="rect">
            <a:avLst/>
          </a:prstGeom>
        </p:spPr>
      </p:pic>
      <p:sp>
        <p:nvSpPr>
          <p:cNvPr id="28" name="Textfeld 27"/>
          <p:cNvSpPr txBox="1"/>
          <p:nvPr userDrawn="1"/>
        </p:nvSpPr>
        <p:spPr bwMode="auto">
          <a:xfrm>
            <a:off x="5433651" y="5240449"/>
            <a:ext cx="6428262" cy="830997"/>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GB" sz="2400">
                <a:latin typeface="Arial"/>
                <a:cs typeface="Arial"/>
              </a:rPr>
              <a:t>E-mail		</a:t>
            </a:r>
            <a:r>
              <a:rPr lang="en-GB" sz="2400" u="sng">
                <a:latin typeface="Arial"/>
                <a:cs typeface="Arial"/>
                <a:hlinkClick r:id="rId3" tooltip="mailto:dcc2go@ptb.de"/>
              </a:rPr>
              <a:t>dcc2go@ptb.de</a:t>
            </a:r>
            <a:endParaRPr lang="en-GB" sz="2400">
              <a:latin typeface="Arial"/>
              <a:cs typeface="Arial"/>
            </a:endParaRPr>
          </a:p>
          <a:p>
            <a:pPr>
              <a:defRPr/>
            </a:pPr>
            <a:r>
              <a:rPr lang="en-GB" sz="2400">
                <a:latin typeface="Arial"/>
                <a:cs typeface="Arial"/>
              </a:rPr>
              <a:t>Webpage 	</a:t>
            </a:r>
            <a:r>
              <a:rPr lang="en-GB" sz="2400" u="sng">
                <a:hlinkClick r:id="rId4" tooltip="http://www.ptb.de/dcc2go"/>
              </a:rPr>
              <a:t>http://www.ptb.de/dcc2go</a:t>
            </a:r>
            <a:endParaRPr lang="en-GB" sz="2400">
              <a:latin typeface="Arial"/>
              <a:cs typeface="Arial"/>
            </a:endParaRPr>
          </a:p>
        </p:txBody>
      </p:sp>
      <p:pic>
        <p:nvPicPr>
          <p:cNvPr id="12" name="Grafik 11"/>
          <p:cNvPicPr>
            <a:picLocks noChangeAspect="1"/>
          </p:cNvPicPr>
          <p:nvPr userDrawn="1"/>
        </p:nvPicPr>
        <p:blipFill>
          <a:blip r:embed="rId5"/>
          <a:stretch/>
        </p:blipFill>
        <p:spPr bwMode="auto">
          <a:xfrm>
            <a:off x="10572313" y="125960"/>
            <a:ext cx="1495341" cy="929924"/>
          </a:xfrm>
          <a:prstGeom prst="rect">
            <a:avLst/>
          </a:prstGeom>
        </p:spPr>
      </p:pic>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3" name="Datumsplatzhalter 2"/>
          <p:cNvSpPr>
            <a:spLocks noGrp="1"/>
          </p:cNvSpPr>
          <p:nvPr>
            <p:ph type="dt" sz="half" idx="2"/>
          </p:nvPr>
        </p:nvSpPr>
        <p:spPr bwMode="auto">
          <a:xfrm>
            <a:off x="330086" y="6471370"/>
            <a:ext cx="2632190" cy="249385"/>
          </a:xfrm>
          <a:prstGeom prst="rect">
            <a:avLst/>
          </a:prstGeom>
        </p:spPr>
        <p:txBody>
          <a:bodyPr/>
          <a:lstStyle>
            <a:lvl1pPr>
              <a:defRPr lang="en-GB" sz="1200">
                <a:solidFill>
                  <a:schemeClr val="tx1">
                    <a:tint val="75000"/>
                  </a:schemeClr>
                </a:solidFill>
                <a:latin typeface="+mn-lt"/>
                <a:ea typeface="+mn-ea"/>
                <a:cs typeface="+mn-cs"/>
              </a:defRPr>
            </a:lvl1pPr>
          </a:lstStyle>
          <a:p>
            <a:pPr>
              <a:defRPr/>
            </a:pPr>
            <a:fld id="{4F18F1FF-0BE3-41DA-91DB-C1EFA277D47E}" type="datetime1">
              <a:rPr lang="en-GB"/>
              <a:t/>
            </a:fld>
            <a:endParaRPr lang="en-GB"/>
          </a:p>
        </p:txBody>
      </p:sp>
      <p:sp>
        <p:nvSpPr>
          <p:cNvPr id="14" name="Fußzeilenplatzhalter 3"/>
          <p:cNvSpPr>
            <a:spLocks noGrp="1"/>
          </p:cNvSpPr>
          <p:nvPr>
            <p:ph type="ftr" sz="quarter" idx="3"/>
          </p:nvPr>
        </p:nvSpPr>
        <p:spPr bwMode="auto">
          <a:xfrm>
            <a:off x="3606546" y="6471370"/>
            <a:ext cx="4978908" cy="249385"/>
          </a:xfrm>
          <a:prstGeom prst="rect">
            <a:avLst/>
          </a:prstGeom>
        </p:spPr>
        <p:txBody>
          <a:bodyPr/>
          <a:lstStyle>
            <a:lvl1pPr algn="ctr">
              <a:defRPr lang="en-GB" sz="1200">
                <a:solidFill>
                  <a:schemeClr val="tx1">
                    <a:tint val="75000"/>
                  </a:schemeClr>
                </a:solidFill>
                <a:latin typeface="+mn-lt"/>
                <a:ea typeface="+mn-ea"/>
                <a:cs typeface="+mn-cs"/>
              </a:defRPr>
            </a:lvl1pPr>
          </a:lstStyle>
          <a:p>
            <a:pPr>
              <a:defRPr/>
            </a:pPr>
            <a:r>
              <a:rPr lang="en-GB"/>
              <a:t>Template</a:t>
            </a:r>
            <a:endParaRPr lang="en-GB"/>
          </a:p>
        </p:txBody>
      </p:sp>
      <p:sp>
        <p:nvSpPr>
          <p:cNvPr id="15" name="Foliennummernplatzhalter 4"/>
          <p:cNvSpPr>
            <a:spLocks noGrp="1"/>
          </p:cNvSpPr>
          <p:nvPr>
            <p:ph type="sldNum" sz="quarter" idx="4"/>
          </p:nvPr>
        </p:nvSpPr>
        <p:spPr bwMode="auto">
          <a:xfrm>
            <a:off x="9610724" y="6471370"/>
            <a:ext cx="2251189" cy="249385"/>
          </a:xfrm>
          <a:prstGeom prst="rect">
            <a:avLst/>
          </a:prstGeom>
        </p:spPr>
        <p:txBody>
          <a:bodyPr/>
          <a:lstStyle>
            <a:lvl1pPr algn="r">
              <a:defRPr lang="en-GB" sz="1200">
                <a:solidFill>
                  <a:schemeClr val="tx1">
                    <a:tint val="75000"/>
                  </a:schemeClr>
                </a:solidFill>
                <a:latin typeface="+mn-lt"/>
                <a:ea typeface="+mn-ea"/>
                <a:cs typeface="+mn-cs"/>
              </a:defRPr>
            </a:lvl1pPr>
          </a:lstStyle>
          <a:p>
            <a:pPr>
              <a:defRPr/>
            </a:pPr>
            <a:fld id="{1DC897DB-D9AB-4EDC-98D0-F73C20509B63}" type="slidenum">
              <a:rPr lang="en-GB"/>
              <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dt="1" ftr="1"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ctrTitle"/>
          </p:nvPr>
        </p:nvSpPr>
        <p:spPr bwMode="auto"/>
        <p:txBody>
          <a:bodyPr/>
          <a:lstStyle/>
          <a:p>
            <a:pPr>
              <a:defRPr/>
            </a:pPr>
            <a:r>
              <a:rPr lang="en-GB"/>
              <a:t>PPT Slide Template for DCC2GO Project</a:t>
            </a:r>
            <a:endParaRPr/>
          </a:p>
        </p:txBody>
      </p:sp>
      <p:sp>
        <p:nvSpPr>
          <p:cNvPr id="3" name="Untertitel 2"/>
          <p:cNvSpPr>
            <a:spLocks noGrp="1"/>
          </p:cNvSpPr>
          <p:nvPr>
            <p:ph type="subTitle" idx="1"/>
          </p:nvPr>
        </p:nvSpPr>
        <p:spPr bwMode="auto"/>
        <p:txBody>
          <a:bodyPr/>
          <a:lstStyle/>
          <a:p>
            <a:pPr>
              <a:defRPr/>
            </a:pPr>
            <a:r>
              <a:rPr lang="en-GB"/>
              <a:t>Draft template for common look of slides from EMPIR SCP project DCC2GO</a:t>
            </a:r>
            <a:endParaRPr/>
          </a:p>
        </p:txBody>
      </p:sp>
      <p:sp>
        <p:nvSpPr>
          <p:cNvPr id="4" name="Textplatzhalter 3"/>
          <p:cNvSpPr>
            <a:spLocks noGrp="1"/>
          </p:cNvSpPr>
          <p:nvPr>
            <p:ph type="body" sz="quarter" idx="10"/>
          </p:nvPr>
        </p:nvSpPr>
        <p:spPr bwMode="auto"/>
        <p:txBody>
          <a:bodyPr/>
          <a:lstStyle/>
          <a:p>
            <a:pPr>
              <a:defRPr/>
            </a:pPr>
            <a:r>
              <a:rPr lang="en-GB"/>
              <a:t>Daniel Hutzschenreuter, Clifford Brown, PTB</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Long Term Readability of DCCs</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DCCs and Accreditation Authorities</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Draft Logo new</a:t>
            </a:r>
            <a:endParaRPr/>
          </a:p>
        </p:txBody>
      </p:sp>
      <p:sp>
        <p:nvSpPr>
          <p:cNvPr id="19" name="Textfeld 18"/>
          <p:cNvSpPr txBox="1"/>
          <p:nvPr/>
        </p:nvSpPr>
        <p:spPr bwMode="auto">
          <a:xfrm>
            <a:off x="898468" y="3244334"/>
            <a:ext cx="1495425" cy="369332"/>
          </a:xfrm>
          <a:prstGeom prst="rect">
            <a:avLst/>
          </a:prstGeom>
          <a:noFill/>
        </p:spPr>
        <p:txBody>
          <a:bodyPr wrap="square" rtlCol="0">
            <a:spAutoFit/>
          </a:bodyPr>
          <a:lstStyle/>
          <a:p>
            <a:pPr algn="ctr">
              <a:defRPr/>
            </a:pPr>
            <a:r>
              <a:rPr lang="en-GB"/>
              <a:t>Image</a:t>
            </a:r>
            <a:endParaRPr/>
          </a:p>
        </p:txBody>
      </p:sp>
      <p:sp>
        <p:nvSpPr>
          <p:cNvPr id="21" name="Datumsplatzhalter 20"/>
          <p:cNvSpPr>
            <a:spLocks noGrp="1"/>
          </p:cNvSpPr>
          <p:nvPr>
            <p:ph type="dt" sz="half" idx="10"/>
          </p:nvPr>
        </p:nvSpPr>
        <p:spPr bwMode="auto"/>
        <p:txBody>
          <a:bodyPr/>
          <a:lstStyle/>
          <a:p>
            <a:pPr>
              <a:defRPr/>
            </a:pPr>
            <a:fld id="{32933937-A691-461D-99C9-071608DEEDF6}" type="datetime1">
              <a:rPr lang="en-GB"/>
              <a:t/>
            </a:fld>
            <a:endParaRPr lang="en-GB"/>
          </a:p>
        </p:txBody>
      </p:sp>
      <p:sp>
        <p:nvSpPr>
          <p:cNvPr id="22" name="Fußzeilenplatzhalter 21"/>
          <p:cNvSpPr>
            <a:spLocks noGrp="1"/>
          </p:cNvSpPr>
          <p:nvPr>
            <p:ph type="ftr" sz="quarter" idx="11"/>
          </p:nvPr>
        </p:nvSpPr>
        <p:spPr bwMode="auto"/>
        <p:txBody>
          <a:bodyPr/>
          <a:lstStyle/>
          <a:p>
            <a:pPr>
              <a:defRPr/>
            </a:pPr>
            <a:r>
              <a:rPr lang="en-GB"/>
              <a:t>Template</a:t>
            </a:r>
            <a:endParaRPr/>
          </a:p>
        </p:txBody>
      </p:sp>
      <p:sp>
        <p:nvSpPr>
          <p:cNvPr id="23" name="Foliennummernplatzhalter 22"/>
          <p:cNvSpPr>
            <a:spLocks noGrp="1"/>
          </p:cNvSpPr>
          <p:nvPr>
            <p:ph type="sldNum" sz="quarter" idx="12"/>
          </p:nvPr>
        </p:nvSpPr>
        <p:spPr bwMode="auto"/>
        <p:txBody>
          <a:bodyPr/>
          <a:lstStyle/>
          <a:p>
            <a:pPr>
              <a:defRPr/>
            </a:pPr>
            <a:fld id="{1DC897DB-D9AB-4EDC-98D0-F73C20509B63}" type="slidenum">
              <a:rPr lang="en-GB"/>
              <a:t/>
            </a:fld>
            <a:endParaRPr lang="en-GB"/>
          </a:p>
        </p:txBody>
      </p:sp>
      <p:grpSp>
        <p:nvGrpSpPr>
          <p:cNvPr id="124" name="Gruppieren 123"/>
          <p:cNvGrpSpPr/>
          <p:nvPr/>
        </p:nvGrpSpPr>
        <p:grpSpPr bwMode="auto">
          <a:xfrm>
            <a:off x="4579578" y="1552190"/>
            <a:ext cx="2126994" cy="1322736"/>
            <a:chOff x="3649938" y="2614718"/>
            <a:chExt cx="1289384" cy="750782"/>
          </a:xfrm>
        </p:grpSpPr>
        <p:sp>
          <p:nvSpPr>
            <p:cNvPr id="24" name="Flussdiagramm: Dokument 23"/>
            <p:cNvSpPr/>
            <p:nvPr/>
          </p:nvSpPr>
          <p:spPr bwMode="auto">
            <a:xfrm>
              <a:off x="3649938" y="2632158"/>
              <a:ext cx="528107" cy="733341"/>
            </a:xfrm>
            <a:prstGeom prst="flowChartDocument">
              <a:avLst/>
            </a:prstGeom>
            <a:solidFill>
              <a:srgbClr val="E9F3F7"/>
            </a:solidFill>
            <a:ln w="3175">
              <a:solidFill>
                <a:srgbClr val="5B9BD5"/>
              </a:solidFill>
            </a:ln>
          </p:spPr>
          <p:style>
            <a:lnRef idx="2">
              <a:schemeClr val="dk1"/>
            </a:lnRef>
            <a:fillRef idx="1">
              <a:schemeClr val="lt1"/>
            </a:fillRef>
            <a:effectRef idx="0">
              <a:schemeClr val="dk1"/>
            </a:effectRef>
            <a:fontRef idx="minor">
              <a:schemeClr val="dk1"/>
            </a:fontRef>
          </p:style>
          <p:txBody>
            <a:bodyPr lIns="36000" tIns="72000" rIns="36000" rtlCol="0" anchor="ctr"/>
            <a:lstStyle/>
            <a:p>
              <a:pPr>
                <a:defRPr/>
              </a:pPr>
              <a:r>
                <a:rPr lang="en-GB" sz="2400" b="1">
                  <a:solidFill>
                    <a:srgbClr val="5B9BD5"/>
                  </a:solidFill>
                </a:rPr>
                <a:t>DCC</a:t>
              </a:r>
              <a:endParaRPr/>
            </a:p>
            <a:p>
              <a:pPr>
                <a:defRPr/>
              </a:pPr>
              <a:r>
                <a:rPr lang="en-GB" sz="2400" b="1"/>
                <a:t>  </a:t>
              </a:r>
              <a:r>
                <a:rPr lang="en-GB" sz="2400" b="1">
                  <a:solidFill>
                    <a:srgbClr val="5BADB2"/>
                  </a:solidFill>
                </a:rPr>
                <a:t>2 </a:t>
              </a:r>
              <a:r>
                <a:rPr lang="en-GB" sz="2400" b="1">
                  <a:solidFill>
                    <a:srgbClr val="70AD47"/>
                  </a:solidFill>
                </a:rPr>
                <a:t>GO</a:t>
              </a:r>
              <a:endParaRPr/>
            </a:p>
          </p:txBody>
        </p:sp>
        <p:sp>
          <p:nvSpPr>
            <p:cNvPr id="108" name="Textfeld 107"/>
            <p:cNvSpPr txBox="1"/>
            <p:nvPr/>
          </p:nvSpPr>
          <p:spPr bwMode="auto">
            <a:xfrm>
              <a:off x="4199099" y="2614718"/>
              <a:ext cx="740224" cy="611427"/>
            </a:xfrm>
            <a:prstGeom prst="rect">
              <a:avLst/>
            </a:prstGeom>
            <a:noFill/>
          </p:spPr>
          <p:txBody>
            <a:bodyPr wrap="square" lIns="0" tIns="0" rIns="0" bIns="0" rtlCol="0">
              <a:spAutoFit/>
            </a:bodyPr>
            <a:lstStyle/>
            <a:p>
              <a:pPr>
                <a:defRPr/>
              </a:pPr>
              <a:r>
                <a:rPr lang="en-GB" sz="1400" b="1">
                  <a:solidFill>
                    <a:srgbClr val="5B9BD5"/>
                  </a:solidFill>
                  <a:latin typeface="Arial"/>
                  <a:cs typeface="Arial"/>
                </a:rPr>
                <a:t>11011</a:t>
              </a:r>
              <a:r>
                <a:rPr lang="en-GB" sz="1400" b="1">
                  <a:solidFill>
                    <a:srgbClr val="5BADB2"/>
                  </a:solidFill>
                  <a:latin typeface="Arial"/>
                  <a:cs typeface="Arial"/>
                </a:rPr>
                <a:t>010</a:t>
              </a:r>
              <a:r>
                <a:rPr lang="en-GB" sz="1400" b="1">
                  <a:solidFill>
                    <a:srgbClr val="70AD47"/>
                  </a:solidFill>
                  <a:latin typeface="Arial"/>
                  <a:cs typeface="Arial"/>
                </a:rPr>
                <a:t>010</a:t>
              </a:r>
              <a:endParaRPr/>
            </a:p>
            <a:p>
              <a:pPr>
                <a:defRPr/>
              </a:pPr>
              <a:r>
                <a:rPr lang="en-GB" sz="1400" b="1">
                  <a:solidFill>
                    <a:srgbClr val="5B9BD5"/>
                  </a:solidFill>
                  <a:latin typeface="Arial"/>
                  <a:cs typeface="Arial"/>
                </a:rPr>
                <a:t>001</a:t>
              </a:r>
              <a:r>
                <a:rPr lang="en-GB" sz="1400" b="1">
                  <a:solidFill>
                    <a:srgbClr val="5BADB2"/>
                  </a:solidFill>
                  <a:latin typeface="Arial"/>
                  <a:cs typeface="Arial"/>
                </a:rPr>
                <a:t>0001</a:t>
              </a:r>
              <a:r>
                <a:rPr lang="en-GB" sz="1400" b="1">
                  <a:solidFill>
                    <a:srgbClr val="70AD47"/>
                  </a:solidFill>
                  <a:latin typeface="Arial"/>
                  <a:cs typeface="Arial"/>
                </a:rPr>
                <a:t>01</a:t>
              </a:r>
              <a:endParaRPr/>
            </a:p>
            <a:p>
              <a:pPr>
                <a:defRPr/>
              </a:pPr>
              <a:r>
                <a:rPr lang="en-GB" sz="1400" b="1">
                  <a:solidFill>
                    <a:srgbClr val="5B9BD5"/>
                  </a:solidFill>
                  <a:latin typeface="Arial"/>
                  <a:cs typeface="Arial"/>
                </a:rPr>
                <a:t>0101</a:t>
              </a:r>
              <a:r>
                <a:rPr lang="en-GB" sz="1400" b="1">
                  <a:solidFill>
                    <a:srgbClr val="5BADB2"/>
                  </a:solidFill>
                  <a:latin typeface="Arial"/>
                  <a:cs typeface="Arial"/>
                </a:rPr>
                <a:t>1</a:t>
              </a:r>
              <a:r>
                <a:rPr lang="en-GB" sz="1400" b="1">
                  <a:solidFill>
                    <a:srgbClr val="70AD47"/>
                  </a:solidFill>
                  <a:latin typeface="Arial"/>
                  <a:cs typeface="Arial"/>
                </a:rPr>
                <a:t>1</a:t>
              </a:r>
              <a:endParaRPr/>
            </a:p>
            <a:p>
              <a:pPr>
                <a:defRPr/>
              </a:pPr>
              <a:r>
                <a:rPr lang="en-GB" sz="1400" b="1">
                  <a:solidFill>
                    <a:srgbClr val="5B9BD5"/>
                  </a:solidFill>
                  <a:latin typeface="Arial"/>
                  <a:cs typeface="Arial"/>
                </a:rPr>
                <a:t>10</a:t>
              </a:r>
              <a:r>
                <a:rPr lang="en-GB" sz="1400" b="1">
                  <a:solidFill>
                    <a:srgbClr val="5BADB2"/>
                  </a:solidFill>
                  <a:latin typeface="Arial"/>
                  <a:cs typeface="Arial"/>
                </a:rPr>
                <a:t>01</a:t>
              </a:r>
              <a:endParaRPr lang="en-GB" sz="1400" b="1">
                <a:solidFill>
                  <a:srgbClr val="70AD47"/>
                </a:solidFill>
                <a:latin typeface="Arial"/>
                <a:cs typeface="Arial"/>
              </a:endParaRPr>
            </a:p>
            <a:p>
              <a:pPr>
                <a:defRPr/>
              </a:pPr>
              <a:r>
                <a:rPr lang="en-GB" sz="1400" b="1">
                  <a:solidFill>
                    <a:srgbClr val="5B9BD5"/>
                  </a:solidFill>
                  <a:latin typeface="Arial"/>
                  <a:cs typeface="Arial"/>
                </a:rPr>
                <a:t>1</a:t>
              </a:r>
              <a:r>
                <a:rPr lang="en-GB" sz="1400" b="1">
                  <a:solidFill>
                    <a:srgbClr val="5BADB2"/>
                  </a:solidFill>
                  <a:latin typeface="Arial"/>
                  <a:cs typeface="Arial"/>
                </a:rPr>
                <a:t>1</a:t>
              </a:r>
              <a:endParaRPr/>
            </a:p>
          </p:txBody>
        </p:sp>
      </p:grpSp>
      <p:pic>
        <p:nvPicPr>
          <p:cNvPr id="127" name="Grafik 126"/>
          <p:cNvPicPr>
            <a:picLocks noChangeAspect="1"/>
          </p:cNvPicPr>
          <p:nvPr/>
        </p:nvPicPr>
        <p:blipFill>
          <a:blip r:embed="rId2"/>
          <a:stretch/>
        </p:blipFill>
        <p:spPr bwMode="auto">
          <a:xfrm>
            <a:off x="920820" y="1641604"/>
            <a:ext cx="2126994" cy="1322737"/>
          </a:xfrm>
          <a:prstGeom prst="rect">
            <a:avLst/>
          </a:prstGeom>
        </p:spPr>
      </p:pic>
      <p:sp>
        <p:nvSpPr>
          <p:cNvPr id="128" name="Textfeld 127"/>
          <p:cNvSpPr txBox="1"/>
          <p:nvPr/>
        </p:nvSpPr>
        <p:spPr bwMode="auto">
          <a:xfrm>
            <a:off x="4703039" y="3209628"/>
            <a:ext cx="1495425" cy="369332"/>
          </a:xfrm>
          <a:prstGeom prst="rect">
            <a:avLst/>
          </a:prstGeom>
          <a:noFill/>
        </p:spPr>
        <p:txBody>
          <a:bodyPr wrap="square" rtlCol="0">
            <a:spAutoFit/>
          </a:bodyPr>
          <a:lstStyle/>
          <a:p>
            <a:pPr algn="ctr">
              <a:defRPr/>
            </a:pPr>
            <a:r>
              <a:rPr lang="en-GB"/>
              <a:t>PP Object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Fußzeilenplatzhalter 3"/>
          <p:cNvSpPr>
            <a:spLocks noGrp="1"/>
          </p:cNvSpPr>
          <p:nvPr>
            <p:ph type="ftr" sz="quarter" idx="11"/>
          </p:nvPr>
        </p:nvSpPr>
        <p:spPr bwMode="auto"/>
        <p:txBody>
          <a:bodyPr/>
          <a:lstStyle/>
          <a:p>
            <a:pPr>
              <a:defRPr/>
            </a:pPr>
            <a:r>
              <a:rPr lang="en-GB"/>
              <a:t>Template</a:t>
            </a:r>
            <a:endParaRPr/>
          </a:p>
        </p:txBody>
      </p:sp>
      <p:sp>
        <p:nvSpPr>
          <p:cNvPr id="3" name="Datumsplatzhalter 2"/>
          <p:cNvSpPr>
            <a:spLocks noGrp="1"/>
          </p:cNvSpPr>
          <p:nvPr>
            <p:ph type="dt" sz="half" idx="4294967295"/>
          </p:nvPr>
        </p:nvSpPr>
        <p:spPr bwMode="auto">
          <a:xfrm>
            <a:off x="0" y="6470650"/>
            <a:ext cx="2632075" cy="250825"/>
          </a:xfrm>
        </p:spPr>
        <p:txBody>
          <a:bodyPr/>
          <a:lstStyle/>
          <a:p>
            <a:pPr>
              <a:defRPr/>
            </a:pPr>
            <a:fld id="{B9FBC90B-02E4-46FE-A0B3-968BDA04E899}" type="datetime1">
              <a:rPr lang="en-GB"/>
              <a:t/>
            </a:fld>
            <a:endParaRPr lang="en-GB"/>
          </a:p>
        </p:txBody>
      </p:sp>
      <p:sp>
        <p:nvSpPr>
          <p:cNvPr id="5" name="Foliennummernplatzhalter 4"/>
          <p:cNvSpPr>
            <a:spLocks noGrp="1"/>
          </p:cNvSpPr>
          <p:nvPr>
            <p:ph type="sldNum" sz="quarter" idx="4294967295"/>
          </p:nvPr>
        </p:nvSpPr>
        <p:spPr bwMode="auto">
          <a:xfrm>
            <a:off x="9940925" y="6470650"/>
            <a:ext cx="2251075" cy="250825"/>
          </a:xfrm>
        </p:spPr>
        <p:txBody>
          <a:bodyPr/>
          <a:lstStyle/>
          <a:p>
            <a:pPr>
              <a:defRPr/>
            </a:pPr>
            <a:fld id="{1DC897DB-D9AB-4EDC-98D0-F73C20509B63}" type="slidenum">
              <a:rPr lang="en-GB"/>
              <a:t/>
            </a:fld>
            <a:endParaRPr lang="en-GB"/>
          </a:p>
        </p:txBody>
      </p:sp>
      <p:sp>
        <p:nvSpPr>
          <p:cNvPr id="8" name="TextBox 7"/>
          <p:cNvSpPr txBox="1"/>
          <p:nvPr/>
        </p:nvSpPr>
        <p:spPr bwMode="auto">
          <a:xfrm>
            <a:off x="3877519" y="2488557"/>
            <a:ext cx="7048276" cy="369332"/>
          </a:xfrm>
          <a:prstGeom prst="rect">
            <a:avLst/>
          </a:prstGeom>
          <a:noFill/>
        </p:spPr>
        <p:txBody>
          <a:bodyPr wrap="none" rtlCol="0">
            <a:spAutoFit/>
          </a:bodyPr>
          <a:lstStyle/>
          <a:p>
            <a:pPr>
              <a:defRPr/>
            </a:pPr>
            <a:r>
              <a:rPr lang="de-DE"/>
              <a:t>Remember</a:t>
            </a:r>
            <a:r>
              <a:rPr lang="de-DE"/>
              <a:t> </a:t>
            </a:r>
            <a:r>
              <a:rPr lang="de-DE"/>
              <a:t>to</a:t>
            </a:r>
            <a:r>
              <a:rPr lang="de-DE"/>
              <a:t> </a:t>
            </a:r>
            <a:r>
              <a:rPr lang="de-DE"/>
              <a:t>add</a:t>
            </a:r>
            <a:r>
              <a:rPr lang="de-DE"/>
              <a:t> </a:t>
            </a:r>
            <a:r>
              <a:rPr lang="de-DE"/>
              <a:t>credit</a:t>
            </a:r>
            <a:r>
              <a:rPr lang="de-DE"/>
              <a:t> </a:t>
            </a:r>
            <a:r>
              <a:rPr lang="de-DE"/>
              <a:t>for</a:t>
            </a:r>
            <a:r>
              <a:rPr lang="de-DE"/>
              <a:t> </a:t>
            </a:r>
            <a:r>
              <a:rPr lang="de-DE"/>
              <a:t>images</a:t>
            </a:r>
            <a:r>
              <a:rPr lang="de-DE"/>
              <a:t> </a:t>
            </a:r>
            <a:r>
              <a:rPr lang="de-DE"/>
              <a:t>used</a:t>
            </a:r>
            <a:r>
              <a:rPr lang="de-DE"/>
              <a:t>! See last </a:t>
            </a:r>
            <a:r>
              <a:rPr lang="de-DE"/>
              <a:t>slide</a:t>
            </a:r>
            <a:r>
              <a:rPr lang="de-DE"/>
              <a:t> in </a:t>
            </a:r>
            <a:r>
              <a:rPr lang="de-DE"/>
              <a:t>DCCBasics</a:t>
            </a:r>
            <a:r>
              <a:rPr lang="de-DE"/>
              <a:t> </a:t>
            </a:r>
            <a:r>
              <a:rPr lang="de-DE"/>
              <a:t>pptx</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What is a Digital Calibration Certificate?</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
        <p:nvSpPr>
          <p:cNvPr id="6" name="Textfeld 9"/>
          <p:cNvSpPr txBox="1"/>
          <p:nvPr/>
        </p:nvSpPr>
        <p:spPr bwMode="auto">
          <a:xfrm>
            <a:off x="519113" y="1562647"/>
            <a:ext cx="11266354" cy="535531"/>
          </a:xfrm>
          <a:prstGeom prst="rect">
            <a:avLst/>
          </a:prstGeom>
          <a:noFill/>
        </p:spPr>
        <p:txBody>
          <a:bodyPr wrap="none" rtlCol="0">
            <a:spAutoFit/>
          </a:bodyPr>
          <a:lstStyle/>
          <a:p>
            <a:pPr>
              <a:lnSpc>
                <a:spcPct val="90000"/>
              </a:lnSpc>
              <a:spcBef>
                <a:spcPts val="0"/>
              </a:spcBef>
              <a:defRPr/>
            </a:pPr>
            <a:r>
              <a:rPr lang="de-DE" sz="3200" b="1">
                <a:solidFill>
                  <a:srgbClr val="0073AA"/>
                </a:solidFill>
                <a:latin typeface="+mj-lt"/>
                <a:ea typeface="+mj-ea"/>
                <a:cs typeface="+mj-cs"/>
              </a:rPr>
              <a:t>The </a:t>
            </a:r>
            <a:r>
              <a:rPr lang="de-DE" sz="3200" b="1">
                <a:solidFill>
                  <a:srgbClr val="0073AA"/>
                </a:solidFill>
                <a:latin typeface="+mj-lt"/>
                <a:ea typeface="+mj-ea"/>
                <a:cs typeface="+mj-cs"/>
              </a:rPr>
              <a:t>handling</a:t>
            </a:r>
            <a:r>
              <a:rPr lang="de-DE" sz="3200" b="1">
                <a:solidFill>
                  <a:srgbClr val="0073AA"/>
                </a:solidFill>
                <a:latin typeface="+mj-lt"/>
                <a:ea typeface="+mj-ea"/>
                <a:cs typeface="+mj-cs"/>
              </a:rPr>
              <a:t> </a:t>
            </a:r>
            <a:r>
              <a:rPr lang="de-DE" sz="3200" b="1">
                <a:solidFill>
                  <a:srgbClr val="0073AA"/>
                </a:solidFill>
                <a:latin typeface="+mj-lt"/>
                <a:ea typeface="+mj-ea"/>
                <a:cs typeface="+mj-cs"/>
              </a:rPr>
              <a:t>of</a:t>
            </a:r>
            <a:r>
              <a:rPr lang="de-DE" sz="3200" b="1">
                <a:solidFill>
                  <a:srgbClr val="0073AA"/>
                </a:solidFill>
                <a:latin typeface="+mj-lt"/>
                <a:ea typeface="+mj-ea"/>
                <a:cs typeface="+mj-cs"/>
              </a:rPr>
              <a:t> </a:t>
            </a:r>
            <a:r>
              <a:rPr lang="de-DE" sz="3200" b="1">
                <a:solidFill>
                  <a:srgbClr val="0073AA"/>
                </a:solidFill>
                <a:latin typeface="+mj-lt"/>
                <a:ea typeface="+mj-ea"/>
                <a:cs typeface="+mj-cs"/>
              </a:rPr>
              <a:t>current</a:t>
            </a:r>
            <a:r>
              <a:rPr lang="de-DE" sz="3200" b="1">
                <a:solidFill>
                  <a:srgbClr val="0073AA"/>
                </a:solidFill>
                <a:latin typeface="+mj-lt"/>
                <a:ea typeface="+mj-ea"/>
                <a:cs typeface="+mj-cs"/>
              </a:rPr>
              <a:t> </a:t>
            </a:r>
            <a:r>
              <a:rPr lang="de-DE" sz="3200" b="1">
                <a:solidFill>
                  <a:srgbClr val="0073AA"/>
                </a:solidFill>
                <a:latin typeface="+mj-lt"/>
                <a:ea typeface="+mj-ea"/>
                <a:cs typeface="+mj-cs"/>
              </a:rPr>
              <a:t>calibration</a:t>
            </a:r>
            <a:r>
              <a:rPr lang="de-DE" sz="3200" b="1">
                <a:solidFill>
                  <a:srgbClr val="0073AA"/>
                </a:solidFill>
                <a:latin typeface="+mj-lt"/>
                <a:ea typeface="+mj-ea"/>
                <a:cs typeface="+mj-cs"/>
              </a:rPr>
              <a:t> </a:t>
            </a:r>
            <a:r>
              <a:rPr lang="de-DE" sz="3200" b="1">
                <a:solidFill>
                  <a:srgbClr val="0073AA"/>
                </a:solidFill>
                <a:latin typeface="+mj-lt"/>
                <a:ea typeface="+mj-ea"/>
                <a:cs typeface="+mj-cs"/>
              </a:rPr>
              <a:t>certificates</a:t>
            </a:r>
            <a:r>
              <a:rPr lang="de-DE" sz="3200" b="1">
                <a:solidFill>
                  <a:srgbClr val="0073AA"/>
                </a:solidFill>
                <a:latin typeface="+mj-lt"/>
                <a:ea typeface="+mj-ea"/>
                <a:cs typeface="+mj-cs"/>
              </a:rPr>
              <a:t> </a:t>
            </a:r>
            <a:r>
              <a:rPr lang="de-DE" sz="3200" b="1">
                <a:solidFill>
                  <a:srgbClr val="0073AA"/>
                </a:solidFill>
                <a:latin typeface="+mj-lt"/>
                <a:ea typeface="+mj-ea"/>
                <a:cs typeface="+mj-cs"/>
              </a:rPr>
              <a:t>requires</a:t>
            </a:r>
            <a:r>
              <a:rPr lang="de-DE" sz="3200" b="1">
                <a:solidFill>
                  <a:srgbClr val="0073AA"/>
                </a:solidFill>
                <a:latin typeface="+mj-lt"/>
                <a:ea typeface="+mj-ea"/>
                <a:cs typeface="+mj-cs"/>
              </a:rPr>
              <a:t> </a:t>
            </a:r>
            <a:r>
              <a:rPr lang="de-DE" sz="3200" b="1">
                <a:solidFill>
                  <a:srgbClr val="0073AA"/>
                </a:solidFill>
                <a:latin typeface="+mj-lt"/>
                <a:ea typeface="+mj-ea"/>
                <a:cs typeface="+mj-cs"/>
              </a:rPr>
              <a:t>manual</a:t>
            </a:r>
            <a:r>
              <a:rPr lang="de-DE" sz="3200" b="1">
                <a:solidFill>
                  <a:srgbClr val="0073AA"/>
                </a:solidFill>
                <a:latin typeface="+mj-lt"/>
                <a:ea typeface="+mj-ea"/>
                <a:cs typeface="+mj-cs"/>
              </a:rPr>
              <a:t> </a:t>
            </a:r>
            <a:r>
              <a:rPr lang="de-DE" sz="3200" b="1">
                <a:solidFill>
                  <a:srgbClr val="0073AA"/>
                </a:solidFill>
                <a:latin typeface="+mj-lt"/>
                <a:ea typeface="+mj-ea"/>
                <a:cs typeface="+mj-cs"/>
              </a:rPr>
              <a:t>work</a:t>
            </a:r>
            <a:endParaRPr lang="de-DE" sz="3200" b="1">
              <a:solidFill>
                <a:srgbClr val="0073AA"/>
              </a:solidFill>
              <a:latin typeface="+mj-lt"/>
              <a:ea typeface="+mj-ea"/>
              <a:cs typeface="+mj-cs"/>
            </a:endParaRPr>
          </a:p>
        </p:txBody>
      </p:sp>
      <p:pic>
        <p:nvPicPr>
          <p:cNvPr id="7" name="Grafik 11"/>
          <p:cNvPicPr>
            <a:picLocks noChangeAspect="1"/>
          </p:cNvPicPr>
          <p:nvPr/>
        </p:nvPicPr>
        <p:blipFill>
          <a:blip r:embed="rId2"/>
          <a:srcRect l="0" t="0" r="0" b="35581"/>
          <a:stretch/>
        </p:blipFill>
        <p:spPr bwMode="auto">
          <a:xfrm rot="20957128">
            <a:off x="8315161" y="2975028"/>
            <a:ext cx="3173884" cy="2931380"/>
          </a:xfrm>
          <a:prstGeom prst="rect">
            <a:avLst/>
          </a:prstGeom>
          <a:ln>
            <a:noFill/>
          </a:ln>
          <a:effectLst>
            <a:outerShdw blurRad="292100" dist="139700" dir="2700000" algn="tl" rotWithShape="0">
              <a:srgbClr val="333333">
                <a:alpha val="65000"/>
              </a:srgbClr>
            </a:outerShdw>
          </a:effectLst>
        </p:spPr>
      </p:pic>
      <p:pic>
        <p:nvPicPr>
          <p:cNvPr id="8" name="Grafik 12"/>
          <p:cNvPicPr>
            <a:picLocks noChangeAspect="1"/>
          </p:cNvPicPr>
          <p:nvPr/>
        </p:nvPicPr>
        <p:blipFill>
          <a:blip r:embed="rId3"/>
          <a:srcRect l="0" t="0" r="0" b="40527"/>
          <a:stretch/>
        </p:blipFill>
        <p:spPr bwMode="auto">
          <a:xfrm rot="20981028">
            <a:off x="6280803" y="2850215"/>
            <a:ext cx="3375661" cy="3048057"/>
          </a:xfrm>
          <a:prstGeom prst="rect">
            <a:avLst/>
          </a:prstGeom>
          <a:ln>
            <a:noFill/>
          </a:ln>
          <a:effectLst>
            <a:outerShdw blurRad="292100" dist="139700" dir="2700000" algn="tl" rotWithShape="0">
              <a:srgbClr val="333333">
                <a:alpha val="65000"/>
              </a:srgbClr>
            </a:outerShdw>
          </a:effectLst>
        </p:spPr>
      </p:pic>
      <p:sp>
        <p:nvSpPr>
          <p:cNvPr id="9" name="Textfeld 41"/>
          <p:cNvSpPr txBox="1"/>
          <p:nvPr/>
        </p:nvSpPr>
        <p:spPr bwMode="auto">
          <a:xfrm>
            <a:off x="181776" y="2386869"/>
            <a:ext cx="6209295" cy="3631763"/>
          </a:xfrm>
          <a:prstGeom prst="rect">
            <a:avLst/>
          </a:prstGeom>
          <a:noFill/>
        </p:spPr>
        <p:txBody>
          <a:bodyPr wrap="square" rtlCol="0">
            <a:spAutoFit/>
          </a:bodyPr>
          <a:lst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buClr>
                <a:srgbClr val="006FA6"/>
              </a:buClr>
              <a:defRPr/>
            </a:pPr>
            <a:endParaRPr lang="en-US" sz="2000"/>
          </a:p>
          <a:p>
            <a:pPr marL="600075" lvl="1" indent="-257175">
              <a:buClr>
                <a:srgbClr val="006FA6"/>
              </a:buClr>
              <a:buFont typeface="Arial"/>
              <a:buChar char="•"/>
              <a:defRPr/>
            </a:pPr>
            <a:r>
              <a:rPr lang="en-US" sz="2000"/>
              <a:t>Calibration certificates are commonly still </a:t>
            </a:r>
            <a:r>
              <a:rPr lang="en-US" sz="2000" b="1"/>
              <a:t>paper</a:t>
            </a:r>
            <a:r>
              <a:rPr lang="en-US" sz="2000"/>
              <a:t> documents or PDF files</a:t>
            </a:r>
            <a:endParaRPr/>
          </a:p>
          <a:p>
            <a:pPr marL="342900" lvl="1">
              <a:buClr>
                <a:srgbClr val="006FA6"/>
              </a:buClr>
              <a:defRPr/>
            </a:pPr>
            <a:endParaRPr lang="en-US" sz="1000"/>
          </a:p>
          <a:p>
            <a:pPr marL="1257300" lvl="3">
              <a:buClr>
                <a:srgbClr val="006FA6"/>
              </a:buClr>
              <a:defRPr/>
            </a:pPr>
            <a:r>
              <a:rPr lang="en-US" sz="2000"/>
              <a:t> These formats lack machine-readability</a:t>
            </a:r>
            <a:endParaRPr/>
          </a:p>
          <a:p>
            <a:pPr marL="342900" lvl="1">
              <a:buClr>
                <a:srgbClr val="006FA6"/>
              </a:buClr>
              <a:defRPr/>
            </a:pPr>
            <a:endParaRPr lang="en-US" sz="2000"/>
          </a:p>
          <a:p>
            <a:pPr marL="342900" lvl="1">
              <a:buClr>
                <a:srgbClr val="006FA6"/>
              </a:buClr>
              <a:defRPr/>
            </a:pPr>
            <a:endParaRPr lang="en-US" sz="2000"/>
          </a:p>
          <a:p>
            <a:pPr marL="600075" lvl="1" indent="-257175">
              <a:buClr>
                <a:srgbClr val="006FA6"/>
              </a:buClr>
              <a:buFont typeface="Arial"/>
              <a:buChar char="•"/>
              <a:defRPr/>
            </a:pPr>
            <a:r>
              <a:rPr lang="en-US" sz="2000">
                <a:cs typeface="Arial"/>
              </a:rPr>
              <a:t>Transcribing data from a certificate needs to be done </a:t>
            </a:r>
            <a:r>
              <a:rPr lang="en-US" sz="2000" b="1">
                <a:cs typeface="Arial"/>
              </a:rPr>
              <a:t>manually</a:t>
            </a:r>
            <a:endParaRPr/>
          </a:p>
          <a:p>
            <a:pPr marL="342900" lvl="1">
              <a:buClr>
                <a:srgbClr val="006FA6"/>
              </a:buClr>
              <a:defRPr/>
            </a:pPr>
            <a:endParaRPr lang="en-US" sz="1000" b="1">
              <a:cs typeface="Arial"/>
            </a:endParaRPr>
          </a:p>
          <a:p>
            <a:pPr marL="1257300" lvl="3">
              <a:buClr>
                <a:srgbClr val="006FA6"/>
              </a:buClr>
              <a:defRPr/>
            </a:pPr>
            <a:r>
              <a:rPr lang="en-US" sz="2000">
                <a:cs typeface="Arial"/>
              </a:rPr>
              <a:t> Vulnerability to human errors that cause risks</a:t>
            </a:r>
            <a:endParaRPr/>
          </a:p>
          <a:p>
            <a:pPr marL="1257300" lvl="3">
              <a:buClr>
                <a:srgbClr val="006FA6"/>
              </a:buClr>
              <a:defRPr/>
            </a:pPr>
            <a:endParaRPr lang="en-US" sz="1000">
              <a:cs typeface="Arial"/>
            </a:endParaRPr>
          </a:p>
          <a:p>
            <a:pPr marL="1257300" lvl="3">
              <a:buClr>
                <a:srgbClr val="006FA6"/>
              </a:buClr>
              <a:defRPr/>
            </a:pPr>
            <a:r>
              <a:rPr lang="en-GB" sz="2000">
                <a:cs typeface="Arial"/>
              </a:rPr>
              <a:t> Inefficiency in terms of time and costs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Why do we need DCCs?</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
        <p:nvSpPr>
          <p:cNvPr id="12" name="TextBox 11"/>
          <p:cNvSpPr txBox="1"/>
          <p:nvPr/>
        </p:nvSpPr>
        <p:spPr bwMode="auto">
          <a:xfrm>
            <a:off x="810227" y="1643605"/>
            <a:ext cx="11063798" cy="3970318"/>
          </a:xfrm>
          <a:prstGeom prst="rect">
            <a:avLst/>
          </a:prstGeom>
          <a:noFill/>
        </p:spPr>
        <p:txBody>
          <a:bodyPr wrap="none" rtlCol="0">
            <a:spAutoFit/>
          </a:bodyPr>
          <a:lstStyle/>
          <a:p>
            <a:pPr>
              <a:defRPr/>
            </a:pPr>
            <a:r>
              <a:rPr lang="de-DE"/>
              <a:t>Efficiency, in </a:t>
            </a:r>
            <a:r>
              <a:rPr lang="de-DE"/>
              <a:t>speed</a:t>
            </a:r>
            <a:r>
              <a:rPr lang="de-DE"/>
              <a:t> </a:t>
            </a:r>
            <a:r>
              <a:rPr lang="de-DE"/>
              <a:t>of</a:t>
            </a:r>
            <a:r>
              <a:rPr lang="de-DE"/>
              <a:t> </a:t>
            </a:r>
            <a:r>
              <a:rPr lang="de-DE"/>
              <a:t>transmission</a:t>
            </a:r>
            <a:r>
              <a:rPr lang="de-DE"/>
              <a:t> and </a:t>
            </a:r>
            <a:r>
              <a:rPr lang="de-DE"/>
              <a:t>readability</a:t>
            </a:r>
            <a:r>
              <a:rPr lang="de-DE"/>
              <a:t> </a:t>
            </a:r>
            <a:r>
              <a:rPr lang="de-DE"/>
              <a:t>into</a:t>
            </a:r>
            <a:r>
              <a:rPr lang="de-DE"/>
              <a:t> </a:t>
            </a:r>
            <a:r>
              <a:rPr lang="de-DE"/>
              <a:t>various</a:t>
            </a:r>
            <a:r>
              <a:rPr lang="de-DE"/>
              <a:t> digital </a:t>
            </a:r>
            <a:r>
              <a:rPr lang="de-DE"/>
              <a:t>systems</a:t>
            </a:r>
            <a:r>
              <a:rPr lang="de-DE"/>
              <a:t> </a:t>
            </a:r>
            <a:endParaRPr/>
          </a:p>
          <a:p>
            <a:pPr>
              <a:defRPr/>
            </a:pPr>
            <a:endParaRPr lang="de-DE"/>
          </a:p>
          <a:p>
            <a:pPr>
              <a:defRPr/>
            </a:pPr>
            <a:r>
              <a:rPr lang="de-DE"/>
              <a:t>Avoids</a:t>
            </a:r>
            <a:r>
              <a:rPr lang="de-DE"/>
              <a:t> </a:t>
            </a:r>
            <a:r>
              <a:rPr lang="de-DE"/>
              <a:t>manual</a:t>
            </a:r>
            <a:r>
              <a:rPr lang="de-DE"/>
              <a:t> </a:t>
            </a:r>
            <a:r>
              <a:rPr lang="de-DE"/>
              <a:t>processing</a:t>
            </a:r>
            <a:r>
              <a:rPr lang="de-DE"/>
              <a:t> and </a:t>
            </a:r>
            <a:r>
              <a:rPr lang="de-DE"/>
              <a:t>the</a:t>
            </a:r>
            <a:r>
              <a:rPr lang="de-DE"/>
              <a:t> </a:t>
            </a:r>
            <a:r>
              <a:rPr lang="de-DE"/>
              <a:t>possibility</a:t>
            </a:r>
            <a:r>
              <a:rPr lang="de-DE"/>
              <a:t> </a:t>
            </a:r>
            <a:r>
              <a:rPr lang="de-DE"/>
              <a:t>of</a:t>
            </a:r>
            <a:r>
              <a:rPr lang="de-DE"/>
              <a:t> </a:t>
            </a:r>
            <a:r>
              <a:rPr lang="de-DE"/>
              <a:t>making</a:t>
            </a:r>
            <a:r>
              <a:rPr lang="de-DE"/>
              <a:t> </a:t>
            </a:r>
            <a:r>
              <a:rPr lang="de-DE"/>
              <a:t>transcription</a:t>
            </a:r>
            <a:r>
              <a:rPr lang="de-DE"/>
              <a:t> </a:t>
            </a:r>
            <a:r>
              <a:rPr lang="de-DE"/>
              <a:t>errors</a:t>
            </a:r>
            <a:r>
              <a:rPr lang="de-DE"/>
              <a:t> </a:t>
            </a:r>
            <a:endParaRPr/>
          </a:p>
          <a:p>
            <a:pPr>
              <a:defRPr/>
            </a:pPr>
            <a:endParaRPr lang="de-DE"/>
          </a:p>
          <a:p>
            <a:pPr>
              <a:defRPr/>
            </a:pPr>
            <a:r>
              <a:rPr lang="de-DE"/>
              <a:t>Security - digital </a:t>
            </a:r>
            <a:r>
              <a:rPr lang="de-DE"/>
              <a:t>data</a:t>
            </a:r>
            <a:r>
              <a:rPr lang="de-DE"/>
              <a:t> </a:t>
            </a:r>
            <a:r>
              <a:rPr lang="de-DE"/>
              <a:t>files</a:t>
            </a:r>
            <a:r>
              <a:rPr lang="de-DE"/>
              <a:t> </a:t>
            </a:r>
            <a:r>
              <a:rPr lang="de-DE"/>
              <a:t>can</a:t>
            </a:r>
            <a:r>
              <a:rPr lang="de-DE"/>
              <a:t> </a:t>
            </a:r>
            <a:r>
              <a:rPr lang="de-DE"/>
              <a:t>be</a:t>
            </a:r>
            <a:r>
              <a:rPr lang="de-DE"/>
              <a:t> </a:t>
            </a:r>
            <a:r>
              <a:rPr lang="de-DE"/>
              <a:t>signed</a:t>
            </a:r>
            <a:r>
              <a:rPr lang="de-DE"/>
              <a:t> and </a:t>
            </a:r>
            <a:r>
              <a:rPr lang="de-DE"/>
              <a:t>securely</a:t>
            </a:r>
            <a:r>
              <a:rPr lang="de-DE"/>
              <a:t> </a:t>
            </a:r>
            <a:r>
              <a:rPr lang="de-DE"/>
              <a:t>transmitted</a:t>
            </a:r>
            <a:endParaRPr lang="de-DE"/>
          </a:p>
          <a:p>
            <a:pPr>
              <a:defRPr/>
            </a:pPr>
            <a:endParaRPr lang="de-DE"/>
          </a:p>
          <a:p>
            <a:pPr>
              <a:defRPr/>
            </a:pPr>
            <a:r>
              <a:rPr lang="de-DE"/>
              <a:t>Company </a:t>
            </a:r>
            <a:r>
              <a:rPr lang="de-DE"/>
              <a:t>policy</a:t>
            </a:r>
            <a:r>
              <a:rPr lang="de-DE"/>
              <a:t> </a:t>
            </a:r>
            <a:r>
              <a:rPr lang="de-DE"/>
              <a:t>towards</a:t>
            </a:r>
            <a:r>
              <a:rPr lang="de-DE"/>
              <a:t> digital </a:t>
            </a:r>
            <a:r>
              <a:rPr lang="de-DE"/>
              <a:t>paper-less</a:t>
            </a:r>
            <a:r>
              <a:rPr lang="de-DE"/>
              <a:t> </a:t>
            </a:r>
            <a:r>
              <a:rPr lang="de-DE"/>
              <a:t>office</a:t>
            </a:r>
            <a:endParaRPr lang="de-DE"/>
          </a:p>
          <a:p>
            <a:pPr>
              <a:defRPr/>
            </a:pPr>
            <a:endParaRPr lang="de-DE"/>
          </a:p>
          <a:p>
            <a:pPr>
              <a:defRPr/>
            </a:pPr>
            <a:r>
              <a:rPr lang="de-DE"/>
              <a:t>Digital </a:t>
            </a:r>
            <a:r>
              <a:rPr lang="de-DE"/>
              <a:t>measuring</a:t>
            </a:r>
            <a:r>
              <a:rPr lang="de-DE"/>
              <a:t> </a:t>
            </a:r>
            <a:r>
              <a:rPr lang="de-DE"/>
              <a:t>management</a:t>
            </a:r>
            <a:r>
              <a:rPr lang="de-DE"/>
              <a:t> </a:t>
            </a:r>
            <a:r>
              <a:rPr lang="de-DE"/>
              <a:t>systems</a:t>
            </a:r>
            <a:r>
              <a:rPr lang="de-DE"/>
              <a:t> </a:t>
            </a:r>
            <a:r>
              <a:rPr lang="de-DE"/>
              <a:t>need</a:t>
            </a:r>
            <a:r>
              <a:rPr lang="de-DE"/>
              <a:t> </a:t>
            </a:r>
            <a:r>
              <a:rPr lang="de-DE"/>
              <a:t>media</a:t>
            </a:r>
            <a:r>
              <a:rPr lang="de-DE"/>
              <a:t> break </a:t>
            </a:r>
            <a:r>
              <a:rPr lang="de-DE"/>
              <a:t>free</a:t>
            </a:r>
            <a:r>
              <a:rPr lang="de-DE"/>
              <a:t> (</a:t>
            </a:r>
            <a:r>
              <a:rPr lang="de-DE"/>
              <a:t>whole</a:t>
            </a:r>
            <a:r>
              <a:rPr lang="de-DE"/>
              <a:t> </a:t>
            </a:r>
            <a:r>
              <a:rPr lang="de-DE"/>
              <a:t>process</a:t>
            </a:r>
            <a:r>
              <a:rPr lang="de-DE"/>
              <a:t> </a:t>
            </a:r>
            <a:r>
              <a:rPr lang="de-DE"/>
              <a:t>is</a:t>
            </a:r>
            <a:r>
              <a:rPr lang="de-DE"/>
              <a:t> digital) </a:t>
            </a:r>
            <a:r>
              <a:rPr lang="de-DE"/>
              <a:t>collation</a:t>
            </a:r>
            <a:r>
              <a:rPr lang="de-DE"/>
              <a:t> </a:t>
            </a:r>
            <a:r>
              <a:rPr lang="de-DE"/>
              <a:t>of</a:t>
            </a:r>
            <a:r>
              <a:rPr lang="de-DE"/>
              <a:t> </a:t>
            </a:r>
            <a:r>
              <a:rPr lang="de-DE"/>
              <a:t>calibration</a:t>
            </a:r>
            <a:r>
              <a:rPr lang="de-DE"/>
              <a:t> </a:t>
            </a:r>
            <a:r>
              <a:rPr lang="de-DE"/>
              <a:t>data</a:t>
            </a:r>
            <a:endParaRPr lang="de-DE"/>
          </a:p>
          <a:p>
            <a:pPr>
              <a:defRPr/>
            </a:pPr>
            <a:endParaRPr lang="de-DE"/>
          </a:p>
          <a:p>
            <a:pPr>
              <a:defRPr/>
            </a:pPr>
            <a:r>
              <a:rPr lang="en-GB" sz="1800">
                <a:latin typeface="Calibri"/>
                <a:ea typeface="Calibri"/>
                <a:cs typeface="Times New Roman"/>
              </a:rPr>
              <a:t>The DCC can allow for significantly more information to be provided to customers … </a:t>
            </a:r>
            <a:endParaRPr/>
          </a:p>
          <a:p>
            <a:pPr>
              <a:defRPr/>
            </a:pPr>
            <a:r>
              <a:rPr lang="de-DE"/>
              <a:t>.</a:t>
            </a:r>
            <a:endParaRPr/>
          </a:p>
          <a:p>
            <a:pPr>
              <a:defRPr/>
            </a:pPr>
            <a:endParaRPr lang="de-DE"/>
          </a:p>
          <a:p>
            <a:pPr>
              <a:defRPr/>
            </a:pP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How do I build a DCC?</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
        <p:nvSpPr>
          <p:cNvPr id="7" name="TextBox 6"/>
          <p:cNvSpPr txBox="1"/>
          <p:nvPr/>
        </p:nvSpPr>
        <p:spPr bwMode="auto">
          <a:xfrm>
            <a:off x="559860" y="1422119"/>
            <a:ext cx="9498540" cy="4353692"/>
          </a:xfrm>
          <a:prstGeom prst="rect">
            <a:avLst/>
          </a:prstGeom>
          <a:noFill/>
        </p:spPr>
        <p:txBody>
          <a:bodyPr wrap="square">
            <a:spAutoFit/>
          </a:bodyPr>
          <a:lstStyle/>
          <a:p>
            <a:pPr marL="342900" lvl="0" indent="-342900">
              <a:lnSpc>
                <a:spcPct val="107000"/>
              </a:lnSpc>
              <a:spcAft>
                <a:spcPts val="800"/>
              </a:spcAft>
              <a:buFont typeface="+mj-lt"/>
              <a:buAutoNum type="arabicPeriod"/>
              <a:defRPr/>
            </a:pPr>
            <a:r>
              <a:rPr lang="en-GB" sz="1800">
                <a:latin typeface="Calibri"/>
                <a:ea typeface="Calibri"/>
                <a:cs typeface="Times New Roman"/>
              </a:rPr>
              <a:t>Choose which type to use (XML or PDF Based)* </a:t>
            </a:r>
            <a:endParaRPr/>
          </a:p>
          <a:p>
            <a:pPr marL="342900" lvl="0" indent="-342900">
              <a:lnSpc>
                <a:spcPct val="107000"/>
              </a:lnSpc>
              <a:spcAft>
                <a:spcPts val="800"/>
              </a:spcAft>
              <a:buFont typeface="+mj-lt"/>
              <a:buAutoNum type="arabicPeriod"/>
              <a:defRPr/>
            </a:pPr>
            <a:endParaRPr lang="en-GB">
              <a:latin typeface="Calibri"/>
              <a:ea typeface="Calibri"/>
              <a:cs typeface="Times New Roman"/>
            </a:endParaRPr>
          </a:p>
          <a:p>
            <a:pPr marL="342900" lvl="0" indent="-342900">
              <a:lnSpc>
                <a:spcPct val="107000"/>
              </a:lnSpc>
              <a:spcAft>
                <a:spcPts val="800"/>
              </a:spcAft>
              <a:buFont typeface="+mj-lt"/>
              <a:buAutoNum type="arabicPeriod"/>
              <a:defRPr/>
            </a:pPr>
            <a:r>
              <a:rPr lang="en-GB" sz="1800">
                <a:latin typeface="Calibri"/>
                <a:ea typeface="Calibri"/>
                <a:cs typeface="Times New Roman"/>
              </a:rPr>
              <a:t> Look for Good Practice examples for the type of Calibration you are making. (Currently examples of Best Practice are available from the PTB website (link). DKD Mass Expert Report (link to find)</a:t>
            </a:r>
            <a:endParaRPr/>
          </a:p>
          <a:p>
            <a:pPr marL="342900" lvl="0" indent="-342900">
              <a:lnSpc>
                <a:spcPct val="107000"/>
              </a:lnSpc>
              <a:spcAft>
                <a:spcPts val="800"/>
              </a:spcAft>
              <a:buFont typeface="+mj-lt"/>
              <a:buAutoNum type="arabicPeriod"/>
              <a:defRPr/>
            </a:pPr>
            <a:endParaRPr lang="en-GB">
              <a:latin typeface="Calibri"/>
              <a:ea typeface="Calibri"/>
              <a:cs typeface="Times New Roman"/>
            </a:endParaRPr>
          </a:p>
          <a:p>
            <a:pPr marL="342900" lvl="0" indent="-342900">
              <a:lnSpc>
                <a:spcPct val="107000"/>
              </a:lnSpc>
              <a:spcAft>
                <a:spcPts val="800"/>
              </a:spcAft>
              <a:buFont typeface="+mj-lt"/>
              <a:buAutoNum type="arabicPeriod"/>
              <a:defRPr/>
            </a:pPr>
            <a:r>
              <a:rPr lang="en-GB" sz="1800">
                <a:latin typeface="Calibri"/>
                <a:ea typeface="Calibri"/>
                <a:cs typeface="Times New Roman"/>
              </a:rPr>
              <a:t>Find and use suitable tools to build the DCC (</a:t>
            </a:r>
            <a:r>
              <a:rPr lang="en-GB" sz="1800">
                <a:latin typeface="Calibri"/>
                <a:ea typeface="Calibri"/>
                <a:cs typeface="Times New Roman"/>
              </a:rPr>
              <a:t>Gemimeg</a:t>
            </a:r>
            <a:r>
              <a:rPr lang="en-GB" sz="1800">
                <a:latin typeface="Calibri"/>
                <a:ea typeface="Calibri"/>
                <a:cs typeface="Times New Roman"/>
              </a:rPr>
              <a:t> tool for XML, </a:t>
            </a:r>
            <a:r>
              <a:rPr lang="en-GB" sz="1800">
                <a:latin typeface="Calibri"/>
                <a:ea typeface="Calibri"/>
                <a:cs typeface="Times New Roman"/>
              </a:rPr>
              <a:t>GitHUB</a:t>
            </a:r>
            <a:r>
              <a:rPr lang="en-GB" sz="1800">
                <a:latin typeface="Calibri"/>
                <a:ea typeface="Calibri"/>
                <a:cs typeface="Times New Roman"/>
              </a:rPr>
              <a:t> repository for the PDF/A3 DCC). Other tools are available and will be described in more detail.</a:t>
            </a:r>
            <a:endParaRPr/>
          </a:p>
          <a:p>
            <a:pPr marL="342900" lvl="0" indent="-342900">
              <a:lnSpc>
                <a:spcPct val="107000"/>
              </a:lnSpc>
              <a:spcAft>
                <a:spcPts val="800"/>
              </a:spcAft>
              <a:buFont typeface="+mj-lt"/>
              <a:buAutoNum type="arabicPeriod"/>
              <a:defRPr/>
            </a:pPr>
            <a:endParaRPr lang="en-GB">
              <a:latin typeface="Calibri"/>
              <a:ea typeface="Calibri"/>
              <a:cs typeface="Times New Roman"/>
            </a:endParaRPr>
          </a:p>
          <a:p>
            <a:pPr marL="342900" indent="-342900">
              <a:lnSpc>
                <a:spcPct val="107000"/>
              </a:lnSpc>
              <a:spcAft>
                <a:spcPts val="800"/>
              </a:spcAft>
              <a:buFont typeface="+mj-lt"/>
              <a:buAutoNum type="arabicPeriod"/>
              <a:defRPr/>
            </a:pPr>
            <a:r>
              <a:rPr lang="en-GB">
                <a:latin typeface="Calibri"/>
                <a:ea typeface="Calibri"/>
                <a:cs typeface="Times New Roman"/>
              </a:rPr>
              <a:t>More technical details will be provided in the “DCC Starter Kit” and also via the DCC Summer School training material.</a:t>
            </a:r>
            <a:r>
              <a:rPr lang="en-GB" sz="1800">
                <a:latin typeface="Calibri"/>
                <a:ea typeface="Calibri"/>
                <a:cs typeface="Times New Roman"/>
              </a:rPr>
              <a:t> (SEE shanna link to material see my email to Shanna)</a:t>
            </a:r>
            <a:endParaRPr/>
          </a:p>
          <a:p>
            <a:pPr marL="342900" lvl="0" indent="-342900">
              <a:lnSpc>
                <a:spcPct val="107000"/>
              </a:lnSpc>
              <a:spcAft>
                <a:spcPts val="800"/>
              </a:spcAft>
              <a:buFont typeface="+mj-lt"/>
              <a:buAutoNum type="arabicPeriod"/>
              <a:defRPr/>
            </a:pPr>
            <a:endParaRPr lang="en-GB" sz="1800">
              <a:latin typeface="Calibri"/>
              <a:ea typeface="Calibri"/>
              <a:cs typeface="Times New Roman"/>
            </a:endParaRPr>
          </a:p>
        </p:txBody>
      </p:sp>
      <p:sp>
        <p:nvSpPr>
          <p:cNvPr id="8" name="TextBox 7"/>
          <p:cNvSpPr txBox="1"/>
          <p:nvPr/>
        </p:nvSpPr>
        <p:spPr bwMode="auto">
          <a:xfrm>
            <a:off x="844952" y="5764192"/>
            <a:ext cx="10268196" cy="369332"/>
          </a:xfrm>
          <a:prstGeom prst="rect">
            <a:avLst/>
          </a:prstGeom>
          <a:noFill/>
        </p:spPr>
        <p:txBody>
          <a:bodyPr wrap="none" rtlCol="0">
            <a:spAutoFit/>
          </a:bodyPr>
          <a:lstStyle/>
          <a:p>
            <a:pPr>
              <a:defRPr/>
            </a:pPr>
            <a:r>
              <a:rPr lang="de-DE"/>
              <a:t>*</a:t>
            </a:r>
            <a:r>
              <a:rPr lang="de-DE"/>
              <a:t>Please</a:t>
            </a:r>
            <a:r>
              <a:rPr lang="de-DE"/>
              <a:t> </a:t>
            </a:r>
            <a:r>
              <a:rPr lang="de-DE"/>
              <a:t>note</a:t>
            </a:r>
            <a:r>
              <a:rPr lang="de-DE"/>
              <a:t> Word </a:t>
            </a:r>
            <a:r>
              <a:rPr lang="de-DE"/>
              <a:t>files</a:t>
            </a:r>
            <a:r>
              <a:rPr lang="de-DE"/>
              <a:t> and </a:t>
            </a:r>
            <a:r>
              <a:rPr lang="de-DE"/>
              <a:t>plain</a:t>
            </a:r>
            <a:r>
              <a:rPr lang="de-DE"/>
              <a:t> </a:t>
            </a:r>
            <a:r>
              <a:rPr lang="de-DE"/>
              <a:t>pdf</a:t>
            </a:r>
            <a:r>
              <a:rPr lang="de-DE"/>
              <a:t> </a:t>
            </a:r>
            <a:r>
              <a:rPr lang="de-DE"/>
              <a:t>documents</a:t>
            </a:r>
            <a:r>
              <a:rPr lang="de-DE"/>
              <a:t> </a:t>
            </a:r>
            <a:r>
              <a:rPr lang="de-DE"/>
              <a:t>are</a:t>
            </a:r>
            <a:r>
              <a:rPr lang="de-DE"/>
              <a:t> not </a:t>
            </a:r>
            <a:r>
              <a:rPr lang="de-DE"/>
              <a:t>machine</a:t>
            </a:r>
            <a:r>
              <a:rPr lang="de-DE"/>
              <a:t> </a:t>
            </a:r>
            <a:r>
              <a:rPr lang="de-DE"/>
              <a:t>readable</a:t>
            </a:r>
            <a:r>
              <a:rPr lang="de-DE"/>
              <a:t> and so </a:t>
            </a:r>
            <a:r>
              <a:rPr lang="de-DE"/>
              <a:t>are</a:t>
            </a:r>
            <a:r>
              <a:rPr lang="de-DE"/>
              <a:t> not </a:t>
            </a:r>
            <a:r>
              <a:rPr lang="de-DE"/>
              <a:t>considered</a:t>
            </a:r>
            <a:r>
              <a:rPr lang="de-DE"/>
              <a:t> DCCs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How do I build a DCC?</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
        <p:nvSpPr>
          <p:cNvPr id="6" name="TextBox 5"/>
          <p:cNvSpPr txBox="1"/>
          <p:nvPr/>
        </p:nvSpPr>
        <p:spPr bwMode="auto">
          <a:xfrm>
            <a:off x="925975" y="1701478"/>
            <a:ext cx="5763694" cy="369332"/>
          </a:xfrm>
          <a:prstGeom prst="rect">
            <a:avLst/>
          </a:prstGeom>
          <a:noFill/>
        </p:spPr>
        <p:txBody>
          <a:bodyPr wrap="none" rtlCol="0">
            <a:spAutoFit/>
          </a:bodyPr>
          <a:lstStyle/>
          <a:p>
            <a:pPr>
              <a:defRPr/>
            </a:pPr>
            <a:r>
              <a:rPr lang="de-DE"/>
              <a:t>Compare</a:t>
            </a:r>
            <a:r>
              <a:rPr lang="de-DE"/>
              <a:t> </a:t>
            </a:r>
            <a:r>
              <a:rPr lang="de-DE"/>
              <a:t>the</a:t>
            </a:r>
            <a:r>
              <a:rPr lang="de-DE"/>
              <a:t> </a:t>
            </a:r>
            <a:r>
              <a:rPr lang="de-DE"/>
              <a:t>paper</a:t>
            </a:r>
            <a:r>
              <a:rPr lang="de-DE"/>
              <a:t> </a:t>
            </a:r>
            <a:r>
              <a:rPr lang="de-DE"/>
              <a:t>based</a:t>
            </a:r>
            <a:r>
              <a:rPr lang="de-DE"/>
              <a:t> </a:t>
            </a:r>
            <a:r>
              <a:rPr lang="de-DE"/>
              <a:t>workflow</a:t>
            </a:r>
            <a:r>
              <a:rPr lang="de-DE"/>
              <a:t> </a:t>
            </a:r>
            <a:r>
              <a:rPr lang="de-DE"/>
              <a:t>with</a:t>
            </a:r>
            <a:r>
              <a:rPr lang="de-DE"/>
              <a:t> </a:t>
            </a:r>
            <a:r>
              <a:rPr lang="de-DE"/>
              <a:t>the</a:t>
            </a:r>
            <a:r>
              <a:rPr lang="de-DE"/>
              <a:t> DCC </a:t>
            </a:r>
            <a:r>
              <a:rPr lang="de-DE"/>
              <a:t>workflow</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330086" y="371656"/>
            <a:ext cx="10090264" cy="919358"/>
          </a:xfrm>
        </p:spPr>
        <p:txBody>
          <a:bodyPr/>
          <a:lstStyle/>
          <a:p>
            <a:pPr>
              <a:defRPr/>
            </a:pPr>
            <a:r>
              <a:rPr lang="en-GB"/>
              <a:t>How can an organisation start with DCCs?</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
        <p:nvSpPr>
          <p:cNvPr id="7" name="TextBox 6"/>
          <p:cNvSpPr txBox="1"/>
          <p:nvPr/>
        </p:nvSpPr>
        <p:spPr bwMode="auto">
          <a:xfrm>
            <a:off x="740780" y="2201059"/>
            <a:ext cx="10000526" cy="3156826"/>
          </a:xfrm>
          <a:prstGeom prst="rect">
            <a:avLst/>
          </a:prstGeom>
          <a:noFill/>
        </p:spPr>
        <p:txBody>
          <a:bodyPr wrap="square">
            <a:spAutoFit/>
          </a:bodyPr>
          <a:lstStyle/>
          <a:p>
            <a:pPr marL="742950" lvl="1" indent="-285750">
              <a:lnSpc>
                <a:spcPct val="107000"/>
              </a:lnSpc>
              <a:buFont typeface="+mj-lt"/>
              <a:buAutoNum type="alphaLcPeriod"/>
              <a:defRPr/>
            </a:pPr>
            <a:r>
              <a:rPr lang="en-GB" sz="1800">
                <a:latin typeface="Calibri"/>
                <a:ea typeface="Calibri"/>
                <a:cs typeface="Times New Roman"/>
              </a:rPr>
              <a:t>Training. Technical staff will need to be trained in the use of DCCs (See Starter Kit and Compendium (refer to webpage))</a:t>
            </a:r>
            <a:endParaRPr lang="de-DE" sz="1800">
              <a:latin typeface="Calibri"/>
              <a:ea typeface="Calibri"/>
              <a:cs typeface="Times New Roman"/>
            </a:endParaRPr>
          </a:p>
          <a:p>
            <a:pPr marL="742950" lvl="1" indent="-285750">
              <a:lnSpc>
                <a:spcPct val="107000"/>
              </a:lnSpc>
              <a:buFont typeface="+mj-lt"/>
              <a:buAutoNum type="alphaLcPeriod"/>
              <a:defRPr/>
            </a:pPr>
            <a:r>
              <a:rPr lang="en-GB" sz="1800">
                <a:latin typeface="Calibri"/>
                <a:ea typeface="Calibri"/>
                <a:cs typeface="Times New Roman"/>
              </a:rPr>
              <a:t>How will DCCs affect workflow? You will need to adapt your workflow (include something about automation, refer to starter kit)</a:t>
            </a:r>
            <a:endParaRPr lang="de-DE" sz="1800">
              <a:latin typeface="Calibri"/>
              <a:ea typeface="Calibri"/>
              <a:cs typeface="Times New Roman"/>
            </a:endParaRPr>
          </a:p>
          <a:p>
            <a:pPr marL="742950" lvl="1" indent="-285750">
              <a:lnSpc>
                <a:spcPct val="107000"/>
              </a:lnSpc>
              <a:spcAft>
                <a:spcPts val="800"/>
              </a:spcAft>
              <a:buFont typeface="+mj-lt"/>
              <a:buAutoNum type="alphaLcPeriod"/>
              <a:defRPr/>
            </a:pPr>
            <a:r>
              <a:rPr lang="en-GB" sz="1800">
                <a:latin typeface="Calibri"/>
                <a:ea typeface="Calibri"/>
                <a:cs typeface="Times New Roman"/>
              </a:rPr>
              <a:t>How will DCCs affect my customers? They will also need to adapt their workflow</a:t>
            </a:r>
            <a:endParaRPr/>
          </a:p>
          <a:p>
            <a:pPr marL="742950" lvl="1" indent="-285750">
              <a:lnSpc>
                <a:spcPct val="107000"/>
              </a:lnSpc>
              <a:spcAft>
                <a:spcPts val="800"/>
              </a:spcAft>
              <a:buFont typeface="+mj-lt"/>
              <a:buAutoNum type="alphaLcPeriod"/>
              <a:defRPr/>
            </a:pPr>
            <a:endParaRPr lang="en-GB">
              <a:latin typeface="Calibri"/>
              <a:ea typeface="Calibri"/>
              <a:cs typeface="Times New Roman"/>
            </a:endParaRPr>
          </a:p>
          <a:p>
            <a:pPr marL="742950" lvl="1" indent="-285750">
              <a:lnSpc>
                <a:spcPct val="107000"/>
              </a:lnSpc>
              <a:spcAft>
                <a:spcPts val="800"/>
              </a:spcAft>
              <a:buFont typeface="+mj-lt"/>
              <a:buAutoNum type="alphaLcPeriod"/>
              <a:defRPr/>
            </a:pPr>
            <a:endParaRPr lang="en-GB" sz="1800">
              <a:latin typeface="Calibri"/>
              <a:ea typeface="Calibri"/>
              <a:cs typeface="Times New Roman"/>
            </a:endParaRPr>
          </a:p>
          <a:p>
            <a:pPr marL="742950" lvl="1" indent="-285750">
              <a:lnSpc>
                <a:spcPct val="107000"/>
              </a:lnSpc>
              <a:spcAft>
                <a:spcPts val="800"/>
              </a:spcAft>
              <a:buFont typeface="+mj-lt"/>
              <a:buAutoNum type="alphaLcPeriod"/>
              <a:defRPr/>
            </a:pPr>
            <a:endParaRPr lang="en-GB">
              <a:latin typeface="Calibri"/>
              <a:ea typeface="Calibri"/>
              <a:cs typeface="Times New Roman"/>
            </a:endParaRPr>
          </a:p>
          <a:p>
            <a:pPr marL="742950" lvl="1" indent="-285750">
              <a:lnSpc>
                <a:spcPct val="107000"/>
              </a:lnSpc>
              <a:spcAft>
                <a:spcPts val="800"/>
              </a:spcAft>
              <a:buFont typeface="+mj-lt"/>
              <a:buAutoNum type="alphaLcPeriod"/>
              <a:defRPr/>
            </a:pPr>
            <a:r>
              <a:rPr lang="en-GB" sz="1800">
                <a:latin typeface="Calibri"/>
                <a:ea typeface="Calibri"/>
                <a:cs typeface="Times New Roman"/>
              </a:rPr>
              <a:t>See document in task 2.1 for some more details for nearer term steps in subsection 3.</a:t>
            </a:r>
            <a:endParaRPr lang="de-DE" sz="1800">
              <a:latin typeface="Calibri"/>
              <a:ea typeface="Calibri"/>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DCC Harmonisation</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
        <p:nvSpPr>
          <p:cNvPr id="6" name="Rechteck 3"/>
          <p:cNvSpPr/>
          <p:nvPr/>
        </p:nvSpPr>
        <p:spPr bwMode="auto">
          <a:xfrm>
            <a:off x="9807202" y="2035995"/>
            <a:ext cx="135803" cy="378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p>
        </p:txBody>
      </p:sp>
      <p:sp>
        <p:nvSpPr>
          <p:cNvPr id="7" name="Pfeil: nach rechts 4"/>
          <p:cNvSpPr/>
          <p:nvPr/>
        </p:nvSpPr>
        <p:spPr bwMode="auto">
          <a:xfrm>
            <a:off x="9044237" y="3167714"/>
            <a:ext cx="2680925" cy="1229188"/>
          </a:xfrm>
          <a:prstGeom prst="rightArrow">
            <a:avLst>
              <a:gd name="adj1" fmla="val 100000"/>
              <a:gd name="adj2" fmla="val 50000"/>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defRPr/>
            </a:pPr>
            <a:r>
              <a:rPr lang="en-US" sz="1500" b="1"/>
              <a:t>Transfer</a:t>
            </a:r>
            <a:r>
              <a:rPr lang="en-US" sz="1500"/>
              <a:t> </a:t>
            </a:r>
            <a:r>
              <a:rPr lang="en-US" sz="1500" b="1"/>
              <a:t>of</a:t>
            </a:r>
            <a:r>
              <a:rPr lang="en-US" sz="1500"/>
              <a:t> NMI </a:t>
            </a:r>
            <a:r>
              <a:rPr lang="en-US" sz="1500" b="1"/>
              <a:t>specification</a:t>
            </a:r>
            <a:r>
              <a:rPr lang="en-US" sz="1500"/>
              <a:t> to </a:t>
            </a:r>
            <a:endParaRPr/>
          </a:p>
          <a:p>
            <a:pPr>
              <a:defRPr/>
            </a:pPr>
            <a:r>
              <a:rPr lang="en-US" sz="1500"/>
              <a:t>end users &amp; standardization</a:t>
            </a:r>
            <a:endParaRPr/>
          </a:p>
        </p:txBody>
      </p:sp>
      <p:sp>
        <p:nvSpPr>
          <p:cNvPr id="8" name="Pfeil: nach links 5"/>
          <p:cNvSpPr/>
          <p:nvPr/>
        </p:nvSpPr>
        <p:spPr bwMode="auto">
          <a:xfrm flipH="1">
            <a:off x="8550613" y="2184031"/>
            <a:ext cx="2680926" cy="983683"/>
          </a:xfrm>
          <a:prstGeom prst="leftArrow">
            <a:avLst>
              <a:gd name="adj1" fmla="val 100000"/>
              <a:gd name="adj2" fmla="val 50000"/>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defRPr/>
            </a:pPr>
            <a:r>
              <a:rPr lang="en-US" sz="1500"/>
              <a:t>Fundamental </a:t>
            </a:r>
            <a:r>
              <a:rPr lang="en-US" sz="1500" b="1"/>
              <a:t>NMI specification </a:t>
            </a:r>
            <a:r>
              <a:rPr lang="en-US" sz="1500"/>
              <a:t>in </a:t>
            </a:r>
            <a:r>
              <a:rPr lang="en-US" sz="1500"/>
              <a:t>SmartCom</a:t>
            </a:r>
            <a:endParaRPr lang="en-US" sz="1500"/>
          </a:p>
        </p:txBody>
      </p:sp>
      <p:sp>
        <p:nvSpPr>
          <p:cNvPr id="9" name="Textfeld 6"/>
          <p:cNvSpPr txBox="1"/>
          <p:nvPr/>
        </p:nvSpPr>
        <p:spPr bwMode="auto">
          <a:xfrm>
            <a:off x="508450" y="3579800"/>
            <a:ext cx="3005714" cy="2308324"/>
          </a:xfrm>
          <a:prstGeom prst="rect">
            <a:avLst/>
          </a:prstGeom>
          <a:noFill/>
        </p:spPr>
        <p:txBody>
          <a:bodyPr wrap="square">
            <a:spAutoFit/>
          </a:bodyPr>
          <a:lstStyle/>
          <a:p>
            <a:pPr algn="ctr">
              <a:defRPr/>
            </a:pPr>
            <a:r>
              <a:rPr lang="en-GB" sz="2400" b="1">
                <a:solidFill>
                  <a:schemeClr val="accent1"/>
                </a:solidFill>
                <a:latin typeface="Arial"/>
              </a:rPr>
              <a:t>Digital Calibration Certificate (DCC) considering technical and legal requirements </a:t>
            </a:r>
            <a:endParaRPr/>
          </a:p>
          <a:p>
            <a:pPr marL="342900" indent="-342900">
              <a:buFont typeface="Arial"/>
              <a:buChar char="•"/>
              <a:defRPr/>
            </a:pPr>
            <a:endParaRPr lang="en-GB" sz="2400" i="0" u="none" strike="noStrike">
              <a:solidFill>
                <a:schemeClr val="accent1"/>
              </a:solidFill>
              <a:latin typeface="Arial"/>
            </a:endParaRPr>
          </a:p>
        </p:txBody>
      </p:sp>
      <p:pic>
        <p:nvPicPr>
          <p:cNvPr id="10" name="Grafik 7" descr="Volltreffer Silhouette"/>
          <p:cNvPicPr>
            <a:picLocks noChangeAspect="1"/>
          </p:cNvPicPr>
          <p:nvPr/>
        </p:nvPicPr>
        <p:blipFill>
          <a:blip r:embed="rId3"/>
          <a:stretch/>
        </p:blipFill>
        <p:spPr bwMode="auto">
          <a:xfrm>
            <a:off x="1043155" y="1589872"/>
            <a:ext cx="1936304" cy="1936304"/>
          </a:xfrm>
          <a:prstGeom prst="rect">
            <a:avLst/>
          </a:prstGeom>
          <a:effectLst>
            <a:outerShdw blurRad="50800" dist="38100" dir="5400000" algn="t" rotWithShape="0">
              <a:prstClr val="black">
                <a:alpha val="40000"/>
              </a:prstClr>
            </a:outerShdw>
          </a:effectLst>
        </p:spPr>
      </p:pic>
      <p:sp>
        <p:nvSpPr>
          <p:cNvPr id="11" name="Textfeld 41"/>
          <p:cNvSpPr txBox="1"/>
          <p:nvPr/>
        </p:nvSpPr>
        <p:spPr bwMode="auto">
          <a:xfrm>
            <a:off x="3511320" y="1611595"/>
            <a:ext cx="4698859" cy="4939814"/>
          </a:xfrm>
          <a:prstGeom prst="rect">
            <a:avLst/>
          </a:prstGeom>
          <a:noFill/>
        </p:spPr>
        <p:txBody>
          <a:bodyPr wrap="square" rtlCol="0">
            <a:spAutoFit/>
          </a:bodyPr>
          <a:lst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buClr>
                <a:srgbClr val="006FA6"/>
              </a:buClr>
              <a:defRPr/>
            </a:pPr>
            <a:endParaRPr lang="en-US" sz="2100"/>
          </a:p>
          <a:p>
            <a:pPr marL="600075" lvl="1" indent="-257175">
              <a:buClr>
                <a:srgbClr val="006FA6"/>
              </a:buClr>
              <a:buFont typeface="Arial"/>
              <a:buChar char="•"/>
              <a:defRPr/>
            </a:pPr>
            <a:r>
              <a:rPr lang="en-US" sz="2000" b="1"/>
              <a:t>Consensus:</a:t>
            </a:r>
            <a:endParaRPr/>
          </a:p>
          <a:p>
            <a:pPr marL="1057275" lvl="2" indent="-257175">
              <a:buClr>
                <a:srgbClr val="006FA6"/>
              </a:buClr>
              <a:buFont typeface="Arial"/>
              <a:buChar char="•"/>
              <a:defRPr/>
            </a:pPr>
            <a:r>
              <a:rPr lang="en-US"/>
              <a:t>uniform structure/hierarchy </a:t>
            </a:r>
            <a:endParaRPr/>
          </a:p>
          <a:p>
            <a:pPr marL="1057275" lvl="2" indent="-257175">
              <a:buClr>
                <a:srgbClr val="006FA6"/>
              </a:buClr>
              <a:buFont typeface="Arial"/>
              <a:buChar char="•"/>
              <a:defRPr/>
            </a:pPr>
            <a:r>
              <a:rPr lang="en-US"/>
              <a:t>uniform exchange format (XML or PDF)</a:t>
            </a:r>
            <a:endParaRPr/>
          </a:p>
          <a:p>
            <a:pPr marL="342900" lvl="1">
              <a:buClr>
                <a:srgbClr val="006FA6"/>
              </a:buClr>
              <a:defRPr/>
            </a:pPr>
            <a:endParaRPr lang="en-US"/>
          </a:p>
          <a:p>
            <a:pPr marL="600075" lvl="1" indent="-257175">
              <a:buClr>
                <a:srgbClr val="006FA6"/>
              </a:buClr>
              <a:buFont typeface="Arial"/>
              <a:buChar char="•"/>
              <a:defRPr/>
            </a:pPr>
            <a:r>
              <a:rPr lang="en-US" sz="2000" b="1">
                <a:cs typeface="Arial"/>
              </a:rPr>
              <a:t>Technical solutions:</a:t>
            </a:r>
            <a:endParaRPr/>
          </a:p>
          <a:p>
            <a:pPr marL="1057275" lvl="2" indent="-257175">
              <a:buClr>
                <a:srgbClr val="006FA6"/>
              </a:buClr>
              <a:buFont typeface="Arial"/>
              <a:buChar char="•"/>
              <a:defRPr/>
            </a:pPr>
            <a:r>
              <a:rPr lang="en-US">
                <a:cs typeface="Arial"/>
              </a:rPr>
              <a:t>cryptographic signatures/seals</a:t>
            </a:r>
            <a:endParaRPr/>
          </a:p>
          <a:p>
            <a:pPr marL="1057275" lvl="2" indent="-257175">
              <a:buClr>
                <a:srgbClr val="006FA6"/>
              </a:buClr>
              <a:buFont typeface="Arial"/>
              <a:buChar char="•"/>
              <a:defRPr/>
            </a:pPr>
            <a:r>
              <a:rPr lang="en-US">
                <a:cs typeface="Arial"/>
              </a:rPr>
              <a:t>data security, encryption </a:t>
            </a:r>
            <a:endParaRPr/>
          </a:p>
          <a:p>
            <a:pPr marL="1057275" lvl="2" indent="-257175">
              <a:buClr>
                <a:srgbClr val="006FA6"/>
              </a:buClr>
              <a:buFont typeface="Arial"/>
              <a:buChar char="•"/>
              <a:defRPr/>
            </a:pPr>
            <a:r>
              <a:rPr lang="en-US">
                <a:cs typeface="Arial"/>
              </a:rPr>
              <a:t>authentication (identification of interaction) e.g. PKI</a:t>
            </a:r>
            <a:endParaRPr/>
          </a:p>
          <a:p>
            <a:pPr marL="600075" lvl="1" indent="-257175">
              <a:buClr>
                <a:srgbClr val="006FA6"/>
              </a:buClr>
              <a:buFont typeface="Arial"/>
              <a:buChar char="•"/>
              <a:defRPr/>
            </a:pPr>
            <a:endParaRPr lang="en-US">
              <a:cs typeface="Arial"/>
            </a:endParaRPr>
          </a:p>
          <a:p>
            <a:pPr marL="600075" lvl="1" indent="-257175">
              <a:buClr>
                <a:srgbClr val="006FA6"/>
              </a:buClr>
              <a:buFont typeface="Arial"/>
              <a:buChar char="•"/>
              <a:defRPr/>
            </a:pPr>
            <a:r>
              <a:rPr lang="en-US" sz="2000" b="1">
                <a:cs typeface="Arial"/>
              </a:rPr>
              <a:t>Legal requirements:</a:t>
            </a:r>
            <a:endParaRPr/>
          </a:p>
          <a:p>
            <a:pPr marL="1057275" lvl="2" indent="-257175">
              <a:buClr>
                <a:srgbClr val="006FA6"/>
              </a:buClr>
              <a:buFont typeface="Arial"/>
              <a:buChar char="•"/>
              <a:defRPr/>
            </a:pPr>
            <a:r>
              <a:rPr lang="en-US">
                <a:cs typeface="Arial"/>
              </a:rPr>
              <a:t>legal validity/ documentation of validity period</a:t>
            </a:r>
            <a:endParaRPr/>
          </a:p>
          <a:p>
            <a:pPr marL="1057275" lvl="2" indent="-257175">
              <a:buClr>
                <a:srgbClr val="006FA6"/>
              </a:buClr>
              <a:buFont typeface="Arial"/>
              <a:buChar char="•"/>
              <a:defRPr/>
            </a:pPr>
            <a:r>
              <a:rPr lang="en-US">
                <a:cs typeface="Arial"/>
              </a:rPr>
              <a:t>Withdrawal of calibration certificates</a:t>
            </a:r>
            <a:endParaRPr/>
          </a:p>
          <a:p>
            <a:pPr marL="1057275" lvl="2" indent="-257175">
              <a:buClr>
                <a:srgbClr val="006FA6"/>
              </a:buClr>
              <a:buFont typeface="Arial"/>
              <a:buChar char="•"/>
              <a:defRPr/>
            </a:pPr>
            <a:endParaRPr lang="en-US">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Human Readability of DCCs</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
        <p:nvSpPr>
          <p:cNvPr id="6" name="TextBox 5"/>
          <p:cNvSpPr txBox="1"/>
          <p:nvPr/>
        </p:nvSpPr>
        <p:spPr bwMode="auto">
          <a:xfrm>
            <a:off x="1388962" y="1666754"/>
            <a:ext cx="7373073" cy="286232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GB" sz="1800">
                <a:latin typeface="Calibri"/>
                <a:ea typeface="Calibri"/>
                <a:cs typeface="Times New Roman"/>
              </a:rPr>
              <a:t>DCCs will retain a human Readable component for backwards compatibility (different ways of making it human readable)</a:t>
            </a:r>
            <a:endParaRPr/>
          </a:p>
          <a:p>
            <a:pPr marL="0" marR="0" lvl="0" indent="0" algn="l" defTabSz="914400">
              <a:lnSpc>
                <a:spcPct val="100000"/>
              </a:lnSpc>
              <a:spcBef>
                <a:spcPts val="0"/>
              </a:spcBef>
              <a:spcAft>
                <a:spcPts val="0"/>
              </a:spcAft>
              <a:buClrTx/>
              <a:buSzTx/>
              <a:buFontTx/>
              <a:buNone/>
              <a:defRPr/>
            </a:pPr>
            <a:endParaRPr lang="en-GB">
              <a:latin typeface="Calibri"/>
              <a:ea typeface="Calibri"/>
              <a:cs typeface="Times New Roman"/>
            </a:endParaRPr>
          </a:p>
          <a:p>
            <a:pPr marL="0" marR="0" lvl="0" indent="0" algn="l" defTabSz="914400">
              <a:lnSpc>
                <a:spcPct val="100000"/>
              </a:lnSpc>
              <a:spcBef>
                <a:spcPts val="0"/>
              </a:spcBef>
              <a:spcAft>
                <a:spcPts val="0"/>
              </a:spcAft>
              <a:buClrTx/>
              <a:buSzTx/>
              <a:buFontTx/>
              <a:buNone/>
              <a:defRPr/>
            </a:pPr>
            <a:r>
              <a:rPr lang="en-GB" sz="1800">
                <a:latin typeface="Calibri"/>
                <a:ea typeface="Calibri"/>
                <a:cs typeface="Times New Roman"/>
              </a:rPr>
              <a:t>The DCC can allow for significantly more information to be provided to customers …</a:t>
            </a:r>
            <a:endParaRPr/>
          </a:p>
          <a:p>
            <a:pPr marL="0" marR="0" lvl="0" indent="0" algn="l" defTabSz="914400">
              <a:lnSpc>
                <a:spcPct val="100000"/>
              </a:lnSpc>
              <a:spcBef>
                <a:spcPts val="0"/>
              </a:spcBef>
              <a:spcAft>
                <a:spcPts val="0"/>
              </a:spcAft>
              <a:buClrTx/>
              <a:buSzTx/>
              <a:buFontTx/>
              <a:buNone/>
              <a:defRPr/>
            </a:pPr>
            <a:endParaRPr lang="en-GB">
              <a:latin typeface="Calibri"/>
              <a:ea typeface="Calibri"/>
              <a:cs typeface="Times New Roman"/>
            </a:endParaRPr>
          </a:p>
          <a:p>
            <a:pPr marL="0" marR="0" lvl="0" indent="0" algn="l" defTabSz="914400">
              <a:lnSpc>
                <a:spcPct val="100000"/>
              </a:lnSpc>
              <a:spcBef>
                <a:spcPts val="0"/>
              </a:spcBef>
              <a:spcAft>
                <a:spcPts val="0"/>
              </a:spcAft>
              <a:buClrTx/>
              <a:buSzTx/>
              <a:buFontTx/>
              <a:buNone/>
              <a:defRPr/>
            </a:pPr>
            <a:r>
              <a:rPr lang="de-DE" sz="1800">
                <a:latin typeface="Calibri"/>
                <a:ea typeface="Calibri"/>
                <a:cs typeface="Times New Roman"/>
              </a:rPr>
              <a:t>The digital </a:t>
            </a:r>
            <a:r>
              <a:rPr lang="de-DE" sz="1800">
                <a:latin typeface="Calibri"/>
                <a:ea typeface="Calibri"/>
                <a:cs typeface="Times New Roman"/>
              </a:rPr>
              <a:t>representation</a:t>
            </a:r>
            <a:r>
              <a:rPr lang="de-DE" sz="1800">
                <a:latin typeface="Calibri"/>
                <a:ea typeface="Calibri"/>
                <a:cs typeface="Times New Roman"/>
              </a:rPr>
              <a:t> </a:t>
            </a:r>
            <a:r>
              <a:rPr lang="de-DE" sz="1800">
                <a:latin typeface="Calibri"/>
                <a:ea typeface="Calibri"/>
                <a:cs typeface="Times New Roman"/>
              </a:rPr>
              <a:t>of</a:t>
            </a:r>
            <a:r>
              <a:rPr lang="de-DE" sz="1800">
                <a:latin typeface="Calibri"/>
                <a:ea typeface="Calibri"/>
                <a:cs typeface="Times New Roman"/>
              </a:rPr>
              <a:t> </a:t>
            </a:r>
            <a:r>
              <a:rPr lang="de-DE" sz="1800">
                <a:latin typeface="Calibri"/>
                <a:ea typeface="Calibri"/>
                <a:cs typeface="Times New Roman"/>
              </a:rPr>
              <a:t>calibration</a:t>
            </a:r>
            <a:r>
              <a:rPr lang="de-DE" sz="1800">
                <a:latin typeface="Calibri"/>
                <a:ea typeface="Calibri"/>
                <a:cs typeface="Times New Roman"/>
              </a:rPr>
              <a:t> </a:t>
            </a:r>
            <a:r>
              <a:rPr lang="de-DE" sz="1800">
                <a:latin typeface="Calibri"/>
                <a:ea typeface="Calibri"/>
                <a:cs typeface="Times New Roman"/>
              </a:rPr>
              <a:t>data</a:t>
            </a:r>
            <a:r>
              <a:rPr lang="de-DE" sz="1800">
                <a:latin typeface="Calibri"/>
                <a:ea typeface="Calibri"/>
                <a:cs typeface="Times New Roman"/>
              </a:rPr>
              <a:t> </a:t>
            </a:r>
            <a:r>
              <a:rPr lang="de-DE" sz="1800">
                <a:latin typeface="Calibri"/>
                <a:ea typeface="Calibri"/>
                <a:cs typeface="Times New Roman"/>
              </a:rPr>
              <a:t>allows</a:t>
            </a:r>
            <a:r>
              <a:rPr lang="de-DE" sz="1800">
                <a:latin typeface="Calibri"/>
                <a:ea typeface="Calibri"/>
                <a:cs typeface="Times New Roman"/>
              </a:rPr>
              <a:t> </a:t>
            </a:r>
            <a:r>
              <a:rPr lang="de-DE" sz="1800">
                <a:latin typeface="Calibri"/>
                <a:ea typeface="Calibri"/>
                <a:cs typeface="Times New Roman"/>
              </a:rPr>
              <a:t>for</a:t>
            </a:r>
            <a:r>
              <a:rPr lang="de-DE" sz="1800">
                <a:latin typeface="Calibri"/>
                <a:ea typeface="Calibri"/>
                <a:cs typeface="Times New Roman"/>
              </a:rPr>
              <a:t> multiple </a:t>
            </a:r>
            <a:r>
              <a:rPr lang="de-DE" sz="1800">
                <a:latin typeface="Calibri"/>
                <a:ea typeface="Calibri"/>
                <a:cs typeface="Times New Roman"/>
              </a:rPr>
              <a:t>ways</a:t>
            </a:r>
            <a:r>
              <a:rPr lang="de-DE" sz="1800">
                <a:latin typeface="Calibri"/>
                <a:ea typeface="Calibri"/>
                <a:cs typeface="Times New Roman"/>
              </a:rPr>
              <a:t> </a:t>
            </a:r>
            <a:r>
              <a:rPr lang="de-DE" sz="1800">
                <a:latin typeface="Calibri"/>
                <a:ea typeface="Calibri"/>
                <a:cs typeface="Times New Roman"/>
              </a:rPr>
              <a:t>of</a:t>
            </a:r>
            <a:r>
              <a:rPr lang="de-DE" sz="1800">
                <a:latin typeface="Calibri"/>
                <a:ea typeface="Calibri"/>
                <a:cs typeface="Times New Roman"/>
              </a:rPr>
              <a:t> </a:t>
            </a:r>
            <a:r>
              <a:rPr lang="de-DE" sz="1800">
                <a:latin typeface="Calibri"/>
                <a:ea typeface="Calibri"/>
                <a:cs typeface="Times New Roman"/>
              </a:rPr>
              <a:t>displaying</a:t>
            </a:r>
            <a:r>
              <a:rPr lang="de-DE" sz="1800">
                <a:latin typeface="Calibri"/>
                <a:ea typeface="Calibri"/>
                <a:cs typeface="Times New Roman"/>
              </a:rPr>
              <a:t> </a:t>
            </a:r>
            <a:r>
              <a:rPr lang="de-DE" sz="1800">
                <a:latin typeface="Calibri"/>
                <a:ea typeface="Calibri"/>
                <a:cs typeface="Times New Roman"/>
              </a:rPr>
              <a:t>it</a:t>
            </a:r>
            <a:r>
              <a:rPr lang="de-DE" sz="1800">
                <a:latin typeface="Calibri"/>
                <a:ea typeface="Calibri"/>
                <a:cs typeface="Times New Roman"/>
              </a:rPr>
              <a:t> in a human </a:t>
            </a:r>
            <a:r>
              <a:rPr lang="de-DE" sz="1800">
                <a:latin typeface="Calibri"/>
                <a:ea typeface="Calibri"/>
                <a:cs typeface="Times New Roman"/>
              </a:rPr>
              <a:t>readable</a:t>
            </a:r>
            <a:r>
              <a:rPr lang="de-DE" sz="1800">
                <a:latin typeface="Calibri"/>
                <a:ea typeface="Calibri"/>
                <a:cs typeface="Times New Roman"/>
              </a:rPr>
              <a:t> for</a:t>
            </a:r>
            <a:r>
              <a:rPr lang="de-DE">
                <a:latin typeface="Calibri"/>
                <a:ea typeface="Calibri"/>
                <a:cs typeface="Times New Roman"/>
              </a:rPr>
              <a:t>m </a:t>
            </a:r>
            <a:r>
              <a:rPr lang="de-DE">
                <a:latin typeface="Calibri"/>
                <a:ea typeface="Calibri"/>
                <a:cs typeface="Times New Roman"/>
              </a:rPr>
              <a:t>which</a:t>
            </a:r>
            <a:r>
              <a:rPr lang="de-DE">
                <a:latin typeface="Calibri"/>
                <a:ea typeface="Calibri"/>
                <a:cs typeface="Times New Roman"/>
              </a:rPr>
              <a:t> </a:t>
            </a:r>
            <a:r>
              <a:rPr lang="de-DE">
                <a:latin typeface="Calibri"/>
                <a:ea typeface="Calibri"/>
                <a:cs typeface="Times New Roman"/>
              </a:rPr>
              <a:t>may</a:t>
            </a:r>
            <a:r>
              <a:rPr lang="de-DE">
                <a:latin typeface="Calibri"/>
                <a:ea typeface="Calibri"/>
                <a:cs typeface="Times New Roman"/>
              </a:rPr>
              <a:t> </a:t>
            </a:r>
            <a:r>
              <a:rPr lang="de-DE">
                <a:latin typeface="Calibri"/>
                <a:ea typeface="Calibri"/>
                <a:cs typeface="Times New Roman"/>
              </a:rPr>
              <a:t>vary</a:t>
            </a:r>
            <a:r>
              <a:rPr lang="de-DE">
                <a:latin typeface="Calibri"/>
                <a:ea typeface="Calibri"/>
                <a:cs typeface="Times New Roman"/>
              </a:rPr>
              <a:t> </a:t>
            </a:r>
            <a:r>
              <a:rPr lang="de-DE">
                <a:latin typeface="Calibri"/>
                <a:ea typeface="Calibri"/>
                <a:cs typeface="Times New Roman"/>
              </a:rPr>
              <a:t>according</a:t>
            </a:r>
            <a:r>
              <a:rPr lang="de-DE">
                <a:latin typeface="Calibri"/>
                <a:ea typeface="Calibri"/>
                <a:cs typeface="Times New Roman"/>
              </a:rPr>
              <a:t> </a:t>
            </a:r>
            <a:r>
              <a:rPr lang="de-DE">
                <a:latin typeface="Calibri"/>
                <a:ea typeface="Calibri"/>
                <a:cs typeface="Times New Roman"/>
              </a:rPr>
              <a:t>to</a:t>
            </a:r>
            <a:r>
              <a:rPr lang="de-DE">
                <a:latin typeface="Calibri"/>
                <a:ea typeface="Calibri"/>
                <a:cs typeface="Times New Roman"/>
              </a:rPr>
              <a:t> </a:t>
            </a:r>
            <a:r>
              <a:rPr lang="de-DE">
                <a:latin typeface="Calibri"/>
                <a:ea typeface="Calibri"/>
                <a:cs typeface="Times New Roman"/>
              </a:rPr>
              <a:t>the</a:t>
            </a:r>
            <a:r>
              <a:rPr lang="de-DE">
                <a:latin typeface="Calibri"/>
                <a:ea typeface="Calibri"/>
                <a:cs typeface="Times New Roman"/>
              </a:rPr>
              <a:t> </a:t>
            </a:r>
            <a:r>
              <a:rPr lang="de-DE">
                <a:latin typeface="Calibri"/>
                <a:ea typeface="Calibri"/>
                <a:cs typeface="Times New Roman"/>
              </a:rPr>
              <a:t>role</a:t>
            </a:r>
            <a:r>
              <a:rPr lang="de-DE">
                <a:latin typeface="Calibri"/>
                <a:ea typeface="Calibri"/>
                <a:cs typeface="Times New Roman"/>
              </a:rPr>
              <a:t> </a:t>
            </a:r>
            <a:r>
              <a:rPr lang="de-DE">
                <a:latin typeface="Calibri"/>
                <a:ea typeface="Calibri"/>
                <a:cs typeface="Times New Roman"/>
              </a:rPr>
              <a:t>of</a:t>
            </a:r>
            <a:r>
              <a:rPr lang="de-DE">
                <a:latin typeface="Calibri"/>
                <a:ea typeface="Calibri"/>
                <a:cs typeface="Times New Roman"/>
              </a:rPr>
              <a:t> </a:t>
            </a:r>
            <a:r>
              <a:rPr lang="de-DE">
                <a:latin typeface="Calibri"/>
                <a:ea typeface="Calibri"/>
                <a:cs typeface="Times New Roman"/>
              </a:rPr>
              <a:t>the</a:t>
            </a:r>
            <a:r>
              <a:rPr lang="de-DE">
                <a:latin typeface="Calibri"/>
                <a:ea typeface="Calibri"/>
                <a:cs typeface="Times New Roman"/>
              </a:rPr>
              <a:t> </a:t>
            </a:r>
            <a:r>
              <a:rPr lang="de-DE">
                <a:latin typeface="Calibri"/>
                <a:ea typeface="Calibri"/>
                <a:cs typeface="Times New Roman"/>
              </a:rPr>
              <a:t>person</a:t>
            </a:r>
            <a:r>
              <a:rPr lang="de-DE">
                <a:latin typeface="Calibri"/>
                <a:ea typeface="Calibri"/>
                <a:cs typeface="Times New Roman"/>
              </a:rPr>
              <a:t> </a:t>
            </a:r>
            <a:r>
              <a:rPr lang="de-DE">
                <a:latin typeface="Calibri"/>
                <a:ea typeface="Calibri"/>
                <a:cs typeface="Times New Roman"/>
              </a:rPr>
              <a:t>viewing</a:t>
            </a:r>
            <a:r>
              <a:rPr lang="de-DE">
                <a:latin typeface="Calibri"/>
                <a:ea typeface="Calibri"/>
                <a:cs typeface="Times New Roman"/>
              </a:rPr>
              <a:t> </a:t>
            </a:r>
            <a:r>
              <a:rPr lang="de-DE">
                <a:latin typeface="Calibri"/>
                <a:ea typeface="Calibri"/>
                <a:cs typeface="Times New Roman"/>
              </a:rPr>
              <a:t>the</a:t>
            </a:r>
            <a:r>
              <a:rPr lang="de-DE">
                <a:latin typeface="Calibri"/>
                <a:ea typeface="Calibri"/>
                <a:cs typeface="Times New Roman"/>
              </a:rPr>
              <a:t> </a:t>
            </a:r>
            <a:r>
              <a:rPr lang="de-DE">
                <a:latin typeface="Calibri"/>
                <a:ea typeface="Calibri"/>
                <a:cs typeface="Times New Roman"/>
              </a:rPr>
              <a:t>information</a:t>
            </a:r>
            <a:r>
              <a:rPr lang="de-DE">
                <a:latin typeface="Calibri"/>
                <a:ea typeface="Calibri"/>
                <a:cs typeface="Times New Roman"/>
              </a:rPr>
              <a:t>. </a:t>
            </a:r>
            <a:r>
              <a:rPr lang="de-DE">
                <a:latin typeface="Calibri"/>
                <a:ea typeface="Calibri"/>
                <a:cs typeface="Times New Roman"/>
              </a:rPr>
              <a:t>Basically</a:t>
            </a:r>
            <a:r>
              <a:rPr lang="de-DE">
                <a:latin typeface="Calibri"/>
                <a:ea typeface="Calibri"/>
                <a:cs typeface="Times New Roman"/>
              </a:rPr>
              <a:t> Accreditation </a:t>
            </a:r>
            <a:r>
              <a:rPr lang="de-DE">
                <a:latin typeface="Calibri"/>
                <a:ea typeface="Calibri"/>
                <a:cs typeface="Times New Roman"/>
              </a:rPr>
              <a:t>people</a:t>
            </a:r>
            <a:r>
              <a:rPr lang="de-DE">
                <a:latin typeface="Calibri"/>
                <a:ea typeface="Calibri"/>
                <a:cs typeface="Times New Roman"/>
              </a:rPr>
              <a:t> will </a:t>
            </a:r>
            <a:r>
              <a:rPr lang="de-DE">
                <a:latin typeface="Calibri"/>
                <a:ea typeface="Calibri"/>
                <a:cs typeface="Times New Roman"/>
              </a:rPr>
              <a:t>want</a:t>
            </a:r>
            <a:r>
              <a:rPr lang="de-DE">
                <a:latin typeface="Calibri"/>
                <a:ea typeface="Calibri"/>
                <a:cs typeface="Times New Roman"/>
              </a:rPr>
              <a:t> </a:t>
            </a:r>
            <a:r>
              <a:rPr lang="de-DE">
                <a:latin typeface="Calibri"/>
                <a:ea typeface="Calibri"/>
                <a:cs typeface="Times New Roman"/>
              </a:rPr>
              <a:t>to</a:t>
            </a:r>
            <a:r>
              <a:rPr lang="de-DE">
                <a:latin typeface="Calibri"/>
                <a:ea typeface="Calibri"/>
                <a:cs typeface="Times New Roman"/>
              </a:rPr>
              <a:t> </a:t>
            </a:r>
            <a:r>
              <a:rPr lang="de-DE">
                <a:latin typeface="Calibri"/>
                <a:ea typeface="Calibri"/>
                <a:cs typeface="Times New Roman"/>
              </a:rPr>
              <a:t>see</a:t>
            </a:r>
            <a:r>
              <a:rPr lang="de-DE">
                <a:latin typeface="Calibri"/>
                <a:ea typeface="Calibri"/>
                <a:cs typeface="Times New Roman"/>
              </a:rPr>
              <a:t> different </a:t>
            </a:r>
            <a:r>
              <a:rPr lang="de-DE">
                <a:latin typeface="Calibri"/>
                <a:ea typeface="Calibri"/>
                <a:cs typeface="Times New Roman"/>
              </a:rPr>
              <a:t>information</a:t>
            </a:r>
            <a:r>
              <a:rPr lang="de-DE">
                <a:latin typeface="Calibri"/>
                <a:ea typeface="Calibri"/>
                <a:cs typeface="Times New Roman"/>
              </a:rPr>
              <a:t> </a:t>
            </a:r>
            <a:r>
              <a:rPr lang="de-DE">
                <a:latin typeface="Calibri"/>
                <a:ea typeface="Calibri"/>
                <a:cs typeface="Times New Roman"/>
              </a:rPr>
              <a:t>to</a:t>
            </a:r>
            <a:r>
              <a:rPr lang="de-DE">
                <a:latin typeface="Calibri"/>
                <a:ea typeface="Calibri"/>
                <a:cs typeface="Times New Roman"/>
              </a:rPr>
              <a:t> a Customer </a:t>
            </a:r>
            <a:r>
              <a:rPr lang="de-DE">
                <a:latin typeface="Calibri"/>
                <a:ea typeface="Calibri"/>
                <a:cs typeface="Times New Roman"/>
              </a:rPr>
              <a:t>of</a:t>
            </a:r>
            <a:r>
              <a:rPr lang="de-DE">
                <a:latin typeface="Calibri"/>
                <a:ea typeface="Calibri"/>
                <a:cs typeface="Times New Roman"/>
              </a:rPr>
              <a:t> a </a:t>
            </a:r>
            <a:r>
              <a:rPr lang="de-DE">
                <a:latin typeface="Calibri"/>
                <a:ea typeface="Calibri"/>
                <a:cs typeface="Times New Roman"/>
              </a:rPr>
              <a:t>calibration</a:t>
            </a:r>
            <a:r>
              <a:rPr lang="de-DE">
                <a:latin typeface="Calibri"/>
                <a:ea typeface="Calibri"/>
                <a:cs typeface="Times New Roman"/>
              </a:rPr>
              <a:t>.</a:t>
            </a:r>
            <a:endParaRPr lang="de-DE" sz="1800">
              <a:latin typeface="Calibri"/>
              <a:ea typeface="Calibri"/>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GB"/>
              <a:t>Security of DCCs</a:t>
            </a:r>
            <a:endParaRPr/>
          </a:p>
        </p:txBody>
      </p:sp>
      <p:sp>
        <p:nvSpPr>
          <p:cNvPr id="3" name="Datumsplatzhalter 2"/>
          <p:cNvSpPr>
            <a:spLocks noGrp="1"/>
          </p:cNvSpPr>
          <p:nvPr>
            <p:ph type="dt" sz="half" idx="10"/>
          </p:nvPr>
        </p:nvSpPr>
        <p:spPr bwMode="auto"/>
        <p:txBody>
          <a:bodyPr/>
          <a:lstStyle/>
          <a:p>
            <a:pPr>
              <a:defRPr/>
            </a:pPr>
            <a:fld id="{B9FBC90B-02E4-46FE-A0B3-968BDA04E899}" type="datetime1">
              <a:rPr lang="en-GB"/>
              <a:t/>
            </a:fld>
            <a:endParaRPr lang="en-GB"/>
          </a:p>
        </p:txBody>
      </p:sp>
      <p:sp>
        <p:nvSpPr>
          <p:cNvPr id="4" name="Fußzeilenplatzhalter 3"/>
          <p:cNvSpPr>
            <a:spLocks noGrp="1"/>
          </p:cNvSpPr>
          <p:nvPr>
            <p:ph type="ftr" sz="quarter" idx="11"/>
          </p:nvPr>
        </p:nvSpPr>
        <p:spPr bwMode="auto"/>
        <p:txBody>
          <a:bodyPr/>
          <a:lstStyle/>
          <a:p>
            <a:pPr>
              <a:defRPr/>
            </a:pPr>
            <a:r>
              <a:rPr lang="en-GB"/>
              <a:t>Template</a:t>
            </a:r>
            <a:endParaRPr/>
          </a:p>
        </p:txBody>
      </p:sp>
      <p:sp>
        <p:nvSpPr>
          <p:cNvPr id="5" name="Foliennummernplatzhalter 4"/>
          <p:cNvSpPr>
            <a:spLocks noGrp="1"/>
          </p:cNvSpPr>
          <p:nvPr>
            <p:ph type="sldNum" sz="quarter" idx="12"/>
          </p:nvPr>
        </p:nvSpPr>
        <p:spPr bwMode="auto"/>
        <p:txBody>
          <a:bodyPr/>
          <a:lstStyle/>
          <a:p>
            <a:pPr>
              <a:defRPr/>
            </a:pPr>
            <a:fld id="{1DC897DB-D9AB-4EDC-98D0-F73C20509B63}" type="slidenum">
              <a:rPr lang="en-GB"/>
              <a:t/>
            </a:fld>
            <a:endParaRPr lang="en-GB"/>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ONLYOFFICE/7.2.0.204</Application>
  <DocSecurity>0</DocSecurity>
  <PresentationFormat>Widescreen</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Daniel Hutzschenreuter</dc:creator>
  <cp:keywords/>
  <dc:description/>
  <dc:identifier/>
  <dc:language/>
  <cp:lastModifiedBy>Anu Kärkkäinen</cp:lastModifiedBy>
  <cp:revision>26</cp:revision>
  <dcterms:created xsi:type="dcterms:W3CDTF">2022-07-29T13:21:55Z</dcterms:created>
  <dcterms:modified xsi:type="dcterms:W3CDTF">2023-02-06T11:25:01Z</dcterms:modified>
  <cp:category/>
  <cp:contentStatus/>
  <cp:version/>
</cp:coreProperties>
</file>