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'1.0' encoding='UTF-8' standalone='no' 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Relationship Id="rId5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3"/>
  </p:notesMasterIdLst>
  <p:sldIdLst>
    <p:sldId id="256" r:id="rId3"/>
    <p:sldId id="2463" r:id="rId4"/>
    <p:sldId id="2462" r:id="rId5"/>
    <p:sldId id="259" r:id="rId6"/>
    <p:sldId id="261" r:id="rId7"/>
    <p:sldId id="2476" r:id="rId8"/>
    <p:sldId id="260" r:id="rId9"/>
    <p:sldId id="2475" r:id="rId10"/>
    <p:sldId id="2470" r:id="rId11"/>
    <p:sldId id="2468" r:id="rId12"/>
    <p:sldId id="2469" r:id="rId13"/>
    <p:sldId id="2477" r:id="rId14"/>
    <p:sldId id="2471" r:id="rId15"/>
    <p:sldId id="2464" r:id="rId16"/>
    <p:sldId id="2466" r:id="rId17"/>
    <p:sldId id="2472" r:id="rId18"/>
    <p:sldId id="2467" r:id="rId19"/>
    <p:sldId id="2473" r:id="rId20"/>
    <p:sldId id="269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9EC3"/>
    <a:srgbClr val="B2E2F8"/>
    <a:srgbClr val="73C8E3"/>
    <a:srgbClr val="43B5D9"/>
    <a:srgbClr val="32AFD6"/>
    <a:srgbClr val="C4BD97"/>
    <a:srgbClr val="F5F5F5"/>
    <a:srgbClr val="CCCC00"/>
    <a:srgbClr val="FF3737"/>
    <a:srgbClr val="6E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3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369B7-EBA3-4E15-B4CF-4B0641B49D9D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24EA-581C-4F6D-A7AB-775881E338C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386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s://www.freepik.com/photos/digital-innovation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dcc2go@ptb.de" TargetMode="External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://www.ptb.de/dcc2go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B5BEBE39-AF2E-44E2-9DB0-18AFC9771520}"/>
              </a:ext>
            </a:extLst>
          </p:cNvPr>
          <p:cNvGrpSpPr/>
          <p:nvPr userDrawn="1"/>
        </p:nvGrpSpPr>
        <p:grpSpPr>
          <a:xfrm>
            <a:off x="0" y="0"/>
            <a:ext cx="12268200" cy="6858000"/>
            <a:chOff x="0" y="0"/>
            <a:chExt cx="12268200" cy="6858000"/>
          </a:xfrm>
        </p:grpSpPr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6AE0A5F3-5AAA-48DD-9965-D7C260C989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200" y="0"/>
              <a:ext cx="10287000" cy="685800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</p:pic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999AA914-7475-4825-9E97-DF9AE3FB9556}"/>
                </a:ext>
              </a:extLst>
            </p:cNvPr>
            <p:cNvSpPr/>
            <p:nvPr userDrawn="1"/>
          </p:nvSpPr>
          <p:spPr>
            <a:xfrm>
              <a:off x="0" y="0"/>
              <a:ext cx="4191000" cy="68580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500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365CAD7-66B7-41DC-A313-521B1B2B4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174" y="1532020"/>
            <a:ext cx="8210549" cy="2387600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1E90A3-302F-4A75-B079-D50C3C282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175" y="4435087"/>
            <a:ext cx="8210550" cy="11656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GB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217A0D4-4FFD-4FF9-BEE9-9466B3E90DE2}"/>
              </a:ext>
            </a:extLst>
          </p:cNvPr>
          <p:cNvSpPr/>
          <p:nvPr userDrawn="1"/>
        </p:nvSpPr>
        <p:spPr>
          <a:xfrm>
            <a:off x="257175" y="6252894"/>
            <a:ext cx="11531830" cy="55369"/>
          </a:xfrm>
          <a:prstGeom prst="rect">
            <a:avLst/>
          </a:prstGeom>
          <a:solidFill>
            <a:srgbClr val="E9F3F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5B9BD5"/>
              </a:solidFill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70F93AA-0051-41FC-B4CF-DA2A0AB783CA}"/>
              </a:ext>
            </a:extLst>
          </p:cNvPr>
          <p:cNvGrpSpPr/>
          <p:nvPr userDrawn="1"/>
        </p:nvGrpSpPr>
        <p:grpSpPr>
          <a:xfrm>
            <a:off x="104775" y="129018"/>
            <a:ext cx="3176909" cy="840680"/>
            <a:chOff x="123825" y="136525"/>
            <a:chExt cx="3176909" cy="840680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C16B886B-BE3A-4436-856E-1F0D9E6FB0D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305" t="8867" b="41134"/>
            <a:stretch/>
          </p:blipFill>
          <p:spPr>
            <a:xfrm>
              <a:off x="123825" y="136525"/>
              <a:ext cx="1720734" cy="840680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52245E7C-E4B7-4A7B-982D-6E2AF708BFD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6" t="8867" r="27729" b="41134"/>
            <a:stretch/>
          </p:blipFill>
          <p:spPr>
            <a:xfrm>
              <a:off x="1768360" y="415494"/>
              <a:ext cx="1532374" cy="282741"/>
            </a:xfrm>
            <a:prstGeom prst="rect">
              <a:avLst/>
            </a:prstGeom>
          </p:spPr>
        </p:pic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10043A9D-3F82-48D3-80BB-FFEE7FB4C3EA}"/>
              </a:ext>
            </a:extLst>
          </p:cNvPr>
          <p:cNvSpPr txBox="1"/>
          <p:nvPr userDrawn="1"/>
        </p:nvSpPr>
        <p:spPr>
          <a:xfrm>
            <a:off x="7734301" y="6570435"/>
            <a:ext cx="4533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200" dirty="0">
                <a:solidFill>
                  <a:schemeClr val="bg2">
                    <a:lumMod val="9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 innovation photo created by rawpixel.com - 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</a:t>
            </a:r>
            <a:endParaRPr lang="en-GB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C4EEB8A0-59BA-470D-94AA-2D224F0251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175" y="6363631"/>
            <a:ext cx="11934825" cy="35784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Authors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AE0CFAE2-84FF-4810-A1B4-F11E7791100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72313" y="125960"/>
            <a:ext cx="1495341" cy="92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9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4089C-67B4-471E-A67C-C2ED2949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85" y="136525"/>
            <a:ext cx="10090264" cy="919358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B7C431A-6505-4769-A59F-C1FDFD021B2C}"/>
              </a:ext>
            </a:extLst>
          </p:cNvPr>
          <p:cNvSpPr/>
          <p:nvPr userDrawn="1"/>
        </p:nvSpPr>
        <p:spPr>
          <a:xfrm>
            <a:off x="330086" y="971549"/>
            <a:ext cx="10090264" cy="84333"/>
          </a:xfrm>
          <a:prstGeom prst="rect">
            <a:avLst/>
          </a:prstGeom>
          <a:solidFill>
            <a:srgbClr val="E9F3F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5B9BD5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6345312-2F26-4294-9D6D-25062E76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0086" y="6471370"/>
            <a:ext cx="2632190" cy="249385"/>
          </a:xfrm>
          <a:prstGeom prst="rect">
            <a:avLst/>
          </a:prstGeom>
        </p:spPr>
        <p:txBody>
          <a:bodyPr/>
          <a:lstStyle/>
          <a:p>
            <a:fld id="{B9FBC90B-02E4-46FE-A0B3-968BDA04E899}" type="datetime1">
              <a:rPr lang="en-GB" smtClean="0"/>
              <a:t>03/02/2023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38DCD8-C3D1-4D00-B0B2-B64807370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6546" y="6471370"/>
            <a:ext cx="4978908" cy="249385"/>
          </a:xfrm>
          <a:prstGeom prst="rect">
            <a:avLst/>
          </a:prstGeom>
        </p:spPr>
        <p:txBody>
          <a:bodyPr/>
          <a:lstStyle>
            <a:lvl1pPr algn="ctr">
              <a:defRPr lang="en-GB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Template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A3306F-7EF7-4464-AF0C-BD689B04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724" y="6471370"/>
            <a:ext cx="2251189" cy="249385"/>
          </a:xfrm>
          <a:prstGeom prst="rect">
            <a:avLst/>
          </a:prstGeom>
        </p:spPr>
        <p:txBody>
          <a:bodyPr/>
          <a:lstStyle>
            <a:lvl1pPr algn="r">
              <a:defRPr lang="en-GB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DC897DB-D9AB-4EDC-98D0-F73C20509B63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3AEE272-2C80-49C4-BF8D-403A982B0838}"/>
              </a:ext>
            </a:extLst>
          </p:cNvPr>
          <p:cNvSpPr/>
          <p:nvPr userDrawn="1"/>
        </p:nvSpPr>
        <p:spPr>
          <a:xfrm>
            <a:off x="330085" y="6374006"/>
            <a:ext cx="11531830" cy="55369"/>
          </a:xfrm>
          <a:prstGeom prst="rect">
            <a:avLst/>
          </a:prstGeom>
          <a:solidFill>
            <a:srgbClr val="E9F3F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5B9BD5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C9A8386-FD84-4336-A934-60C93E5AC8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2313" y="125960"/>
            <a:ext cx="1495341" cy="92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1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cknowledg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B3F91B65-8539-4162-961D-BBCAE0C19CDC}"/>
              </a:ext>
            </a:extLst>
          </p:cNvPr>
          <p:cNvSpPr/>
          <p:nvPr userDrawn="1"/>
        </p:nvSpPr>
        <p:spPr>
          <a:xfrm>
            <a:off x="330086" y="971549"/>
            <a:ext cx="10090264" cy="84333"/>
          </a:xfrm>
          <a:prstGeom prst="rect">
            <a:avLst/>
          </a:prstGeom>
          <a:solidFill>
            <a:srgbClr val="E9F3F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5B9BD5"/>
              </a:solidFill>
            </a:endParaRPr>
          </a:p>
        </p:txBody>
      </p:sp>
      <p:sp>
        <p:nvSpPr>
          <p:cNvPr id="6" name="Datumsplatzhalter 2">
            <a:extLst>
              <a:ext uri="{FF2B5EF4-FFF2-40B4-BE49-F238E27FC236}">
                <a16:creationId xmlns:a16="http://schemas.microsoft.com/office/drawing/2014/main" id="{FB7893C2-9953-448B-A3BF-B0CC06593C1D}"/>
              </a:ext>
            </a:extLst>
          </p:cNvPr>
          <p:cNvSpPr txBox="1">
            <a:spLocks/>
          </p:cNvSpPr>
          <p:nvPr userDrawn="1"/>
        </p:nvSpPr>
        <p:spPr>
          <a:xfrm>
            <a:off x="330086" y="6471370"/>
            <a:ext cx="2632190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40D879-4C88-4550-8C89-2A256B3CC506}" type="datetimeFigureOut">
              <a:rPr lang="en-GB" smtClean="0"/>
              <a:pPr/>
              <a:t>03/02/2023</a:t>
            </a:fld>
            <a:endParaRPr lang="en-GB" dirty="0"/>
          </a:p>
        </p:txBody>
      </p:sp>
      <p:sp>
        <p:nvSpPr>
          <p:cNvPr id="7" name="Foliennummernplatzhalter 4">
            <a:extLst>
              <a:ext uri="{FF2B5EF4-FFF2-40B4-BE49-F238E27FC236}">
                <a16:creationId xmlns:a16="http://schemas.microsoft.com/office/drawing/2014/main" id="{42945E82-5963-4313-BF64-FD6F3998F9BC}"/>
              </a:ext>
            </a:extLst>
          </p:cNvPr>
          <p:cNvSpPr txBox="1">
            <a:spLocks/>
          </p:cNvSpPr>
          <p:nvPr userDrawn="1"/>
        </p:nvSpPr>
        <p:spPr>
          <a:xfrm>
            <a:off x="9610724" y="6471370"/>
            <a:ext cx="2251189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C897DB-D9AB-4EDC-98D0-F73C20509B63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8A75983-E798-44AF-B7EA-81CEB3459924}"/>
              </a:ext>
            </a:extLst>
          </p:cNvPr>
          <p:cNvSpPr/>
          <p:nvPr userDrawn="1"/>
        </p:nvSpPr>
        <p:spPr>
          <a:xfrm>
            <a:off x="330085" y="6374006"/>
            <a:ext cx="11531830" cy="55369"/>
          </a:xfrm>
          <a:prstGeom prst="rect">
            <a:avLst/>
          </a:prstGeom>
          <a:solidFill>
            <a:srgbClr val="E9F3F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5B9BD5"/>
              </a:solidFill>
            </a:endParaRPr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577BD538-4400-4CB1-870E-D3F9EAD0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6546" y="6471370"/>
            <a:ext cx="4978908" cy="249385"/>
          </a:xfrm>
          <a:prstGeom prst="rect">
            <a:avLst/>
          </a:prstGeom>
        </p:spPr>
        <p:txBody>
          <a:bodyPr/>
          <a:lstStyle/>
          <a:p>
            <a:r>
              <a:rPr lang="en-GB"/>
              <a:t>Template</a:t>
            </a:r>
            <a:endParaRPr lang="en-GB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24519EA-EBAB-49F4-B86C-3058FE8A93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85" y="5120647"/>
            <a:ext cx="4104250" cy="1070603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903F33EE-2AC1-4CA5-8890-863C2952A618}"/>
              </a:ext>
            </a:extLst>
          </p:cNvPr>
          <p:cNvSpPr txBox="1"/>
          <p:nvPr userDrawn="1"/>
        </p:nvSpPr>
        <p:spPr>
          <a:xfrm>
            <a:off x="5433651" y="5240449"/>
            <a:ext cx="6428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E-mail		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dcc2go@ptb.de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Webpage 	</a:t>
            </a:r>
            <a:r>
              <a:rPr lang="en-GB" sz="2400" dirty="0">
                <a:hlinkClick r:id="rId4"/>
              </a:rPr>
              <a:t>http://www.ptb.de/dcc2go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2A92452-D47E-40B3-B977-602A08CB19F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72313" y="125960"/>
            <a:ext cx="1495341" cy="92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1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2">
            <a:extLst>
              <a:ext uri="{FF2B5EF4-FFF2-40B4-BE49-F238E27FC236}">
                <a16:creationId xmlns:a16="http://schemas.microsoft.com/office/drawing/2014/main" id="{B24FFF28-D815-41E5-9CBB-0375D1629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0086" y="6471370"/>
            <a:ext cx="2632190" cy="249385"/>
          </a:xfrm>
          <a:prstGeom prst="rect">
            <a:avLst/>
          </a:prstGeom>
        </p:spPr>
        <p:txBody>
          <a:bodyPr/>
          <a:lstStyle>
            <a:lvl1pPr>
              <a:defRPr lang="en-GB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F18F1FF-0BE3-41DA-91DB-C1EFA277D47E}" type="datetime1">
              <a:rPr lang="en-GB" smtClean="0"/>
              <a:t>03/02/2023</a:t>
            </a:fld>
            <a:endParaRPr lang="en-GB" dirty="0"/>
          </a:p>
        </p:txBody>
      </p:sp>
      <p:sp>
        <p:nvSpPr>
          <p:cNvPr id="14" name="Fußzeilenplatzhalter 3">
            <a:extLst>
              <a:ext uri="{FF2B5EF4-FFF2-40B4-BE49-F238E27FC236}">
                <a16:creationId xmlns:a16="http://schemas.microsoft.com/office/drawing/2014/main" id="{3E11A69C-B4E4-45F2-AB05-7C3C2BE16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6546" y="6471370"/>
            <a:ext cx="4978908" cy="249385"/>
          </a:xfrm>
          <a:prstGeom prst="rect">
            <a:avLst/>
          </a:prstGeom>
        </p:spPr>
        <p:txBody>
          <a:bodyPr/>
          <a:lstStyle>
            <a:lvl1pPr algn="ctr">
              <a:defRPr lang="en-GB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Template</a:t>
            </a:r>
            <a:endParaRPr lang="en-GB" dirty="0"/>
          </a:p>
        </p:txBody>
      </p:sp>
      <p:sp>
        <p:nvSpPr>
          <p:cNvPr id="15" name="Foliennummernplatzhalter 4">
            <a:extLst>
              <a:ext uri="{FF2B5EF4-FFF2-40B4-BE49-F238E27FC236}">
                <a16:creationId xmlns:a16="http://schemas.microsoft.com/office/drawing/2014/main" id="{D58FF480-0877-4861-A675-EF2804E29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10724" y="6471370"/>
            <a:ext cx="2251189" cy="249385"/>
          </a:xfrm>
          <a:prstGeom prst="rect">
            <a:avLst/>
          </a:prstGeom>
        </p:spPr>
        <p:txBody>
          <a:bodyPr/>
          <a:lstStyle>
            <a:lvl1pPr algn="r">
              <a:defRPr lang="en-GB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DC897DB-D9AB-4EDC-98D0-F73C20509B63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44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FDB6F4-BE05-4CBA-B68A-BFBA5084F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174" y="1532020"/>
            <a:ext cx="9511666" cy="2387600"/>
          </a:xfrm>
        </p:spPr>
        <p:txBody>
          <a:bodyPr/>
          <a:lstStyle/>
          <a:p>
            <a:r>
              <a:rPr lang="en-GB" dirty="0"/>
              <a:t>DCC2GO</a:t>
            </a:r>
            <a:br>
              <a:rPr lang="en-GB" dirty="0"/>
            </a:br>
            <a:r>
              <a:rPr lang="en-GB" dirty="0"/>
              <a:t>Basic Knowledge on DCCs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A58FC5-4138-48FB-B781-65023B4952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Information for technical staff at NMIS and DIs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080584-FD07-419F-82F4-5DD4E83C9F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Author list</a:t>
            </a:r>
          </a:p>
        </p:txBody>
      </p:sp>
    </p:spTree>
    <p:extLst>
      <p:ext uri="{BB962C8B-B14F-4D97-AF65-F5344CB8AC3E}">
        <p14:creationId xmlns:p14="http://schemas.microsoft.com/office/powerpoint/2010/main" val="4067650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DA1F5-AF39-4BF5-84DB-72AE8CD6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production life cycle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96EA40-B022-49BB-BB0B-F36D2206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C90B-02E4-46FE-A0B3-968BDA04E899}" type="datetime1">
              <a:rPr lang="en-GB" smtClean="0"/>
              <a:t>03/02/2023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933C35-57D1-42B6-BC42-80BB496F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Template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EE6F2F-E29C-46C3-9F2F-6838B258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97DB-D9AB-4EDC-98D0-F73C20509B63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39" name="Pfeil: gebogen 38">
            <a:extLst>
              <a:ext uri="{FF2B5EF4-FFF2-40B4-BE49-F238E27FC236}">
                <a16:creationId xmlns:a16="http://schemas.microsoft.com/office/drawing/2014/main" id="{C5B6046D-B9F0-4863-A1E6-6E5B14DDEDD1}"/>
              </a:ext>
            </a:extLst>
          </p:cNvPr>
          <p:cNvSpPr>
            <a:spLocks/>
          </p:cNvSpPr>
          <p:nvPr/>
        </p:nvSpPr>
        <p:spPr>
          <a:xfrm rot="2872589" flipH="1">
            <a:off x="2400935" y="2265563"/>
            <a:ext cx="3294000" cy="3294000"/>
          </a:xfrm>
          <a:prstGeom prst="circularArrow">
            <a:avLst>
              <a:gd name="adj1" fmla="val 3599"/>
              <a:gd name="adj2" fmla="val 699365"/>
              <a:gd name="adj3" fmla="val 20917879"/>
              <a:gd name="adj4" fmla="val 16638025"/>
              <a:gd name="adj5" fmla="val 6194"/>
            </a:avLst>
          </a:prstGeom>
          <a:solidFill>
            <a:srgbClr val="6E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0" name="Pfeil: gebogen 39">
            <a:extLst>
              <a:ext uri="{FF2B5EF4-FFF2-40B4-BE49-F238E27FC236}">
                <a16:creationId xmlns:a16="http://schemas.microsoft.com/office/drawing/2014/main" id="{01979BD4-6BD6-41BC-8003-9EDA0CF4E894}"/>
              </a:ext>
            </a:extLst>
          </p:cNvPr>
          <p:cNvSpPr>
            <a:spLocks noChangeAspect="1"/>
          </p:cNvSpPr>
          <p:nvPr/>
        </p:nvSpPr>
        <p:spPr>
          <a:xfrm rot="18677469">
            <a:off x="6096285" y="2274407"/>
            <a:ext cx="3294000" cy="3294000"/>
          </a:xfrm>
          <a:prstGeom prst="circularArrow">
            <a:avLst>
              <a:gd name="adj1" fmla="val 3599"/>
              <a:gd name="adj2" fmla="val 699365"/>
              <a:gd name="adj3" fmla="val 20917879"/>
              <a:gd name="adj4" fmla="val 16638025"/>
              <a:gd name="adj5" fmla="val 6194"/>
            </a:avLst>
          </a:prstGeom>
          <a:solidFill>
            <a:srgbClr val="914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1" name="Pfeil: gebogen 40">
            <a:extLst>
              <a:ext uri="{FF2B5EF4-FFF2-40B4-BE49-F238E27FC236}">
                <a16:creationId xmlns:a16="http://schemas.microsoft.com/office/drawing/2014/main" id="{182590F7-8094-4F38-8533-2EF0EE97EDCF}"/>
              </a:ext>
            </a:extLst>
          </p:cNvPr>
          <p:cNvSpPr>
            <a:spLocks noChangeAspect="1"/>
          </p:cNvSpPr>
          <p:nvPr/>
        </p:nvSpPr>
        <p:spPr>
          <a:xfrm rot="2460000">
            <a:off x="6094139" y="2272261"/>
            <a:ext cx="3294000" cy="3294000"/>
          </a:xfrm>
          <a:prstGeom prst="circularArrow">
            <a:avLst>
              <a:gd name="adj1" fmla="val 3599"/>
              <a:gd name="adj2" fmla="val 699365"/>
              <a:gd name="adj3" fmla="val 20917879"/>
              <a:gd name="adj4" fmla="val 16638025"/>
              <a:gd name="adj5" fmla="val 6194"/>
            </a:avLst>
          </a:prstGeom>
          <a:solidFill>
            <a:srgbClr val="914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Pfeil: gebogen 41">
            <a:extLst>
              <a:ext uri="{FF2B5EF4-FFF2-40B4-BE49-F238E27FC236}">
                <a16:creationId xmlns:a16="http://schemas.microsoft.com/office/drawing/2014/main" id="{EFE6D9E4-C62A-440A-8A73-E76E3318310D}"/>
              </a:ext>
            </a:extLst>
          </p:cNvPr>
          <p:cNvSpPr>
            <a:spLocks noChangeAspect="1"/>
          </p:cNvSpPr>
          <p:nvPr/>
        </p:nvSpPr>
        <p:spPr>
          <a:xfrm rot="7860000">
            <a:off x="6087698" y="2274406"/>
            <a:ext cx="3294000" cy="3294000"/>
          </a:xfrm>
          <a:prstGeom prst="circularArrow">
            <a:avLst>
              <a:gd name="adj1" fmla="val 3599"/>
              <a:gd name="adj2" fmla="val 699365"/>
              <a:gd name="adj3" fmla="val 20917879"/>
              <a:gd name="adj4" fmla="val 16638025"/>
              <a:gd name="adj5" fmla="val 6194"/>
            </a:avLst>
          </a:prstGeom>
          <a:solidFill>
            <a:srgbClr val="914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3" name="Pfeil: gebogen 42">
            <a:extLst>
              <a:ext uri="{FF2B5EF4-FFF2-40B4-BE49-F238E27FC236}">
                <a16:creationId xmlns:a16="http://schemas.microsoft.com/office/drawing/2014/main" id="{BF5F8ECA-8A86-4EF0-A69B-6E3E91A39649}"/>
              </a:ext>
            </a:extLst>
          </p:cNvPr>
          <p:cNvSpPr>
            <a:spLocks/>
          </p:cNvSpPr>
          <p:nvPr/>
        </p:nvSpPr>
        <p:spPr>
          <a:xfrm rot="19080000" flipH="1">
            <a:off x="2403078" y="2265746"/>
            <a:ext cx="3294000" cy="3294000"/>
          </a:xfrm>
          <a:prstGeom prst="circularArrow">
            <a:avLst>
              <a:gd name="adj1" fmla="val 3599"/>
              <a:gd name="adj2" fmla="val 699365"/>
              <a:gd name="adj3" fmla="val 20917879"/>
              <a:gd name="adj4" fmla="val 16638025"/>
              <a:gd name="adj5" fmla="val 6194"/>
            </a:avLst>
          </a:prstGeom>
          <a:solidFill>
            <a:srgbClr val="6E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4" name="Pfeil: gebogen 43">
            <a:extLst>
              <a:ext uri="{FF2B5EF4-FFF2-40B4-BE49-F238E27FC236}">
                <a16:creationId xmlns:a16="http://schemas.microsoft.com/office/drawing/2014/main" id="{26C27548-C512-4907-A2C6-AB90743805A2}"/>
              </a:ext>
            </a:extLst>
          </p:cNvPr>
          <p:cNvSpPr>
            <a:spLocks/>
          </p:cNvSpPr>
          <p:nvPr/>
        </p:nvSpPr>
        <p:spPr>
          <a:xfrm rot="13680000" flipH="1">
            <a:off x="2381613" y="2255482"/>
            <a:ext cx="3294000" cy="3294000"/>
          </a:xfrm>
          <a:prstGeom prst="circularArrow">
            <a:avLst>
              <a:gd name="adj1" fmla="val 3599"/>
              <a:gd name="adj2" fmla="val 699365"/>
              <a:gd name="adj3" fmla="val 20917879"/>
              <a:gd name="adj4" fmla="val 16638025"/>
              <a:gd name="adj5" fmla="val 6194"/>
            </a:avLst>
          </a:prstGeom>
          <a:solidFill>
            <a:srgbClr val="6E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0B6B6FC-2960-4E51-99C6-E1A57E1EF561}"/>
              </a:ext>
            </a:extLst>
          </p:cNvPr>
          <p:cNvCxnSpPr>
            <a:cxnSpLocks/>
            <a:stCxn id="75" idx="7"/>
            <a:endCxn id="48" idx="3"/>
          </p:cNvCxnSpPr>
          <p:nvPr/>
        </p:nvCxnSpPr>
        <p:spPr>
          <a:xfrm flipV="1">
            <a:off x="5142835" y="2918806"/>
            <a:ext cx="1440842" cy="1878717"/>
          </a:xfrm>
          <a:prstGeom prst="straightConnector1">
            <a:avLst/>
          </a:prstGeom>
          <a:ln w="107950">
            <a:solidFill>
              <a:srgbClr val="CC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94FB3876-C3C4-4D64-8099-8DAB7FE1309C}"/>
              </a:ext>
            </a:extLst>
          </p:cNvPr>
          <p:cNvSpPr txBox="1"/>
          <p:nvPr/>
        </p:nvSpPr>
        <p:spPr>
          <a:xfrm>
            <a:off x="6284037" y="3106950"/>
            <a:ext cx="27881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0" b="1" dirty="0">
                <a:solidFill>
                  <a:srgbClr val="914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GB" sz="3600" b="1" dirty="0">
                <a:solidFill>
                  <a:srgbClr val="914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alibration</a:t>
            </a:r>
            <a:endParaRPr lang="en-GB" sz="10000" b="1" dirty="0">
              <a:solidFill>
                <a:srgbClr val="9141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ED4E539B-BB2D-4B0A-BE0E-EF80AB6766BE}"/>
              </a:ext>
            </a:extLst>
          </p:cNvPr>
          <p:cNvGrpSpPr/>
          <p:nvPr/>
        </p:nvGrpSpPr>
        <p:grpSpPr>
          <a:xfrm>
            <a:off x="6541501" y="2672982"/>
            <a:ext cx="1387293" cy="752138"/>
            <a:chOff x="5214976" y="2191991"/>
            <a:chExt cx="1387293" cy="752138"/>
          </a:xfrm>
        </p:grpSpPr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874D6C41-1893-488F-B2B3-4EA3EE95DB25}"/>
                </a:ext>
              </a:extLst>
            </p:cNvPr>
            <p:cNvSpPr>
              <a:spLocks/>
            </p:cNvSpPr>
            <p:nvPr/>
          </p:nvSpPr>
          <p:spPr>
            <a:xfrm>
              <a:off x="5214976" y="2191991"/>
              <a:ext cx="288000" cy="288000"/>
            </a:xfrm>
            <a:prstGeom prst="ellipse">
              <a:avLst/>
            </a:prstGeom>
            <a:solidFill>
              <a:srgbClr val="9141FF"/>
            </a:solidFill>
            <a:ln w="31750">
              <a:solidFill>
                <a:srgbClr val="6E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26F27867-AF31-4A90-B824-7F4EDB258903}"/>
                </a:ext>
              </a:extLst>
            </p:cNvPr>
            <p:cNvSpPr txBox="1"/>
            <p:nvPr/>
          </p:nvSpPr>
          <p:spPr>
            <a:xfrm>
              <a:off x="5285755" y="2236243"/>
              <a:ext cx="13165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start of</a:t>
              </a:r>
            </a:p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calibration</a:t>
              </a:r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17B6B288-A88D-4A5B-A4F4-C5BA939D2491}"/>
              </a:ext>
            </a:extLst>
          </p:cNvPr>
          <p:cNvGrpSpPr/>
          <p:nvPr/>
        </p:nvGrpSpPr>
        <p:grpSpPr>
          <a:xfrm>
            <a:off x="8642861" y="2367353"/>
            <a:ext cx="1249550" cy="707886"/>
            <a:chOff x="7316337" y="1886362"/>
            <a:chExt cx="1249550" cy="707886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B9B385EB-1009-4DD3-9982-4329C3F838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6337" y="2239505"/>
              <a:ext cx="287315" cy="288000"/>
            </a:xfrm>
            <a:prstGeom prst="ellipse">
              <a:avLst/>
            </a:prstGeom>
            <a:solidFill>
              <a:srgbClr val="9141FF"/>
            </a:solidFill>
            <a:ln w="31750">
              <a:solidFill>
                <a:srgbClr val="6E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87E55EC0-C001-4125-8584-C46D70B07600}"/>
                </a:ext>
              </a:extLst>
            </p:cNvPr>
            <p:cNvSpPr txBox="1"/>
            <p:nvPr/>
          </p:nvSpPr>
          <p:spPr>
            <a:xfrm>
              <a:off x="7379024" y="1886362"/>
              <a:ext cx="11868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measure-</a:t>
              </a:r>
            </a:p>
            <a:p>
              <a:pPr algn="ctr"/>
              <a:r>
                <a:rPr lang="en-GB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ment</a:t>
              </a:r>
              <a:endPara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21546EB0-6539-4A3C-A29A-2B17E516849D}"/>
              </a:ext>
            </a:extLst>
          </p:cNvPr>
          <p:cNvGrpSpPr/>
          <p:nvPr/>
        </p:nvGrpSpPr>
        <p:grpSpPr>
          <a:xfrm>
            <a:off x="8650053" y="4811488"/>
            <a:ext cx="1644914" cy="636953"/>
            <a:chOff x="7323529" y="4330496"/>
            <a:chExt cx="1644914" cy="636953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C80E834E-1769-4A78-9D25-5B9B83FB6E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3529" y="4330496"/>
              <a:ext cx="288000" cy="288000"/>
            </a:xfrm>
            <a:prstGeom prst="ellipse">
              <a:avLst/>
            </a:prstGeom>
            <a:solidFill>
              <a:srgbClr val="9141FF"/>
            </a:solidFill>
            <a:ln w="31750">
              <a:solidFill>
                <a:srgbClr val="6E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69F9080F-243B-4288-A204-F3522FE31CC6}"/>
                </a:ext>
              </a:extLst>
            </p:cNvPr>
            <p:cNvSpPr txBox="1"/>
            <p:nvPr/>
          </p:nvSpPr>
          <p:spPr>
            <a:xfrm>
              <a:off x="7410068" y="4567339"/>
              <a:ext cx="15583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 analysis</a:t>
              </a:r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D06D21EE-E0FD-409B-B011-2183CA803A8F}"/>
              </a:ext>
            </a:extLst>
          </p:cNvPr>
          <p:cNvGrpSpPr/>
          <p:nvPr/>
        </p:nvGrpSpPr>
        <p:grpSpPr>
          <a:xfrm>
            <a:off x="6533623" y="4573952"/>
            <a:ext cx="1095202" cy="531904"/>
            <a:chOff x="5207099" y="4092961"/>
            <a:chExt cx="1095202" cy="531904"/>
          </a:xfrm>
        </p:grpSpPr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E7C0C13F-BBC5-440C-A8AA-D129339F04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7099" y="4336865"/>
              <a:ext cx="288000" cy="288000"/>
            </a:xfrm>
            <a:prstGeom prst="ellipse">
              <a:avLst/>
            </a:prstGeom>
            <a:solidFill>
              <a:srgbClr val="9141FF"/>
            </a:solidFill>
            <a:ln w="31750">
              <a:solidFill>
                <a:srgbClr val="6E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2B1CED8C-9342-456D-A884-9BCF3A474280}"/>
                </a:ext>
              </a:extLst>
            </p:cNvPr>
            <p:cNvSpPr txBox="1"/>
            <p:nvPr/>
          </p:nvSpPr>
          <p:spPr>
            <a:xfrm>
              <a:off x="5444053" y="4092961"/>
              <a:ext cx="8582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report</a:t>
              </a: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0B1FAA00-462F-4764-A1D2-5A7E9571D601}"/>
              </a:ext>
            </a:extLst>
          </p:cNvPr>
          <p:cNvGrpSpPr/>
          <p:nvPr/>
        </p:nvGrpSpPr>
        <p:grpSpPr>
          <a:xfrm>
            <a:off x="4333337" y="2742128"/>
            <a:ext cx="857964" cy="461071"/>
            <a:chOff x="3006813" y="2261136"/>
            <a:chExt cx="857964" cy="461071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0DBCB431-2321-4E90-8B50-86DE4B61B6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76777" y="2261136"/>
              <a:ext cx="288000" cy="288000"/>
            </a:xfrm>
            <a:prstGeom prst="ellipse">
              <a:avLst/>
            </a:prstGeom>
            <a:solidFill>
              <a:srgbClr val="6EBE00"/>
            </a:solidFill>
            <a:ln w="31750">
              <a:solidFill>
                <a:srgbClr val="91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AC3D3DEA-A5B0-4704-8066-5D30317EF5AB}"/>
                </a:ext>
              </a:extLst>
            </p:cNvPr>
            <p:cNvSpPr txBox="1"/>
            <p:nvPr/>
          </p:nvSpPr>
          <p:spPr>
            <a:xfrm>
              <a:off x="3006813" y="2322097"/>
              <a:ext cx="585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QM</a:t>
              </a:r>
            </a:p>
          </p:txBody>
        </p: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38822A84-A7B7-49BF-B00A-C854F2664F01}"/>
              </a:ext>
            </a:extLst>
          </p:cNvPr>
          <p:cNvGrpSpPr/>
          <p:nvPr/>
        </p:nvGrpSpPr>
        <p:grpSpPr>
          <a:xfrm>
            <a:off x="1904638" y="2242768"/>
            <a:ext cx="1358129" cy="786332"/>
            <a:chOff x="557673" y="1761859"/>
            <a:chExt cx="1358129" cy="786332"/>
          </a:xfrm>
        </p:grpSpPr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C86D9155-5B31-4A63-8687-A1D6F860B4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52521" y="2260191"/>
              <a:ext cx="288000" cy="288000"/>
            </a:xfrm>
            <a:prstGeom prst="ellipse">
              <a:avLst/>
            </a:prstGeom>
            <a:solidFill>
              <a:srgbClr val="6EBE00"/>
            </a:solidFill>
            <a:ln w="31750">
              <a:solidFill>
                <a:srgbClr val="91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45B1FFD6-F19D-4D9C-B313-9D94413743AB}"/>
                </a:ext>
              </a:extLst>
            </p:cNvPr>
            <p:cNvSpPr txBox="1"/>
            <p:nvPr/>
          </p:nvSpPr>
          <p:spPr>
            <a:xfrm>
              <a:off x="557673" y="1761859"/>
              <a:ext cx="13581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production</a:t>
              </a:r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A59E3E99-768A-4614-B6E0-62EA6CDC6E2E}"/>
              </a:ext>
            </a:extLst>
          </p:cNvPr>
          <p:cNvGrpSpPr/>
          <p:nvPr/>
        </p:nvGrpSpPr>
        <p:grpSpPr>
          <a:xfrm>
            <a:off x="2160139" y="4782688"/>
            <a:ext cx="1034553" cy="1003098"/>
            <a:chOff x="810194" y="4293586"/>
            <a:chExt cx="1034553" cy="1003098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CF0894DF-5B42-45D2-9D9D-4CE62C90CE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56747" y="4293586"/>
              <a:ext cx="288000" cy="288000"/>
            </a:xfrm>
            <a:prstGeom prst="ellipse">
              <a:avLst/>
            </a:prstGeom>
            <a:solidFill>
              <a:srgbClr val="6EBE00"/>
            </a:solidFill>
            <a:ln w="31750">
              <a:solidFill>
                <a:srgbClr val="91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9918E60F-DACD-463D-B83F-5EF51FEADF5C}"/>
                </a:ext>
              </a:extLst>
            </p:cNvPr>
            <p:cNvSpPr txBox="1"/>
            <p:nvPr/>
          </p:nvSpPr>
          <p:spPr>
            <a:xfrm>
              <a:off x="810194" y="4588798"/>
              <a:ext cx="9947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Optimi</a:t>
              </a:r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</a:t>
              </a:r>
            </a:p>
            <a:p>
              <a:pPr algn="ctr"/>
              <a:r>
                <a:rPr lang="en-GB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sation</a:t>
              </a:r>
              <a:endPara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1B999375-1DEB-43A0-A3FB-61823E9B378F}"/>
              </a:ext>
            </a:extLst>
          </p:cNvPr>
          <p:cNvGrpSpPr/>
          <p:nvPr/>
        </p:nvGrpSpPr>
        <p:grpSpPr>
          <a:xfrm>
            <a:off x="5129411" y="2987950"/>
            <a:ext cx="1444948" cy="1863731"/>
            <a:chOff x="3605411" y="2417825"/>
            <a:chExt cx="1444948" cy="1863731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9415F9E8-A632-4EE3-BB2D-D79DDB0DD0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05411" y="2429824"/>
              <a:ext cx="1444948" cy="1851732"/>
            </a:xfrm>
            <a:prstGeom prst="straightConnector1">
              <a:avLst/>
            </a:prstGeom>
            <a:ln w="107950">
              <a:solidFill>
                <a:srgbClr val="FF37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4C114533-8D34-4EA5-97B5-A323E2E348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8878" y="2417825"/>
              <a:ext cx="288000" cy="291096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sp>
        <p:nvSpPr>
          <p:cNvPr id="72" name="Ellipse 71">
            <a:extLst>
              <a:ext uri="{FF2B5EF4-FFF2-40B4-BE49-F238E27FC236}">
                <a16:creationId xmlns:a16="http://schemas.microsoft.com/office/drawing/2014/main" id="{F7D8B837-B0EB-4682-90A9-C317754A9133}"/>
              </a:ext>
            </a:extLst>
          </p:cNvPr>
          <p:cNvSpPr>
            <a:spLocks noChangeAspect="1"/>
          </p:cNvSpPr>
          <p:nvPr/>
        </p:nvSpPr>
        <p:spPr>
          <a:xfrm>
            <a:off x="5561208" y="3528992"/>
            <a:ext cx="534792" cy="787929"/>
          </a:xfrm>
          <a:prstGeom prst="ellipse">
            <a:avLst/>
          </a:prstGeom>
          <a:ln w="254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E7709FEB-FFC7-41F6-BD32-FE5BAFB701CD}"/>
              </a:ext>
            </a:extLst>
          </p:cNvPr>
          <p:cNvSpPr txBox="1"/>
          <p:nvPr/>
        </p:nvSpPr>
        <p:spPr>
          <a:xfrm>
            <a:off x="5626107" y="4112363"/>
            <a:ext cx="440313" cy="1603965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GB" sz="1400" b="1" spc="-300" dirty="0" err="1"/>
              <a:t>ransfer</a:t>
            </a:r>
            <a:endParaRPr lang="en-GB" sz="1400" b="1" spc="-300" dirty="0"/>
          </a:p>
        </p:txBody>
      </p: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DA49C847-9F15-441E-8297-CAB938970B86}"/>
              </a:ext>
            </a:extLst>
          </p:cNvPr>
          <p:cNvGrpSpPr/>
          <p:nvPr/>
        </p:nvGrpSpPr>
        <p:grpSpPr>
          <a:xfrm>
            <a:off x="3596870" y="4279167"/>
            <a:ext cx="1588142" cy="764178"/>
            <a:chOff x="2270346" y="3822496"/>
            <a:chExt cx="1588142" cy="764178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0125CE0A-B180-49B5-933A-E9E1E03A06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70488" y="4298674"/>
              <a:ext cx="288000" cy="288000"/>
            </a:xfrm>
            <a:prstGeom prst="ellipse">
              <a:avLst/>
            </a:prstGeom>
            <a:solidFill>
              <a:srgbClr val="6EBE00"/>
            </a:solidFill>
            <a:ln w="31750">
              <a:solidFill>
                <a:srgbClr val="91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</a:t>
              </a: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5AB396B4-8F3A-4F0A-91B7-E7D835BC179A}"/>
                </a:ext>
              </a:extLst>
            </p:cNvPr>
            <p:cNvSpPr txBox="1"/>
            <p:nvPr/>
          </p:nvSpPr>
          <p:spPr>
            <a:xfrm>
              <a:off x="2270346" y="3822496"/>
              <a:ext cx="13929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 for re-</a:t>
              </a:r>
            </a:p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calibration</a:t>
              </a:r>
            </a:p>
          </p:txBody>
        </p:sp>
      </p:grpSp>
      <p:sp>
        <p:nvSpPr>
          <p:cNvPr id="77" name="Textfeld 76">
            <a:extLst>
              <a:ext uri="{FF2B5EF4-FFF2-40B4-BE49-F238E27FC236}">
                <a16:creationId xmlns:a16="http://schemas.microsoft.com/office/drawing/2014/main" id="{FD1D9026-779D-40B3-B518-2557B385759E}"/>
              </a:ext>
            </a:extLst>
          </p:cNvPr>
          <p:cNvSpPr txBox="1"/>
          <p:nvPr/>
        </p:nvSpPr>
        <p:spPr>
          <a:xfrm>
            <a:off x="3243671" y="3036312"/>
            <a:ext cx="20543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0" b="1" dirty="0">
                <a:solidFill>
                  <a:srgbClr val="6EBE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GB" sz="3600" b="1" dirty="0">
                <a:solidFill>
                  <a:srgbClr val="6EBE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ndustry</a:t>
            </a:r>
            <a:endParaRPr lang="en-GB" sz="10000" b="1" dirty="0">
              <a:solidFill>
                <a:srgbClr val="6EBE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EE407827-28A6-4F9C-8059-14D9F9C7B36F}"/>
              </a:ext>
            </a:extLst>
          </p:cNvPr>
          <p:cNvSpPr txBox="1"/>
          <p:nvPr/>
        </p:nvSpPr>
        <p:spPr>
          <a:xfrm>
            <a:off x="8932183" y="6207974"/>
            <a:ext cx="3016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© figure: S. </a:t>
            </a:r>
            <a:r>
              <a:rPr lang="en-GB" sz="1200" dirty="0" err="1"/>
              <a:t>Hackel</a:t>
            </a:r>
            <a:r>
              <a:rPr lang="en-GB" sz="1200" dirty="0"/>
              <a:t>, et al, PTB, 2019</a:t>
            </a:r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D6F9FB4B-F327-4DD8-839D-2121E82702E0}"/>
              </a:ext>
            </a:extLst>
          </p:cNvPr>
          <p:cNvSpPr/>
          <p:nvPr/>
        </p:nvSpPr>
        <p:spPr>
          <a:xfrm>
            <a:off x="330085" y="1135050"/>
            <a:ext cx="10090264" cy="586740"/>
          </a:xfrm>
          <a:prstGeom prst="roundRect">
            <a:avLst/>
          </a:prstGeom>
          <a:ln>
            <a:solidFill>
              <a:srgbClr val="5B9BD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NMI &amp; DI (calibration laboratory) start of working with DCCs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12976BB-8F2E-4846-81DB-FFD81CB8E83C}"/>
              </a:ext>
            </a:extLst>
          </p:cNvPr>
          <p:cNvSpPr/>
          <p:nvPr/>
        </p:nvSpPr>
        <p:spPr>
          <a:xfrm>
            <a:off x="6179553" y="5288598"/>
            <a:ext cx="3283476" cy="855460"/>
          </a:xfrm>
          <a:prstGeom prst="roundRect">
            <a:avLst/>
          </a:prstGeom>
          <a:ln w="57150">
            <a:solidFill>
              <a:srgbClr val="FF373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First DCCs transferred to customers as appendix to existing analogue certificates </a:t>
            </a:r>
          </a:p>
        </p:txBody>
      </p:sp>
    </p:spTree>
    <p:extLst>
      <p:ext uri="{BB962C8B-B14F-4D97-AF65-F5344CB8AC3E}">
        <p14:creationId xmlns:p14="http://schemas.microsoft.com/office/powerpoint/2010/main" val="376217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DA1F5-AF39-4BF5-84DB-72AE8CD6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production life cycle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96EA40-B022-49BB-BB0B-F36D2206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C90B-02E4-46FE-A0B3-968BDA04E899}" type="datetime1">
              <a:rPr lang="en-GB" smtClean="0"/>
              <a:t>03/02/2023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933C35-57D1-42B6-BC42-80BB496F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Template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EE6F2F-E29C-46C3-9F2F-6838B258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97DB-D9AB-4EDC-98D0-F73C20509B63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39" name="Pfeil: gebogen 38">
            <a:extLst>
              <a:ext uri="{FF2B5EF4-FFF2-40B4-BE49-F238E27FC236}">
                <a16:creationId xmlns:a16="http://schemas.microsoft.com/office/drawing/2014/main" id="{C5B6046D-B9F0-4863-A1E6-6E5B14DDEDD1}"/>
              </a:ext>
            </a:extLst>
          </p:cNvPr>
          <p:cNvSpPr>
            <a:spLocks/>
          </p:cNvSpPr>
          <p:nvPr/>
        </p:nvSpPr>
        <p:spPr>
          <a:xfrm rot="2872589" flipH="1">
            <a:off x="2400935" y="2265563"/>
            <a:ext cx="3294000" cy="3294000"/>
          </a:xfrm>
          <a:prstGeom prst="circularArrow">
            <a:avLst>
              <a:gd name="adj1" fmla="val 3599"/>
              <a:gd name="adj2" fmla="val 699365"/>
              <a:gd name="adj3" fmla="val 20917879"/>
              <a:gd name="adj4" fmla="val 16638025"/>
              <a:gd name="adj5" fmla="val 6194"/>
            </a:avLst>
          </a:prstGeom>
          <a:solidFill>
            <a:srgbClr val="6E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0" name="Pfeil: gebogen 39">
            <a:extLst>
              <a:ext uri="{FF2B5EF4-FFF2-40B4-BE49-F238E27FC236}">
                <a16:creationId xmlns:a16="http://schemas.microsoft.com/office/drawing/2014/main" id="{01979BD4-6BD6-41BC-8003-9EDA0CF4E894}"/>
              </a:ext>
            </a:extLst>
          </p:cNvPr>
          <p:cNvSpPr>
            <a:spLocks noChangeAspect="1"/>
          </p:cNvSpPr>
          <p:nvPr/>
        </p:nvSpPr>
        <p:spPr>
          <a:xfrm rot="18677469">
            <a:off x="6096285" y="2274407"/>
            <a:ext cx="3294000" cy="3294000"/>
          </a:xfrm>
          <a:prstGeom prst="circularArrow">
            <a:avLst>
              <a:gd name="adj1" fmla="val 3599"/>
              <a:gd name="adj2" fmla="val 699365"/>
              <a:gd name="adj3" fmla="val 20917879"/>
              <a:gd name="adj4" fmla="val 16638025"/>
              <a:gd name="adj5" fmla="val 6194"/>
            </a:avLst>
          </a:prstGeom>
          <a:solidFill>
            <a:srgbClr val="914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1" name="Pfeil: gebogen 40">
            <a:extLst>
              <a:ext uri="{FF2B5EF4-FFF2-40B4-BE49-F238E27FC236}">
                <a16:creationId xmlns:a16="http://schemas.microsoft.com/office/drawing/2014/main" id="{182590F7-8094-4F38-8533-2EF0EE97EDCF}"/>
              </a:ext>
            </a:extLst>
          </p:cNvPr>
          <p:cNvSpPr>
            <a:spLocks noChangeAspect="1"/>
          </p:cNvSpPr>
          <p:nvPr/>
        </p:nvSpPr>
        <p:spPr>
          <a:xfrm rot="2460000">
            <a:off x="6094139" y="2272261"/>
            <a:ext cx="3294000" cy="3294000"/>
          </a:xfrm>
          <a:prstGeom prst="circularArrow">
            <a:avLst>
              <a:gd name="adj1" fmla="val 3599"/>
              <a:gd name="adj2" fmla="val 699365"/>
              <a:gd name="adj3" fmla="val 20917879"/>
              <a:gd name="adj4" fmla="val 16638025"/>
              <a:gd name="adj5" fmla="val 6194"/>
            </a:avLst>
          </a:prstGeom>
          <a:solidFill>
            <a:srgbClr val="914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Pfeil: gebogen 41">
            <a:extLst>
              <a:ext uri="{FF2B5EF4-FFF2-40B4-BE49-F238E27FC236}">
                <a16:creationId xmlns:a16="http://schemas.microsoft.com/office/drawing/2014/main" id="{EFE6D9E4-C62A-440A-8A73-E76E3318310D}"/>
              </a:ext>
            </a:extLst>
          </p:cNvPr>
          <p:cNvSpPr>
            <a:spLocks noChangeAspect="1"/>
          </p:cNvSpPr>
          <p:nvPr/>
        </p:nvSpPr>
        <p:spPr>
          <a:xfrm rot="7860000">
            <a:off x="6087698" y="2274406"/>
            <a:ext cx="3294000" cy="3294000"/>
          </a:xfrm>
          <a:prstGeom prst="circularArrow">
            <a:avLst>
              <a:gd name="adj1" fmla="val 3599"/>
              <a:gd name="adj2" fmla="val 699365"/>
              <a:gd name="adj3" fmla="val 20917879"/>
              <a:gd name="adj4" fmla="val 16638025"/>
              <a:gd name="adj5" fmla="val 6194"/>
            </a:avLst>
          </a:prstGeom>
          <a:solidFill>
            <a:srgbClr val="914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3" name="Pfeil: gebogen 42">
            <a:extLst>
              <a:ext uri="{FF2B5EF4-FFF2-40B4-BE49-F238E27FC236}">
                <a16:creationId xmlns:a16="http://schemas.microsoft.com/office/drawing/2014/main" id="{BF5F8ECA-8A86-4EF0-A69B-6E3E91A39649}"/>
              </a:ext>
            </a:extLst>
          </p:cNvPr>
          <p:cNvSpPr>
            <a:spLocks/>
          </p:cNvSpPr>
          <p:nvPr/>
        </p:nvSpPr>
        <p:spPr>
          <a:xfrm rot="19080000" flipH="1">
            <a:off x="2403078" y="2265746"/>
            <a:ext cx="3294000" cy="3294000"/>
          </a:xfrm>
          <a:prstGeom prst="circularArrow">
            <a:avLst>
              <a:gd name="adj1" fmla="val 3599"/>
              <a:gd name="adj2" fmla="val 699365"/>
              <a:gd name="adj3" fmla="val 20917879"/>
              <a:gd name="adj4" fmla="val 16638025"/>
              <a:gd name="adj5" fmla="val 6194"/>
            </a:avLst>
          </a:prstGeom>
          <a:solidFill>
            <a:srgbClr val="6E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4" name="Pfeil: gebogen 43">
            <a:extLst>
              <a:ext uri="{FF2B5EF4-FFF2-40B4-BE49-F238E27FC236}">
                <a16:creationId xmlns:a16="http://schemas.microsoft.com/office/drawing/2014/main" id="{26C27548-C512-4907-A2C6-AB90743805A2}"/>
              </a:ext>
            </a:extLst>
          </p:cNvPr>
          <p:cNvSpPr>
            <a:spLocks/>
          </p:cNvSpPr>
          <p:nvPr/>
        </p:nvSpPr>
        <p:spPr>
          <a:xfrm rot="13680000" flipH="1">
            <a:off x="2381613" y="2255482"/>
            <a:ext cx="3294000" cy="3294000"/>
          </a:xfrm>
          <a:prstGeom prst="circularArrow">
            <a:avLst>
              <a:gd name="adj1" fmla="val 3599"/>
              <a:gd name="adj2" fmla="val 699365"/>
              <a:gd name="adj3" fmla="val 20917879"/>
              <a:gd name="adj4" fmla="val 16638025"/>
              <a:gd name="adj5" fmla="val 6194"/>
            </a:avLst>
          </a:prstGeom>
          <a:solidFill>
            <a:srgbClr val="6E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0B6B6FC-2960-4E51-99C6-E1A57E1EF561}"/>
              </a:ext>
            </a:extLst>
          </p:cNvPr>
          <p:cNvCxnSpPr>
            <a:cxnSpLocks/>
            <a:stCxn id="75" idx="7"/>
            <a:endCxn id="48" idx="3"/>
          </p:cNvCxnSpPr>
          <p:nvPr/>
        </p:nvCxnSpPr>
        <p:spPr>
          <a:xfrm flipV="1">
            <a:off x="5142835" y="2918806"/>
            <a:ext cx="1440842" cy="1878717"/>
          </a:xfrm>
          <a:prstGeom prst="straightConnector1">
            <a:avLst/>
          </a:prstGeom>
          <a:ln w="107950">
            <a:solidFill>
              <a:srgbClr val="CC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94FB3876-C3C4-4D64-8099-8DAB7FE1309C}"/>
              </a:ext>
            </a:extLst>
          </p:cNvPr>
          <p:cNvSpPr txBox="1"/>
          <p:nvPr/>
        </p:nvSpPr>
        <p:spPr>
          <a:xfrm>
            <a:off x="6284037" y="3106950"/>
            <a:ext cx="27881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0" b="1" dirty="0">
                <a:solidFill>
                  <a:srgbClr val="914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GB" sz="3600" b="1" dirty="0">
                <a:solidFill>
                  <a:srgbClr val="914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alibration</a:t>
            </a:r>
            <a:endParaRPr lang="en-GB" sz="10000" b="1" dirty="0">
              <a:solidFill>
                <a:srgbClr val="9141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ED4E539B-BB2D-4B0A-BE0E-EF80AB6766BE}"/>
              </a:ext>
            </a:extLst>
          </p:cNvPr>
          <p:cNvGrpSpPr/>
          <p:nvPr/>
        </p:nvGrpSpPr>
        <p:grpSpPr>
          <a:xfrm>
            <a:off x="6541501" y="2672982"/>
            <a:ext cx="1387293" cy="752138"/>
            <a:chOff x="5214976" y="2191991"/>
            <a:chExt cx="1387293" cy="752138"/>
          </a:xfrm>
        </p:grpSpPr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874D6C41-1893-488F-B2B3-4EA3EE95DB25}"/>
                </a:ext>
              </a:extLst>
            </p:cNvPr>
            <p:cNvSpPr>
              <a:spLocks/>
            </p:cNvSpPr>
            <p:nvPr/>
          </p:nvSpPr>
          <p:spPr>
            <a:xfrm>
              <a:off x="5214976" y="2191991"/>
              <a:ext cx="288000" cy="288000"/>
            </a:xfrm>
            <a:prstGeom prst="ellipse">
              <a:avLst/>
            </a:prstGeom>
            <a:solidFill>
              <a:srgbClr val="9141FF"/>
            </a:solidFill>
            <a:ln w="31750">
              <a:solidFill>
                <a:srgbClr val="6E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26F27867-AF31-4A90-B824-7F4EDB258903}"/>
                </a:ext>
              </a:extLst>
            </p:cNvPr>
            <p:cNvSpPr txBox="1"/>
            <p:nvPr/>
          </p:nvSpPr>
          <p:spPr>
            <a:xfrm>
              <a:off x="5285755" y="2236243"/>
              <a:ext cx="13165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start of</a:t>
              </a:r>
            </a:p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calibration</a:t>
              </a:r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17B6B288-A88D-4A5B-A4F4-C5BA939D2491}"/>
              </a:ext>
            </a:extLst>
          </p:cNvPr>
          <p:cNvGrpSpPr/>
          <p:nvPr/>
        </p:nvGrpSpPr>
        <p:grpSpPr>
          <a:xfrm>
            <a:off x="8642861" y="2367353"/>
            <a:ext cx="1249550" cy="707886"/>
            <a:chOff x="7316337" y="1886362"/>
            <a:chExt cx="1249550" cy="707886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B9B385EB-1009-4DD3-9982-4329C3F838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6337" y="2239505"/>
              <a:ext cx="287315" cy="288000"/>
            </a:xfrm>
            <a:prstGeom prst="ellipse">
              <a:avLst/>
            </a:prstGeom>
            <a:solidFill>
              <a:srgbClr val="9141FF"/>
            </a:solidFill>
            <a:ln w="31750">
              <a:solidFill>
                <a:srgbClr val="6E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87E55EC0-C001-4125-8584-C46D70B07600}"/>
                </a:ext>
              </a:extLst>
            </p:cNvPr>
            <p:cNvSpPr txBox="1"/>
            <p:nvPr/>
          </p:nvSpPr>
          <p:spPr>
            <a:xfrm>
              <a:off x="7379024" y="1886362"/>
              <a:ext cx="11868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measure-</a:t>
              </a:r>
            </a:p>
            <a:p>
              <a:pPr algn="ctr"/>
              <a:r>
                <a:rPr lang="en-GB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ment</a:t>
              </a:r>
              <a:endPara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21546EB0-6539-4A3C-A29A-2B17E516849D}"/>
              </a:ext>
            </a:extLst>
          </p:cNvPr>
          <p:cNvGrpSpPr/>
          <p:nvPr/>
        </p:nvGrpSpPr>
        <p:grpSpPr>
          <a:xfrm>
            <a:off x="8650053" y="4811488"/>
            <a:ext cx="1644914" cy="636953"/>
            <a:chOff x="7323529" y="4330496"/>
            <a:chExt cx="1644914" cy="636953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C80E834E-1769-4A78-9D25-5B9B83FB6E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3529" y="4330496"/>
              <a:ext cx="288000" cy="288000"/>
            </a:xfrm>
            <a:prstGeom prst="ellipse">
              <a:avLst/>
            </a:prstGeom>
            <a:solidFill>
              <a:srgbClr val="9141FF"/>
            </a:solidFill>
            <a:ln w="31750">
              <a:solidFill>
                <a:srgbClr val="6E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69F9080F-243B-4288-A204-F3522FE31CC6}"/>
                </a:ext>
              </a:extLst>
            </p:cNvPr>
            <p:cNvSpPr txBox="1"/>
            <p:nvPr/>
          </p:nvSpPr>
          <p:spPr>
            <a:xfrm>
              <a:off x="7410068" y="4567339"/>
              <a:ext cx="15583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 analysis</a:t>
              </a:r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D06D21EE-E0FD-409B-B011-2183CA803A8F}"/>
              </a:ext>
            </a:extLst>
          </p:cNvPr>
          <p:cNvGrpSpPr/>
          <p:nvPr/>
        </p:nvGrpSpPr>
        <p:grpSpPr>
          <a:xfrm>
            <a:off x="6533623" y="4573952"/>
            <a:ext cx="1095202" cy="531904"/>
            <a:chOff x="5207099" y="4092961"/>
            <a:chExt cx="1095202" cy="531904"/>
          </a:xfrm>
        </p:grpSpPr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E7C0C13F-BBC5-440C-A8AA-D129339F04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7099" y="4336865"/>
              <a:ext cx="288000" cy="288000"/>
            </a:xfrm>
            <a:prstGeom prst="ellipse">
              <a:avLst/>
            </a:prstGeom>
            <a:solidFill>
              <a:srgbClr val="9141FF"/>
            </a:solidFill>
            <a:ln w="31750">
              <a:solidFill>
                <a:srgbClr val="6E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2B1CED8C-9342-456D-A884-9BCF3A474280}"/>
                </a:ext>
              </a:extLst>
            </p:cNvPr>
            <p:cNvSpPr txBox="1"/>
            <p:nvPr/>
          </p:nvSpPr>
          <p:spPr>
            <a:xfrm>
              <a:off x="5444053" y="4092961"/>
              <a:ext cx="8582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report</a:t>
              </a: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0B1FAA00-462F-4764-A1D2-5A7E9571D601}"/>
              </a:ext>
            </a:extLst>
          </p:cNvPr>
          <p:cNvGrpSpPr/>
          <p:nvPr/>
        </p:nvGrpSpPr>
        <p:grpSpPr>
          <a:xfrm>
            <a:off x="4333337" y="2742128"/>
            <a:ext cx="857964" cy="461071"/>
            <a:chOff x="3006813" y="2261136"/>
            <a:chExt cx="857964" cy="461071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0DBCB431-2321-4E90-8B50-86DE4B61B6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76777" y="2261136"/>
              <a:ext cx="288000" cy="288000"/>
            </a:xfrm>
            <a:prstGeom prst="ellipse">
              <a:avLst/>
            </a:prstGeom>
            <a:solidFill>
              <a:srgbClr val="6EBE00"/>
            </a:solidFill>
            <a:ln w="31750">
              <a:solidFill>
                <a:srgbClr val="91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AC3D3DEA-A5B0-4704-8066-5D30317EF5AB}"/>
                </a:ext>
              </a:extLst>
            </p:cNvPr>
            <p:cNvSpPr txBox="1"/>
            <p:nvPr/>
          </p:nvSpPr>
          <p:spPr>
            <a:xfrm>
              <a:off x="3006813" y="2322097"/>
              <a:ext cx="585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QM</a:t>
              </a:r>
            </a:p>
          </p:txBody>
        </p: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38822A84-A7B7-49BF-B00A-C854F2664F01}"/>
              </a:ext>
            </a:extLst>
          </p:cNvPr>
          <p:cNvGrpSpPr/>
          <p:nvPr/>
        </p:nvGrpSpPr>
        <p:grpSpPr>
          <a:xfrm>
            <a:off x="1904638" y="2242768"/>
            <a:ext cx="1358129" cy="786332"/>
            <a:chOff x="557673" y="1761859"/>
            <a:chExt cx="1358129" cy="786332"/>
          </a:xfrm>
        </p:grpSpPr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C86D9155-5B31-4A63-8687-A1D6F860B4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52521" y="2260191"/>
              <a:ext cx="288000" cy="288000"/>
            </a:xfrm>
            <a:prstGeom prst="ellipse">
              <a:avLst/>
            </a:prstGeom>
            <a:solidFill>
              <a:srgbClr val="6EBE00"/>
            </a:solidFill>
            <a:ln w="31750">
              <a:solidFill>
                <a:srgbClr val="91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45B1FFD6-F19D-4D9C-B313-9D94413743AB}"/>
                </a:ext>
              </a:extLst>
            </p:cNvPr>
            <p:cNvSpPr txBox="1"/>
            <p:nvPr/>
          </p:nvSpPr>
          <p:spPr>
            <a:xfrm>
              <a:off x="557673" y="1761859"/>
              <a:ext cx="13581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production</a:t>
              </a:r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A59E3E99-768A-4614-B6E0-62EA6CDC6E2E}"/>
              </a:ext>
            </a:extLst>
          </p:cNvPr>
          <p:cNvGrpSpPr/>
          <p:nvPr/>
        </p:nvGrpSpPr>
        <p:grpSpPr>
          <a:xfrm>
            <a:off x="2160139" y="4782688"/>
            <a:ext cx="1034553" cy="1003098"/>
            <a:chOff x="810194" y="4293586"/>
            <a:chExt cx="1034553" cy="1003098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CF0894DF-5B42-45D2-9D9D-4CE62C90CE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56747" y="4293586"/>
              <a:ext cx="288000" cy="288000"/>
            </a:xfrm>
            <a:prstGeom prst="ellipse">
              <a:avLst/>
            </a:prstGeom>
            <a:solidFill>
              <a:srgbClr val="6EBE00"/>
            </a:solidFill>
            <a:ln w="31750">
              <a:solidFill>
                <a:srgbClr val="91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9918E60F-DACD-463D-B83F-5EF51FEADF5C}"/>
                </a:ext>
              </a:extLst>
            </p:cNvPr>
            <p:cNvSpPr txBox="1"/>
            <p:nvPr/>
          </p:nvSpPr>
          <p:spPr>
            <a:xfrm>
              <a:off x="810194" y="4588798"/>
              <a:ext cx="9947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Optimi</a:t>
              </a:r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</a:t>
              </a:r>
            </a:p>
            <a:p>
              <a:pPr algn="ctr"/>
              <a:r>
                <a:rPr lang="en-GB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sation</a:t>
              </a:r>
              <a:endPara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1B999375-1DEB-43A0-A3FB-61823E9B378F}"/>
              </a:ext>
            </a:extLst>
          </p:cNvPr>
          <p:cNvGrpSpPr/>
          <p:nvPr/>
        </p:nvGrpSpPr>
        <p:grpSpPr>
          <a:xfrm>
            <a:off x="5129411" y="2987950"/>
            <a:ext cx="1444948" cy="1863731"/>
            <a:chOff x="3605411" y="2417825"/>
            <a:chExt cx="1444948" cy="1863731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9415F9E8-A632-4EE3-BB2D-D79DDB0DD0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05411" y="2429824"/>
              <a:ext cx="1444948" cy="1851732"/>
            </a:xfrm>
            <a:prstGeom prst="straightConnector1">
              <a:avLst/>
            </a:prstGeom>
            <a:ln w="107950">
              <a:solidFill>
                <a:srgbClr val="FF37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4C114533-8D34-4EA5-97B5-A323E2E348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8878" y="2417825"/>
              <a:ext cx="288000" cy="291096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sp>
        <p:nvSpPr>
          <p:cNvPr id="72" name="Ellipse 71">
            <a:extLst>
              <a:ext uri="{FF2B5EF4-FFF2-40B4-BE49-F238E27FC236}">
                <a16:creationId xmlns:a16="http://schemas.microsoft.com/office/drawing/2014/main" id="{F7D8B837-B0EB-4682-90A9-C317754A9133}"/>
              </a:ext>
            </a:extLst>
          </p:cNvPr>
          <p:cNvSpPr>
            <a:spLocks noChangeAspect="1"/>
          </p:cNvSpPr>
          <p:nvPr/>
        </p:nvSpPr>
        <p:spPr>
          <a:xfrm>
            <a:off x="5561208" y="3528992"/>
            <a:ext cx="534792" cy="787929"/>
          </a:xfrm>
          <a:prstGeom prst="ellipse">
            <a:avLst/>
          </a:prstGeom>
          <a:ln w="254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E7709FEB-FFC7-41F6-BD32-FE5BAFB701CD}"/>
              </a:ext>
            </a:extLst>
          </p:cNvPr>
          <p:cNvSpPr txBox="1"/>
          <p:nvPr/>
        </p:nvSpPr>
        <p:spPr>
          <a:xfrm>
            <a:off x="5626107" y="4112363"/>
            <a:ext cx="440313" cy="1603965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GB" sz="1400" b="1" spc="-300" dirty="0" err="1"/>
              <a:t>ransfer</a:t>
            </a:r>
            <a:endParaRPr lang="en-GB" sz="1400" b="1" spc="-300" dirty="0"/>
          </a:p>
        </p:txBody>
      </p: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DA49C847-9F15-441E-8297-CAB938970B86}"/>
              </a:ext>
            </a:extLst>
          </p:cNvPr>
          <p:cNvGrpSpPr/>
          <p:nvPr/>
        </p:nvGrpSpPr>
        <p:grpSpPr>
          <a:xfrm>
            <a:off x="3596870" y="4279167"/>
            <a:ext cx="1588142" cy="764178"/>
            <a:chOff x="2270346" y="3822496"/>
            <a:chExt cx="1588142" cy="764178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0125CE0A-B180-49B5-933A-E9E1E03A06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70488" y="4298674"/>
              <a:ext cx="288000" cy="288000"/>
            </a:xfrm>
            <a:prstGeom prst="ellipse">
              <a:avLst/>
            </a:prstGeom>
            <a:solidFill>
              <a:srgbClr val="6EBE00"/>
            </a:solidFill>
            <a:ln w="31750">
              <a:solidFill>
                <a:srgbClr val="91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</a:t>
              </a: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5AB396B4-8F3A-4F0A-91B7-E7D835BC179A}"/>
                </a:ext>
              </a:extLst>
            </p:cNvPr>
            <p:cNvSpPr txBox="1"/>
            <p:nvPr/>
          </p:nvSpPr>
          <p:spPr>
            <a:xfrm>
              <a:off x="2270346" y="3822496"/>
              <a:ext cx="13929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 for re-</a:t>
              </a:r>
            </a:p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calibration</a:t>
              </a:r>
            </a:p>
          </p:txBody>
        </p:sp>
      </p:grpSp>
      <p:sp>
        <p:nvSpPr>
          <p:cNvPr id="77" name="Textfeld 76">
            <a:extLst>
              <a:ext uri="{FF2B5EF4-FFF2-40B4-BE49-F238E27FC236}">
                <a16:creationId xmlns:a16="http://schemas.microsoft.com/office/drawing/2014/main" id="{FD1D9026-779D-40B3-B518-2557B385759E}"/>
              </a:ext>
            </a:extLst>
          </p:cNvPr>
          <p:cNvSpPr txBox="1"/>
          <p:nvPr/>
        </p:nvSpPr>
        <p:spPr>
          <a:xfrm>
            <a:off x="3243671" y="3036312"/>
            <a:ext cx="20543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0" b="1" dirty="0">
                <a:solidFill>
                  <a:srgbClr val="6EBE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GB" sz="3600" b="1" dirty="0">
                <a:solidFill>
                  <a:srgbClr val="6EBE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ndustry</a:t>
            </a:r>
            <a:endParaRPr lang="en-GB" sz="10000" b="1" dirty="0">
              <a:solidFill>
                <a:srgbClr val="6EBE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EE407827-28A6-4F9C-8059-14D9F9C7B36F}"/>
              </a:ext>
            </a:extLst>
          </p:cNvPr>
          <p:cNvSpPr txBox="1"/>
          <p:nvPr/>
        </p:nvSpPr>
        <p:spPr>
          <a:xfrm>
            <a:off x="8932183" y="6207974"/>
            <a:ext cx="3016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© figure: S. </a:t>
            </a:r>
            <a:r>
              <a:rPr lang="en-GB" sz="1200" dirty="0" err="1"/>
              <a:t>Hackel</a:t>
            </a:r>
            <a:r>
              <a:rPr lang="en-GB" sz="1200" dirty="0"/>
              <a:t>, et al, PTB, 2019</a:t>
            </a:r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D6F9FB4B-F327-4DD8-839D-2121E82702E0}"/>
              </a:ext>
            </a:extLst>
          </p:cNvPr>
          <p:cNvSpPr/>
          <p:nvPr/>
        </p:nvSpPr>
        <p:spPr>
          <a:xfrm>
            <a:off x="330085" y="1135050"/>
            <a:ext cx="10090264" cy="586740"/>
          </a:xfrm>
          <a:prstGeom prst="roundRect">
            <a:avLst/>
          </a:prstGeom>
          <a:ln>
            <a:solidFill>
              <a:srgbClr val="5B9BD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NMI &amp; DI (calibration laboratory) advancing DCC transfer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12976BB-8F2E-4846-81DB-FFD81CB8E83C}"/>
              </a:ext>
            </a:extLst>
          </p:cNvPr>
          <p:cNvSpPr/>
          <p:nvPr/>
        </p:nvSpPr>
        <p:spPr>
          <a:xfrm>
            <a:off x="1486218" y="2705768"/>
            <a:ext cx="3283476" cy="855460"/>
          </a:xfrm>
          <a:prstGeom prst="roundRect">
            <a:avLst/>
          </a:prstGeom>
          <a:ln w="57150">
            <a:solidFill>
              <a:srgbClr val="FF373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DCC with electronic or digital signature of person or seal of calibration lab (for trust)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0C27999F-E5B9-44E5-A069-E748162BB091}"/>
              </a:ext>
            </a:extLst>
          </p:cNvPr>
          <p:cNvSpPr/>
          <p:nvPr/>
        </p:nvSpPr>
        <p:spPr>
          <a:xfrm>
            <a:off x="2183714" y="3714284"/>
            <a:ext cx="3283476" cy="855460"/>
          </a:xfrm>
          <a:prstGeom prst="roundRect">
            <a:avLst/>
          </a:prstGeom>
          <a:ln w="57150">
            <a:solidFill>
              <a:srgbClr val="FF373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Calibration lab providing software (web) interface for DCC transmission / retrieval</a:t>
            </a:r>
          </a:p>
        </p:txBody>
      </p:sp>
      <p:sp>
        <p:nvSpPr>
          <p:cNvPr id="80" name="Rechteck: abgerundete Ecken 79">
            <a:extLst>
              <a:ext uri="{FF2B5EF4-FFF2-40B4-BE49-F238E27FC236}">
                <a16:creationId xmlns:a16="http://schemas.microsoft.com/office/drawing/2014/main" id="{35810229-F8AF-4C86-98EE-800BCC73F77B}"/>
              </a:ext>
            </a:extLst>
          </p:cNvPr>
          <p:cNvSpPr/>
          <p:nvPr/>
        </p:nvSpPr>
        <p:spPr>
          <a:xfrm>
            <a:off x="3000561" y="4754495"/>
            <a:ext cx="3283476" cy="855460"/>
          </a:xfrm>
          <a:prstGeom prst="roundRect">
            <a:avLst/>
          </a:prstGeom>
          <a:ln w="57150">
            <a:solidFill>
              <a:srgbClr val="FF373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Change of default format from analogue to DCC</a:t>
            </a:r>
          </a:p>
        </p:txBody>
      </p:sp>
    </p:spTree>
    <p:extLst>
      <p:ext uri="{BB962C8B-B14F-4D97-AF65-F5344CB8AC3E}">
        <p14:creationId xmlns:p14="http://schemas.microsoft.com/office/powerpoint/2010/main" val="104259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91593-011C-4199-A665-315C6628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 of digital signatures and seals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A58F5D-012D-4360-97A5-0A6CD470E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C90B-02E4-46FE-A0B3-968BDA04E899}" type="datetime1">
              <a:rPr lang="en-GB" smtClean="0"/>
              <a:t>03/02/2023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86E5DD-9712-48E4-A88A-AB8B2E7A9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Template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C8191E-B649-4943-8ED4-691FAB4D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97DB-D9AB-4EDC-98D0-F73C20509B63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Sprechblase: rechteckig mit abgerundeten Ecken 5">
            <a:extLst>
              <a:ext uri="{FF2B5EF4-FFF2-40B4-BE49-F238E27FC236}">
                <a16:creationId xmlns:a16="http://schemas.microsoft.com/office/drawing/2014/main" id="{7437E198-BACB-4647-905F-A9F1D3AF9E88}"/>
              </a:ext>
            </a:extLst>
          </p:cNvPr>
          <p:cNvSpPr/>
          <p:nvPr/>
        </p:nvSpPr>
        <p:spPr>
          <a:xfrm>
            <a:off x="6396898" y="4512207"/>
            <a:ext cx="2494896" cy="1688799"/>
          </a:xfrm>
          <a:prstGeom prst="wedgeRoundRectCallout">
            <a:avLst>
              <a:gd name="adj1" fmla="val 47919"/>
              <a:gd name="adj2" fmla="val -7774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/>
              <a:t>Correct DCC from the Calibration Laboratory</a:t>
            </a:r>
          </a:p>
        </p:txBody>
      </p:sp>
      <p:sp>
        <p:nvSpPr>
          <p:cNvPr id="7" name="Sprechblase: rechteckig mit abgerundeten Ecken 6">
            <a:extLst>
              <a:ext uri="{FF2B5EF4-FFF2-40B4-BE49-F238E27FC236}">
                <a16:creationId xmlns:a16="http://schemas.microsoft.com/office/drawing/2014/main" id="{1D1B12FA-12CD-4AF0-AE7C-8AAD54EEAE97}"/>
              </a:ext>
            </a:extLst>
          </p:cNvPr>
          <p:cNvSpPr/>
          <p:nvPr/>
        </p:nvSpPr>
        <p:spPr>
          <a:xfrm>
            <a:off x="348626" y="4537790"/>
            <a:ext cx="2494896" cy="1688799"/>
          </a:xfrm>
          <a:prstGeom prst="wedgeRoundRectCallout">
            <a:avLst>
              <a:gd name="adj1" fmla="val 30183"/>
              <a:gd name="adj2" fmla="val -7465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/>
              <a:t>Providing DCC Integrity</a:t>
            </a:r>
          </a:p>
          <a:p>
            <a:pPr algn="ctr"/>
            <a:r>
              <a:rPr lang="en-GB" sz="2000" dirty="0"/>
              <a:t>(no modifications)</a:t>
            </a:r>
          </a:p>
        </p:txBody>
      </p:sp>
      <p:sp>
        <p:nvSpPr>
          <p:cNvPr id="8" name="Sprechblase: rechteckig mit abgerundeten Ecken 7">
            <a:extLst>
              <a:ext uri="{FF2B5EF4-FFF2-40B4-BE49-F238E27FC236}">
                <a16:creationId xmlns:a16="http://schemas.microsoft.com/office/drawing/2014/main" id="{56520C85-A38C-42AA-962B-BBC42320EDC6}"/>
              </a:ext>
            </a:extLst>
          </p:cNvPr>
          <p:cNvSpPr/>
          <p:nvPr/>
        </p:nvSpPr>
        <p:spPr>
          <a:xfrm>
            <a:off x="2928544" y="4512207"/>
            <a:ext cx="2494896" cy="1688799"/>
          </a:xfrm>
          <a:prstGeom prst="wedgeRoundRectCallout">
            <a:avLst>
              <a:gd name="adj1" fmla="val -39005"/>
              <a:gd name="adj2" fmla="val -7147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/>
              <a:t>Providing DCC Authenticity</a:t>
            </a:r>
          </a:p>
          <a:p>
            <a:pPr algn="ctr"/>
            <a:r>
              <a:rPr lang="en-GB" sz="2000" dirty="0"/>
              <a:t>(from our "lab")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F5F84C-F3D2-448F-9274-DC3F235233ED}"/>
              </a:ext>
            </a:extLst>
          </p:cNvPr>
          <p:cNvSpPr txBox="1"/>
          <p:nvPr/>
        </p:nvSpPr>
        <p:spPr>
          <a:xfrm>
            <a:off x="5691674" y="3737606"/>
            <a:ext cx="1752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DCC Exchange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DCB9861-DD7F-4055-B39D-10E235436356}"/>
              </a:ext>
            </a:extLst>
          </p:cNvPr>
          <p:cNvGrpSpPr/>
          <p:nvPr/>
        </p:nvGrpSpPr>
        <p:grpSpPr>
          <a:xfrm>
            <a:off x="1402561" y="1238743"/>
            <a:ext cx="9328185" cy="2898973"/>
            <a:chOff x="2442853" y="1490531"/>
            <a:chExt cx="9328185" cy="2898973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3F361ABC-47E0-49F9-8FDE-59E87C3250B7}"/>
                </a:ext>
              </a:extLst>
            </p:cNvPr>
            <p:cNvGrpSpPr/>
            <p:nvPr/>
          </p:nvGrpSpPr>
          <p:grpSpPr>
            <a:xfrm>
              <a:off x="2442853" y="1523508"/>
              <a:ext cx="9328185" cy="2865996"/>
              <a:chOff x="2442853" y="1523508"/>
              <a:chExt cx="9328185" cy="2865996"/>
            </a:xfrm>
          </p:grpSpPr>
          <p:pic>
            <p:nvPicPr>
              <p:cNvPr id="16" name="Grafik 15" descr="Programmiererin Silhouette">
                <a:extLst>
                  <a:ext uri="{FF2B5EF4-FFF2-40B4-BE49-F238E27FC236}">
                    <a16:creationId xmlns:a16="http://schemas.microsoft.com/office/drawing/2014/main" id="{A128DA1C-27A7-49B9-91BF-14AB468100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542289" y="1536248"/>
                <a:ext cx="2228749" cy="2228749"/>
              </a:xfrm>
              <a:prstGeom prst="rect">
                <a:avLst/>
              </a:prstGeom>
            </p:spPr>
          </p:pic>
          <p:pic>
            <p:nvPicPr>
              <p:cNvPr id="17" name="Grafik 16" descr="Programmierer Silhouette">
                <a:extLst>
                  <a:ext uri="{FF2B5EF4-FFF2-40B4-BE49-F238E27FC236}">
                    <a16:creationId xmlns:a16="http://schemas.microsoft.com/office/drawing/2014/main" id="{C0B18525-9A4A-4D2B-8649-4A48D0EBC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442853" y="1523508"/>
                <a:ext cx="2228748" cy="2228748"/>
              </a:xfrm>
              <a:prstGeom prst="rect">
                <a:avLst/>
              </a:prstGeom>
            </p:spPr>
          </p:pic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B7B65F8A-42BB-41C6-A9C6-2E1A9E3E18B4}"/>
                  </a:ext>
                </a:extLst>
              </p:cNvPr>
              <p:cNvGrpSpPr/>
              <p:nvPr/>
            </p:nvGrpSpPr>
            <p:grpSpPr>
              <a:xfrm>
                <a:off x="5479968" y="1774292"/>
                <a:ext cx="4262606" cy="2152085"/>
                <a:chOff x="5479968" y="1774292"/>
                <a:chExt cx="4262606" cy="215208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55E5C593-D26D-4C22-9165-E95C4CC5E10D}"/>
                    </a:ext>
                  </a:extLst>
                </p:cNvPr>
                <p:cNvGrpSpPr/>
                <p:nvPr/>
              </p:nvGrpSpPr>
              <p:grpSpPr>
                <a:xfrm>
                  <a:off x="5479968" y="1774292"/>
                  <a:ext cx="4262606" cy="2152085"/>
                  <a:chOff x="5458566" y="1561839"/>
                  <a:chExt cx="4262606" cy="2152085"/>
                </a:xfrm>
              </p:grpSpPr>
              <p:sp>
                <p:nvSpPr>
                  <p:cNvPr id="27" name="Pfeil: nach links und rechts 26">
                    <a:extLst>
                      <a:ext uri="{FF2B5EF4-FFF2-40B4-BE49-F238E27FC236}">
                        <a16:creationId xmlns:a16="http://schemas.microsoft.com/office/drawing/2014/main" id="{FADC2D3F-E2F6-4202-95AA-BCF02AED6F55}"/>
                      </a:ext>
                    </a:extLst>
                  </p:cNvPr>
                  <p:cNvSpPr/>
                  <p:nvPr/>
                </p:nvSpPr>
                <p:spPr>
                  <a:xfrm>
                    <a:off x="5458566" y="2202867"/>
                    <a:ext cx="4262606" cy="895510"/>
                  </a:xfrm>
                  <a:prstGeom prst="leftRightArrow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" name="Ellipse 27">
                    <a:extLst>
                      <a:ext uri="{FF2B5EF4-FFF2-40B4-BE49-F238E27FC236}">
                        <a16:creationId xmlns:a16="http://schemas.microsoft.com/office/drawing/2014/main" id="{04745098-5A75-4451-B23D-B5BC5B7586FB}"/>
                      </a:ext>
                    </a:extLst>
                  </p:cNvPr>
                  <p:cNvSpPr/>
                  <p:nvPr/>
                </p:nvSpPr>
                <p:spPr>
                  <a:xfrm>
                    <a:off x="6463928" y="1561839"/>
                    <a:ext cx="2251881" cy="2152085"/>
                  </a:xfrm>
                  <a:prstGeom prst="ellips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pic>
              <p:nvPicPr>
                <p:cNvPr id="22" name="Grafik 21" descr="Funkmast Silhouette">
                  <a:extLst>
                    <a:ext uri="{FF2B5EF4-FFF2-40B4-BE49-F238E27FC236}">
                      <a16:creationId xmlns:a16="http://schemas.microsoft.com/office/drawing/2014/main" id="{F3FD4395-E6AF-424B-A1ED-953FCD614A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7255077" y="3184927"/>
                  <a:ext cx="705974" cy="705974"/>
                </a:xfrm>
                <a:prstGeom prst="rect">
                  <a:avLst/>
                </a:prstGeom>
              </p:spPr>
            </p:pic>
            <p:pic>
              <p:nvPicPr>
                <p:cNvPr id="23" name="Grafik 22" descr="Datenbank Silhouette">
                  <a:extLst>
                    <a:ext uri="{FF2B5EF4-FFF2-40B4-BE49-F238E27FC236}">
                      <a16:creationId xmlns:a16="http://schemas.microsoft.com/office/drawing/2014/main" id="{3A1CA7A8-7A76-4C29-B180-BE5F75AF5A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7916322" y="2741523"/>
                  <a:ext cx="705974" cy="705974"/>
                </a:xfrm>
                <a:prstGeom prst="rect">
                  <a:avLst/>
                </a:prstGeom>
              </p:spPr>
            </p:pic>
            <p:pic>
              <p:nvPicPr>
                <p:cNvPr id="24" name="Grafik 23" descr="Aus der Cloud herunterladen Silhouette">
                  <a:extLst>
                    <a:ext uri="{FF2B5EF4-FFF2-40B4-BE49-F238E27FC236}">
                      <a16:creationId xmlns:a16="http://schemas.microsoft.com/office/drawing/2014/main" id="{4A486737-8E01-4487-AF6F-1948717892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802393" y="1973894"/>
                  <a:ext cx="705974" cy="705974"/>
                </a:xfrm>
                <a:prstGeom prst="rect">
                  <a:avLst/>
                </a:prstGeom>
              </p:spPr>
            </p:pic>
            <p:pic>
              <p:nvPicPr>
                <p:cNvPr id="25" name="Grafik 24" descr="USB-Stick Silhouette">
                  <a:extLst>
                    <a:ext uri="{FF2B5EF4-FFF2-40B4-BE49-F238E27FC236}">
                      <a16:creationId xmlns:a16="http://schemas.microsoft.com/office/drawing/2014/main" id="{4A553A8F-D7C1-4736-A24B-F27C0151D1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7769802" y="1973277"/>
                  <a:ext cx="705974" cy="705974"/>
                </a:xfrm>
                <a:prstGeom prst="rect">
                  <a:avLst/>
                </a:prstGeom>
              </p:spPr>
            </p:pic>
            <p:pic>
              <p:nvPicPr>
                <p:cNvPr id="26" name="Grafik 25" descr="WLAN mit einfarbiger Füllung">
                  <a:extLst>
                    <a:ext uri="{FF2B5EF4-FFF2-40B4-BE49-F238E27FC236}">
                      <a16:creationId xmlns:a16="http://schemas.microsoft.com/office/drawing/2014/main" id="{C3322D52-0354-482E-AA6B-108051F64F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520660" y="2723026"/>
                  <a:ext cx="705974" cy="705974"/>
                </a:xfrm>
                <a:prstGeom prst="rect">
                  <a:avLst/>
                </a:prstGeom>
              </p:spPr>
            </p:pic>
          </p:grp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A07D344-7027-42C8-A270-F18EFCE39889}"/>
                  </a:ext>
                </a:extLst>
              </p:cNvPr>
              <p:cNvSpPr txBox="1"/>
              <p:nvPr/>
            </p:nvSpPr>
            <p:spPr>
              <a:xfrm>
                <a:off x="2863046" y="3681618"/>
                <a:ext cx="147406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b="1" dirty="0">
                    <a:solidFill>
                      <a:srgbClr val="C00000"/>
                    </a:solidFill>
                  </a:rPr>
                  <a:t>Calibration</a:t>
                </a:r>
              </a:p>
              <a:p>
                <a:pPr algn="ctr"/>
                <a:r>
                  <a:rPr lang="en-GB" sz="2000" b="1" dirty="0">
                    <a:solidFill>
                      <a:srgbClr val="C00000"/>
                    </a:solidFill>
                  </a:rPr>
                  <a:t>Laboratory</a:t>
                </a: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6F8FBDD3-6397-41E4-8DDA-E2CF80ACA6DC}"/>
                  </a:ext>
                </a:extLst>
              </p:cNvPr>
              <p:cNvSpPr txBox="1"/>
              <p:nvPr/>
            </p:nvSpPr>
            <p:spPr>
              <a:xfrm>
                <a:off x="9919631" y="3681618"/>
                <a:ext cx="147406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b="1" dirty="0">
                    <a:solidFill>
                      <a:srgbClr val="C00000"/>
                    </a:solidFill>
                  </a:rPr>
                  <a:t>Calibration</a:t>
                </a:r>
              </a:p>
              <a:p>
                <a:pPr algn="ctr"/>
                <a:r>
                  <a:rPr lang="en-GB" sz="2000" b="1" dirty="0">
                    <a:solidFill>
                      <a:srgbClr val="C00000"/>
                    </a:solidFill>
                  </a:rPr>
                  <a:t>Customer</a:t>
                </a:r>
              </a:p>
            </p:txBody>
          </p:sp>
        </p:grpSp>
        <p:grpSp>
          <p:nvGrpSpPr>
            <p:cNvPr id="12" name="Group 1">
              <a:extLst>
                <a:ext uri="{FF2B5EF4-FFF2-40B4-BE49-F238E27FC236}">
                  <a16:creationId xmlns:a16="http://schemas.microsoft.com/office/drawing/2014/main" id="{6B86F37B-E6D6-4BE7-A7D5-448D93050099}"/>
                </a:ext>
              </a:extLst>
            </p:cNvPr>
            <p:cNvGrpSpPr/>
            <p:nvPr/>
          </p:nvGrpSpPr>
          <p:grpSpPr>
            <a:xfrm>
              <a:off x="4878582" y="1490531"/>
              <a:ext cx="1369834" cy="2269222"/>
              <a:chOff x="7975644" y="4528120"/>
              <a:chExt cx="1110699" cy="1670330"/>
            </a:xfrm>
          </p:grpSpPr>
          <p:pic>
            <p:nvPicPr>
              <p:cNvPr id="14" name="Grafik 20">
                <a:extLst>
                  <a:ext uri="{FF2B5EF4-FFF2-40B4-BE49-F238E27FC236}">
                    <a16:creationId xmlns:a16="http://schemas.microsoft.com/office/drawing/2014/main" id="{D95F34E8-5430-4DC0-92C6-83E8E72131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5644" y="4803511"/>
                <a:ext cx="936000" cy="1394939"/>
              </a:xfrm>
              <a:prstGeom prst="rect">
                <a:avLst/>
              </a:prstGeom>
            </p:spPr>
          </p:pic>
          <p:pic>
            <p:nvPicPr>
              <p:cNvPr id="15" name="Grafik 9">
                <a:extLst>
                  <a:ext uri="{FF2B5EF4-FFF2-40B4-BE49-F238E27FC236}">
                    <a16:creationId xmlns:a16="http://schemas.microsoft.com/office/drawing/2014/main" id="{29F33F13-997D-4EF0-9D92-49E14EAE6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593020">
                <a:off x="8497497" y="4528120"/>
                <a:ext cx="588846" cy="588846"/>
              </a:xfrm>
              <a:prstGeom prst="rect">
                <a:avLst/>
              </a:prstGeom>
            </p:spPr>
          </p:pic>
        </p:grp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DEF76BE9-568C-408D-A7E0-6F3EED5EBE25}"/>
                </a:ext>
              </a:extLst>
            </p:cNvPr>
            <p:cNvSpPr txBox="1"/>
            <p:nvPr/>
          </p:nvSpPr>
          <p:spPr>
            <a:xfrm>
              <a:off x="4584274" y="3676777"/>
              <a:ext cx="17521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C00000"/>
                  </a:solidFill>
                </a:rPr>
                <a:t>E.g. Digital Signature</a:t>
              </a:r>
            </a:p>
          </p:txBody>
        </p:sp>
      </p:grpSp>
      <p:sp>
        <p:nvSpPr>
          <p:cNvPr id="29" name="Sprechblase: rechteckig mit abgerundeten Ecken 28">
            <a:extLst>
              <a:ext uri="{FF2B5EF4-FFF2-40B4-BE49-F238E27FC236}">
                <a16:creationId xmlns:a16="http://schemas.microsoft.com/office/drawing/2014/main" id="{1268DC2C-09C6-49A0-8131-67A6F8C783BA}"/>
              </a:ext>
            </a:extLst>
          </p:cNvPr>
          <p:cNvSpPr/>
          <p:nvPr/>
        </p:nvSpPr>
        <p:spPr>
          <a:xfrm>
            <a:off x="8967088" y="4524979"/>
            <a:ext cx="2494896" cy="1688799"/>
          </a:xfrm>
          <a:prstGeom prst="wedgeRoundRectCallout">
            <a:avLst>
              <a:gd name="adj1" fmla="val 3775"/>
              <a:gd name="adj2" fmla="val -7701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/>
              <a:t>Confidential transmission</a:t>
            </a:r>
          </a:p>
          <a:p>
            <a:pPr algn="ctr"/>
            <a:r>
              <a:rPr lang="en-GB" sz="2000" dirty="0"/>
              <a:t>(encryption)</a:t>
            </a:r>
          </a:p>
        </p:txBody>
      </p:sp>
    </p:spTree>
    <p:extLst>
      <p:ext uri="{BB962C8B-B14F-4D97-AF65-F5344CB8AC3E}">
        <p14:creationId xmlns:p14="http://schemas.microsoft.com/office/powerpoint/2010/main" val="878988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28C564-0CE7-49B1-9015-01605053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 Requirements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53D09F-A5B9-40E4-80E6-0B70E82C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C90B-02E4-46FE-A0B3-968BDA04E899}" type="datetime1">
              <a:rPr lang="en-GB" smtClean="0"/>
              <a:t>03/02/2023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995BD6-AD58-4114-8D33-0AC2F275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Template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6E7862-D1F3-4795-859C-64FAABD6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97DB-D9AB-4EDC-98D0-F73C20509B63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700A51ED-42C7-4891-AFE4-1AF8F8BB7838}"/>
              </a:ext>
            </a:extLst>
          </p:cNvPr>
          <p:cNvSpPr/>
          <p:nvPr/>
        </p:nvSpPr>
        <p:spPr>
          <a:xfrm>
            <a:off x="255127" y="1126285"/>
            <a:ext cx="10090264" cy="586740"/>
          </a:xfrm>
          <a:prstGeom prst="roundRect">
            <a:avLst/>
          </a:prstGeom>
          <a:ln>
            <a:solidFill>
              <a:srgbClr val="5B9BD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Start working with electronic and digital signatures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CF02FF9-4E53-4D7E-92F9-E3858C7A08F6}"/>
              </a:ext>
            </a:extLst>
          </p:cNvPr>
          <p:cNvSpPr txBox="1"/>
          <p:nvPr/>
        </p:nvSpPr>
        <p:spPr>
          <a:xfrm>
            <a:off x="330085" y="1740863"/>
            <a:ext cx="113782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1"/>
                </a:solidFill>
              </a:rPr>
              <a:t>An office computer is sufficient </a:t>
            </a:r>
            <a:r>
              <a:rPr lang="en-GB" dirty="0"/>
              <a:t>to start working with electronic and digital signatures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Most </a:t>
            </a:r>
            <a:r>
              <a:rPr lang="en-GB" b="1" dirty="0">
                <a:solidFill>
                  <a:schemeClr val="accent1"/>
                </a:solidFill>
              </a:rPr>
              <a:t>PDF viewing and editing software allows to create simple electronic signatures </a:t>
            </a:r>
            <a:r>
              <a:rPr lang="en-GB" dirty="0"/>
              <a:t>that allow a low level protection of PDF documents against manipulation.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1"/>
                </a:solidFill>
              </a:rPr>
              <a:t>Qualified digital signatures </a:t>
            </a:r>
            <a:r>
              <a:rPr lang="en-GB" dirty="0"/>
              <a:t>for documents (XML, PDF, …) and document containers (folders) are more advanced and start working with this will need additional equipment: </a:t>
            </a: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05028D41-F57D-47B2-9859-3B99E9D69D99}"/>
              </a:ext>
            </a:extLst>
          </p:cNvPr>
          <p:cNvGrpSpPr/>
          <p:nvPr/>
        </p:nvGrpSpPr>
        <p:grpSpPr>
          <a:xfrm>
            <a:off x="7180279" y="3793971"/>
            <a:ext cx="4437353" cy="1521361"/>
            <a:chOff x="7304033" y="4292867"/>
            <a:chExt cx="4437353" cy="1521361"/>
          </a:xfrm>
        </p:grpSpPr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63CC2DBD-213E-4417-B60F-A156EA645F60}"/>
                </a:ext>
              </a:extLst>
            </p:cNvPr>
            <p:cNvSpPr txBox="1"/>
            <p:nvPr/>
          </p:nvSpPr>
          <p:spPr>
            <a:xfrm>
              <a:off x="10484923" y="4925468"/>
              <a:ext cx="12564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Signer’s</a:t>
              </a:r>
            </a:p>
            <a:p>
              <a:pPr algn="ctr"/>
              <a:r>
                <a:rPr lang="en-US" sz="1600" b="1" dirty="0"/>
                <a:t>Key Card</a:t>
              </a:r>
              <a:endParaRPr lang="en-GB" sz="1600" b="1" dirty="0"/>
            </a:p>
          </p:txBody>
        </p: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365E06A3-10EF-4A2B-BDCD-B07C024CA723}"/>
                </a:ext>
              </a:extLst>
            </p:cNvPr>
            <p:cNvGrpSpPr/>
            <p:nvPr/>
          </p:nvGrpSpPr>
          <p:grpSpPr>
            <a:xfrm>
              <a:off x="7304033" y="4292867"/>
              <a:ext cx="2782050" cy="1521361"/>
              <a:chOff x="4799859" y="2771799"/>
              <a:chExt cx="2782050" cy="1521361"/>
            </a:xfrm>
          </p:grpSpPr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F85C3C9B-5793-4950-87D1-B60BC8020A91}"/>
                  </a:ext>
                </a:extLst>
              </p:cNvPr>
              <p:cNvGrpSpPr/>
              <p:nvPr/>
            </p:nvGrpSpPr>
            <p:grpSpPr>
              <a:xfrm>
                <a:off x="4799859" y="2771799"/>
                <a:ext cx="2782050" cy="1521361"/>
                <a:chOff x="4799859" y="2771799"/>
                <a:chExt cx="2782050" cy="1521361"/>
              </a:xfrm>
            </p:grpSpPr>
            <p:pic>
              <p:nvPicPr>
                <p:cNvPr id="15" name="Grafik 14" descr="Laptop Silhouette">
                  <a:extLst>
                    <a:ext uri="{FF2B5EF4-FFF2-40B4-BE49-F238E27FC236}">
                      <a16:creationId xmlns:a16="http://schemas.microsoft.com/office/drawing/2014/main" id="{16267E64-9E17-459C-892E-F2887289D2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99859" y="2771799"/>
                  <a:ext cx="1521361" cy="1521361"/>
                </a:xfrm>
                <a:prstGeom prst="rect">
                  <a:avLst/>
                </a:prstGeom>
              </p:spPr>
            </p:pic>
            <p:grpSp>
              <p:nvGrpSpPr>
                <p:cNvPr id="16" name="Gruppieren 15">
                  <a:extLst>
                    <a:ext uri="{FF2B5EF4-FFF2-40B4-BE49-F238E27FC236}">
                      <a16:creationId xmlns:a16="http://schemas.microsoft.com/office/drawing/2014/main" id="{53C50601-961D-4A75-92A4-6E26EB76E504}"/>
                    </a:ext>
                  </a:extLst>
                </p:cNvPr>
                <p:cNvGrpSpPr/>
                <p:nvPr/>
              </p:nvGrpSpPr>
              <p:grpSpPr>
                <a:xfrm>
                  <a:off x="6426467" y="2931624"/>
                  <a:ext cx="1155442" cy="1219452"/>
                  <a:chOff x="5508550" y="3884689"/>
                  <a:chExt cx="1155442" cy="1219452"/>
                </a:xfrm>
              </p:grpSpPr>
              <p:grpSp>
                <p:nvGrpSpPr>
                  <p:cNvPr id="21" name="Group 30">
                    <a:extLst>
                      <a:ext uri="{FF2B5EF4-FFF2-40B4-BE49-F238E27FC236}">
                        <a16:creationId xmlns:a16="http://schemas.microsoft.com/office/drawing/2014/main" id="{7C5E87C8-65C6-4896-8035-4F0F3A6CE804}"/>
                      </a:ext>
                    </a:extLst>
                  </p:cNvPr>
                  <p:cNvGrpSpPr/>
                  <p:nvPr/>
                </p:nvGrpSpPr>
                <p:grpSpPr>
                  <a:xfrm>
                    <a:off x="6475866" y="4417675"/>
                    <a:ext cx="111669" cy="137176"/>
                    <a:chOff x="9635555" y="4426945"/>
                    <a:chExt cx="231458" cy="335792"/>
                  </a:xfrm>
                  <a:solidFill>
                    <a:srgbClr val="0070C0"/>
                  </a:solidFill>
                </p:grpSpPr>
                <p:sp>
                  <p:nvSpPr>
                    <p:cNvPr id="23" name="Oval 31">
                      <a:extLst>
                        <a:ext uri="{FF2B5EF4-FFF2-40B4-BE49-F238E27FC236}">
                          <a16:creationId xmlns:a16="http://schemas.microsoft.com/office/drawing/2014/main" id="{92F407BF-0547-4CA9-8424-40458FD69B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35555" y="4426945"/>
                      <a:ext cx="231458" cy="335792"/>
                    </a:xfrm>
                    <a:prstGeom prst="ellipse">
                      <a:avLst/>
                    </a:prstGeom>
                    <a:grpFill/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4" name="Oval 32">
                      <a:extLst>
                        <a:ext uri="{FF2B5EF4-FFF2-40B4-BE49-F238E27FC236}">
                          <a16:creationId xmlns:a16="http://schemas.microsoft.com/office/drawing/2014/main" id="{53E2C4ED-99E0-400F-94CF-8DBA221F24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87400" y="4479839"/>
                      <a:ext cx="128588" cy="22975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grpSp>
                <p:nvGrpSpPr>
                  <p:cNvPr id="18" name="Gruppieren 17">
                    <a:extLst>
                      <a:ext uri="{FF2B5EF4-FFF2-40B4-BE49-F238E27FC236}">
                        <a16:creationId xmlns:a16="http://schemas.microsoft.com/office/drawing/2014/main" id="{91DAC70F-AC05-4F4F-9695-509A23278789}"/>
                      </a:ext>
                    </a:extLst>
                  </p:cNvPr>
                  <p:cNvGrpSpPr/>
                  <p:nvPr/>
                </p:nvGrpSpPr>
                <p:grpSpPr>
                  <a:xfrm>
                    <a:off x="5508550" y="3884689"/>
                    <a:ext cx="1155442" cy="1219452"/>
                    <a:chOff x="5869338" y="4228245"/>
                    <a:chExt cx="914400" cy="906832"/>
                  </a:xfrm>
                </p:grpSpPr>
                <p:sp>
                  <p:nvSpPr>
                    <p:cNvPr id="19" name="Rechteck: abgerundete Ecken 18">
                      <a:extLst>
                        <a:ext uri="{FF2B5EF4-FFF2-40B4-BE49-F238E27FC236}">
                          <a16:creationId xmlns:a16="http://schemas.microsoft.com/office/drawing/2014/main" id="{1AADED43-522D-4314-AAA3-F5D989794C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1045" y="4313846"/>
                      <a:ext cx="486383" cy="735630"/>
                    </a:xfrm>
                    <a:prstGeom prst="round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pic>
                  <p:nvPicPr>
                    <p:cNvPr id="20" name="Grafik 19" descr="Taschenrechner Silhouette">
                      <a:extLst>
                        <a:ext uri="{FF2B5EF4-FFF2-40B4-BE49-F238E27FC236}">
                          <a16:creationId xmlns:a16="http://schemas.microsoft.com/office/drawing/2014/main" id="{25F1EC31-18CF-47A4-B745-ED0CA03CA6E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69338" y="4228245"/>
                      <a:ext cx="914400" cy="906832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7BED42D5-38D8-4B1B-9551-5C6BA967B046}"/>
                  </a:ext>
                </a:extLst>
              </p:cNvPr>
              <p:cNvSpPr/>
              <p:nvPr/>
            </p:nvSpPr>
            <p:spPr>
              <a:xfrm>
                <a:off x="6215974" y="3621007"/>
                <a:ext cx="457474" cy="347878"/>
              </a:xfrm>
              <a:custGeom>
                <a:avLst/>
                <a:gdLst>
                  <a:gd name="connsiteX0" fmla="*/ 0 w 1362772"/>
                  <a:gd name="connsiteY0" fmla="*/ 650282 h 650282"/>
                  <a:gd name="connsiteX1" fmla="*/ 573932 w 1362772"/>
                  <a:gd name="connsiteY1" fmla="*/ 465457 h 650282"/>
                  <a:gd name="connsiteX2" fmla="*/ 1264596 w 1362772"/>
                  <a:gd name="connsiteY2" fmla="*/ 47167 h 650282"/>
                  <a:gd name="connsiteX3" fmla="*/ 1342417 w 1362772"/>
                  <a:gd name="connsiteY3" fmla="*/ 27712 h 650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2772" h="650282">
                    <a:moveTo>
                      <a:pt x="0" y="650282"/>
                    </a:moveTo>
                    <a:cubicBezTo>
                      <a:pt x="181583" y="608129"/>
                      <a:pt x="363166" y="565976"/>
                      <a:pt x="573932" y="465457"/>
                    </a:cubicBezTo>
                    <a:cubicBezTo>
                      <a:pt x="784698" y="364938"/>
                      <a:pt x="1136515" y="120124"/>
                      <a:pt x="1264596" y="47167"/>
                    </a:cubicBezTo>
                    <a:cubicBezTo>
                      <a:pt x="1392677" y="-25790"/>
                      <a:pt x="1367547" y="961"/>
                      <a:pt x="1342417" y="27712"/>
                    </a:cubicBezTo>
                  </a:path>
                </a:pathLst>
              </a:cu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F4CEBA0E-1030-4D64-B90F-036ED95127C2}"/>
                </a:ext>
              </a:extLst>
            </p:cNvPr>
            <p:cNvGrpSpPr/>
            <p:nvPr/>
          </p:nvGrpSpPr>
          <p:grpSpPr>
            <a:xfrm>
              <a:off x="9784309" y="4760656"/>
              <a:ext cx="914400" cy="914400"/>
              <a:chOff x="9000067" y="4293160"/>
              <a:chExt cx="914400" cy="914400"/>
            </a:xfrm>
          </p:grpSpPr>
          <p:sp>
            <p:nvSpPr>
              <p:cNvPr id="30" name="Rechteck: abgerundete Ecken 29">
                <a:extLst>
                  <a:ext uri="{FF2B5EF4-FFF2-40B4-BE49-F238E27FC236}">
                    <a16:creationId xmlns:a16="http://schemas.microsoft.com/office/drawing/2014/main" id="{69D1DC1F-D1BB-4359-8002-DE07BBAF4CF7}"/>
                  </a:ext>
                </a:extLst>
              </p:cNvPr>
              <p:cNvSpPr/>
              <p:nvPr/>
            </p:nvSpPr>
            <p:spPr>
              <a:xfrm>
                <a:off x="9093682" y="4501649"/>
                <a:ext cx="744641" cy="478912"/>
              </a:xfrm>
              <a:prstGeom prst="roundRect">
                <a:avLst>
                  <a:gd name="adj" fmla="val 782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1" name="Gruppieren 30">
                <a:extLst>
                  <a:ext uri="{FF2B5EF4-FFF2-40B4-BE49-F238E27FC236}">
                    <a16:creationId xmlns:a16="http://schemas.microsoft.com/office/drawing/2014/main" id="{6FC54B38-1835-4673-8F34-E67FC985B7B3}"/>
                  </a:ext>
                </a:extLst>
              </p:cNvPr>
              <p:cNvGrpSpPr/>
              <p:nvPr/>
            </p:nvGrpSpPr>
            <p:grpSpPr>
              <a:xfrm>
                <a:off x="9000067" y="4293160"/>
                <a:ext cx="914400" cy="914400"/>
                <a:chOff x="7150376" y="4234689"/>
                <a:chExt cx="914400" cy="914400"/>
              </a:xfrm>
            </p:grpSpPr>
            <p:pic>
              <p:nvPicPr>
                <p:cNvPr id="32" name="Grafik 31" descr="Kreditkarte Silhouette">
                  <a:extLst>
                    <a:ext uri="{FF2B5EF4-FFF2-40B4-BE49-F238E27FC236}">
                      <a16:creationId xmlns:a16="http://schemas.microsoft.com/office/drawing/2014/main" id="{F3A70C8C-D33E-4065-A2CA-216C23E20D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50376" y="4234689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33" name="Group 30">
                  <a:extLst>
                    <a:ext uri="{FF2B5EF4-FFF2-40B4-BE49-F238E27FC236}">
                      <a16:creationId xmlns:a16="http://schemas.microsoft.com/office/drawing/2014/main" id="{C227C36F-64B3-4D98-A786-F28FA174B2D7}"/>
                    </a:ext>
                  </a:extLst>
                </p:cNvPr>
                <p:cNvGrpSpPr/>
                <p:nvPr/>
              </p:nvGrpSpPr>
              <p:grpSpPr>
                <a:xfrm>
                  <a:off x="7530232" y="4462634"/>
                  <a:ext cx="388160" cy="141385"/>
                  <a:chOff x="9635555" y="4426945"/>
                  <a:chExt cx="804547" cy="346093"/>
                </a:xfrm>
                <a:solidFill>
                  <a:srgbClr val="0070C0"/>
                </a:solidFill>
              </p:grpSpPr>
              <p:sp>
                <p:nvSpPr>
                  <p:cNvPr id="34" name="Oval 31">
                    <a:extLst>
                      <a:ext uri="{FF2B5EF4-FFF2-40B4-BE49-F238E27FC236}">
                        <a16:creationId xmlns:a16="http://schemas.microsoft.com/office/drawing/2014/main" id="{E2003CD2-236C-4E6E-BEFA-E832A847BEF0}"/>
                      </a:ext>
                    </a:extLst>
                  </p:cNvPr>
                  <p:cNvSpPr/>
                  <p:nvPr/>
                </p:nvSpPr>
                <p:spPr>
                  <a:xfrm>
                    <a:off x="9635555" y="4426945"/>
                    <a:ext cx="231458" cy="335792"/>
                  </a:xfrm>
                  <a:prstGeom prst="ellipse">
                    <a:avLst/>
                  </a:prstGeom>
                  <a:grp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" name="Oval 32">
                    <a:extLst>
                      <a:ext uri="{FF2B5EF4-FFF2-40B4-BE49-F238E27FC236}">
                        <a16:creationId xmlns:a16="http://schemas.microsoft.com/office/drawing/2014/main" id="{2A0A2597-59F1-4CCD-B1D5-FE7D5024BE0C}"/>
                      </a:ext>
                    </a:extLst>
                  </p:cNvPr>
                  <p:cNvSpPr/>
                  <p:nvPr/>
                </p:nvSpPr>
                <p:spPr>
                  <a:xfrm>
                    <a:off x="9687400" y="4479839"/>
                    <a:ext cx="128588" cy="22975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6" name="Rectangle 33">
                    <a:extLst>
                      <a:ext uri="{FF2B5EF4-FFF2-40B4-BE49-F238E27FC236}">
                        <a16:creationId xmlns:a16="http://schemas.microsoft.com/office/drawing/2014/main" id="{0BE764DF-41DE-4783-A23F-01C18765E72E}"/>
                      </a:ext>
                    </a:extLst>
                  </p:cNvPr>
                  <p:cNvSpPr/>
                  <p:nvPr/>
                </p:nvSpPr>
                <p:spPr>
                  <a:xfrm>
                    <a:off x="9864102" y="4566715"/>
                    <a:ext cx="576000" cy="52682"/>
                  </a:xfrm>
                  <a:prstGeom prst="rect">
                    <a:avLst/>
                  </a:prstGeom>
                  <a:grp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7" name="Rectangle 34">
                    <a:extLst>
                      <a:ext uri="{FF2B5EF4-FFF2-40B4-BE49-F238E27FC236}">
                        <a16:creationId xmlns:a16="http://schemas.microsoft.com/office/drawing/2014/main" id="{1BB1EE01-917A-41F9-AA38-4B8B871D43E1}"/>
                      </a:ext>
                    </a:extLst>
                  </p:cNvPr>
                  <p:cNvSpPr/>
                  <p:nvPr/>
                </p:nvSpPr>
                <p:spPr>
                  <a:xfrm>
                    <a:off x="10231969" y="4621808"/>
                    <a:ext cx="184340" cy="52682"/>
                  </a:xfrm>
                  <a:prstGeom prst="rect">
                    <a:avLst/>
                  </a:prstGeom>
                  <a:grp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" name="Rectangle 35">
                    <a:extLst>
                      <a:ext uri="{FF2B5EF4-FFF2-40B4-BE49-F238E27FC236}">
                        <a16:creationId xmlns:a16="http://schemas.microsoft.com/office/drawing/2014/main" id="{5B29F9BE-9789-4262-AB89-5CE497CC58B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151940" y="4638946"/>
                    <a:ext cx="199760" cy="68424"/>
                  </a:xfrm>
                  <a:prstGeom prst="rect">
                    <a:avLst/>
                  </a:prstGeom>
                  <a:grp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9" name="Rectangle 36">
                    <a:extLst>
                      <a:ext uri="{FF2B5EF4-FFF2-40B4-BE49-F238E27FC236}">
                        <a16:creationId xmlns:a16="http://schemas.microsoft.com/office/drawing/2014/main" id="{989A3F43-B081-4463-AAF0-671A969AE2F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284475" y="4636717"/>
                    <a:ext cx="199760" cy="68424"/>
                  </a:xfrm>
                  <a:prstGeom prst="rect">
                    <a:avLst/>
                  </a:prstGeom>
                  <a:grp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</p:grpSp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AC2C626B-F4DF-4F8A-9A17-8DD081DCA593}"/>
              </a:ext>
            </a:extLst>
          </p:cNvPr>
          <p:cNvSpPr txBox="1"/>
          <p:nvPr/>
        </p:nvSpPr>
        <p:spPr>
          <a:xfrm>
            <a:off x="421970" y="3826052"/>
            <a:ext cx="6315007" cy="1577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Software to apply signature to files</a:t>
            </a:r>
          </a:p>
          <a:p>
            <a:pPr lvl="1"/>
            <a:endParaRPr lang="en-GB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Private (secret) digital key code for signing on a key card</a:t>
            </a:r>
          </a:p>
          <a:p>
            <a:pPr lvl="1"/>
            <a:endParaRPr lang="en-GB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Hardware device connected to computer via USB for reading the key card and authorising signature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A2A77664-7242-4786-8783-B450CF1CFFD1}"/>
              </a:ext>
            </a:extLst>
          </p:cNvPr>
          <p:cNvSpPr txBox="1"/>
          <p:nvPr/>
        </p:nvSpPr>
        <p:spPr>
          <a:xfrm>
            <a:off x="1822174" y="5716620"/>
            <a:ext cx="9455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The European Commission has a list of providers of trusted and recognized signatures </a:t>
            </a:r>
          </a:p>
          <a:p>
            <a:r>
              <a:rPr lang="en-GB" dirty="0"/>
              <a:t>https://digital-strategy.ec.europa.eu/en/policies/eu-trusted-lists </a:t>
            </a:r>
          </a:p>
        </p:txBody>
      </p:sp>
      <p:pic>
        <p:nvPicPr>
          <p:cNvPr id="46" name="Grafik 45" descr="Post-it-Notizen Silhouette">
            <a:extLst>
              <a:ext uri="{FF2B5EF4-FFF2-40B4-BE49-F238E27FC236}">
                <a16:creationId xmlns:a16="http://schemas.microsoft.com/office/drawing/2014/main" id="{2E664343-2CBD-4C5A-9A38-2D438863B1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92437" y="5754734"/>
            <a:ext cx="570102" cy="57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26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DA1F5-AF39-4BF5-84DB-72AE8CD6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production life cycle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96EA40-B022-49BB-BB0B-F36D2206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C90B-02E4-46FE-A0B3-968BDA04E899}" type="datetime1">
              <a:rPr lang="en-GB" smtClean="0"/>
              <a:t>03/02/2023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933C35-57D1-42B6-BC42-80BB496F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Template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EE6F2F-E29C-46C3-9F2F-6838B258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97DB-D9AB-4EDC-98D0-F73C20509B63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39" name="Pfeil: gebogen 38">
            <a:extLst>
              <a:ext uri="{FF2B5EF4-FFF2-40B4-BE49-F238E27FC236}">
                <a16:creationId xmlns:a16="http://schemas.microsoft.com/office/drawing/2014/main" id="{C5B6046D-B9F0-4863-A1E6-6E5B14DDEDD1}"/>
              </a:ext>
            </a:extLst>
          </p:cNvPr>
          <p:cNvSpPr>
            <a:spLocks/>
          </p:cNvSpPr>
          <p:nvPr/>
        </p:nvSpPr>
        <p:spPr>
          <a:xfrm rot="2872589" flipH="1">
            <a:off x="2400935" y="2265563"/>
            <a:ext cx="3294000" cy="3294000"/>
          </a:xfrm>
          <a:prstGeom prst="circularArrow">
            <a:avLst>
              <a:gd name="adj1" fmla="val 3599"/>
              <a:gd name="adj2" fmla="val 699365"/>
              <a:gd name="adj3" fmla="val 20917879"/>
              <a:gd name="adj4" fmla="val 16638025"/>
              <a:gd name="adj5" fmla="val 6194"/>
            </a:avLst>
          </a:prstGeom>
          <a:solidFill>
            <a:srgbClr val="6E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0" name="Pfeil: gebogen 39">
            <a:extLst>
              <a:ext uri="{FF2B5EF4-FFF2-40B4-BE49-F238E27FC236}">
                <a16:creationId xmlns:a16="http://schemas.microsoft.com/office/drawing/2014/main" id="{01979BD4-6BD6-41BC-8003-9EDA0CF4E894}"/>
              </a:ext>
            </a:extLst>
          </p:cNvPr>
          <p:cNvSpPr>
            <a:spLocks noChangeAspect="1"/>
          </p:cNvSpPr>
          <p:nvPr/>
        </p:nvSpPr>
        <p:spPr>
          <a:xfrm rot="18677469">
            <a:off x="6096285" y="2274407"/>
            <a:ext cx="3294000" cy="3294000"/>
          </a:xfrm>
          <a:prstGeom prst="circularArrow">
            <a:avLst>
              <a:gd name="adj1" fmla="val 3599"/>
              <a:gd name="adj2" fmla="val 699365"/>
              <a:gd name="adj3" fmla="val 20917879"/>
              <a:gd name="adj4" fmla="val 16638025"/>
              <a:gd name="adj5" fmla="val 6194"/>
            </a:avLst>
          </a:prstGeom>
          <a:solidFill>
            <a:srgbClr val="914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1" name="Pfeil: gebogen 40">
            <a:extLst>
              <a:ext uri="{FF2B5EF4-FFF2-40B4-BE49-F238E27FC236}">
                <a16:creationId xmlns:a16="http://schemas.microsoft.com/office/drawing/2014/main" id="{182590F7-8094-4F38-8533-2EF0EE97EDCF}"/>
              </a:ext>
            </a:extLst>
          </p:cNvPr>
          <p:cNvSpPr>
            <a:spLocks noChangeAspect="1"/>
          </p:cNvSpPr>
          <p:nvPr/>
        </p:nvSpPr>
        <p:spPr>
          <a:xfrm rot="2460000">
            <a:off x="6094139" y="2272261"/>
            <a:ext cx="3294000" cy="3294000"/>
          </a:xfrm>
          <a:prstGeom prst="circularArrow">
            <a:avLst>
              <a:gd name="adj1" fmla="val 3599"/>
              <a:gd name="adj2" fmla="val 699365"/>
              <a:gd name="adj3" fmla="val 20917879"/>
              <a:gd name="adj4" fmla="val 16638025"/>
              <a:gd name="adj5" fmla="val 6194"/>
            </a:avLst>
          </a:prstGeom>
          <a:solidFill>
            <a:srgbClr val="914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Pfeil: gebogen 41">
            <a:extLst>
              <a:ext uri="{FF2B5EF4-FFF2-40B4-BE49-F238E27FC236}">
                <a16:creationId xmlns:a16="http://schemas.microsoft.com/office/drawing/2014/main" id="{EFE6D9E4-C62A-440A-8A73-E76E3318310D}"/>
              </a:ext>
            </a:extLst>
          </p:cNvPr>
          <p:cNvSpPr>
            <a:spLocks noChangeAspect="1"/>
          </p:cNvSpPr>
          <p:nvPr/>
        </p:nvSpPr>
        <p:spPr>
          <a:xfrm rot="7860000">
            <a:off x="6087698" y="2274406"/>
            <a:ext cx="3294000" cy="3294000"/>
          </a:xfrm>
          <a:prstGeom prst="circularArrow">
            <a:avLst>
              <a:gd name="adj1" fmla="val 3599"/>
              <a:gd name="adj2" fmla="val 699365"/>
              <a:gd name="adj3" fmla="val 20917879"/>
              <a:gd name="adj4" fmla="val 16638025"/>
              <a:gd name="adj5" fmla="val 6194"/>
            </a:avLst>
          </a:prstGeom>
          <a:solidFill>
            <a:srgbClr val="914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3" name="Pfeil: gebogen 42">
            <a:extLst>
              <a:ext uri="{FF2B5EF4-FFF2-40B4-BE49-F238E27FC236}">
                <a16:creationId xmlns:a16="http://schemas.microsoft.com/office/drawing/2014/main" id="{BF5F8ECA-8A86-4EF0-A69B-6E3E91A39649}"/>
              </a:ext>
            </a:extLst>
          </p:cNvPr>
          <p:cNvSpPr>
            <a:spLocks/>
          </p:cNvSpPr>
          <p:nvPr/>
        </p:nvSpPr>
        <p:spPr>
          <a:xfrm rot="19080000" flipH="1">
            <a:off x="2403078" y="2265746"/>
            <a:ext cx="3294000" cy="3294000"/>
          </a:xfrm>
          <a:prstGeom prst="circularArrow">
            <a:avLst>
              <a:gd name="adj1" fmla="val 3599"/>
              <a:gd name="adj2" fmla="val 699365"/>
              <a:gd name="adj3" fmla="val 20917879"/>
              <a:gd name="adj4" fmla="val 16638025"/>
              <a:gd name="adj5" fmla="val 6194"/>
            </a:avLst>
          </a:prstGeom>
          <a:solidFill>
            <a:srgbClr val="6E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4" name="Pfeil: gebogen 43">
            <a:extLst>
              <a:ext uri="{FF2B5EF4-FFF2-40B4-BE49-F238E27FC236}">
                <a16:creationId xmlns:a16="http://schemas.microsoft.com/office/drawing/2014/main" id="{26C27548-C512-4907-A2C6-AB90743805A2}"/>
              </a:ext>
            </a:extLst>
          </p:cNvPr>
          <p:cNvSpPr>
            <a:spLocks/>
          </p:cNvSpPr>
          <p:nvPr/>
        </p:nvSpPr>
        <p:spPr>
          <a:xfrm rot="13680000" flipH="1">
            <a:off x="2381613" y="2255482"/>
            <a:ext cx="3294000" cy="3294000"/>
          </a:xfrm>
          <a:prstGeom prst="circularArrow">
            <a:avLst>
              <a:gd name="adj1" fmla="val 3599"/>
              <a:gd name="adj2" fmla="val 699365"/>
              <a:gd name="adj3" fmla="val 20917879"/>
              <a:gd name="adj4" fmla="val 16638025"/>
              <a:gd name="adj5" fmla="val 6194"/>
            </a:avLst>
          </a:prstGeom>
          <a:solidFill>
            <a:srgbClr val="6E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0B6B6FC-2960-4E51-99C6-E1A57E1EF561}"/>
              </a:ext>
            </a:extLst>
          </p:cNvPr>
          <p:cNvCxnSpPr>
            <a:cxnSpLocks/>
            <a:stCxn id="75" idx="7"/>
            <a:endCxn id="48" idx="3"/>
          </p:cNvCxnSpPr>
          <p:nvPr/>
        </p:nvCxnSpPr>
        <p:spPr>
          <a:xfrm flipV="1">
            <a:off x="5142835" y="2918806"/>
            <a:ext cx="1440842" cy="1878717"/>
          </a:xfrm>
          <a:prstGeom prst="straightConnector1">
            <a:avLst/>
          </a:prstGeom>
          <a:ln w="107950">
            <a:solidFill>
              <a:srgbClr val="CC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94FB3876-C3C4-4D64-8099-8DAB7FE1309C}"/>
              </a:ext>
            </a:extLst>
          </p:cNvPr>
          <p:cNvSpPr txBox="1"/>
          <p:nvPr/>
        </p:nvSpPr>
        <p:spPr>
          <a:xfrm>
            <a:off x="6284037" y="3106950"/>
            <a:ext cx="27881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0" b="1" dirty="0">
                <a:solidFill>
                  <a:srgbClr val="914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GB" sz="3600" b="1" dirty="0">
                <a:solidFill>
                  <a:srgbClr val="914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alibration</a:t>
            </a:r>
            <a:endParaRPr lang="en-GB" sz="10000" b="1" dirty="0">
              <a:solidFill>
                <a:srgbClr val="9141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ED4E539B-BB2D-4B0A-BE0E-EF80AB6766BE}"/>
              </a:ext>
            </a:extLst>
          </p:cNvPr>
          <p:cNvGrpSpPr/>
          <p:nvPr/>
        </p:nvGrpSpPr>
        <p:grpSpPr>
          <a:xfrm>
            <a:off x="6541501" y="2672982"/>
            <a:ext cx="1387293" cy="752138"/>
            <a:chOff x="5214976" y="2191991"/>
            <a:chExt cx="1387293" cy="752138"/>
          </a:xfrm>
        </p:grpSpPr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874D6C41-1893-488F-B2B3-4EA3EE95DB25}"/>
                </a:ext>
              </a:extLst>
            </p:cNvPr>
            <p:cNvSpPr>
              <a:spLocks/>
            </p:cNvSpPr>
            <p:nvPr/>
          </p:nvSpPr>
          <p:spPr>
            <a:xfrm>
              <a:off x="5214976" y="2191991"/>
              <a:ext cx="288000" cy="288000"/>
            </a:xfrm>
            <a:prstGeom prst="ellipse">
              <a:avLst/>
            </a:prstGeom>
            <a:solidFill>
              <a:srgbClr val="9141FF"/>
            </a:solidFill>
            <a:ln w="31750">
              <a:solidFill>
                <a:srgbClr val="6E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26F27867-AF31-4A90-B824-7F4EDB258903}"/>
                </a:ext>
              </a:extLst>
            </p:cNvPr>
            <p:cNvSpPr txBox="1"/>
            <p:nvPr/>
          </p:nvSpPr>
          <p:spPr>
            <a:xfrm>
              <a:off x="5285755" y="2236243"/>
              <a:ext cx="13165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start of</a:t>
              </a:r>
            </a:p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calibration</a:t>
              </a:r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17B6B288-A88D-4A5B-A4F4-C5BA939D2491}"/>
              </a:ext>
            </a:extLst>
          </p:cNvPr>
          <p:cNvGrpSpPr/>
          <p:nvPr/>
        </p:nvGrpSpPr>
        <p:grpSpPr>
          <a:xfrm>
            <a:off x="8642861" y="2367353"/>
            <a:ext cx="1249550" cy="707886"/>
            <a:chOff x="7316337" y="1886362"/>
            <a:chExt cx="1249550" cy="707886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B9B385EB-1009-4DD3-9982-4329C3F838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6337" y="2239505"/>
              <a:ext cx="287315" cy="288000"/>
            </a:xfrm>
            <a:prstGeom prst="ellipse">
              <a:avLst/>
            </a:prstGeom>
            <a:solidFill>
              <a:srgbClr val="9141FF"/>
            </a:solidFill>
            <a:ln w="31750">
              <a:solidFill>
                <a:srgbClr val="6E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87E55EC0-C001-4125-8584-C46D70B07600}"/>
                </a:ext>
              </a:extLst>
            </p:cNvPr>
            <p:cNvSpPr txBox="1"/>
            <p:nvPr/>
          </p:nvSpPr>
          <p:spPr>
            <a:xfrm>
              <a:off x="7379024" y="1886362"/>
              <a:ext cx="11868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measure-</a:t>
              </a:r>
            </a:p>
            <a:p>
              <a:pPr algn="ctr"/>
              <a:r>
                <a:rPr lang="en-GB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ment</a:t>
              </a:r>
              <a:endPara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21546EB0-6539-4A3C-A29A-2B17E516849D}"/>
              </a:ext>
            </a:extLst>
          </p:cNvPr>
          <p:cNvGrpSpPr/>
          <p:nvPr/>
        </p:nvGrpSpPr>
        <p:grpSpPr>
          <a:xfrm>
            <a:off x="8650053" y="4811488"/>
            <a:ext cx="1724426" cy="524311"/>
            <a:chOff x="7323529" y="4330496"/>
            <a:chExt cx="1724426" cy="524311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C80E834E-1769-4A78-9D25-5B9B83FB6E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3529" y="4330496"/>
              <a:ext cx="288000" cy="288000"/>
            </a:xfrm>
            <a:prstGeom prst="ellipse">
              <a:avLst/>
            </a:prstGeom>
            <a:solidFill>
              <a:srgbClr val="9141FF"/>
            </a:solidFill>
            <a:ln w="31750">
              <a:solidFill>
                <a:srgbClr val="6E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69F9080F-243B-4288-A204-F3522FE31CC6}"/>
                </a:ext>
              </a:extLst>
            </p:cNvPr>
            <p:cNvSpPr txBox="1"/>
            <p:nvPr/>
          </p:nvSpPr>
          <p:spPr>
            <a:xfrm>
              <a:off x="7489580" y="4454697"/>
              <a:ext cx="15583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 analysis</a:t>
              </a:r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D06D21EE-E0FD-409B-B011-2183CA803A8F}"/>
              </a:ext>
            </a:extLst>
          </p:cNvPr>
          <p:cNvGrpSpPr/>
          <p:nvPr/>
        </p:nvGrpSpPr>
        <p:grpSpPr>
          <a:xfrm>
            <a:off x="6533623" y="4573952"/>
            <a:ext cx="1095202" cy="531904"/>
            <a:chOff x="5207099" y="4092961"/>
            <a:chExt cx="1095202" cy="531904"/>
          </a:xfrm>
        </p:grpSpPr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E7C0C13F-BBC5-440C-A8AA-D129339F04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7099" y="4336865"/>
              <a:ext cx="288000" cy="288000"/>
            </a:xfrm>
            <a:prstGeom prst="ellipse">
              <a:avLst/>
            </a:prstGeom>
            <a:solidFill>
              <a:srgbClr val="9141FF"/>
            </a:solidFill>
            <a:ln w="31750">
              <a:solidFill>
                <a:srgbClr val="6E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2B1CED8C-9342-456D-A884-9BCF3A474280}"/>
                </a:ext>
              </a:extLst>
            </p:cNvPr>
            <p:cNvSpPr txBox="1"/>
            <p:nvPr/>
          </p:nvSpPr>
          <p:spPr>
            <a:xfrm>
              <a:off x="5444053" y="4092961"/>
              <a:ext cx="8582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report</a:t>
              </a: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0B1FAA00-462F-4764-A1D2-5A7E9571D601}"/>
              </a:ext>
            </a:extLst>
          </p:cNvPr>
          <p:cNvGrpSpPr/>
          <p:nvPr/>
        </p:nvGrpSpPr>
        <p:grpSpPr>
          <a:xfrm>
            <a:off x="4333337" y="2742128"/>
            <a:ext cx="857964" cy="461071"/>
            <a:chOff x="3006813" y="2261136"/>
            <a:chExt cx="857964" cy="461071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0DBCB431-2321-4E90-8B50-86DE4B61B6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76777" y="2261136"/>
              <a:ext cx="288000" cy="288000"/>
            </a:xfrm>
            <a:prstGeom prst="ellipse">
              <a:avLst/>
            </a:prstGeom>
            <a:solidFill>
              <a:srgbClr val="6EBE00"/>
            </a:solidFill>
            <a:ln w="31750">
              <a:solidFill>
                <a:srgbClr val="91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AC3D3DEA-A5B0-4704-8066-5D30317EF5AB}"/>
                </a:ext>
              </a:extLst>
            </p:cNvPr>
            <p:cNvSpPr txBox="1"/>
            <p:nvPr/>
          </p:nvSpPr>
          <p:spPr>
            <a:xfrm>
              <a:off x="3006813" y="2322097"/>
              <a:ext cx="585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QM</a:t>
              </a:r>
            </a:p>
          </p:txBody>
        </p: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38822A84-A7B7-49BF-B00A-C854F2664F01}"/>
              </a:ext>
            </a:extLst>
          </p:cNvPr>
          <p:cNvGrpSpPr/>
          <p:nvPr/>
        </p:nvGrpSpPr>
        <p:grpSpPr>
          <a:xfrm>
            <a:off x="1904638" y="2242768"/>
            <a:ext cx="1358129" cy="786332"/>
            <a:chOff x="557673" y="1761859"/>
            <a:chExt cx="1358129" cy="786332"/>
          </a:xfrm>
        </p:grpSpPr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C86D9155-5B31-4A63-8687-A1D6F860B4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52521" y="2260191"/>
              <a:ext cx="288000" cy="288000"/>
            </a:xfrm>
            <a:prstGeom prst="ellipse">
              <a:avLst/>
            </a:prstGeom>
            <a:solidFill>
              <a:srgbClr val="6EBE00"/>
            </a:solidFill>
            <a:ln w="31750">
              <a:solidFill>
                <a:srgbClr val="91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45B1FFD6-F19D-4D9C-B313-9D94413743AB}"/>
                </a:ext>
              </a:extLst>
            </p:cNvPr>
            <p:cNvSpPr txBox="1"/>
            <p:nvPr/>
          </p:nvSpPr>
          <p:spPr>
            <a:xfrm>
              <a:off x="557673" y="1761859"/>
              <a:ext cx="13581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production</a:t>
              </a:r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A59E3E99-768A-4614-B6E0-62EA6CDC6E2E}"/>
              </a:ext>
            </a:extLst>
          </p:cNvPr>
          <p:cNvGrpSpPr/>
          <p:nvPr/>
        </p:nvGrpSpPr>
        <p:grpSpPr>
          <a:xfrm>
            <a:off x="2160139" y="4782688"/>
            <a:ext cx="1034553" cy="1003098"/>
            <a:chOff x="810194" y="4293586"/>
            <a:chExt cx="1034553" cy="1003098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CF0894DF-5B42-45D2-9D9D-4CE62C90CE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56747" y="4293586"/>
              <a:ext cx="288000" cy="288000"/>
            </a:xfrm>
            <a:prstGeom prst="ellipse">
              <a:avLst/>
            </a:prstGeom>
            <a:solidFill>
              <a:srgbClr val="6EBE00"/>
            </a:solidFill>
            <a:ln w="31750">
              <a:solidFill>
                <a:srgbClr val="91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9918E60F-DACD-463D-B83F-5EF51FEADF5C}"/>
                </a:ext>
              </a:extLst>
            </p:cNvPr>
            <p:cNvSpPr txBox="1"/>
            <p:nvPr/>
          </p:nvSpPr>
          <p:spPr>
            <a:xfrm>
              <a:off x="810194" y="4588798"/>
              <a:ext cx="9947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Optimi</a:t>
              </a:r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</a:t>
              </a:r>
            </a:p>
            <a:p>
              <a:pPr algn="ctr"/>
              <a:r>
                <a:rPr lang="en-GB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sation</a:t>
              </a:r>
              <a:endPara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1B999375-1DEB-43A0-A3FB-61823E9B378F}"/>
              </a:ext>
            </a:extLst>
          </p:cNvPr>
          <p:cNvGrpSpPr/>
          <p:nvPr/>
        </p:nvGrpSpPr>
        <p:grpSpPr>
          <a:xfrm>
            <a:off x="5129411" y="2987950"/>
            <a:ext cx="1444948" cy="1863731"/>
            <a:chOff x="3605411" y="2417825"/>
            <a:chExt cx="1444948" cy="1863731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9415F9E8-A632-4EE3-BB2D-D79DDB0DD0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05411" y="2429824"/>
              <a:ext cx="1444948" cy="1851732"/>
            </a:xfrm>
            <a:prstGeom prst="straightConnector1">
              <a:avLst/>
            </a:prstGeom>
            <a:ln w="107950">
              <a:solidFill>
                <a:srgbClr val="FF37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4C114533-8D34-4EA5-97B5-A323E2E348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8878" y="2417825"/>
              <a:ext cx="288000" cy="291096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sp>
        <p:nvSpPr>
          <p:cNvPr id="72" name="Ellipse 71">
            <a:extLst>
              <a:ext uri="{FF2B5EF4-FFF2-40B4-BE49-F238E27FC236}">
                <a16:creationId xmlns:a16="http://schemas.microsoft.com/office/drawing/2014/main" id="{F7D8B837-B0EB-4682-90A9-C317754A9133}"/>
              </a:ext>
            </a:extLst>
          </p:cNvPr>
          <p:cNvSpPr>
            <a:spLocks noChangeAspect="1"/>
          </p:cNvSpPr>
          <p:nvPr/>
        </p:nvSpPr>
        <p:spPr>
          <a:xfrm>
            <a:off x="5561208" y="3528992"/>
            <a:ext cx="534792" cy="787929"/>
          </a:xfrm>
          <a:prstGeom prst="ellipse">
            <a:avLst/>
          </a:prstGeom>
          <a:ln w="254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E7709FEB-FFC7-41F6-BD32-FE5BAFB701CD}"/>
              </a:ext>
            </a:extLst>
          </p:cNvPr>
          <p:cNvSpPr txBox="1"/>
          <p:nvPr/>
        </p:nvSpPr>
        <p:spPr>
          <a:xfrm>
            <a:off x="5626107" y="4112363"/>
            <a:ext cx="440313" cy="1603965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GB" sz="1400" b="1" spc="-300" dirty="0" err="1"/>
              <a:t>ransfer</a:t>
            </a:r>
            <a:endParaRPr lang="en-GB" sz="1400" b="1" spc="-300" dirty="0"/>
          </a:p>
        </p:txBody>
      </p: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DA49C847-9F15-441E-8297-CAB938970B86}"/>
              </a:ext>
            </a:extLst>
          </p:cNvPr>
          <p:cNvGrpSpPr/>
          <p:nvPr/>
        </p:nvGrpSpPr>
        <p:grpSpPr>
          <a:xfrm>
            <a:off x="3596870" y="4279167"/>
            <a:ext cx="1588142" cy="764178"/>
            <a:chOff x="2270346" y="3822496"/>
            <a:chExt cx="1588142" cy="764178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0125CE0A-B180-49B5-933A-E9E1E03A06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70488" y="4298674"/>
              <a:ext cx="288000" cy="288000"/>
            </a:xfrm>
            <a:prstGeom prst="ellipse">
              <a:avLst/>
            </a:prstGeom>
            <a:solidFill>
              <a:srgbClr val="6EBE00"/>
            </a:solidFill>
            <a:ln w="31750">
              <a:solidFill>
                <a:srgbClr val="91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</a:t>
              </a: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5AB396B4-8F3A-4F0A-91B7-E7D835BC179A}"/>
                </a:ext>
              </a:extLst>
            </p:cNvPr>
            <p:cNvSpPr txBox="1"/>
            <p:nvPr/>
          </p:nvSpPr>
          <p:spPr>
            <a:xfrm>
              <a:off x="2270346" y="3822496"/>
              <a:ext cx="13929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 for re-</a:t>
              </a:r>
            </a:p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calibration</a:t>
              </a:r>
            </a:p>
          </p:txBody>
        </p:sp>
      </p:grpSp>
      <p:sp>
        <p:nvSpPr>
          <p:cNvPr id="77" name="Textfeld 76">
            <a:extLst>
              <a:ext uri="{FF2B5EF4-FFF2-40B4-BE49-F238E27FC236}">
                <a16:creationId xmlns:a16="http://schemas.microsoft.com/office/drawing/2014/main" id="{FD1D9026-779D-40B3-B518-2557B385759E}"/>
              </a:ext>
            </a:extLst>
          </p:cNvPr>
          <p:cNvSpPr txBox="1"/>
          <p:nvPr/>
        </p:nvSpPr>
        <p:spPr>
          <a:xfrm>
            <a:off x="3243671" y="3036312"/>
            <a:ext cx="20543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0" b="1" dirty="0">
                <a:solidFill>
                  <a:srgbClr val="6EBE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GB" sz="3600" b="1" dirty="0">
                <a:solidFill>
                  <a:srgbClr val="6EBE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ndustry</a:t>
            </a:r>
            <a:endParaRPr lang="en-GB" sz="10000" b="1" dirty="0">
              <a:solidFill>
                <a:srgbClr val="6EBE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EE407827-28A6-4F9C-8059-14D9F9C7B36F}"/>
              </a:ext>
            </a:extLst>
          </p:cNvPr>
          <p:cNvSpPr txBox="1"/>
          <p:nvPr/>
        </p:nvSpPr>
        <p:spPr>
          <a:xfrm>
            <a:off x="8932183" y="6207974"/>
            <a:ext cx="3016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© figure: S. </a:t>
            </a:r>
            <a:r>
              <a:rPr lang="en-GB" sz="1200" dirty="0" err="1"/>
              <a:t>Hackel</a:t>
            </a:r>
            <a:r>
              <a:rPr lang="en-GB" sz="1200" dirty="0"/>
              <a:t>, et al, PTB, 2019</a:t>
            </a:r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D6F9FB4B-F327-4DD8-839D-2121E82702E0}"/>
              </a:ext>
            </a:extLst>
          </p:cNvPr>
          <p:cNvSpPr/>
          <p:nvPr/>
        </p:nvSpPr>
        <p:spPr>
          <a:xfrm>
            <a:off x="330085" y="1135050"/>
            <a:ext cx="10090264" cy="586740"/>
          </a:xfrm>
          <a:prstGeom prst="roundRect">
            <a:avLst/>
          </a:prstGeom>
          <a:ln>
            <a:solidFill>
              <a:srgbClr val="5B9BD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NMI &amp; DI (calibration laboratory) advancing automation of DCC creation</a:t>
            </a:r>
          </a:p>
        </p:txBody>
      </p:sp>
      <p:sp>
        <p:nvSpPr>
          <p:cNvPr id="80" name="Rechteck: abgerundete Ecken 79">
            <a:extLst>
              <a:ext uri="{FF2B5EF4-FFF2-40B4-BE49-F238E27FC236}">
                <a16:creationId xmlns:a16="http://schemas.microsoft.com/office/drawing/2014/main" id="{E4E2ED46-473D-4345-88A6-F6B70E74A205}"/>
              </a:ext>
            </a:extLst>
          </p:cNvPr>
          <p:cNvSpPr/>
          <p:nvPr/>
        </p:nvSpPr>
        <p:spPr>
          <a:xfrm>
            <a:off x="5922252" y="1790934"/>
            <a:ext cx="3511759" cy="640019"/>
          </a:xfrm>
          <a:prstGeom prst="roundRect">
            <a:avLst/>
          </a:prstGeom>
          <a:ln w="57150">
            <a:solidFill>
              <a:srgbClr val="9141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Using software to automatically assemble administrative DCC data </a:t>
            </a:r>
          </a:p>
        </p:txBody>
      </p:sp>
      <p:sp>
        <p:nvSpPr>
          <p:cNvPr id="81" name="Rechteck: abgerundete Ecken 80">
            <a:extLst>
              <a:ext uri="{FF2B5EF4-FFF2-40B4-BE49-F238E27FC236}">
                <a16:creationId xmlns:a16="http://schemas.microsoft.com/office/drawing/2014/main" id="{25BC85EC-2BD7-45B4-BC86-F26498407B7B}"/>
              </a:ext>
            </a:extLst>
          </p:cNvPr>
          <p:cNvSpPr/>
          <p:nvPr/>
        </p:nvSpPr>
        <p:spPr>
          <a:xfrm>
            <a:off x="8244240" y="3119685"/>
            <a:ext cx="3283476" cy="855460"/>
          </a:xfrm>
          <a:prstGeom prst="roundRect">
            <a:avLst/>
          </a:prstGeom>
          <a:ln w="57150">
            <a:solidFill>
              <a:srgbClr val="9141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Automated measurement processes and data collection in machine-readable formats</a:t>
            </a:r>
          </a:p>
        </p:txBody>
      </p:sp>
      <p:sp>
        <p:nvSpPr>
          <p:cNvPr id="82" name="Rechteck: abgerundete Ecken 81">
            <a:extLst>
              <a:ext uri="{FF2B5EF4-FFF2-40B4-BE49-F238E27FC236}">
                <a16:creationId xmlns:a16="http://schemas.microsoft.com/office/drawing/2014/main" id="{02BB0296-F5D3-4DA2-A32C-7C7FB5B4B9EC}"/>
              </a:ext>
            </a:extLst>
          </p:cNvPr>
          <p:cNvSpPr/>
          <p:nvPr/>
        </p:nvSpPr>
        <p:spPr>
          <a:xfrm>
            <a:off x="8034835" y="5332019"/>
            <a:ext cx="3702285" cy="855460"/>
          </a:xfrm>
          <a:prstGeom prst="roundRect">
            <a:avLst/>
          </a:prstGeom>
          <a:ln w="57150">
            <a:solidFill>
              <a:srgbClr val="9141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Automated evaluation of data for calibration report and assembly of DCC measurement results</a:t>
            </a:r>
          </a:p>
        </p:txBody>
      </p:sp>
    </p:spTree>
    <p:extLst>
      <p:ext uri="{BB962C8B-B14F-4D97-AF65-F5344CB8AC3E}">
        <p14:creationId xmlns:p14="http://schemas.microsoft.com/office/powerpoint/2010/main" val="384083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DA1F5-AF39-4BF5-84DB-72AE8CD6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production life cycle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96EA40-B022-49BB-BB0B-F36D2206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C90B-02E4-46FE-A0B3-968BDA04E899}" type="datetime1">
              <a:rPr lang="en-GB" smtClean="0"/>
              <a:t>03/02/2023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933C35-57D1-42B6-BC42-80BB496F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Template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EE6F2F-E29C-46C3-9F2F-6838B258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97DB-D9AB-4EDC-98D0-F73C20509B63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39" name="Pfeil: gebogen 38">
            <a:extLst>
              <a:ext uri="{FF2B5EF4-FFF2-40B4-BE49-F238E27FC236}">
                <a16:creationId xmlns:a16="http://schemas.microsoft.com/office/drawing/2014/main" id="{C5B6046D-B9F0-4863-A1E6-6E5B14DDEDD1}"/>
              </a:ext>
            </a:extLst>
          </p:cNvPr>
          <p:cNvSpPr>
            <a:spLocks/>
          </p:cNvSpPr>
          <p:nvPr/>
        </p:nvSpPr>
        <p:spPr>
          <a:xfrm rot="2872589" flipH="1">
            <a:off x="2400935" y="2265563"/>
            <a:ext cx="3294000" cy="3294000"/>
          </a:xfrm>
          <a:prstGeom prst="circularArrow">
            <a:avLst>
              <a:gd name="adj1" fmla="val 3599"/>
              <a:gd name="adj2" fmla="val 699365"/>
              <a:gd name="adj3" fmla="val 20917879"/>
              <a:gd name="adj4" fmla="val 16638025"/>
              <a:gd name="adj5" fmla="val 6194"/>
            </a:avLst>
          </a:prstGeom>
          <a:solidFill>
            <a:srgbClr val="6E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0" name="Pfeil: gebogen 39">
            <a:extLst>
              <a:ext uri="{FF2B5EF4-FFF2-40B4-BE49-F238E27FC236}">
                <a16:creationId xmlns:a16="http://schemas.microsoft.com/office/drawing/2014/main" id="{01979BD4-6BD6-41BC-8003-9EDA0CF4E894}"/>
              </a:ext>
            </a:extLst>
          </p:cNvPr>
          <p:cNvSpPr>
            <a:spLocks noChangeAspect="1"/>
          </p:cNvSpPr>
          <p:nvPr/>
        </p:nvSpPr>
        <p:spPr>
          <a:xfrm rot="18677469">
            <a:off x="6096285" y="2274407"/>
            <a:ext cx="3294000" cy="3294000"/>
          </a:xfrm>
          <a:prstGeom prst="circularArrow">
            <a:avLst>
              <a:gd name="adj1" fmla="val 3599"/>
              <a:gd name="adj2" fmla="val 699365"/>
              <a:gd name="adj3" fmla="val 20917879"/>
              <a:gd name="adj4" fmla="val 16638025"/>
              <a:gd name="adj5" fmla="val 6194"/>
            </a:avLst>
          </a:prstGeom>
          <a:solidFill>
            <a:srgbClr val="914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1" name="Pfeil: gebogen 40">
            <a:extLst>
              <a:ext uri="{FF2B5EF4-FFF2-40B4-BE49-F238E27FC236}">
                <a16:creationId xmlns:a16="http://schemas.microsoft.com/office/drawing/2014/main" id="{182590F7-8094-4F38-8533-2EF0EE97EDCF}"/>
              </a:ext>
            </a:extLst>
          </p:cNvPr>
          <p:cNvSpPr>
            <a:spLocks noChangeAspect="1"/>
          </p:cNvSpPr>
          <p:nvPr/>
        </p:nvSpPr>
        <p:spPr>
          <a:xfrm rot="2460000">
            <a:off x="6094139" y="2272261"/>
            <a:ext cx="3294000" cy="3294000"/>
          </a:xfrm>
          <a:prstGeom prst="circularArrow">
            <a:avLst>
              <a:gd name="adj1" fmla="val 3599"/>
              <a:gd name="adj2" fmla="val 699365"/>
              <a:gd name="adj3" fmla="val 20917879"/>
              <a:gd name="adj4" fmla="val 16638025"/>
              <a:gd name="adj5" fmla="val 6194"/>
            </a:avLst>
          </a:prstGeom>
          <a:solidFill>
            <a:srgbClr val="914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Pfeil: gebogen 41">
            <a:extLst>
              <a:ext uri="{FF2B5EF4-FFF2-40B4-BE49-F238E27FC236}">
                <a16:creationId xmlns:a16="http://schemas.microsoft.com/office/drawing/2014/main" id="{EFE6D9E4-C62A-440A-8A73-E76E3318310D}"/>
              </a:ext>
            </a:extLst>
          </p:cNvPr>
          <p:cNvSpPr>
            <a:spLocks noChangeAspect="1"/>
          </p:cNvSpPr>
          <p:nvPr/>
        </p:nvSpPr>
        <p:spPr>
          <a:xfrm rot="7860000">
            <a:off x="6087698" y="2274406"/>
            <a:ext cx="3294000" cy="3294000"/>
          </a:xfrm>
          <a:prstGeom prst="circularArrow">
            <a:avLst>
              <a:gd name="adj1" fmla="val 3599"/>
              <a:gd name="adj2" fmla="val 699365"/>
              <a:gd name="adj3" fmla="val 20917879"/>
              <a:gd name="adj4" fmla="val 16638025"/>
              <a:gd name="adj5" fmla="val 6194"/>
            </a:avLst>
          </a:prstGeom>
          <a:solidFill>
            <a:srgbClr val="914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3" name="Pfeil: gebogen 42">
            <a:extLst>
              <a:ext uri="{FF2B5EF4-FFF2-40B4-BE49-F238E27FC236}">
                <a16:creationId xmlns:a16="http://schemas.microsoft.com/office/drawing/2014/main" id="{BF5F8ECA-8A86-4EF0-A69B-6E3E91A39649}"/>
              </a:ext>
            </a:extLst>
          </p:cNvPr>
          <p:cNvSpPr>
            <a:spLocks/>
          </p:cNvSpPr>
          <p:nvPr/>
        </p:nvSpPr>
        <p:spPr>
          <a:xfrm rot="19080000" flipH="1">
            <a:off x="2403078" y="2265746"/>
            <a:ext cx="3294000" cy="3294000"/>
          </a:xfrm>
          <a:prstGeom prst="circularArrow">
            <a:avLst>
              <a:gd name="adj1" fmla="val 3599"/>
              <a:gd name="adj2" fmla="val 699365"/>
              <a:gd name="adj3" fmla="val 20917879"/>
              <a:gd name="adj4" fmla="val 16638025"/>
              <a:gd name="adj5" fmla="val 6194"/>
            </a:avLst>
          </a:prstGeom>
          <a:solidFill>
            <a:srgbClr val="6E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4" name="Pfeil: gebogen 43">
            <a:extLst>
              <a:ext uri="{FF2B5EF4-FFF2-40B4-BE49-F238E27FC236}">
                <a16:creationId xmlns:a16="http://schemas.microsoft.com/office/drawing/2014/main" id="{26C27548-C512-4907-A2C6-AB90743805A2}"/>
              </a:ext>
            </a:extLst>
          </p:cNvPr>
          <p:cNvSpPr>
            <a:spLocks/>
          </p:cNvSpPr>
          <p:nvPr/>
        </p:nvSpPr>
        <p:spPr>
          <a:xfrm rot="13680000" flipH="1">
            <a:off x="2381613" y="2255482"/>
            <a:ext cx="3294000" cy="3294000"/>
          </a:xfrm>
          <a:prstGeom prst="circularArrow">
            <a:avLst>
              <a:gd name="adj1" fmla="val 3599"/>
              <a:gd name="adj2" fmla="val 699365"/>
              <a:gd name="adj3" fmla="val 20917879"/>
              <a:gd name="adj4" fmla="val 16638025"/>
              <a:gd name="adj5" fmla="val 6194"/>
            </a:avLst>
          </a:prstGeom>
          <a:solidFill>
            <a:srgbClr val="6E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0B6B6FC-2960-4E51-99C6-E1A57E1EF561}"/>
              </a:ext>
            </a:extLst>
          </p:cNvPr>
          <p:cNvCxnSpPr>
            <a:cxnSpLocks/>
            <a:stCxn id="75" idx="7"/>
            <a:endCxn id="48" idx="3"/>
          </p:cNvCxnSpPr>
          <p:nvPr/>
        </p:nvCxnSpPr>
        <p:spPr>
          <a:xfrm flipV="1">
            <a:off x="5142835" y="2918806"/>
            <a:ext cx="1440842" cy="1878717"/>
          </a:xfrm>
          <a:prstGeom prst="straightConnector1">
            <a:avLst/>
          </a:prstGeom>
          <a:ln w="107950">
            <a:solidFill>
              <a:srgbClr val="CC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94FB3876-C3C4-4D64-8099-8DAB7FE1309C}"/>
              </a:ext>
            </a:extLst>
          </p:cNvPr>
          <p:cNvSpPr txBox="1"/>
          <p:nvPr/>
        </p:nvSpPr>
        <p:spPr>
          <a:xfrm>
            <a:off x="6284037" y="3106950"/>
            <a:ext cx="27881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0" b="1" dirty="0">
                <a:solidFill>
                  <a:srgbClr val="914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GB" sz="3600" b="1" dirty="0">
                <a:solidFill>
                  <a:srgbClr val="914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alibration</a:t>
            </a:r>
            <a:endParaRPr lang="en-GB" sz="10000" b="1" dirty="0">
              <a:solidFill>
                <a:srgbClr val="9141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ED4E539B-BB2D-4B0A-BE0E-EF80AB6766BE}"/>
              </a:ext>
            </a:extLst>
          </p:cNvPr>
          <p:cNvGrpSpPr/>
          <p:nvPr/>
        </p:nvGrpSpPr>
        <p:grpSpPr>
          <a:xfrm>
            <a:off x="6541501" y="2672982"/>
            <a:ext cx="1387293" cy="752138"/>
            <a:chOff x="5214976" y="2191991"/>
            <a:chExt cx="1387293" cy="752138"/>
          </a:xfrm>
        </p:grpSpPr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874D6C41-1893-488F-B2B3-4EA3EE95DB25}"/>
                </a:ext>
              </a:extLst>
            </p:cNvPr>
            <p:cNvSpPr>
              <a:spLocks/>
            </p:cNvSpPr>
            <p:nvPr/>
          </p:nvSpPr>
          <p:spPr>
            <a:xfrm>
              <a:off x="5214976" y="2191991"/>
              <a:ext cx="288000" cy="288000"/>
            </a:xfrm>
            <a:prstGeom prst="ellipse">
              <a:avLst/>
            </a:prstGeom>
            <a:solidFill>
              <a:srgbClr val="9141FF"/>
            </a:solidFill>
            <a:ln w="31750">
              <a:solidFill>
                <a:srgbClr val="6E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26F27867-AF31-4A90-B824-7F4EDB258903}"/>
                </a:ext>
              </a:extLst>
            </p:cNvPr>
            <p:cNvSpPr txBox="1"/>
            <p:nvPr/>
          </p:nvSpPr>
          <p:spPr>
            <a:xfrm>
              <a:off x="5285755" y="2236243"/>
              <a:ext cx="13165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start of</a:t>
              </a:r>
            </a:p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calibration</a:t>
              </a:r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17B6B288-A88D-4A5B-A4F4-C5BA939D2491}"/>
              </a:ext>
            </a:extLst>
          </p:cNvPr>
          <p:cNvGrpSpPr/>
          <p:nvPr/>
        </p:nvGrpSpPr>
        <p:grpSpPr>
          <a:xfrm>
            <a:off x="8642861" y="2367353"/>
            <a:ext cx="1249550" cy="707886"/>
            <a:chOff x="7316337" y="1886362"/>
            <a:chExt cx="1249550" cy="707886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B9B385EB-1009-4DD3-9982-4329C3F838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6337" y="2239505"/>
              <a:ext cx="287315" cy="288000"/>
            </a:xfrm>
            <a:prstGeom prst="ellipse">
              <a:avLst/>
            </a:prstGeom>
            <a:solidFill>
              <a:srgbClr val="9141FF"/>
            </a:solidFill>
            <a:ln w="31750">
              <a:solidFill>
                <a:srgbClr val="6E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87E55EC0-C001-4125-8584-C46D70B07600}"/>
                </a:ext>
              </a:extLst>
            </p:cNvPr>
            <p:cNvSpPr txBox="1"/>
            <p:nvPr/>
          </p:nvSpPr>
          <p:spPr>
            <a:xfrm>
              <a:off x="7379024" y="1886362"/>
              <a:ext cx="11868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measure-</a:t>
              </a:r>
            </a:p>
            <a:p>
              <a:pPr algn="ctr"/>
              <a:r>
                <a:rPr lang="en-GB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ment</a:t>
              </a:r>
              <a:endPara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21546EB0-6539-4A3C-A29A-2B17E516849D}"/>
              </a:ext>
            </a:extLst>
          </p:cNvPr>
          <p:cNvGrpSpPr/>
          <p:nvPr/>
        </p:nvGrpSpPr>
        <p:grpSpPr>
          <a:xfrm>
            <a:off x="8650053" y="4811488"/>
            <a:ext cx="1644914" cy="636953"/>
            <a:chOff x="7323529" y="4330496"/>
            <a:chExt cx="1644914" cy="636953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C80E834E-1769-4A78-9D25-5B9B83FB6E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3529" y="4330496"/>
              <a:ext cx="288000" cy="288000"/>
            </a:xfrm>
            <a:prstGeom prst="ellipse">
              <a:avLst/>
            </a:prstGeom>
            <a:solidFill>
              <a:srgbClr val="9141FF"/>
            </a:solidFill>
            <a:ln w="31750">
              <a:solidFill>
                <a:srgbClr val="6E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69F9080F-243B-4288-A204-F3522FE31CC6}"/>
                </a:ext>
              </a:extLst>
            </p:cNvPr>
            <p:cNvSpPr txBox="1"/>
            <p:nvPr/>
          </p:nvSpPr>
          <p:spPr>
            <a:xfrm>
              <a:off x="7410068" y="4567339"/>
              <a:ext cx="15583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 analysis</a:t>
              </a:r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D06D21EE-E0FD-409B-B011-2183CA803A8F}"/>
              </a:ext>
            </a:extLst>
          </p:cNvPr>
          <p:cNvGrpSpPr/>
          <p:nvPr/>
        </p:nvGrpSpPr>
        <p:grpSpPr>
          <a:xfrm>
            <a:off x="6533623" y="4573952"/>
            <a:ext cx="1095202" cy="531904"/>
            <a:chOff x="5207099" y="4092961"/>
            <a:chExt cx="1095202" cy="531904"/>
          </a:xfrm>
        </p:grpSpPr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E7C0C13F-BBC5-440C-A8AA-D129339F04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7099" y="4336865"/>
              <a:ext cx="288000" cy="288000"/>
            </a:xfrm>
            <a:prstGeom prst="ellipse">
              <a:avLst/>
            </a:prstGeom>
            <a:solidFill>
              <a:srgbClr val="9141FF"/>
            </a:solidFill>
            <a:ln w="31750">
              <a:solidFill>
                <a:srgbClr val="6E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2B1CED8C-9342-456D-A884-9BCF3A474280}"/>
                </a:ext>
              </a:extLst>
            </p:cNvPr>
            <p:cNvSpPr txBox="1"/>
            <p:nvPr/>
          </p:nvSpPr>
          <p:spPr>
            <a:xfrm>
              <a:off x="5444053" y="4092961"/>
              <a:ext cx="8582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report</a:t>
              </a: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0B1FAA00-462F-4764-A1D2-5A7E9571D601}"/>
              </a:ext>
            </a:extLst>
          </p:cNvPr>
          <p:cNvGrpSpPr/>
          <p:nvPr/>
        </p:nvGrpSpPr>
        <p:grpSpPr>
          <a:xfrm>
            <a:off x="4333337" y="2742128"/>
            <a:ext cx="857964" cy="461071"/>
            <a:chOff x="3006813" y="2261136"/>
            <a:chExt cx="857964" cy="461071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0DBCB431-2321-4E90-8B50-86DE4B61B6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76777" y="2261136"/>
              <a:ext cx="288000" cy="288000"/>
            </a:xfrm>
            <a:prstGeom prst="ellipse">
              <a:avLst/>
            </a:prstGeom>
            <a:solidFill>
              <a:srgbClr val="6EBE00"/>
            </a:solidFill>
            <a:ln w="31750">
              <a:solidFill>
                <a:srgbClr val="91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AC3D3DEA-A5B0-4704-8066-5D30317EF5AB}"/>
                </a:ext>
              </a:extLst>
            </p:cNvPr>
            <p:cNvSpPr txBox="1"/>
            <p:nvPr/>
          </p:nvSpPr>
          <p:spPr>
            <a:xfrm>
              <a:off x="3006813" y="2322097"/>
              <a:ext cx="585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QM</a:t>
              </a:r>
            </a:p>
          </p:txBody>
        </p: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38822A84-A7B7-49BF-B00A-C854F2664F01}"/>
              </a:ext>
            </a:extLst>
          </p:cNvPr>
          <p:cNvGrpSpPr/>
          <p:nvPr/>
        </p:nvGrpSpPr>
        <p:grpSpPr>
          <a:xfrm>
            <a:off x="1904638" y="2242768"/>
            <a:ext cx="1358129" cy="786332"/>
            <a:chOff x="557673" y="1761859"/>
            <a:chExt cx="1358129" cy="786332"/>
          </a:xfrm>
        </p:grpSpPr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C86D9155-5B31-4A63-8687-A1D6F860B4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52521" y="2260191"/>
              <a:ext cx="288000" cy="288000"/>
            </a:xfrm>
            <a:prstGeom prst="ellipse">
              <a:avLst/>
            </a:prstGeom>
            <a:solidFill>
              <a:srgbClr val="6EBE00"/>
            </a:solidFill>
            <a:ln w="31750">
              <a:solidFill>
                <a:srgbClr val="91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45B1FFD6-F19D-4D9C-B313-9D94413743AB}"/>
                </a:ext>
              </a:extLst>
            </p:cNvPr>
            <p:cNvSpPr txBox="1"/>
            <p:nvPr/>
          </p:nvSpPr>
          <p:spPr>
            <a:xfrm>
              <a:off x="557673" y="1761859"/>
              <a:ext cx="13581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production</a:t>
              </a:r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A59E3E99-768A-4614-B6E0-62EA6CDC6E2E}"/>
              </a:ext>
            </a:extLst>
          </p:cNvPr>
          <p:cNvGrpSpPr/>
          <p:nvPr/>
        </p:nvGrpSpPr>
        <p:grpSpPr>
          <a:xfrm>
            <a:off x="2160139" y="4782688"/>
            <a:ext cx="1034553" cy="1003098"/>
            <a:chOff x="810194" y="4293586"/>
            <a:chExt cx="1034553" cy="1003098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CF0894DF-5B42-45D2-9D9D-4CE62C90CE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56747" y="4293586"/>
              <a:ext cx="288000" cy="288000"/>
            </a:xfrm>
            <a:prstGeom prst="ellipse">
              <a:avLst/>
            </a:prstGeom>
            <a:solidFill>
              <a:srgbClr val="6EBE00"/>
            </a:solidFill>
            <a:ln w="31750">
              <a:solidFill>
                <a:srgbClr val="91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9918E60F-DACD-463D-B83F-5EF51FEADF5C}"/>
                </a:ext>
              </a:extLst>
            </p:cNvPr>
            <p:cNvSpPr txBox="1"/>
            <p:nvPr/>
          </p:nvSpPr>
          <p:spPr>
            <a:xfrm>
              <a:off x="810194" y="4588798"/>
              <a:ext cx="9947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Optimi</a:t>
              </a:r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</a:t>
              </a:r>
            </a:p>
            <a:p>
              <a:pPr algn="ctr"/>
              <a:r>
                <a:rPr lang="en-GB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sation</a:t>
              </a:r>
              <a:endPara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1B999375-1DEB-43A0-A3FB-61823E9B378F}"/>
              </a:ext>
            </a:extLst>
          </p:cNvPr>
          <p:cNvGrpSpPr/>
          <p:nvPr/>
        </p:nvGrpSpPr>
        <p:grpSpPr>
          <a:xfrm>
            <a:off x="5129411" y="2987950"/>
            <a:ext cx="1444948" cy="1863731"/>
            <a:chOff x="3605411" y="2417825"/>
            <a:chExt cx="1444948" cy="1863731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9415F9E8-A632-4EE3-BB2D-D79DDB0DD0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05411" y="2429824"/>
              <a:ext cx="1444948" cy="1851732"/>
            </a:xfrm>
            <a:prstGeom prst="straightConnector1">
              <a:avLst/>
            </a:prstGeom>
            <a:ln w="107950">
              <a:solidFill>
                <a:srgbClr val="FF37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4C114533-8D34-4EA5-97B5-A323E2E348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8878" y="2417825"/>
              <a:ext cx="288000" cy="291096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sp>
        <p:nvSpPr>
          <p:cNvPr id="72" name="Ellipse 71">
            <a:extLst>
              <a:ext uri="{FF2B5EF4-FFF2-40B4-BE49-F238E27FC236}">
                <a16:creationId xmlns:a16="http://schemas.microsoft.com/office/drawing/2014/main" id="{F7D8B837-B0EB-4682-90A9-C317754A9133}"/>
              </a:ext>
            </a:extLst>
          </p:cNvPr>
          <p:cNvSpPr>
            <a:spLocks noChangeAspect="1"/>
          </p:cNvSpPr>
          <p:nvPr/>
        </p:nvSpPr>
        <p:spPr>
          <a:xfrm>
            <a:off x="5561208" y="3528992"/>
            <a:ext cx="534792" cy="787929"/>
          </a:xfrm>
          <a:prstGeom prst="ellipse">
            <a:avLst/>
          </a:prstGeom>
          <a:ln w="254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E7709FEB-FFC7-41F6-BD32-FE5BAFB701CD}"/>
              </a:ext>
            </a:extLst>
          </p:cNvPr>
          <p:cNvSpPr txBox="1"/>
          <p:nvPr/>
        </p:nvSpPr>
        <p:spPr>
          <a:xfrm>
            <a:off x="5626107" y="4112363"/>
            <a:ext cx="440313" cy="1603965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GB" sz="1400" b="1" spc="-300" dirty="0" err="1"/>
              <a:t>ransfer</a:t>
            </a:r>
            <a:endParaRPr lang="en-GB" sz="1400" b="1" spc="-300" dirty="0"/>
          </a:p>
        </p:txBody>
      </p: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DA49C847-9F15-441E-8297-CAB938970B86}"/>
              </a:ext>
            </a:extLst>
          </p:cNvPr>
          <p:cNvGrpSpPr/>
          <p:nvPr/>
        </p:nvGrpSpPr>
        <p:grpSpPr>
          <a:xfrm>
            <a:off x="3596870" y="4279167"/>
            <a:ext cx="1588142" cy="764178"/>
            <a:chOff x="2270346" y="3822496"/>
            <a:chExt cx="1588142" cy="764178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0125CE0A-B180-49B5-933A-E9E1E03A06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70488" y="4298674"/>
              <a:ext cx="288000" cy="288000"/>
            </a:xfrm>
            <a:prstGeom prst="ellipse">
              <a:avLst/>
            </a:prstGeom>
            <a:solidFill>
              <a:srgbClr val="6EBE00"/>
            </a:solidFill>
            <a:ln w="31750">
              <a:solidFill>
                <a:srgbClr val="91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</a:t>
              </a: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5AB396B4-8F3A-4F0A-91B7-E7D835BC179A}"/>
                </a:ext>
              </a:extLst>
            </p:cNvPr>
            <p:cNvSpPr txBox="1"/>
            <p:nvPr/>
          </p:nvSpPr>
          <p:spPr>
            <a:xfrm>
              <a:off x="2270346" y="3822496"/>
              <a:ext cx="13929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 for re-</a:t>
              </a:r>
            </a:p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calibration</a:t>
              </a:r>
            </a:p>
          </p:txBody>
        </p:sp>
      </p:grpSp>
      <p:sp>
        <p:nvSpPr>
          <p:cNvPr id="77" name="Textfeld 76">
            <a:extLst>
              <a:ext uri="{FF2B5EF4-FFF2-40B4-BE49-F238E27FC236}">
                <a16:creationId xmlns:a16="http://schemas.microsoft.com/office/drawing/2014/main" id="{FD1D9026-779D-40B3-B518-2557B385759E}"/>
              </a:ext>
            </a:extLst>
          </p:cNvPr>
          <p:cNvSpPr txBox="1"/>
          <p:nvPr/>
        </p:nvSpPr>
        <p:spPr>
          <a:xfrm>
            <a:off x="3243671" y="3036312"/>
            <a:ext cx="20543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0" b="1" dirty="0">
                <a:solidFill>
                  <a:srgbClr val="6EBE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GB" sz="3600" b="1" dirty="0">
                <a:solidFill>
                  <a:srgbClr val="6EBE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ndustry</a:t>
            </a:r>
            <a:endParaRPr lang="en-GB" sz="10000" b="1" dirty="0">
              <a:solidFill>
                <a:srgbClr val="6EBE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EE407827-28A6-4F9C-8059-14D9F9C7B36F}"/>
              </a:ext>
            </a:extLst>
          </p:cNvPr>
          <p:cNvSpPr txBox="1"/>
          <p:nvPr/>
        </p:nvSpPr>
        <p:spPr>
          <a:xfrm>
            <a:off x="8932183" y="6207974"/>
            <a:ext cx="3016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© figure: S. </a:t>
            </a:r>
            <a:r>
              <a:rPr lang="en-GB" sz="1200" dirty="0" err="1"/>
              <a:t>Hackel</a:t>
            </a:r>
            <a:r>
              <a:rPr lang="en-GB" sz="1200" dirty="0"/>
              <a:t>, et al, PTB, 2019</a:t>
            </a:r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D6F9FB4B-F327-4DD8-839D-2121E82702E0}"/>
              </a:ext>
            </a:extLst>
          </p:cNvPr>
          <p:cNvSpPr/>
          <p:nvPr/>
        </p:nvSpPr>
        <p:spPr>
          <a:xfrm>
            <a:off x="330085" y="1135050"/>
            <a:ext cx="10090264" cy="586740"/>
          </a:xfrm>
          <a:prstGeom prst="roundRect">
            <a:avLst/>
          </a:prstGeom>
          <a:ln>
            <a:solidFill>
              <a:srgbClr val="5B9BD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NMI &amp; DI (calibration laboratory) advancing automation of DCC usage</a:t>
            </a:r>
          </a:p>
        </p:txBody>
      </p:sp>
      <p:sp>
        <p:nvSpPr>
          <p:cNvPr id="80" name="Rechteck: abgerundete Ecken 79">
            <a:extLst>
              <a:ext uri="{FF2B5EF4-FFF2-40B4-BE49-F238E27FC236}">
                <a16:creationId xmlns:a16="http://schemas.microsoft.com/office/drawing/2014/main" id="{68942BC6-8414-4A64-8D0C-823C4ED4D264}"/>
              </a:ext>
            </a:extLst>
          </p:cNvPr>
          <p:cNvSpPr/>
          <p:nvPr/>
        </p:nvSpPr>
        <p:spPr>
          <a:xfrm>
            <a:off x="3169499" y="1798329"/>
            <a:ext cx="3283475" cy="855460"/>
          </a:xfrm>
          <a:prstGeom prst="roundRect">
            <a:avLst/>
          </a:prstGeom>
          <a:ln w="57150">
            <a:solidFill>
              <a:srgbClr val="6EBE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QM software automatically retrieving DCCs and importing data in company data bases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A57DF3BF-5F8C-40DD-8F4F-9D14408DDBD1}"/>
              </a:ext>
            </a:extLst>
          </p:cNvPr>
          <p:cNvSpPr/>
          <p:nvPr/>
        </p:nvSpPr>
        <p:spPr>
          <a:xfrm>
            <a:off x="214254" y="2648957"/>
            <a:ext cx="2304061" cy="2549541"/>
          </a:xfrm>
          <a:prstGeom prst="roundRect">
            <a:avLst/>
          </a:prstGeom>
          <a:ln w="57150">
            <a:solidFill>
              <a:srgbClr val="6EBE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Various processes where measure-</a:t>
            </a:r>
            <a:r>
              <a:rPr lang="en-GB" dirty="0" err="1"/>
              <a:t>ment</a:t>
            </a:r>
            <a:r>
              <a:rPr lang="en-GB" dirty="0"/>
              <a:t> data of equipment is automatically enhanced with metadata from DCC, e.g., measurement uncertainties, etc. </a:t>
            </a:r>
          </a:p>
        </p:txBody>
      </p:sp>
    </p:spTree>
    <p:extLst>
      <p:ext uri="{BB962C8B-B14F-4D97-AF65-F5344CB8AC3E}">
        <p14:creationId xmlns:p14="http://schemas.microsoft.com/office/powerpoint/2010/main" val="273456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6638CE-7A29-4BEE-B1FD-97C69F04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 Requirements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BBFED6-BD02-4AFB-99EB-099E43BA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C90B-02E4-46FE-A0B3-968BDA04E899}" type="datetime1">
              <a:rPr lang="en-GB" smtClean="0"/>
              <a:t>03/02/2023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4927041-5EDD-4477-9C33-488A66D2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Template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364BC0-26B4-4906-B1DF-7D6010ED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97DB-D9AB-4EDC-98D0-F73C20509B63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C4B4810-9FDC-40B2-882B-D98853465240}"/>
              </a:ext>
            </a:extLst>
          </p:cNvPr>
          <p:cNvSpPr txBox="1"/>
          <p:nvPr/>
        </p:nvSpPr>
        <p:spPr>
          <a:xfrm>
            <a:off x="410817" y="1245704"/>
            <a:ext cx="10009532" cy="500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Some areas of a organization may already have laboratories where software and IT infrastructure has been established that allows an automatic processing of a calibration and the automatic creation of the Calibration Certificate (Word, PDF, or similar). Automatically creating a DCC would require only an additional output module for the software.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1"/>
                </a:solidFill>
              </a:rPr>
              <a:t>General requirements comprise for example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Databases for storing measurement data, calibration data, administrative data for customers, equipment data, etc.</a:t>
            </a:r>
          </a:p>
          <a:p>
            <a:pPr lvl="1"/>
            <a:endParaRPr lang="en-GB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Data exchange network allowing data exchange between digital outputs of measuring devices and software running the calibration (including instruments able to send and receive data)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Software automating the calibration process (controlling devices etc., collecting and evaluating data as well as creating output reports)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		In case of the XML type DCC, first commercial tools are available </a:t>
            </a:r>
          </a:p>
          <a:p>
            <a:r>
              <a:rPr lang="en-GB" dirty="0"/>
              <a:t>		such as </a:t>
            </a:r>
            <a:r>
              <a:rPr lang="en-GB" dirty="0" err="1"/>
              <a:t>AnyDCC</a:t>
            </a:r>
            <a:r>
              <a:rPr lang="en-GB" dirty="0"/>
              <a:t> (© 2022 </a:t>
            </a:r>
            <a:r>
              <a:rPr lang="en-GB" dirty="0" err="1"/>
              <a:t>Stotz</a:t>
            </a:r>
            <a:r>
              <a:rPr lang="en-GB" dirty="0"/>
              <a:t> Software) </a:t>
            </a:r>
          </a:p>
        </p:txBody>
      </p:sp>
      <p:pic>
        <p:nvPicPr>
          <p:cNvPr id="8" name="Grafik 7" descr="Post-it-Notizen Silhouette">
            <a:extLst>
              <a:ext uri="{FF2B5EF4-FFF2-40B4-BE49-F238E27FC236}">
                <a16:creationId xmlns:a16="http://schemas.microsoft.com/office/drawing/2014/main" id="{3E862514-C7C7-4174-AC64-0CFB8DE42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7008" y="5507916"/>
            <a:ext cx="570102" cy="57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30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DA1F5-AF39-4BF5-84DB-72AE8CD6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production life cycle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96EA40-B022-49BB-BB0B-F36D2206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C90B-02E4-46FE-A0B3-968BDA04E899}" type="datetime1">
              <a:rPr lang="en-GB" smtClean="0"/>
              <a:t>03/02/2023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933C35-57D1-42B6-BC42-80BB496F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Template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EE6F2F-E29C-46C3-9F2F-6838B258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97DB-D9AB-4EDC-98D0-F73C20509B63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39" name="Pfeil: gebogen 38">
            <a:extLst>
              <a:ext uri="{FF2B5EF4-FFF2-40B4-BE49-F238E27FC236}">
                <a16:creationId xmlns:a16="http://schemas.microsoft.com/office/drawing/2014/main" id="{C5B6046D-B9F0-4863-A1E6-6E5B14DDEDD1}"/>
              </a:ext>
            </a:extLst>
          </p:cNvPr>
          <p:cNvSpPr>
            <a:spLocks/>
          </p:cNvSpPr>
          <p:nvPr/>
        </p:nvSpPr>
        <p:spPr>
          <a:xfrm rot="2872589" flipH="1">
            <a:off x="2400935" y="2265563"/>
            <a:ext cx="3294000" cy="3294000"/>
          </a:xfrm>
          <a:prstGeom prst="circularArrow">
            <a:avLst>
              <a:gd name="adj1" fmla="val 3599"/>
              <a:gd name="adj2" fmla="val 699365"/>
              <a:gd name="adj3" fmla="val 20917879"/>
              <a:gd name="adj4" fmla="val 16638025"/>
              <a:gd name="adj5" fmla="val 6194"/>
            </a:avLst>
          </a:prstGeom>
          <a:solidFill>
            <a:srgbClr val="6E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0" name="Pfeil: gebogen 39">
            <a:extLst>
              <a:ext uri="{FF2B5EF4-FFF2-40B4-BE49-F238E27FC236}">
                <a16:creationId xmlns:a16="http://schemas.microsoft.com/office/drawing/2014/main" id="{01979BD4-6BD6-41BC-8003-9EDA0CF4E894}"/>
              </a:ext>
            </a:extLst>
          </p:cNvPr>
          <p:cNvSpPr>
            <a:spLocks noChangeAspect="1"/>
          </p:cNvSpPr>
          <p:nvPr/>
        </p:nvSpPr>
        <p:spPr>
          <a:xfrm rot="18677469">
            <a:off x="6096285" y="2274407"/>
            <a:ext cx="3294000" cy="3294000"/>
          </a:xfrm>
          <a:prstGeom prst="circularArrow">
            <a:avLst>
              <a:gd name="adj1" fmla="val 3599"/>
              <a:gd name="adj2" fmla="val 699365"/>
              <a:gd name="adj3" fmla="val 20917879"/>
              <a:gd name="adj4" fmla="val 16638025"/>
              <a:gd name="adj5" fmla="val 6194"/>
            </a:avLst>
          </a:prstGeom>
          <a:solidFill>
            <a:srgbClr val="914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1" name="Pfeil: gebogen 40">
            <a:extLst>
              <a:ext uri="{FF2B5EF4-FFF2-40B4-BE49-F238E27FC236}">
                <a16:creationId xmlns:a16="http://schemas.microsoft.com/office/drawing/2014/main" id="{182590F7-8094-4F38-8533-2EF0EE97EDCF}"/>
              </a:ext>
            </a:extLst>
          </p:cNvPr>
          <p:cNvSpPr>
            <a:spLocks noChangeAspect="1"/>
          </p:cNvSpPr>
          <p:nvPr/>
        </p:nvSpPr>
        <p:spPr>
          <a:xfrm rot="2460000">
            <a:off x="6094139" y="2272261"/>
            <a:ext cx="3294000" cy="3294000"/>
          </a:xfrm>
          <a:prstGeom prst="circularArrow">
            <a:avLst>
              <a:gd name="adj1" fmla="val 3599"/>
              <a:gd name="adj2" fmla="val 699365"/>
              <a:gd name="adj3" fmla="val 20917879"/>
              <a:gd name="adj4" fmla="val 16638025"/>
              <a:gd name="adj5" fmla="val 6194"/>
            </a:avLst>
          </a:prstGeom>
          <a:solidFill>
            <a:srgbClr val="914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Pfeil: gebogen 41">
            <a:extLst>
              <a:ext uri="{FF2B5EF4-FFF2-40B4-BE49-F238E27FC236}">
                <a16:creationId xmlns:a16="http://schemas.microsoft.com/office/drawing/2014/main" id="{EFE6D9E4-C62A-440A-8A73-E76E3318310D}"/>
              </a:ext>
            </a:extLst>
          </p:cNvPr>
          <p:cNvSpPr>
            <a:spLocks noChangeAspect="1"/>
          </p:cNvSpPr>
          <p:nvPr/>
        </p:nvSpPr>
        <p:spPr>
          <a:xfrm rot="7860000">
            <a:off x="6087698" y="2274406"/>
            <a:ext cx="3294000" cy="3294000"/>
          </a:xfrm>
          <a:prstGeom prst="circularArrow">
            <a:avLst>
              <a:gd name="adj1" fmla="val 3599"/>
              <a:gd name="adj2" fmla="val 699365"/>
              <a:gd name="adj3" fmla="val 20917879"/>
              <a:gd name="adj4" fmla="val 16638025"/>
              <a:gd name="adj5" fmla="val 6194"/>
            </a:avLst>
          </a:prstGeom>
          <a:solidFill>
            <a:srgbClr val="914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3" name="Pfeil: gebogen 42">
            <a:extLst>
              <a:ext uri="{FF2B5EF4-FFF2-40B4-BE49-F238E27FC236}">
                <a16:creationId xmlns:a16="http://schemas.microsoft.com/office/drawing/2014/main" id="{BF5F8ECA-8A86-4EF0-A69B-6E3E91A39649}"/>
              </a:ext>
            </a:extLst>
          </p:cNvPr>
          <p:cNvSpPr>
            <a:spLocks/>
          </p:cNvSpPr>
          <p:nvPr/>
        </p:nvSpPr>
        <p:spPr>
          <a:xfrm rot="19080000" flipH="1">
            <a:off x="2403078" y="2265746"/>
            <a:ext cx="3294000" cy="3294000"/>
          </a:xfrm>
          <a:prstGeom prst="circularArrow">
            <a:avLst>
              <a:gd name="adj1" fmla="val 3599"/>
              <a:gd name="adj2" fmla="val 699365"/>
              <a:gd name="adj3" fmla="val 20917879"/>
              <a:gd name="adj4" fmla="val 16638025"/>
              <a:gd name="adj5" fmla="val 6194"/>
            </a:avLst>
          </a:prstGeom>
          <a:solidFill>
            <a:srgbClr val="6E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4" name="Pfeil: gebogen 43">
            <a:extLst>
              <a:ext uri="{FF2B5EF4-FFF2-40B4-BE49-F238E27FC236}">
                <a16:creationId xmlns:a16="http://schemas.microsoft.com/office/drawing/2014/main" id="{26C27548-C512-4907-A2C6-AB90743805A2}"/>
              </a:ext>
            </a:extLst>
          </p:cNvPr>
          <p:cNvSpPr>
            <a:spLocks/>
          </p:cNvSpPr>
          <p:nvPr/>
        </p:nvSpPr>
        <p:spPr>
          <a:xfrm rot="13680000" flipH="1">
            <a:off x="2381613" y="2255482"/>
            <a:ext cx="3294000" cy="3294000"/>
          </a:xfrm>
          <a:prstGeom prst="circularArrow">
            <a:avLst>
              <a:gd name="adj1" fmla="val 3599"/>
              <a:gd name="adj2" fmla="val 699365"/>
              <a:gd name="adj3" fmla="val 20917879"/>
              <a:gd name="adj4" fmla="val 16638025"/>
              <a:gd name="adj5" fmla="val 6194"/>
            </a:avLst>
          </a:prstGeom>
          <a:solidFill>
            <a:srgbClr val="6E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0B6B6FC-2960-4E51-99C6-E1A57E1EF561}"/>
              </a:ext>
            </a:extLst>
          </p:cNvPr>
          <p:cNvCxnSpPr>
            <a:cxnSpLocks/>
            <a:stCxn id="75" idx="7"/>
            <a:endCxn id="48" idx="3"/>
          </p:cNvCxnSpPr>
          <p:nvPr/>
        </p:nvCxnSpPr>
        <p:spPr>
          <a:xfrm flipV="1">
            <a:off x="5142835" y="2918806"/>
            <a:ext cx="1440842" cy="1878717"/>
          </a:xfrm>
          <a:prstGeom prst="straightConnector1">
            <a:avLst/>
          </a:prstGeom>
          <a:ln w="107950">
            <a:solidFill>
              <a:srgbClr val="CC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94FB3876-C3C4-4D64-8099-8DAB7FE1309C}"/>
              </a:ext>
            </a:extLst>
          </p:cNvPr>
          <p:cNvSpPr txBox="1"/>
          <p:nvPr/>
        </p:nvSpPr>
        <p:spPr>
          <a:xfrm>
            <a:off x="6284037" y="3106950"/>
            <a:ext cx="27881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0" b="1" dirty="0">
                <a:solidFill>
                  <a:srgbClr val="914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GB" sz="3600" b="1" dirty="0">
                <a:solidFill>
                  <a:srgbClr val="914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alibration</a:t>
            </a:r>
            <a:endParaRPr lang="en-GB" sz="10000" b="1" dirty="0">
              <a:solidFill>
                <a:srgbClr val="9141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ED4E539B-BB2D-4B0A-BE0E-EF80AB6766BE}"/>
              </a:ext>
            </a:extLst>
          </p:cNvPr>
          <p:cNvGrpSpPr/>
          <p:nvPr/>
        </p:nvGrpSpPr>
        <p:grpSpPr>
          <a:xfrm>
            <a:off x="6541501" y="2672982"/>
            <a:ext cx="1387293" cy="752138"/>
            <a:chOff x="5214976" y="2191991"/>
            <a:chExt cx="1387293" cy="752138"/>
          </a:xfrm>
        </p:grpSpPr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874D6C41-1893-488F-B2B3-4EA3EE95DB25}"/>
                </a:ext>
              </a:extLst>
            </p:cNvPr>
            <p:cNvSpPr>
              <a:spLocks/>
            </p:cNvSpPr>
            <p:nvPr/>
          </p:nvSpPr>
          <p:spPr>
            <a:xfrm>
              <a:off x="5214976" y="2191991"/>
              <a:ext cx="288000" cy="288000"/>
            </a:xfrm>
            <a:prstGeom prst="ellipse">
              <a:avLst/>
            </a:prstGeom>
            <a:solidFill>
              <a:srgbClr val="9141FF"/>
            </a:solidFill>
            <a:ln w="31750">
              <a:solidFill>
                <a:srgbClr val="6E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26F27867-AF31-4A90-B824-7F4EDB258903}"/>
                </a:ext>
              </a:extLst>
            </p:cNvPr>
            <p:cNvSpPr txBox="1"/>
            <p:nvPr/>
          </p:nvSpPr>
          <p:spPr>
            <a:xfrm>
              <a:off x="5285755" y="2236243"/>
              <a:ext cx="13165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start of</a:t>
              </a:r>
            </a:p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calibration</a:t>
              </a:r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17B6B288-A88D-4A5B-A4F4-C5BA939D2491}"/>
              </a:ext>
            </a:extLst>
          </p:cNvPr>
          <p:cNvGrpSpPr/>
          <p:nvPr/>
        </p:nvGrpSpPr>
        <p:grpSpPr>
          <a:xfrm>
            <a:off x="8642861" y="2367353"/>
            <a:ext cx="1249550" cy="707886"/>
            <a:chOff x="7316337" y="1886362"/>
            <a:chExt cx="1249550" cy="707886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B9B385EB-1009-4DD3-9982-4329C3F838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6337" y="2239505"/>
              <a:ext cx="287315" cy="288000"/>
            </a:xfrm>
            <a:prstGeom prst="ellipse">
              <a:avLst/>
            </a:prstGeom>
            <a:solidFill>
              <a:srgbClr val="9141FF"/>
            </a:solidFill>
            <a:ln w="31750">
              <a:solidFill>
                <a:srgbClr val="6E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87E55EC0-C001-4125-8584-C46D70B07600}"/>
                </a:ext>
              </a:extLst>
            </p:cNvPr>
            <p:cNvSpPr txBox="1"/>
            <p:nvPr/>
          </p:nvSpPr>
          <p:spPr>
            <a:xfrm>
              <a:off x="7379024" y="1886362"/>
              <a:ext cx="11868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measure-</a:t>
              </a:r>
            </a:p>
            <a:p>
              <a:pPr algn="ctr"/>
              <a:r>
                <a:rPr lang="en-GB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ment</a:t>
              </a:r>
              <a:endPara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21546EB0-6539-4A3C-A29A-2B17E516849D}"/>
              </a:ext>
            </a:extLst>
          </p:cNvPr>
          <p:cNvGrpSpPr/>
          <p:nvPr/>
        </p:nvGrpSpPr>
        <p:grpSpPr>
          <a:xfrm>
            <a:off x="8650053" y="4811488"/>
            <a:ext cx="1644914" cy="636953"/>
            <a:chOff x="7323529" y="4330496"/>
            <a:chExt cx="1644914" cy="636953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C80E834E-1769-4A78-9D25-5B9B83FB6E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3529" y="4330496"/>
              <a:ext cx="288000" cy="288000"/>
            </a:xfrm>
            <a:prstGeom prst="ellipse">
              <a:avLst/>
            </a:prstGeom>
            <a:solidFill>
              <a:srgbClr val="9141FF"/>
            </a:solidFill>
            <a:ln w="31750">
              <a:solidFill>
                <a:srgbClr val="6E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69F9080F-243B-4288-A204-F3522FE31CC6}"/>
                </a:ext>
              </a:extLst>
            </p:cNvPr>
            <p:cNvSpPr txBox="1"/>
            <p:nvPr/>
          </p:nvSpPr>
          <p:spPr>
            <a:xfrm>
              <a:off x="7410068" y="4567339"/>
              <a:ext cx="15583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 analysis</a:t>
              </a:r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D06D21EE-E0FD-409B-B011-2183CA803A8F}"/>
              </a:ext>
            </a:extLst>
          </p:cNvPr>
          <p:cNvGrpSpPr/>
          <p:nvPr/>
        </p:nvGrpSpPr>
        <p:grpSpPr>
          <a:xfrm>
            <a:off x="6533623" y="4573952"/>
            <a:ext cx="1095202" cy="531904"/>
            <a:chOff x="5207099" y="4092961"/>
            <a:chExt cx="1095202" cy="531904"/>
          </a:xfrm>
        </p:grpSpPr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E7C0C13F-BBC5-440C-A8AA-D129339F04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7099" y="4336865"/>
              <a:ext cx="288000" cy="288000"/>
            </a:xfrm>
            <a:prstGeom prst="ellipse">
              <a:avLst/>
            </a:prstGeom>
            <a:solidFill>
              <a:srgbClr val="9141FF"/>
            </a:solidFill>
            <a:ln w="31750">
              <a:solidFill>
                <a:srgbClr val="6E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2B1CED8C-9342-456D-A884-9BCF3A474280}"/>
                </a:ext>
              </a:extLst>
            </p:cNvPr>
            <p:cNvSpPr txBox="1"/>
            <p:nvPr/>
          </p:nvSpPr>
          <p:spPr>
            <a:xfrm>
              <a:off x="5444053" y="4092961"/>
              <a:ext cx="8582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report</a:t>
              </a: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0B1FAA00-462F-4764-A1D2-5A7E9571D601}"/>
              </a:ext>
            </a:extLst>
          </p:cNvPr>
          <p:cNvGrpSpPr/>
          <p:nvPr/>
        </p:nvGrpSpPr>
        <p:grpSpPr>
          <a:xfrm>
            <a:off x="4333337" y="2742128"/>
            <a:ext cx="857964" cy="461071"/>
            <a:chOff x="3006813" y="2261136"/>
            <a:chExt cx="857964" cy="461071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0DBCB431-2321-4E90-8B50-86DE4B61B6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76777" y="2261136"/>
              <a:ext cx="288000" cy="288000"/>
            </a:xfrm>
            <a:prstGeom prst="ellipse">
              <a:avLst/>
            </a:prstGeom>
            <a:solidFill>
              <a:srgbClr val="6EBE00"/>
            </a:solidFill>
            <a:ln w="31750">
              <a:solidFill>
                <a:srgbClr val="91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AC3D3DEA-A5B0-4704-8066-5D30317EF5AB}"/>
                </a:ext>
              </a:extLst>
            </p:cNvPr>
            <p:cNvSpPr txBox="1"/>
            <p:nvPr/>
          </p:nvSpPr>
          <p:spPr>
            <a:xfrm>
              <a:off x="3006813" y="2322097"/>
              <a:ext cx="585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QM</a:t>
              </a:r>
            </a:p>
          </p:txBody>
        </p: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38822A84-A7B7-49BF-B00A-C854F2664F01}"/>
              </a:ext>
            </a:extLst>
          </p:cNvPr>
          <p:cNvGrpSpPr/>
          <p:nvPr/>
        </p:nvGrpSpPr>
        <p:grpSpPr>
          <a:xfrm>
            <a:off x="1904638" y="2242768"/>
            <a:ext cx="1358129" cy="786332"/>
            <a:chOff x="557673" y="1761859"/>
            <a:chExt cx="1358129" cy="786332"/>
          </a:xfrm>
        </p:grpSpPr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C86D9155-5B31-4A63-8687-A1D6F860B4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52521" y="2260191"/>
              <a:ext cx="288000" cy="288000"/>
            </a:xfrm>
            <a:prstGeom prst="ellipse">
              <a:avLst/>
            </a:prstGeom>
            <a:solidFill>
              <a:srgbClr val="6EBE00"/>
            </a:solidFill>
            <a:ln w="31750">
              <a:solidFill>
                <a:srgbClr val="91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45B1FFD6-F19D-4D9C-B313-9D94413743AB}"/>
                </a:ext>
              </a:extLst>
            </p:cNvPr>
            <p:cNvSpPr txBox="1"/>
            <p:nvPr/>
          </p:nvSpPr>
          <p:spPr>
            <a:xfrm>
              <a:off x="557673" y="1761859"/>
              <a:ext cx="13581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production</a:t>
              </a:r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A59E3E99-768A-4614-B6E0-62EA6CDC6E2E}"/>
              </a:ext>
            </a:extLst>
          </p:cNvPr>
          <p:cNvGrpSpPr/>
          <p:nvPr/>
        </p:nvGrpSpPr>
        <p:grpSpPr>
          <a:xfrm>
            <a:off x="2160139" y="4782688"/>
            <a:ext cx="1034553" cy="1003098"/>
            <a:chOff x="810194" y="4293586"/>
            <a:chExt cx="1034553" cy="1003098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CF0894DF-5B42-45D2-9D9D-4CE62C90CE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56747" y="4293586"/>
              <a:ext cx="288000" cy="288000"/>
            </a:xfrm>
            <a:prstGeom prst="ellipse">
              <a:avLst/>
            </a:prstGeom>
            <a:solidFill>
              <a:srgbClr val="6EBE00"/>
            </a:solidFill>
            <a:ln w="31750">
              <a:solidFill>
                <a:srgbClr val="91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9918E60F-DACD-463D-B83F-5EF51FEADF5C}"/>
                </a:ext>
              </a:extLst>
            </p:cNvPr>
            <p:cNvSpPr txBox="1"/>
            <p:nvPr/>
          </p:nvSpPr>
          <p:spPr>
            <a:xfrm>
              <a:off x="810194" y="4588798"/>
              <a:ext cx="9947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Optimi</a:t>
              </a:r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</a:t>
              </a:r>
            </a:p>
            <a:p>
              <a:pPr algn="ctr"/>
              <a:r>
                <a:rPr lang="en-GB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sation</a:t>
              </a:r>
              <a:endPara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1B999375-1DEB-43A0-A3FB-61823E9B378F}"/>
              </a:ext>
            </a:extLst>
          </p:cNvPr>
          <p:cNvGrpSpPr/>
          <p:nvPr/>
        </p:nvGrpSpPr>
        <p:grpSpPr>
          <a:xfrm>
            <a:off x="5129411" y="2987950"/>
            <a:ext cx="1444948" cy="1863731"/>
            <a:chOff x="3605411" y="2417825"/>
            <a:chExt cx="1444948" cy="1863731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9415F9E8-A632-4EE3-BB2D-D79DDB0DD0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05411" y="2429824"/>
              <a:ext cx="1444948" cy="1851732"/>
            </a:xfrm>
            <a:prstGeom prst="straightConnector1">
              <a:avLst/>
            </a:prstGeom>
            <a:ln w="107950">
              <a:solidFill>
                <a:srgbClr val="FF37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4C114533-8D34-4EA5-97B5-A323E2E348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8878" y="2417825"/>
              <a:ext cx="288000" cy="291096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sp>
        <p:nvSpPr>
          <p:cNvPr id="72" name="Ellipse 71">
            <a:extLst>
              <a:ext uri="{FF2B5EF4-FFF2-40B4-BE49-F238E27FC236}">
                <a16:creationId xmlns:a16="http://schemas.microsoft.com/office/drawing/2014/main" id="{F7D8B837-B0EB-4682-90A9-C317754A9133}"/>
              </a:ext>
            </a:extLst>
          </p:cNvPr>
          <p:cNvSpPr>
            <a:spLocks noChangeAspect="1"/>
          </p:cNvSpPr>
          <p:nvPr/>
        </p:nvSpPr>
        <p:spPr>
          <a:xfrm>
            <a:off x="5561208" y="3528992"/>
            <a:ext cx="534792" cy="787929"/>
          </a:xfrm>
          <a:prstGeom prst="ellipse">
            <a:avLst/>
          </a:prstGeom>
          <a:ln w="254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E7709FEB-FFC7-41F6-BD32-FE5BAFB701CD}"/>
              </a:ext>
            </a:extLst>
          </p:cNvPr>
          <p:cNvSpPr txBox="1"/>
          <p:nvPr/>
        </p:nvSpPr>
        <p:spPr>
          <a:xfrm>
            <a:off x="5626107" y="4112363"/>
            <a:ext cx="440313" cy="1603965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GB" sz="1400" b="1" spc="-300" dirty="0" err="1"/>
              <a:t>ransfer</a:t>
            </a:r>
            <a:endParaRPr lang="en-GB" sz="1400" b="1" spc="-300" dirty="0"/>
          </a:p>
        </p:txBody>
      </p: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DA49C847-9F15-441E-8297-CAB938970B86}"/>
              </a:ext>
            </a:extLst>
          </p:cNvPr>
          <p:cNvGrpSpPr/>
          <p:nvPr/>
        </p:nvGrpSpPr>
        <p:grpSpPr>
          <a:xfrm>
            <a:off x="3596870" y="4279167"/>
            <a:ext cx="1588142" cy="764178"/>
            <a:chOff x="2270346" y="3822496"/>
            <a:chExt cx="1588142" cy="764178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0125CE0A-B180-49B5-933A-E9E1E03A06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70488" y="4298674"/>
              <a:ext cx="288000" cy="288000"/>
            </a:xfrm>
            <a:prstGeom prst="ellipse">
              <a:avLst/>
            </a:prstGeom>
            <a:solidFill>
              <a:srgbClr val="6EBE00"/>
            </a:solidFill>
            <a:ln w="31750">
              <a:solidFill>
                <a:srgbClr val="91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</a:t>
              </a: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5AB396B4-8F3A-4F0A-91B7-E7D835BC179A}"/>
                </a:ext>
              </a:extLst>
            </p:cNvPr>
            <p:cNvSpPr txBox="1"/>
            <p:nvPr/>
          </p:nvSpPr>
          <p:spPr>
            <a:xfrm>
              <a:off x="2270346" y="3822496"/>
              <a:ext cx="13929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 for re-</a:t>
              </a:r>
            </a:p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calibration</a:t>
              </a:r>
            </a:p>
          </p:txBody>
        </p:sp>
      </p:grpSp>
      <p:sp>
        <p:nvSpPr>
          <p:cNvPr id="77" name="Textfeld 76">
            <a:extLst>
              <a:ext uri="{FF2B5EF4-FFF2-40B4-BE49-F238E27FC236}">
                <a16:creationId xmlns:a16="http://schemas.microsoft.com/office/drawing/2014/main" id="{FD1D9026-779D-40B3-B518-2557B385759E}"/>
              </a:ext>
            </a:extLst>
          </p:cNvPr>
          <p:cNvSpPr txBox="1"/>
          <p:nvPr/>
        </p:nvSpPr>
        <p:spPr>
          <a:xfrm>
            <a:off x="3243671" y="3036312"/>
            <a:ext cx="20543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0" b="1" dirty="0">
                <a:solidFill>
                  <a:srgbClr val="6EBE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GB" sz="3600" b="1" dirty="0">
                <a:solidFill>
                  <a:srgbClr val="6EBE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ndustry</a:t>
            </a:r>
            <a:endParaRPr lang="en-GB" sz="10000" b="1" dirty="0">
              <a:solidFill>
                <a:srgbClr val="6EBE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EE407827-28A6-4F9C-8059-14D9F9C7B36F}"/>
              </a:ext>
            </a:extLst>
          </p:cNvPr>
          <p:cNvSpPr txBox="1"/>
          <p:nvPr/>
        </p:nvSpPr>
        <p:spPr>
          <a:xfrm>
            <a:off x="8932183" y="6207974"/>
            <a:ext cx="3016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© figure: S. </a:t>
            </a:r>
            <a:r>
              <a:rPr lang="en-GB" sz="1200" dirty="0" err="1"/>
              <a:t>Hackel</a:t>
            </a:r>
            <a:r>
              <a:rPr lang="en-GB" sz="1200" dirty="0"/>
              <a:t>, et al, PTB, 2019</a:t>
            </a:r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D6F9FB4B-F327-4DD8-839D-2121E82702E0}"/>
              </a:ext>
            </a:extLst>
          </p:cNvPr>
          <p:cNvSpPr/>
          <p:nvPr/>
        </p:nvSpPr>
        <p:spPr>
          <a:xfrm>
            <a:off x="330085" y="1135050"/>
            <a:ext cx="10090264" cy="586740"/>
          </a:xfrm>
          <a:prstGeom prst="roundRect">
            <a:avLst/>
          </a:prstGeom>
          <a:ln>
            <a:solidFill>
              <a:srgbClr val="5B9BD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NMI &amp; DI (calibration laboratory) advancing automation of services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BEE96448-01F7-4A08-9EE6-82495960B848}"/>
              </a:ext>
            </a:extLst>
          </p:cNvPr>
          <p:cNvSpPr/>
          <p:nvPr/>
        </p:nvSpPr>
        <p:spPr>
          <a:xfrm>
            <a:off x="1155547" y="4970548"/>
            <a:ext cx="3865207" cy="1272972"/>
          </a:xfrm>
          <a:prstGeom prst="roundRect">
            <a:avLst/>
          </a:prstGeom>
          <a:ln w="57150">
            <a:solidFill>
              <a:srgbClr val="CC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Calibration laboratory offering portal where automatic processable requests for calibration services can be submitted</a:t>
            </a:r>
          </a:p>
        </p:txBody>
      </p:sp>
    </p:spTree>
    <p:extLst>
      <p:ext uri="{BB962C8B-B14F-4D97-AF65-F5344CB8AC3E}">
        <p14:creationId xmlns:p14="http://schemas.microsoft.com/office/powerpoint/2010/main" val="61038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79C89F-E406-4AD8-9AE3-D59FBFF7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 Requirements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FFAB76-FA4D-41CA-A475-9515BE28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C90B-02E4-46FE-A0B3-968BDA04E899}" type="datetime1">
              <a:rPr lang="en-GB" smtClean="0"/>
              <a:t>03/02/2023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97A663-03F5-4CD2-A2F7-2BBDB977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Template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E14DEF-E87A-4E3C-8345-5A4AB897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97DB-D9AB-4EDC-98D0-F73C20509B63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BDCAC18-FE09-4CB8-89D9-0C7186899F2B}"/>
              </a:ext>
            </a:extLst>
          </p:cNvPr>
          <p:cNvSpPr txBox="1"/>
          <p:nvPr/>
        </p:nvSpPr>
        <p:spPr>
          <a:xfrm>
            <a:off x="330085" y="1152939"/>
            <a:ext cx="100902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Calibration laboratory and customer will need access to the world wide web to be able to exchange relevant information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calibration laboratory needs to operate an access point for customers, e.g., an application running on a web server (hosted or rent by laboratory) or an service establish through a cloud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service of the calibration laboratory could provide a Web Page for humans to manually enter and submit data and in addition have a programming interface through which software of a customer could automatically submit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customer may need to register an account at the service provided by the laboratory to be enabled to digitally submit requests for calibration.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customer may operate an equipment management system that automatically schedules and requests re-calibration.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0775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99DDAA-E4E9-4C04-B460-12B29AF8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Machine-Interoperability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85D30C-D4A5-4AF0-8AE6-15663D51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C90B-02E4-46FE-A0B3-968BDA04E899}" type="datetime1">
              <a:rPr lang="en-GB" smtClean="0"/>
              <a:t>03/02/2023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A53869-AFA3-41C6-984C-B49A66CA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Template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6AC59F-7726-427A-A8F1-20682BF3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97DB-D9AB-4EDC-98D0-F73C20509B63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C7E189A-4580-49A5-9C50-D9E6ED0A2ED1}"/>
              </a:ext>
            </a:extLst>
          </p:cNvPr>
          <p:cNvSpPr txBox="1"/>
          <p:nvPr/>
        </p:nvSpPr>
        <p:spPr>
          <a:xfrm>
            <a:off x="330085" y="1059105"/>
            <a:ext cx="11345080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“Bad analogue data will create bad digital data”</a:t>
            </a:r>
          </a:p>
          <a:p>
            <a:endParaRPr lang="en-GB" sz="2000" dirty="0"/>
          </a:p>
          <a:p>
            <a:r>
              <a:rPr lang="en-GB" sz="2000" dirty="0"/>
              <a:t>Automation of processes and usage of data by machines will </a:t>
            </a:r>
            <a:r>
              <a:rPr lang="en-GB" sz="2000" b="1" dirty="0">
                <a:solidFill>
                  <a:schemeClr val="accent1"/>
                </a:solidFill>
              </a:rPr>
              <a:t>need machine-interoperable data ready for human-to-machine and machine-to-machine communication</a:t>
            </a:r>
          </a:p>
          <a:p>
            <a:endParaRPr lang="en-GB" sz="2000" b="1" dirty="0">
              <a:solidFill>
                <a:schemeClr val="accent1"/>
              </a:solidFill>
            </a:endParaRPr>
          </a:p>
          <a:p>
            <a:r>
              <a:rPr lang="en-GB" sz="2000" b="1" dirty="0">
                <a:solidFill>
                  <a:schemeClr val="accent1"/>
                </a:solidFill>
              </a:rPr>
              <a:t>Developments towards wider machine-interoperable DCCs include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Harmonization of formats like XML DCC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Harmonization of domain (measurand)  specific calibration results &amp; good practices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Harmonization of common identifiers (terms) for data and properties in DCCs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Where different DCC types are consumed, software for mapping between different data representations</a:t>
            </a:r>
          </a:p>
        </p:txBody>
      </p:sp>
      <p:pic>
        <p:nvPicPr>
          <p:cNvPr id="14" name="Grafik 13" descr="Post-it-Notizen Silhouette">
            <a:extLst>
              <a:ext uri="{FF2B5EF4-FFF2-40B4-BE49-F238E27FC236}">
                <a16:creationId xmlns:a16="http://schemas.microsoft.com/office/drawing/2014/main" id="{93F8461C-EE27-432F-9325-32F0668A4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538" y="5217223"/>
            <a:ext cx="570102" cy="570102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B70139BE-5AD4-4DE3-94BF-261931D92797}"/>
              </a:ext>
            </a:extLst>
          </p:cNvPr>
          <p:cNvSpPr txBox="1"/>
          <p:nvPr/>
        </p:nvSpPr>
        <p:spPr>
          <a:xfrm>
            <a:off x="1775791" y="4969565"/>
            <a:ext cx="99457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Harmonization examples: 	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1"/>
                </a:solidFill>
              </a:rPr>
              <a:t>CIPM Digital-SI </a:t>
            </a:r>
            <a:r>
              <a:rPr lang="en-GB" dirty="0"/>
              <a:t>(format, SI identifiers) 	</a:t>
            </a:r>
            <a:r>
              <a:rPr lang="en-GB" dirty="0">
                <a:solidFill>
                  <a:schemeClr val="accent1"/>
                </a:solidFill>
              </a:rPr>
              <a:t>DKD committees </a:t>
            </a:r>
            <a:r>
              <a:rPr lang="en-GB" dirty="0"/>
              <a:t>(domain, good practice, identifiers) 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1"/>
                </a:solidFill>
              </a:rPr>
              <a:t>XML DCC </a:t>
            </a:r>
            <a:r>
              <a:rPr lang="en-GB" dirty="0"/>
              <a:t>(format, identifiers)     	</a:t>
            </a:r>
            <a:r>
              <a:rPr lang="en-GB" dirty="0">
                <a:solidFill>
                  <a:schemeClr val="accent1"/>
                </a:solidFill>
              </a:rPr>
              <a:t>EURAMET TC-IM 1448 DCC </a:t>
            </a:r>
            <a:r>
              <a:rPr lang="en-GB" dirty="0"/>
              <a:t>(good practice, identifiers, mappings)</a:t>
            </a:r>
          </a:p>
        </p:txBody>
      </p:sp>
    </p:spTree>
    <p:extLst>
      <p:ext uri="{BB962C8B-B14F-4D97-AF65-F5344CB8AC3E}">
        <p14:creationId xmlns:p14="http://schemas.microsoft.com/office/powerpoint/2010/main" val="292985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DA1F5-AF39-4BF5-84DB-72AE8CD6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production life cycle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96EA40-B022-49BB-BB0B-F36D2206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C90B-02E4-46FE-A0B3-968BDA04E899}" type="datetime1">
              <a:rPr lang="en-GB" smtClean="0"/>
              <a:t>03/02/2023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933C35-57D1-42B6-BC42-80BB496F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Template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EE6F2F-E29C-46C3-9F2F-6838B258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97DB-D9AB-4EDC-98D0-F73C20509B63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39" name="Pfeil: gebogen 38">
            <a:extLst>
              <a:ext uri="{FF2B5EF4-FFF2-40B4-BE49-F238E27FC236}">
                <a16:creationId xmlns:a16="http://schemas.microsoft.com/office/drawing/2014/main" id="{C5B6046D-B9F0-4863-A1E6-6E5B14DDEDD1}"/>
              </a:ext>
            </a:extLst>
          </p:cNvPr>
          <p:cNvSpPr>
            <a:spLocks/>
          </p:cNvSpPr>
          <p:nvPr/>
        </p:nvSpPr>
        <p:spPr>
          <a:xfrm rot="2872589" flipH="1">
            <a:off x="2400935" y="2265563"/>
            <a:ext cx="3294000" cy="3294000"/>
          </a:xfrm>
          <a:prstGeom prst="circularArrow">
            <a:avLst>
              <a:gd name="adj1" fmla="val 3599"/>
              <a:gd name="adj2" fmla="val 699365"/>
              <a:gd name="adj3" fmla="val 20917879"/>
              <a:gd name="adj4" fmla="val 16638025"/>
              <a:gd name="adj5" fmla="val 6194"/>
            </a:avLst>
          </a:prstGeom>
          <a:solidFill>
            <a:srgbClr val="6E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0" name="Pfeil: gebogen 39">
            <a:extLst>
              <a:ext uri="{FF2B5EF4-FFF2-40B4-BE49-F238E27FC236}">
                <a16:creationId xmlns:a16="http://schemas.microsoft.com/office/drawing/2014/main" id="{01979BD4-6BD6-41BC-8003-9EDA0CF4E894}"/>
              </a:ext>
            </a:extLst>
          </p:cNvPr>
          <p:cNvSpPr>
            <a:spLocks noChangeAspect="1"/>
          </p:cNvSpPr>
          <p:nvPr/>
        </p:nvSpPr>
        <p:spPr>
          <a:xfrm rot="18677469">
            <a:off x="6096285" y="2274407"/>
            <a:ext cx="3294000" cy="3294000"/>
          </a:xfrm>
          <a:prstGeom prst="circularArrow">
            <a:avLst>
              <a:gd name="adj1" fmla="val 3599"/>
              <a:gd name="adj2" fmla="val 699365"/>
              <a:gd name="adj3" fmla="val 20917879"/>
              <a:gd name="adj4" fmla="val 16638025"/>
              <a:gd name="adj5" fmla="val 6194"/>
            </a:avLst>
          </a:prstGeom>
          <a:solidFill>
            <a:srgbClr val="914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1" name="Pfeil: gebogen 40">
            <a:extLst>
              <a:ext uri="{FF2B5EF4-FFF2-40B4-BE49-F238E27FC236}">
                <a16:creationId xmlns:a16="http://schemas.microsoft.com/office/drawing/2014/main" id="{182590F7-8094-4F38-8533-2EF0EE97EDCF}"/>
              </a:ext>
            </a:extLst>
          </p:cNvPr>
          <p:cNvSpPr>
            <a:spLocks noChangeAspect="1"/>
          </p:cNvSpPr>
          <p:nvPr/>
        </p:nvSpPr>
        <p:spPr>
          <a:xfrm rot="2460000">
            <a:off x="6094139" y="2272261"/>
            <a:ext cx="3294000" cy="3294000"/>
          </a:xfrm>
          <a:prstGeom prst="circularArrow">
            <a:avLst>
              <a:gd name="adj1" fmla="val 3599"/>
              <a:gd name="adj2" fmla="val 699365"/>
              <a:gd name="adj3" fmla="val 20917879"/>
              <a:gd name="adj4" fmla="val 16638025"/>
              <a:gd name="adj5" fmla="val 6194"/>
            </a:avLst>
          </a:prstGeom>
          <a:solidFill>
            <a:srgbClr val="914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Pfeil: gebogen 41">
            <a:extLst>
              <a:ext uri="{FF2B5EF4-FFF2-40B4-BE49-F238E27FC236}">
                <a16:creationId xmlns:a16="http://schemas.microsoft.com/office/drawing/2014/main" id="{EFE6D9E4-C62A-440A-8A73-E76E3318310D}"/>
              </a:ext>
            </a:extLst>
          </p:cNvPr>
          <p:cNvSpPr>
            <a:spLocks noChangeAspect="1"/>
          </p:cNvSpPr>
          <p:nvPr/>
        </p:nvSpPr>
        <p:spPr>
          <a:xfrm rot="7860000">
            <a:off x="6087698" y="2274406"/>
            <a:ext cx="3294000" cy="3294000"/>
          </a:xfrm>
          <a:prstGeom prst="circularArrow">
            <a:avLst>
              <a:gd name="adj1" fmla="val 3599"/>
              <a:gd name="adj2" fmla="val 699365"/>
              <a:gd name="adj3" fmla="val 20917879"/>
              <a:gd name="adj4" fmla="val 16638025"/>
              <a:gd name="adj5" fmla="val 6194"/>
            </a:avLst>
          </a:prstGeom>
          <a:solidFill>
            <a:srgbClr val="914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3" name="Pfeil: gebogen 42">
            <a:extLst>
              <a:ext uri="{FF2B5EF4-FFF2-40B4-BE49-F238E27FC236}">
                <a16:creationId xmlns:a16="http://schemas.microsoft.com/office/drawing/2014/main" id="{BF5F8ECA-8A86-4EF0-A69B-6E3E91A39649}"/>
              </a:ext>
            </a:extLst>
          </p:cNvPr>
          <p:cNvSpPr>
            <a:spLocks/>
          </p:cNvSpPr>
          <p:nvPr/>
        </p:nvSpPr>
        <p:spPr>
          <a:xfrm rot="19080000" flipH="1">
            <a:off x="2403078" y="2265746"/>
            <a:ext cx="3294000" cy="3294000"/>
          </a:xfrm>
          <a:prstGeom prst="circularArrow">
            <a:avLst>
              <a:gd name="adj1" fmla="val 3599"/>
              <a:gd name="adj2" fmla="val 699365"/>
              <a:gd name="adj3" fmla="val 20917879"/>
              <a:gd name="adj4" fmla="val 16638025"/>
              <a:gd name="adj5" fmla="val 6194"/>
            </a:avLst>
          </a:prstGeom>
          <a:solidFill>
            <a:srgbClr val="6E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4" name="Pfeil: gebogen 43">
            <a:extLst>
              <a:ext uri="{FF2B5EF4-FFF2-40B4-BE49-F238E27FC236}">
                <a16:creationId xmlns:a16="http://schemas.microsoft.com/office/drawing/2014/main" id="{26C27548-C512-4907-A2C6-AB90743805A2}"/>
              </a:ext>
            </a:extLst>
          </p:cNvPr>
          <p:cNvSpPr>
            <a:spLocks/>
          </p:cNvSpPr>
          <p:nvPr/>
        </p:nvSpPr>
        <p:spPr>
          <a:xfrm rot="13680000" flipH="1">
            <a:off x="2381613" y="2255482"/>
            <a:ext cx="3294000" cy="3294000"/>
          </a:xfrm>
          <a:prstGeom prst="circularArrow">
            <a:avLst>
              <a:gd name="adj1" fmla="val 3599"/>
              <a:gd name="adj2" fmla="val 699365"/>
              <a:gd name="adj3" fmla="val 20917879"/>
              <a:gd name="adj4" fmla="val 16638025"/>
              <a:gd name="adj5" fmla="val 6194"/>
            </a:avLst>
          </a:prstGeom>
          <a:solidFill>
            <a:srgbClr val="6E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0B6B6FC-2960-4E51-99C6-E1A57E1EF561}"/>
              </a:ext>
            </a:extLst>
          </p:cNvPr>
          <p:cNvCxnSpPr>
            <a:cxnSpLocks/>
            <a:stCxn id="75" idx="7"/>
            <a:endCxn id="48" idx="3"/>
          </p:cNvCxnSpPr>
          <p:nvPr/>
        </p:nvCxnSpPr>
        <p:spPr>
          <a:xfrm flipV="1">
            <a:off x="5142835" y="2918806"/>
            <a:ext cx="1440842" cy="1878717"/>
          </a:xfrm>
          <a:prstGeom prst="straightConnector1">
            <a:avLst/>
          </a:prstGeom>
          <a:ln w="107950">
            <a:solidFill>
              <a:srgbClr val="CC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94FB3876-C3C4-4D64-8099-8DAB7FE1309C}"/>
              </a:ext>
            </a:extLst>
          </p:cNvPr>
          <p:cNvSpPr txBox="1"/>
          <p:nvPr/>
        </p:nvSpPr>
        <p:spPr>
          <a:xfrm>
            <a:off x="6284037" y="3106950"/>
            <a:ext cx="27881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0" b="1" dirty="0">
                <a:solidFill>
                  <a:srgbClr val="914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GB" sz="3600" b="1" dirty="0">
                <a:solidFill>
                  <a:srgbClr val="914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alibration</a:t>
            </a:r>
            <a:endParaRPr lang="en-GB" sz="10000" b="1" dirty="0">
              <a:solidFill>
                <a:srgbClr val="9141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ED4E539B-BB2D-4B0A-BE0E-EF80AB6766BE}"/>
              </a:ext>
            </a:extLst>
          </p:cNvPr>
          <p:cNvGrpSpPr/>
          <p:nvPr/>
        </p:nvGrpSpPr>
        <p:grpSpPr>
          <a:xfrm>
            <a:off x="6541501" y="2672982"/>
            <a:ext cx="1387293" cy="752138"/>
            <a:chOff x="5214976" y="2191991"/>
            <a:chExt cx="1387293" cy="752138"/>
          </a:xfrm>
        </p:grpSpPr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874D6C41-1893-488F-B2B3-4EA3EE95DB25}"/>
                </a:ext>
              </a:extLst>
            </p:cNvPr>
            <p:cNvSpPr>
              <a:spLocks/>
            </p:cNvSpPr>
            <p:nvPr/>
          </p:nvSpPr>
          <p:spPr>
            <a:xfrm>
              <a:off x="5214976" y="2191991"/>
              <a:ext cx="288000" cy="288000"/>
            </a:xfrm>
            <a:prstGeom prst="ellipse">
              <a:avLst/>
            </a:prstGeom>
            <a:solidFill>
              <a:srgbClr val="9141FF"/>
            </a:solidFill>
            <a:ln w="31750">
              <a:solidFill>
                <a:srgbClr val="6E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26F27867-AF31-4A90-B824-7F4EDB258903}"/>
                </a:ext>
              </a:extLst>
            </p:cNvPr>
            <p:cNvSpPr txBox="1"/>
            <p:nvPr/>
          </p:nvSpPr>
          <p:spPr>
            <a:xfrm>
              <a:off x="5285755" y="2236243"/>
              <a:ext cx="13165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start of</a:t>
              </a:r>
            </a:p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calibration</a:t>
              </a:r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17B6B288-A88D-4A5B-A4F4-C5BA939D2491}"/>
              </a:ext>
            </a:extLst>
          </p:cNvPr>
          <p:cNvGrpSpPr/>
          <p:nvPr/>
        </p:nvGrpSpPr>
        <p:grpSpPr>
          <a:xfrm>
            <a:off x="8642861" y="2367353"/>
            <a:ext cx="1249550" cy="707886"/>
            <a:chOff x="7316337" y="1886362"/>
            <a:chExt cx="1249550" cy="707886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B9B385EB-1009-4DD3-9982-4329C3F838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6337" y="2239505"/>
              <a:ext cx="287315" cy="288000"/>
            </a:xfrm>
            <a:prstGeom prst="ellipse">
              <a:avLst/>
            </a:prstGeom>
            <a:solidFill>
              <a:srgbClr val="9141FF"/>
            </a:solidFill>
            <a:ln w="31750">
              <a:solidFill>
                <a:srgbClr val="6E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87E55EC0-C001-4125-8584-C46D70B07600}"/>
                </a:ext>
              </a:extLst>
            </p:cNvPr>
            <p:cNvSpPr txBox="1"/>
            <p:nvPr/>
          </p:nvSpPr>
          <p:spPr>
            <a:xfrm>
              <a:off x="7379024" y="1886362"/>
              <a:ext cx="11868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measure-</a:t>
              </a:r>
            </a:p>
            <a:p>
              <a:pPr algn="ctr"/>
              <a:r>
                <a:rPr lang="en-GB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ment</a:t>
              </a:r>
              <a:endPara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21546EB0-6539-4A3C-A29A-2B17E516849D}"/>
              </a:ext>
            </a:extLst>
          </p:cNvPr>
          <p:cNvGrpSpPr/>
          <p:nvPr/>
        </p:nvGrpSpPr>
        <p:grpSpPr>
          <a:xfrm>
            <a:off x="8650053" y="4811488"/>
            <a:ext cx="1644914" cy="636953"/>
            <a:chOff x="7323529" y="4330496"/>
            <a:chExt cx="1644914" cy="636953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C80E834E-1769-4A78-9D25-5B9B83FB6E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3529" y="4330496"/>
              <a:ext cx="288000" cy="288000"/>
            </a:xfrm>
            <a:prstGeom prst="ellipse">
              <a:avLst/>
            </a:prstGeom>
            <a:solidFill>
              <a:srgbClr val="9141FF"/>
            </a:solidFill>
            <a:ln w="31750">
              <a:solidFill>
                <a:srgbClr val="6E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69F9080F-243B-4288-A204-F3522FE31CC6}"/>
                </a:ext>
              </a:extLst>
            </p:cNvPr>
            <p:cNvSpPr txBox="1"/>
            <p:nvPr/>
          </p:nvSpPr>
          <p:spPr>
            <a:xfrm>
              <a:off x="7410068" y="4567339"/>
              <a:ext cx="15583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 analysis</a:t>
              </a:r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D06D21EE-E0FD-409B-B011-2183CA803A8F}"/>
              </a:ext>
            </a:extLst>
          </p:cNvPr>
          <p:cNvGrpSpPr/>
          <p:nvPr/>
        </p:nvGrpSpPr>
        <p:grpSpPr>
          <a:xfrm>
            <a:off x="6533623" y="4573952"/>
            <a:ext cx="1095202" cy="531904"/>
            <a:chOff x="5207099" y="4092961"/>
            <a:chExt cx="1095202" cy="531904"/>
          </a:xfrm>
        </p:grpSpPr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E7C0C13F-BBC5-440C-A8AA-D129339F04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7099" y="4336865"/>
              <a:ext cx="288000" cy="288000"/>
            </a:xfrm>
            <a:prstGeom prst="ellipse">
              <a:avLst/>
            </a:prstGeom>
            <a:solidFill>
              <a:srgbClr val="9141FF"/>
            </a:solidFill>
            <a:ln w="31750">
              <a:solidFill>
                <a:srgbClr val="6E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2B1CED8C-9342-456D-A884-9BCF3A474280}"/>
                </a:ext>
              </a:extLst>
            </p:cNvPr>
            <p:cNvSpPr txBox="1"/>
            <p:nvPr/>
          </p:nvSpPr>
          <p:spPr>
            <a:xfrm>
              <a:off x="5444053" y="4092961"/>
              <a:ext cx="8582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report</a:t>
              </a: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0B1FAA00-462F-4764-A1D2-5A7E9571D601}"/>
              </a:ext>
            </a:extLst>
          </p:cNvPr>
          <p:cNvGrpSpPr/>
          <p:nvPr/>
        </p:nvGrpSpPr>
        <p:grpSpPr>
          <a:xfrm>
            <a:off x="4333337" y="2742128"/>
            <a:ext cx="857964" cy="461071"/>
            <a:chOff x="3006813" y="2261136"/>
            <a:chExt cx="857964" cy="461071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0DBCB431-2321-4E90-8B50-86DE4B61B6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76777" y="2261136"/>
              <a:ext cx="288000" cy="288000"/>
            </a:xfrm>
            <a:prstGeom prst="ellipse">
              <a:avLst/>
            </a:prstGeom>
            <a:solidFill>
              <a:srgbClr val="6EBE00"/>
            </a:solidFill>
            <a:ln w="31750">
              <a:solidFill>
                <a:srgbClr val="91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AC3D3DEA-A5B0-4704-8066-5D30317EF5AB}"/>
                </a:ext>
              </a:extLst>
            </p:cNvPr>
            <p:cNvSpPr txBox="1"/>
            <p:nvPr/>
          </p:nvSpPr>
          <p:spPr>
            <a:xfrm>
              <a:off x="3006813" y="2322097"/>
              <a:ext cx="585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QM</a:t>
              </a:r>
            </a:p>
          </p:txBody>
        </p: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38822A84-A7B7-49BF-B00A-C854F2664F01}"/>
              </a:ext>
            </a:extLst>
          </p:cNvPr>
          <p:cNvGrpSpPr/>
          <p:nvPr/>
        </p:nvGrpSpPr>
        <p:grpSpPr>
          <a:xfrm>
            <a:off x="1904638" y="2242768"/>
            <a:ext cx="1358129" cy="786332"/>
            <a:chOff x="557673" y="1761859"/>
            <a:chExt cx="1358129" cy="786332"/>
          </a:xfrm>
        </p:grpSpPr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C86D9155-5B31-4A63-8687-A1D6F860B4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52521" y="2260191"/>
              <a:ext cx="288000" cy="288000"/>
            </a:xfrm>
            <a:prstGeom prst="ellipse">
              <a:avLst/>
            </a:prstGeom>
            <a:solidFill>
              <a:srgbClr val="6EBE00"/>
            </a:solidFill>
            <a:ln w="31750">
              <a:solidFill>
                <a:srgbClr val="91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45B1FFD6-F19D-4D9C-B313-9D94413743AB}"/>
                </a:ext>
              </a:extLst>
            </p:cNvPr>
            <p:cNvSpPr txBox="1"/>
            <p:nvPr/>
          </p:nvSpPr>
          <p:spPr>
            <a:xfrm>
              <a:off x="557673" y="1761859"/>
              <a:ext cx="13581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production</a:t>
              </a:r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A59E3E99-768A-4614-B6E0-62EA6CDC6E2E}"/>
              </a:ext>
            </a:extLst>
          </p:cNvPr>
          <p:cNvGrpSpPr/>
          <p:nvPr/>
        </p:nvGrpSpPr>
        <p:grpSpPr>
          <a:xfrm>
            <a:off x="2160139" y="4782688"/>
            <a:ext cx="1034553" cy="1003098"/>
            <a:chOff x="810194" y="4293586"/>
            <a:chExt cx="1034553" cy="1003098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CF0894DF-5B42-45D2-9D9D-4CE62C90CE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56747" y="4293586"/>
              <a:ext cx="288000" cy="288000"/>
            </a:xfrm>
            <a:prstGeom prst="ellipse">
              <a:avLst/>
            </a:prstGeom>
            <a:solidFill>
              <a:srgbClr val="6EBE00"/>
            </a:solidFill>
            <a:ln w="31750">
              <a:solidFill>
                <a:srgbClr val="91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9918E60F-DACD-463D-B83F-5EF51FEADF5C}"/>
                </a:ext>
              </a:extLst>
            </p:cNvPr>
            <p:cNvSpPr txBox="1"/>
            <p:nvPr/>
          </p:nvSpPr>
          <p:spPr>
            <a:xfrm>
              <a:off x="810194" y="4588798"/>
              <a:ext cx="9947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Optimi</a:t>
              </a:r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</a:t>
              </a:r>
            </a:p>
            <a:p>
              <a:pPr algn="ctr"/>
              <a:r>
                <a:rPr lang="en-GB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sation</a:t>
              </a:r>
              <a:endPara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1B999375-1DEB-43A0-A3FB-61823E9B378F}"/>
              </a:ext>
            </a:extLst>
          </p:cNvPr>
          <p:cNvGrpSpPr/>
          <p:nvPr/>
        </p:nvGrpSpPr>
        <p:grpSpPr>
          <a:xfrm>
            <a:off x="5129411" y="2987950"/>
            <a:ext cx="1444948" cy="1863731"/>
            <a:chOff x="3605411" y="2417825"/>
            <a:chExt cx="1444948" cy="1863731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9415F9E8-A632-4EE3-BB2D-D79DDB0DD0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05411" y="2429824"/>
              <a:ext cx="1444948" cy="1851732"/>
            </a:xfrm>
            <a:prstGeom prst="straightConnector1">
              <a:avLst/>
            </a:prstGeom>
            <a:ln w="107950">
              <a:solidFill>
                <a:srgbClr val="FF37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4C114533-8D34-4EA5-97B5-A323E2E348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8878" y="2417825"/>
              <a:ext cx="288000" cy="291096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sp>
        <p:nvSpPr>
          <p:cNvPr id="72" name="Ellipse 71">
            <a:extLst>
              <a:ext uri="{FF2B5EF4-FFF2-40B4-BE49-F238E27FC236}">
                <a16:creationId xmlns:a16="http://schemas.microsoft.com/office/drawing/2014/main" id="{F7D8B837-B0EB-4682-90A9-C317754A9133}"/>
              </a:ext>
            </a:extLst>
          </p:cNvPr>
          <p:cNvSpPr>
            <a:spLocks noChangeAspect="1"/>
          </p:cNvSpPr>
          <p:nvPr/>
        </p:nvSpPr>
        <p:spPr>
          <a:xfrm>
            <a:off x="5561208" y="3528992"/>
            <a:ext cx="534792" cy="787929"/>
          </a:xfrm>
          <a:prstGeom prst="ellipse">
            <a:avLst/>
          </a:prstGeom>
          <a:ln w="254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E7709FEB-FFC7-41F6-BD32-FE5BAFB701CD}"/>
              </a:ext>
            </a:extLst>
          </p:cNvPr>
          <p:cNvSpPr txBox="1"/>
          <p:nvPr/>
        </p:nvSpPr>
        <p:spPr>
          <a:xfrm>
            <a:off x="5626107" y="4112363"/>
            <a:ext cx="440313" cy="1603965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GB" sz="1400" b="1" spc="-300" dirty="0" err="1"/>
              <a:t>ransfer</a:t>
            </a:r>
            <a:endParaRPr lang="en-GB" sz="1400" b="1" spc="-300" dirty="0"/>
          </a:p>
        </p:txBody>
      </p: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DA49C847-9F15-441E-8297-CAB938970B86}"/>
              </a:ext>
            </a:extLst>
          </p:cNvPr>
          <p:cNvGrpSpPr/>
          <p:nvPr/>
        </p:nvGrpSpPr>
        <p:grpSpPr>
          <a:xfrm>
            <a:off x="3596870" y="4279167"/>
            <a:ext cx="1588142" cy="764178"/>
            <a:chOff x="2270346" y="3822496"/>
            <a:chExt cx="1588142" cy="764178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0125CE0A-B180-49B5-933A-E9E1E03A06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70488" y="4298674"/>
              <a:ext cx="288000" cy="288000"/>
            </a:xfrm>
            <a:prstGeom prst="ellipse">
              <a:avLst/>
            </a:prstGeom>
            <a:solidFill>
              <a:srgbClr val="6EBE00"/>
            </a:solidFill>
            <a:ln w="31750">
              <a:solidFill>
                <a:srgbClr val="91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</a:t>
              </a: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5AB396B4-8F3A-4F0A-91B7-E7D835BC179A}"/>
                </a:ext>
              </a:extLst>
            </p:cNvPr>
            <p:cNvSpPr txBox="1"/>
            <p:nvPr/>
          </p:nvSpPr>
          <p:spPr>
            <a:xfrm>
              <a:off x="2270346" y="3822496"/>
              <a:ext cx="13929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 for re-</a:t>
              </a:r>
            </a:p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calibration</a:t>
              </a:r>
            </a:p>
          </p:txBody>
        </p:sp>
      </p:grpSp>
      <p:sp>
        <p:nvSpPr>
          <p:cNvPr id="77" name="Textfeld 76">
            <a:extLst>
              <a:ext uri="{FF2B5EF4-FFF2-40B4-BE49-F238E27FC236}">
                <a16:creationId xmlns:a16="http://schemas.microsoft.com/office/drawing/2014/main" id="{FD1D9026-779D-40B3-B518-2557B385759E}"/>
              </a:ext>
            </a:extLst>
          </p:cNvPr>
          <p:cNvSpPr txBox="1"/>
          <p:nvPr/>
        </p:nvSpPr>
        <p:spPr>
          <a:xfrm>
            <a:off x="3243671" y="3036312"/>
            <a:ext cx="20543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0" b="1" dirty="0">
                <a:solidFill>
                  <a:srgbClr val="6EBE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GB" sz="3600" b="1" dirty="0">
                <a:solidFill>
                  <a:srgbClr val="6EBE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ndustry</a:t>
            </a:r>
            <a:endParaRPr lang="en-GB" sz="10000" b="1" dirty="0">
              <a:solidFill>
                <a:srgbClr val="6EBE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EE407827-28A6-4F9C-8059-14D9F9C7B36F}"/>
              </a:ext>
            </a:extLst>
          </p:cNvPr>
          <p:cNvSpPr txBox="1"/>
          <p:nvPr/>
        </p:nvSpPr>
        <p:spPr>
          <a:xfrm>
            <a:off x="8932183" y="6207974"/>
            <a:ext cx="3016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© figure: S. </a:t>
            </a:r>
            <a:r>
              <a:rPr lang="en-GB" sz="1200" dirty="0" err="1"/>
              <a:t>Hackel</a:t>
            </a:r>
            <a:r>
              <a:rPr lang="en-GB" sz="1200" dirty="0"/>
              <a:t>, et al, PTB, 2019</a:t>
            </a:r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D6F9FB4B-F327-4DD8-839D-2121E82702E0}"/>
              </a:ext>
            </a:extLst>
          </p:cNvPr>
          <p:cNvSpPr/>
          <p:nvPr/>
        </p:nvSpPr>
        <p:spPr>
          <a:xfrm>
            <a:off x="330085" y="1135050"/>
            <a:ext cx="10090264" cy="586740"/>
          </a:xfrm>
          <a:prstGeom prst="roundRect">
            <a:avLst/>
          </a:prstGeom>
          <a:ln>
            <a:solidFill>
              <a:srgbClr val="5B9BD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Life cycle of “calibration – use – recalibration” of measuring equipment</a:t>
            </a:r>
          </a:p>
        </p:txBody>
      </p:sp>
    </p:spTree>
    <p:extLst>
      <p:ext uri="{BB962C8B-B14F-4D97-AF65-F5344CB8AC3E}">
        <p14:creationId xmlns:p14="http://schemas.microsoft.com/office/powerpoint/2010/main" val="147849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F731F1-4FB3-4F7E-A1E4-64AAB179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A26ADA-2CF9-474A-B9E7-11E226000C2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70650"/>
            <a:ext cx="2632075" cy="250825"/>
          </a:xfrm>
        </p:spPr>
        <p:txBody>
          <a:bodyPr/>
          <a:lstStyle/>
          <a:p>
            <a:fld id="{B9FBC90B-02E4-46FE-A0B3-968BDA04E899}" type="datetime1">
              <a:rPr lang="en-GB" smtClean="0"/>
              <a:t>03/02/2023</a:t>
            </a:fld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A6B53C-713A-4344-B4ED-00BEAC9056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0925" y="6470650"/>
            <a:ext cx="2251075" cy="250825"/>
          </a:xfrm>
        </p:spPr>
        <p:txBody>
          <a:bodyPr/>
          <a:lstStyle/>
          <a:p>
            <a:fld id="{1DC897DB-D9AB-4EDC-98D0-F73C20509B63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6F2F782-2361-4180-AB31-9439BED38AB1}"/>
              </a:ext>
            </a:extLst>
          </p:cNvPr>
          <p:cNvSpPr txBox="1"/>
          <p:nvPr/>
        </p:nvSpPr>
        <p:spPr>
          <a:xfrm>
            <a:off x="4048125" y="2228850"/>
            <a:ext cx="272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Final page with 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134240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DA1F5-AF39-4BF5-84DB-72AE8CD6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production life cycle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96EA40-B022-49BB-BB0B-F36D2206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C90B-02E4-46FE-A0B3-968BDA04E899}" type="datetime1">
              <a:rPr lang="en-GB" smtClean="0"/>
              <a:t>03/02/2023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933C35-57D1-42B6-BC42-80BB496F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Template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EE6F2F-E29C-46C3-9F2F-6838B258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97DB-D9AB-4EDC-98D0-F73C20509B63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39" name="Pfeil: gebogen 38">
            <a:extLst>
              <a:ext uri="{FF2B5EF4-FFF2-40B4-BE49-F238E27FC236}">
                <a16:creationId xmlns:a16="http://schemas.microsoft.com/office/drawing/2014/main" id="{C5B6046D-B9F0-4863-A1E6-6E5B14DDEDD1}"/>
              </a:ext>
            </a:extLst>
          </p:cNvPr>
          <p:cNvSpPr>
            <a:spLocks/>
          </p:cNvSpPr>
          <p:nvPr/>
        </p:nvSpPr>
        <p:spPr>
          <a:xfrm rot="2872589" flipH="1">
            <a:off x="2400935" y="2265563"/>
            <a:ext cx="3294000" cy="3294000"/>
          </a:xfrm>
          <a:prstGeom prst="circularArrow">
            <a:avLst>
              <a:gd name="adj1" fmla="val 3599"/>
              <a:gd name="adj2" fmla="val 699365"/>
              <a:gd name="adj3" fmla="val 20917879"/>
              <a:gd name="adj4" fmla="val 16638025"/>
              <a:gd name="adj5" fmla="val 6194"/>
            </a:avLst>
          </a:prstGeom>
          <a:solidFill>
            <a:srgbClr val="6E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0" name="Pfeil: gebogen 39">
            <a:extLst>
              <a:ext uri="{FF2B5EF4-FFF2-40B4-BE49-F238E27FC236}">
                <a16:creationId xmlns:a16="http://schemas.microsoft.com/office/drawing/2014/main" id="{01979BD4-6BD6-41BC-8003-9EDA0CF4E894}"/>
              </a:ext>
            </a:extLst>
          </p:cNvPr>
          <p:cNvSpPr>
            <a:spLocks noChangeAspect="1"/>
          </p:cNvSpPr>
          <p:nvPr/>
        </p:nvSpPr>
        <p:spPr>
          <a:xfrm rot="18677469">
            <a:off x="6096285" y="2274407"/>
            <a:ext cx="3294000" cy="3294000"/>
          </a:xfrm>
          <a:prstGeom prst="circularArrow">
            <a:avLst>
              <a:gd name="adj1" fmla="val 3599"/>
              <a:gd name="adj2" fmla="val 699365"/>
              <a:gd name="adj3" fmla="val 20917879"/>
              <a:gd name="adj4" fmla="val 16638025"/>
              <a:gd name="adj5" fmla="val 6194"/>
            </a:avLst>
          </a:prstGeom>
          <a:solidFill>
            <a:srgbClr val="914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1" name="Pfeil: gebogen 40">
            <a:extLst>
              <a:ext uri="{FF2B5EF4-FFF2-40B4-BE49-F238E27FC236}">
                <a16:creationId xmlns:a16="http://schemas.microsoft.com/office/drawing/2014/main" id="{182590F7-8094-4F38-8533-2EF0EE97EDCF}"/>
              </a:ext>
            </a:extLst>
          </p:cNvPr>
          <p:cNvSpPr>
            <a:spLocks noChangeAspect="1"/>
          </p:cNvSpPr>
          <p:nvPr/>
        </p:nvSpPr>
        <p:spPr>
          <a:xfrm rot="2460000">
            <a:off x="6094139" y="2272261"/>
            <a:ext cx="3294000" cy="3294000"/>
          </a:xfrm>
          <a:prstGeom prst="circularArrow">
            <a:avLst>
              <a:gd name="adj1" fmla="val 3599"/>
              <a:gd name="adj2" fmla="val 699365"/>
              <a:gd name="adj3" fmla="val 20917879"/>
              <a:gd name="adj4" fmla="val 16638025"/>
              <a:gd name="adj5" fmla="val 6194"/>
            </a:avLst>
          </a:prstGeom>
          <a:solidFill>
            <a:srgbClr val="914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Pfeil: gebogen 41">
            <a:extLst>
              <a:ext uri="{FF2B5EF4-FFF2-40B4-BE49-F238E27FC236}">
                <a16:creationId xmlns:a16="http://schemas.microsoft.com/office/drawing/2014/main" id="{EFE6D9E4-C62A-440A-8A73-E76E3318310D}"/>
              </a:ext>
            </a:extLst>
          </p:cNvPr>
          <p:cNvSpPr>
            <a:spLocks noChangeAspect="1"/>
          </p:cNvSpPr>
          <p:nvPr/>
        </p:nvSpPr>
        <p:spPr>
          <a:xfrm rot="7860000">
            <a:off x="6087698" y="2274406"/>
            <a:ext cx="3294000" cy="3294000"/>
          </a:xfrm>
          <a:prstGeom prst="circularArrow">
            <a:avLst>
              <a:gd name="adj1" fmla="val 3599"/>
              <a:gd name="adj2" fmla="val 699365"/>
              <a:gd name="adj3" fmla="val 20917879"/>
              <a:gd name="adj4" fmla="val 16638025"/>
              <a:gd name="adj5" fmla="val 6194"/>
            </a:avLst>
          </a:prstGeom>
          <a:solidFill>
            <a:srgbClr val="914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3" name="Pfeil: gebogen 42">
            <a:extLst>
              <a:ext uri="{FF2B5EF4-FFF2-40B4-BE49-F238E27FC236}">
                <a16:creationId xmlns:a16="http://schemas.microsoft.com/office/drawing/2014/main" id="{BF5F8ECA-8A86-4EF0-A69B-6E3E91A39649}"/>
              </a:ext>
            </a:extLst>
          </p:cNvPr>
          <p:cNvSpPr>
            <a:spLocks/>
          </p:cNvSpPr>
          <p:nvPr/>
        </p:nvSpPr>
        <p:spPr>
          <a:xfrm rot="19080000" flipH="1">
            <a:off x="2403078" y="2265746"/>
            <a:ext cx="3294000" cy="3294000"/>
          </a:xfrm>
          <a:prstGeom prst="circularArrow">
            <a:avLst>
              <a:gd name="adj1" fmla="val 3599"/>
              <a:gd name="adj2" fmla="val 699365"/>
              <a:gd name="adj3" fmla="val 20917879"/>
              <a:gd name="adj4" fmla="val 16638025"/>
              <a:gd name="adj5" fmla="val 6194"/>
            </a:avLst>
          </a:prstGeom>
          <a:solidFill>
            <a:srgbClr val="6E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4" name="Pfeil: gebogen 43">
            <a:extLst>
              <a:ext uri="{FF2B5EF4-FFF2-40B4-BE49-F238E27FC236}">
                <a16:creationId xmlns:a16="http://schemas.microsoft.com/office/drawing/2014/main" id="{26C27548-C512-4907-A2C6-AB90743805A2}"/>
              </a:ext>
            </a:extLst>
          </p:cNvPr>
          <p:cNvSpPr>
            <a:spLocks/>
          </p:cNvSpPr>
          <p:nvPr/>
        </p:nvSpPr>
        <p:spPr>
          <a:xfrm rot="13680000" flipH="1">
            <a:off x="2381613" y="2255482"/>
            <a:ext cx="3294000" cy="3294000"/>
          </a:xfrm>
          <a:prstGeom prst="circularArrow">
            <a:avLst>
              <a:gd name="adj1" fmla="val 3599"/>
              <a:gd name="adj2" fmla="val 699365"/>
              <a:gd name="adj3" fmla="val 20917879"/>
              <a:gd name="adj4" fmla="val 16638025"/>
              <a:gd name="adj5" fmla="val 6194"/>
            </a:avLst>
          </a:prstGeom>
          <a:solidFill>
            <a:srgbClr val="6E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0B6B6FC-2960-4E51-99C6-E1A57E1EF561}"/>
              </a:ext>
            </a:extLst>
          </p:cNvPr>
          <p:cNvCxnSpPr>
            <a:cxnSpLocks/>
            <a:stCxn id="75" idx="7"/>
            <a:endCxn id="48" idx="3"/>
          </p:cNvCxnSpPr>
          <p:nvPr/>
        </p:nvCxnSpPr>
        <p:spPr>
          <a:xfrm flipV="1">
            <a:off x="5142835" y="2918806"/>
            <a:ext cx="1440842" cy="1878717"/>
          </a:xfrm>
          <a:prstGeom prst="straightConnector1">
            <a:avLst/>
          </a:prstGeom>
          <a:ln w="107950">
            <a:solidFill>
              <a:srgbClr val="CC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94FB3876-C3C4-4D64-8099-8DAB7FE1309C}"/>
              </a:ext>
            </a:extLst>
          </p:cNvPr>
          <p:cNvSpPr txBox="1"/>
          <p:nvPr/>
        </p:nvSpPr>
        <p:spPr>
          <a:xfrm>
            <a:off x="6284037" y="3106950"/>
            <a:ext cx="27881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0" b="1" dirty="0">
                <a:solidFill>
                  <a:srgbClr val="914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GB" sz="3600" b="1" dirty="0">
                <a:solidFill>
                  <a:srgbClr val="914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alibration</a:t>
            </a:r>
            <a:endParaRPr lang="en-GB" sz="10000" b="1" dirty="0">
              <a:solidFill>
                <a:srgbClr val="9141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ED4E539B-BB2D-4B0A-BE0E-EF80AB6766BE}"/>
              </a:ext>
            </a:extLst>
          </p:cNvPr>
          <p:cNvGrpSpPr/>
          <p:nvPr/>
        </p:nvGrpSpPr>
        <p:grpSpPr>
          <a:xfrm>
            <a:off x="6541501" y="2672982"/>
            <a:ext cx="1387293" cy="752138"/>
            <a:chOff x="5214976" y="2191991"/>
            <a:chExt cx="1387293" cy="752138"/>
          </a:xfrm>
        </p:grpSpPr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874D6C41-1893-488F-B2B3-4EA3EE95DB25}"/>
                </a:ext>
              </a:extLst>
            </p:cNvPr>
            <p:cNvSpPr>
              <a:spLocks/>
            </p:cNvSpPr>
            <p:nvPr/>
          </p:nvSpPr>
          <p:spPr>
            <a:xfrm>
              <a:off x="5214976" y="2191991"/>
              <a:ext cx="288000" cy="288000"/>
            </a:xfrm>
            <a:prstGeom prst="ellipse">
              <a:avLst/>
            </a:prstGeom>
            <a:solidFill>
              <a:srgbClr val="9141FF"/>
            </a:solidFill>
            <a:ln w="31750">
              <a:solidFill>
                <a:srgbClr val="6E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26F27867-AF31-4A90-B824-7F4EDB258903}"/>
                </a:ext>
              </a:extLst>
            </p:cNvPr>
            <p:cNvSpPr txBox="1"/>
            <p:nvPr/>
          </p:nvSpPr>
          <p:spPr>
            <a:xfrm>
              <a:off x="5285755" y="2236243"/>
              <a:ext cx="13165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start of</a:t>
              </a:r>
            </a:p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calibration</a:t>
              </a:r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17B6B288-A88D-4A5B-A4F4-C5BA939D2491}"/>
              </a:ext>
            </a:extLst>
          </p:cNvPr>
          <p:cNvGrpSpPr/>
          <p:nvPr/>
        </p:nvGrpSpPr>
        <p:grpSpPr>
          <a:xfrm>
            <a:off x="8642861" y="2367353"/>
            <a:ext cx="1249550" cy="707886"/>
            <a:chOff x="7316337" y="1886362"/>
            <a:chExt cx="1249550" cy="707886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B9B385EB-1009-4DD3-9982-4329C3F838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6337" y="2239505"/>
              <a:ext cx="287315" cy="288000"/>
            </a:xfrm>
            <a:prstGeom prst="ellipse">
              <a:avLst/>
            </a:prstGeom>
            <a:solidFill>
              <a:srgbClr val="9141FF"/>
            </a:solidFill>
            <a:ln w="31750">
              <a:solidFill>
                <a:srgbClr val="6E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87E55EC0-C001-4125-8584-C46D70B07600}"/>
                </a:ext>
              </a:extLst>
            </p:cNvPr>
            <p:cNvSpPr txBox="1"/>
            <p:nvPr/>
          </p:nvSpPr>
          <p:spPr>
            <a:xfrm>
              <a:off x="7379024" y="1886362"/>
              <a:ext cx="11868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measure-</a:t>
              </a:r>
            </a:p>
            <a:p>
              <a:pPr algn="ctr"/>
              <a:r>
                <a:rPr lang="en-GB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ment</a:t>
              </a:r>
              <a:endPara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21546EB0-6539-4A3C-A29A-2B17E516849D}"/>
              </a:ext>
            </a:extLst>
          </p:cNvPr>
          <p:cNvGrpSpPr/>
          <p:nvPr/>
        </p:nvGrpSpPr>
        <p:grpSpPr>
          <a:xfrm>
            <a:off x="8650053" y="4811488"/>
            <a:ext cx="1644914" cy="636953"/>
            <a:chOff x="7323529" y="4330496"/>
            <a:chExt cx="1644914" cy="636953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C80E834E-1769-4A78-9D25-5B9B83FB6E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3529" y="4330496"/>
              <a:ext cx="288000" cy="288000"/>
            </a:xfrm>
            <a:prstGeom prst="ellipse">
              <a:avLst/>
            </a:prstGeom>
            <a:solidFill>
              <a:srgbClr val="9141FF"/>
            </a:solidFill>
            <a:ln w="31750">
              <a:solidFill>
                <a:srgbClr val="6E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69F9080F-243B-4288-A204-F3522FE31CC6}"/>
                </a:ext>
              </a:extLst>
            </p:cNvPr>
            <p:cNvSpPr txBox="1"/>
            <p:nvPr/>
          </p:nvSpPr>
          <p:spPr>
            <a:xfrm>
              <a:off x="7410068" y="4567339"/>
              <a:ext cx="15583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 analysis</a:t>
              </a:r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D06D21EE-E0FD-409B-B011-2183CA803A8F}"/>
              </a:ext>
            </a:extLst>
          </p:cNvPr>
          <p:cNvGrpSpPr/>
          <p:nvPr/>
        </p:nvGrpSpPr>
        <p:grpSpPr>
          <a:xfrm>
            <a:off x="6533623" y="4573952"/>
            <a:ext cx="1095202" cy="531904"/>
            <a:chOff x="5207099" y="4092961"/>
            <a:chExt cx="1095202" cy="531904"/>
          </a:xfrm>
        </p:grpSpPr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E7C0C13F-BBC5-440C-A8AA-D129339F04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7099" y="4336865"/>
              <a:ext cx="288000" cy="288000"/>
            </a:xfrm>
            <a:prstGeom prst="ellipse">
              <a:avLst/>
            </a:prstGeom>
            <a:solidFill>
              <a:srgbClr val="9141FF"/>
            </a:solidFill>
            <a:ln w="31750">
              <a:solidFill>
                <a:srgbClr val="6E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2B1CED8C-9342-456D-A884-9BCF3A474280}"/>
                </a:ext>
              </a:extLst>
            </p:cNvPr>
            <p:cNvSpPr txBox="1"/>
            <p:nvPr/>
          </p:nvSpPr>
          <p:spPr>
            <a:xfrm>
              <a:off x="5444053" y="4092961"/>
              <a:ext cx="8582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report</a:t>
              </a: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0B1FAA00-462F-4764-A1D2-5A7E9571D601}"/>
              </a:ext>
            </a:extLst>
          </p:cNvPr>
          <p:cNvGrpSpPr/>
          <p:nvPr/>
        </p:nvGrpSpPr>
        <p:grpSpPr>
          <a:xfrm>
            <a:off x="4333337" y="2742128"/>
            <a:ext cx="857964" cy="461071"/>
            <a:chOff x="3006813" y="2261136"/>
            <a:chExt cx="857964" cy="461071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0DBCB431-2321-4E90-8B50-86DE4B61B6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76777" y="2261136"/>
              <a:ext cx="288000" cy="288000"/>
            </a:xfrm>
            <a:prstGeom prst="ellipse">
              <a:avLst/>
            </a:prstGeom>
            <a:solidFill>
              <a:srgbClr val="6EBE00"/>
            </a:solidFill>
            <a:ln w="31750">
              <a:solidFill>
                <a:srgbClr val="91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AC3D3DEA-A5B0-4704-8066-5D30317EF5AB}"/>
                </a:ext>
              </a:extLst>
            </p:cNvPr>
            <p:cNvSpPr txBox="1"/>
            <p:nvPr/>
          </p:nvSpPr>
          <p:spPr>
            <a:xfrm>
              <a:off x="3006813" y="2322097"/>
              <a:ext cx="585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QM</a:t>
              </a:r>
            </a:p>
          </p:txBody>
        </p: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38822A84-A7B7-49BF-B00A-C854F2664F01}"/>
              </a:ext>
            </a:extLst>
          </p:cNvPr>
          <p:cNvGrpSpPr/>
          <p:nvPr/>
        </p:nvGrpSpPr>
        <p:grpSpPr>
          <a:xfrm>
            <a:off x="1904638" y="2242768"/>
            <a:ext cx="1358129" cy="786332"/>
            <a:chOff x="557673" y="1761859"/>
            <a:chExt cx="1358129" cy="786332"/>
          </a:xfrm>
        </p:grpSpPr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C86D9155-5B31-4A63-8687-A1D6F860B4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52521" y="2260191"/>
              <a:ext cx="288000" cy="288000"/>
            </a:xfrm>
            <a:prstGeom prst="ellipse">
              <a:avLst/>
            </a:prstGeom>
            <a:solidFill>
              <a:srgbClr val="6EBE00"/>
            </a:solidFill>
            <a:ln w="31750">
              <a:solidFill>
                <a:srgbClr val="91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45B1FFD6-F19D-4D9C-B313-9D94413743AB}"/>
                </a:ext>
              </a:extLst>
            </p:cNvPr>
            <p:cNvSpPr txBox="1"/>
            <p:nvPr/>
          </p:nvSpPr>
          <p:spPr>
            <a:xfrm>
              <a:off x="557673" y="1761859"/>
              <a:ext cx="13581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production</a:t>
              </a:r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A59E3E99-768A-4614-B6E0-62EA6CDC6E2E}"/>
              </a:ext>
            </a:extLst>
          </p:cNvPr>
          <p:cNvGrpSpPr/>
          <p:nvPr/>
        </p:nvGrpSpPr>
        <p:grpSpPr>
          <a:xfrm>
            <a:off x="2160139" y="4782688"/>
            <a:ext cx="1034553" cy="1003098"/>
            <a:chOff x="810194" y="4293586"/>
            <a:chExt cx="1034553" cy="1003098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CF0894DF-5B42-45D2-9D9D-4CE62C90CE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56747" y="4293586"/>
              <a:ext cx="288000" cy="288000"/>
            </a:xfrm>
            <a:prstGeom prst="ellipse">
              <a:avLst/>
            </a:prstGeom>
            <a:solidFill>
              <a:srgbClr val="6EBE00"/>
            </a:solidFill>
            <a:ln w="31750">
              <a:solidFill>
                <a:srgbClr val="91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9918E60F-DACD-463D-B83F-5EF51FEADF5C}"/>
                </a:ext>
              </a:extLst>
            </p:cNvPr>
            <p:cNvSpPr txBox="1"/>
            <p:nvPr/>
          </p:nvSpPr>
          <p:spPr>
            <a:xfrm>
              <a:off x="810194" y="4588798"/>
              <a:ext cx="9947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Optimi</a:t>
              </a:r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</a:t>
              </a:r>
            </a:p>
            <a:p>
              <a:pPr algn="ctr"/>
              <a:r>
                <a:rPr lang="en-GB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sation</a:t>
              </a:r>
              <a:endPara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1B999375-1DEB-43A0-A3FB-61823E9B378F}"/>
              </a:ext>
            </a:extLst>
          </p:cNvPr>
          <p:cNvGrpSpPr/>
          <p:nvPr/>
        </p:nvGrpSpPr>
        <p:grpSpPr>
          <a:xfrm>
            <a:off x="5129411" y="2987950"/>
            <a:ext cx="1444948" cy="1863731"/>
            <a:chOff x="3605411" y="2417825"/>
            <a:chExt cx="1444948" cy="1863731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9415F9E8-A632-4EE3-BB2D-D79DDB0DD0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05411" y="2429824"/>
              <a:ext cx="1444948" cy="1851732"/>
            </a:xfrm>
            <a:prstGeom prst="straightConnector1">
              <a:avLst/>
            </a:prstGeom>
            <a:ln w="107950">
              <a:solidFill>
                <a:srgbClr val="FF37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4C114533-8D34-4EA5-97B5-A323E2E348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8878" y="2417825"/>
              <a:ext cx="288000" cy="291096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sp>
        <p:nvSpPr>
          <p:cNvPr id="72" name="Ellipse 71">
            <a:extLst>
              <a:ext uri="{FF2B5EF4-FFF2-40B4-BE49-F238E27FC236}">
                <a16:creationId xmlns:a16="http://schemas.microsoft.com/office/drawing/2014/main" id="{F7D8B837-B0EB-4682-90A9-C317754A9133}"/>
              </a:ext>
            </a:extLst>
          </p:cNvPr>
          <p:cNvSpPr>
            <a:spLocks noChangeAspect="1"/>
          </p:cNvSpPr>
          <p:nvPr/>
        </p:nvSpPr>
        <p:spPr>
          <a:xfrm>
            <a:off x="5561208" y="3528992"/>
            <a:ext cx="534792" cy="787929"/>
          </a:xfrm>
          <a:prstGeom prst="ellipse">
            <a:avLst/>
          </a:prstGeom>
          <a:ln w="254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E7709FEB-FFC7-41F6-BD32-FE5BAFB701CD}"/>
              </a:ext>
            </a:extLst>
          </p:cNvPr>
          <p:cNvSpPr txBox="1"/>
          <p:nvPr/>
        </p:nvSpPr>
        <p:spPr>
          <a:xfrm>
            <a:off x="5626107" y="4112363"/>
            <a:ext cx="440313" cy="1603965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GB" sz="1400" b="1" spc="-300" dirty="0" err="1"/>
              <a:t>ransfer</a:t>
            </a:r>
            <a:endParaRPr lang="en-GB" sz="1400" b="1" spc="-300" dirty="0"/>
          </a:p>
        </p:txBody>
      </p: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DA49C847-9F15-441E-8297-CAB938970B86}"/>
              </a:ext>
            </a:extLst>
          </p:cNvPr>
          <p:cNvGrpSpPr/>
          <p:nvPr/>
        </p:nvGrpSpPr>
        <p:grpSpPr>
          <a:xfrm>
            <a:off x="3596870" y="4279167"/>
            <a:ext cx="1588142" cy="764178"/>
            <a:chOff x="2270346" y="3822496"/>
            <a:chExt cx="1588142" cy="764178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0125CE0A-B180-49B5-933A-E9E1E03A06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70488" y="4298674"/>
              <a:ext cx="288000" cy="288000"/>
            </a:xfrm>
            <a:prstGeom prst="ellipse">
              <a:avLst/>
            </a:prstGeom>
            <a:solidFill>
              <a:srgbClr val="6EBE00"/>
            </a:solidFill>
            <a:ln w="31750">
              <a:solidFill>
                <a:srgbClr val="91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</a:t>
              </a: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5AB396B4-8F3A-4F0A-91B7-E7D835BC179A}"/>
                </a:ext>
              </a:extLst>
            </p:cNvPr>
            <p:cNvSpPr txBox="1"/>
            <p:nvPr/>
          </p:nvSpPr>
          <p:spPr>
            <a:xfrm>
              <a:off x="2270346" y="3822496"/>
              <a:ext cx="13929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 for re-</a:t>
              </a:r>
            </a:p>
            <a:p>
              <a:pPr algn="ctr"/>
              <a:r>
                <a:rPr lang="en-GB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calibration</a:t>
              </a:r>
            </a:p>
          </p:txBody>
        </p:sp>
      </p:grpSp>
      <p:sp>
        <p:nvSpPr>
          <p:cNvPr id="77" name="Textfeld 76">
            <a:extLst>
              <a:ext uri="{FF2B5EF4-FFF2-40B4-BE49-F238E27FC236}">
                <a16:creationId xmlns:a16="http://schemas.microsoft.com/office/drawing/2014/main" id="{FD1D9026-779D-40B3-B518-2557B385759E}"/>
              </a:ext>
            </a:extLst>
          </p:cNvPr>
          <p:cNvSpPr txBox="1"/>
          <p:nvPr/>
        </p:nvSpPr>
        <p:spPr>
          <a:xfrm>
            <a:off x="3243671" y="3036312"/>
            <a:ext cx="20543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0" b="1" dirty="0">
                <a:solidFill>
                  <a:srgbClr val="6EBE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GB" sz="3600" b="1" dirty="0">
                <a:solidFill>
                  <a:srgbClr val="6EBE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ndustry</a:t>
            </a:r>
            <a:endParaRPr lang="en-GB" sz="10000" b="1" dirty="0">
              <a:solidFill>
                <a:srgbClr val="6EBE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EE407827-28A6-4F9C-8059-14D9F9C7B36F}"/>
              </a:ext>
            </a:extLst>
          </p:cNvPr>
          <p:cNvSpPr txBox="1"/>
          <p:nvPr/>
        </p:nvSpPr>
        <p:spPr>
          <a:xfrm>
            <a:off x="8932183" y="6207974"/>
            <a:ext cx="3016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© figure: S. </a:t>
            </a:r>
            <a:r>
              <a:rPr lang="en-GB" sz="1200" dirty="0" err="1"/>
              <a:t>Hackel</a:t>
            </a:r>
            <a:r>
              <a:rPr lang="en-GB" sz="1200" dirty="0"/>
              <a:t>, et al, PTB, 2019</a:t>
            </a:r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D6F9FB4B-F327-4DD8-839D-2121E82702E0}"/>
              </a:ext>
            </a:extLst>
          </p:cNvPr>
          <p:cNvSpPr/>
          <p:nvPr/>
        </p:nvSpPr>
        <p:spPr>
          <a:xfrm>
            <a:off x="330085" y="1135050"/>
            <a:ext cx="10090264" cy="586740"/>
          </a:xfrm>
          <a:prstGeom prst="roundRect">
            <a:avLst/>
          </a:prstGeom>
          <a:ln>
            <a:solidFill>
              <a:srgbClr val="5B9BD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NMI &amp; DI (calibration laboratory) start of working with DCCs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12976BB-8F2E-4846-81DB-FFD81CB8E83C}"/>
              </a:ext>
            </a:extLst>
          </p:cNvPr>
          <p:cNvSpPr/>
          <p:nvPr/>
        </p:nvSpPr>
        <p:spPr>
          <a:xfrm>
            <a:off x="5036075" y="5373138"/>
            <a:ext cx="3283476" cy="855460"/>
          </a:xfrm>
          <a:prstGeom prst="roundRect">
            <a:avLst/>
          </a:prstGeom>
          <a:ln w="57150">
            <a:solidFill>
              <a:srgbClr val="9141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Manually creating first calibration reports in machine-readable DCC format</a:t>
            </a:r>
          </a:p>
        </p:txBody>
      </p:sp>
      <p:sp>
        <p:nvSpPr>
          <p:cNvPr id="80" name="Rechteck: abgerundete Ecken 79">
            <a:extLst>
              <a:ext uri="{FF2B5EF4-FFF2-40B4-BE49-F238E27FC236}">
                <a16:creationId xmlns:a16="http://schemas.microsoft.com/office/drawing/2014/main" id="{68942BC6-8414-4A64-8D0C-823C4ED4D264}"/>
              </a:ext>
            </a:extLst>
          </p:cNvPr>
          <p:cNvSpPr/>
          <p:nvPr/>
        </p:nvSpPr>
        <p:spPr>
          <a:xfrm>
            <a:off x="3394337" y="1790934"/>
            <a:ext cx="3283475" cy="855460"/>
          </a:xfrm>
          <a:prstGeom prst="roundRect">
            <a:avLst/>
          </a:prstGeom>
          <a:ln w="57150">
            <a:solidFill>
              <a:srgbClr val="6EBE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Importing (reading) data from DCC of (in-house) calibrated equipment to QM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30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EC5C83-4A49-4222-AA36-5EE0E6A8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DCC examples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B53452-A3D7-4595-A37F-55FB8D56E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C90B-02E4-46FE-A0B3-968BDA04E899}" type="datetime1">
              <a:rPr lang="en-GB" smtClean="0"/>
              <a:t>03/02/2023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ED2F17-113C-4A4B-BC2D-B433F418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Template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857429-B9D1-420F-85AB-C85A1147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97DB-D9AB-4EDC-98D0-F73C20509B63}" type="slidenum">
              <a:rPr lang="en-GB" smtClean="0"/>
              <a:pPr/>
              <a:t>4</a:t>
            </a:fld>
            <a:endParaRPr lang="en-GB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70AC12D-0988-4978-8BF9-0B31316DA95F}"/>
              </a:ext>
            </a:extLst>
          </p:cNvPr>
          <p:cNvGrpSpPr/>
          <p:nvPr/>
        </p:nvGrpSpPr>
        <p:grpSpPr>
          <a:xfrm>
            <a:off x="638197" y="1188057"/>
            <a:ext cx="9474039" cy="3138777"/>
            <a:chOff x="330085" y="1234440"/>
            <a:chExt cx="9474039" cy="3138777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0167C2D0-B3CD-4DB9-B245-E9DF6882CC97}"/>
                </a:ext>
              </a:extLst>
            </p:cNvPr>
            <p:cNvSpPr/>
            <p:nvPr/>
          </p:nvSpPr>
          <p:spPr>
            <a:xfrm>
              <a:off x="5621844" y="1234440"/>
              <a:ext cx="4182280" cy="586740"/>
            </a:xfrm>
            <a:prstGeom prst="roundRect">
              <a:avLst/>
            </a:prstGeom>
            <a:ln>
              <a:solidFill>
                <a:srgbClr val="5B9BD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DCC by XML document</a:t>
              </a:r>
            </a:p>
          </p:txBody>
        </p: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2831F072-A955-4DA3-92B9-04CB2274B070}"/>
                </a:ext>
              </a:extLst>
            </p:cNvPr>
            <p:cNvGrpSpPr/>
            <p:nvPr/>
          </p:nvGrpSpPr>
          <p:grpSpPr>
            <a:xfrm>
              <a:off x="330085" y="1234440"/>
              <a:ext cx="8303925" cy="3138777"/>
              <a:chOff x="330085" y="1234440"/>
              <a:chExt cx="8303925" cy="3138777"/>
            </a:xfrm>
          </p:grpSpPr>
          <p:sp>
            <p:nvSpPr>
              <p:cNvPr id="6" name="Rechteck: abgerundete Ecken 5">
                <a:extLst>
                  <a:ext uri="{FF2B5EF4-FFF2-40B4-BE49-F238E27FC236}">
                    <a16:creationId xmlns:a16="http://schemas.microsoft.com/office/drawing/2014/main" id="{6F6CD354-37A7-4BB9-84AC-0F3C25124634}"/>
                  </a:ext>
                </a:extLst>
              </p:cNvPr>
              <p:cNvSpPr/>
              <p:nvPr/>
            </p:nvSpPr>
            <p:spPr>
              <a:xfrm>
                <a:off x="330085" y="1234440"/>
                <a:ext cx="4182280" cy="586740"/>
              </a:xfrm>
              <a:prstGeom prst="roundRect">
                <a:avLst/>
              </a:prstGeom>
              <a:ln>
                <a:solidFill>
                  <a:srgbClr val="5B9BD5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DCC by PDF document</a:t>
                </a:r>
              </a:p>
            </p:txBody>
          </p:sp>
          <p:sp>
            <p:nvSpPr>
              <p:cNvPr id="8" name="Rechteck: gefaltete Ecke 7">
                <a:extLst>
                  <a:ext uri="{FF2B5EF4-FFF2-40B4-BE49-F238E27FC236}">
                    <a16:creationId xmlns:a16="http://schemas.microsoft.com/office/drawing/2014/main" id="{6F5E8E81-F77F-43C1-95A8-7ABB4CF49F5D}"/>
                  </a:ext>
                </a:extLst>
              </p:cNvPr>
              <p:cNvSpPr/>
              <p:nvPr/>
            </p:nvSpPr>
            <p:spPr>
              <a:xfrm>
                <a:off x="6791958" y="1999737"/>
                <a:ext cx="1842052" cy="2373480"/>
              </a:xfrm>
              <a:prstGeom prst="foldedCorner">
                <a:avLst>
                  <a:gd name="adj" fmla="val 32494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/>
                  <a:t>&lt;XML/&gt;</a:t>
                </a:r>
              </a:p>
              <a:p>
                <a:pPr algn="ctr"/>
                <a:endParaRPr lang="en-GB" sz="1000" dirty="0"/>
              </a:p>
              <a:p>
                <a:pPr algn="ctr"/>
                <a:r>
                  <a:rPr lang="en-GB" sz="4800" b="1" dirty="0">
                    <a:solidFill>
                      <a:srgbClr val="C00000"/>
                    </a:solidFill>
                  </a:rPr>
                  <a:t>D</a:t>
                </a:r>
                <a:r>
                  <a:rPr lang="en-GB" sz="4800" b="1" dirty="0"/>
                  <a:t>CC</a:t>
                </a:r>
              </a:p>
            </p:txBody>
          </p:sp>
          <p:grpSp>
            <p:nvGrpSpPr>
              <p:cNvPr id="10" name="Gruppieren 9">
                <a:extLst>
                  <a:ext uri="{FF2B5EF4-FFF2-40B4-BE49-F238E27FC236}">
                    <a16:creationId xmlns:a16="http://schemas.microsoft.com/office/drawing/2014/main" id="{4C95B216-57CA-4066-B65E-2C90AB9A040C}"/>
                  </a:ext>
                </a:extLst>
              </p:cNvPr>
              <p:cNvGrpSpPr/>
              <p:nvPr/>
            </p:nvGrpSpPr>
            <p:grpSpPr>
              <a:xfrm>
                <a:off x="1454437" y="1999737"/>
                <a:ext cx="1933575" cy="2371725"/>
                <a:chOff x="487650" y="1999737"/>
                <a:chExt cx="1933575" cy="2371725"/>
              </a:xfrm>
            </p:grpSpPr>
            <p:pic>
              <p:nvPicPr>
                <p:cNvPr id="1026" name="Picture 2" descr="PDF - Wikipedia">
                  <a:extLst>
                    <a:ext uri="{FF2B5EF4-FFF2-40B4-BE49-F238E27FC236}">
                      <a16:creationId xmlns:a16="http://schemas.microsoft.com/office/drawing/2014/main" id="{2EFD0841-1E4D-4169-A8B5-30B6645933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7650" y="1999737"/>
                  <a:ext cx="1933575" cy="23717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" name="Rechteck 8">
                  <a:extLst>
                    <a:ext uri="{FF2B5EF4-FFF2-40B4-BE49-F238E27FC236}">
                      <a16:creationId xmlns:a16="http://schemas.microsoft.com/office/drawing/2014/main" id="{97DAA065-CB07-43F6-B083-0A5CF7C9129B}"/>
                    </a:ext>
                  </a:extLst>
                </p:cNvPr>
                <p:cNvSpPr/>
                <p:nvPr/>
              </p:nvSpPr>
              <p:spPr>
                <a:xfrm>
                  <a:off x="642730" y="3482008"/>
                  <a:ext cx="1616766" cy="732183"/>
                </a:xfrm>
                <a:prstGeom prst="rect">
                  <a:avLst/>
                </a:prstGeom>
                <a:solidFill>
                  <a:srgbClr val="F5F5F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400" dirty="0">
                      <a:solidFill>
                        <a:schemeClr val="tx1"/>
                      </a:solidFill>
                    </a:rPr>
                    <a:t>PDF/A-3</a:t>
                  </a:r>
                </a:p>
                <a:p>
                  <a:pPr algn="ctr"/>
                  <a:r>
                    <a:rPr lang="en-GB" sz="2400" dirty="0">
                      <a:solidFill>
                        <a:schemeClr val="tx1"/>
                      </a:solidFill>
                    </a:rPr>
                    <a:t>DCC</a:t>
                  </a:r>
                </a:p>
              </p:txBody>
            </p:sp>
          </p:grpSp>
        </p:grp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07C3E145-7C7E-43FA-ABFA-7EC303C36C7C}"/>
              </a:ext>
            </a:extLst>
          </p:cNvPr>
          <p:cNvSpPr txBox="1"/>
          <p:nvPr/>
        </p:nvSpPr>
        <p:spPr>
          <a:xfrm>
            <a:off x="638197" y="4432852"/>
            <a:ext cx="4182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PDF document providing human readable information and containing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Additional machine readable files with calibration result data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5FBCA03-601C-440B-B353-6C6386E61854}"/>
              </a:ext>
            </a:extLst>
          </p:cNvPr>
          <p:cNvSpPr txBox="1"/>
          <p:nvPr/>
        </p:nvSpPr>
        <p:spPr>
          <a:xfrm>
            <a:off x="5929956" y="4432851"/>
            <a:ext cx="4182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Fully XML structured file with all calibration information and data in machine-readable format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Optional human readable file (such as PDF) included as binary machine-readable data</a:t>
            </a:r>
          </a:p>
        </p:txBody>
      </p:sp>
    </p:spTree>
    <p:extLst>
      <p:ext uri="{BB962C8B-B14F-4D97-AF65-F5344CB8AC3E}">
        <p14:creationId xmlns:p14="http://schemas.microsoft.com/office/powerpoint/2010/main" val="296955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EC5C83-4A49-4222-AA36-5EE0E6A8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PDF A/3 Type DCC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B53452-A3D7-4595-A37F-55FB8D56E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C90B-02E4-46FE-A0B3-968BDA04E899}" type="datetime1">
              <a:rPr lang="en-GB" smtClean="0"/>
              <a:t>03/02/2023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ED2F17-113C-4A4B-BC2D-B433F418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Template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857429-B9D1-420F-85AB-C85A1147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97DB-D9AB-4EDC-98D0-F73C20509B63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ECF4423-C148-4594-9D72-67BE37BEB522}"/>
              </a:ext>
            </a:extLst>
          </p:cNvPr>
          <p:cNvSpPr txBox="1"/>
          <p:nvPr/>
        </p:nvSpPr>
        <p:spPr>
          <a:xfrm>
            <a:off x="530087" y="1437861"/>
            <a:ext cx="268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Example from Task 2.1?</a:t>
            </a:r>
          </a:p>
        </p:txBody>
      </p:sp>
    </p:spTree>
    <p:extLst>
      <p:ext uri="{BB962C8B-B14F-4D97-AF65-F5344CB8AC3E}">
        <p14:creationId xmlns:p14="http://schemas.microsoft.com/office/powerpoint/2010/main" val="271888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87A08E-D8F4-45A4-BEBA-1DEB2C97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XML Type DCC (1/3)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3AC906-5808-428C-A48E-6779815B3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C90B-02E4-46FE-A0B3-968BDA04E899}" type="datetime1">
              <a:rPr lang="en-GB" smtClean="0"/>
              <a:t>03/02/2023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866854-EFAC-499C-9B39-79AEF94E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Template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0BB9C4-A95F-4272-8510-36ED7AB3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97DB-D9AB-4EDC-98D0-F73C20509B63}" type="slidenum">
              <a:rPr lang="en-GB" smtClean="0"/>
              <a:pPr/>
              <a:t>6</a:t>
            </a:fld>
            <a:endParaRPr lang="en-GB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BC58A98-7114-4F86-931C-BE5306C4702B}"/>
              </a:ext>
            </a:extLst>
          </p:cNvPr>
          <p:cNvGrpSpPr/>
          <p:nvPr/>
        </p:nvGrpSpPr>
        <p:grpSpPr>
          <a:xfrm>
            <a:off x="1127069" y="1407066"/>
            <a:ext cx="9804369" cy="4564489"/>
            <a:chOff x="1539184" y="1102671"/>
            <a:chExt cx="6114677" cy="3397417"/>
          </a:xfrm>
        </p:grpSpPr>
        <p:sp>
          <p:nvSpPr>
            <p:cNvPr id="9" name="Textplatzhalter 1">
              <a:extLst>
                <a:ext uri="{FF2B5EF4-FFF2-40B4-BE49-F238E27FC236}">
                  <a16:creationId xmlns:a16="http://schemas.microsoft.com/office/drawing/2014/main" id="{D5DBFACC-6392-4427-A248-18EC84F79514}"/>
                </a:ext>
              </a:extLst>
            </p:cNvPr>
            <p:cNvSpPr txBox="1">
              <a:spLocks/>
            </p:cNvSpPr>
            <p:nvPr/>
          </p:nvSpPr>
          <p:spPr>
            <a:xfrm>
              <a:off x="1539184" y="1102671"/>
              <a:ext cx="4288457" cy="367259"/>
            </a:xfrm>
            <a:prstGeom prst="rect">
              <a:avLst/>
            </a:prstGeom>
          </p:spPr>
          <p:txBody>
            <a:bodyPr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de-DE" sz="3600" dirty="0">
                  <a:cs typeface="Times New Roman" panose="02020603050405020304" pitchFamily="18" charset="0"/>
                </a:rPr>
                <a:t>Fundamental DCC-layout</a:t>
              </a:r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9E418113-559A-46FF-B6AE-EA6885AFD192}"/>
                </a:ext>
              </a:extLst>
            </p:cNvPr>
            <p:cNvSpPr/>
            <p:nvPr/>
          </p:nvSpPr>
          <p:spPr>
            <a:xfrm>
              <a:off x="1577421" y="1614396"/>
              <a:ext cx="3937333" cy="628199"/>
            </a:xfrm>
            <a:prstGeom prst="roundRect">
              <a:avLst/>
            </a:prstGeom>
            <a:solidFill>
              <a:srgbClr val="C3D6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1. Administrative </a:t>
              </a:r>
              <a:r>
                <a:rPr lang="de-DE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shell</a:t>
              </a:r>
              <a:r>
                <a:rPr lang="de-DE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 (</a:t>
              </a:r>
              <a:r>
                <a:rPr lang="de-DE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mainly</a:t>
              </a:r>
              <a:r>
                <a:rPr lang="de-DE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 </a:t>
              </a:r>
              <a:r>
                <a:rPr lang="de-DE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mandatory</a:t>
              </a:r>
              <a:r>
                <a:rPr lang="de-DE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1A3E4132-C9DB-40A6-B0F6-DD0772C8FBD0}"/>
                </a:ext>
              </a:extLst>
            </p:cNvPr>
            <p:cNvSpPr/>
            <p:nvPr/>
          </p:nvSpPr>
          <p:spPr>
            <a:xfrm>
              <a:off x="1572883" y="2367362"/>
              <a:ext cx="3937333" cy="628199"/>
            </a:xfrm>
            <a:prstGeom prst="round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2. </a:t>
              </a:r>
              <a:r>
                <a:rPr lang="de-DE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Calibration</a:t>
              </a:r>
              <a:r>
                <a:rPr lang="de-DE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 </a:t>
              </a:r>
              <a:r>
                <a:rPr lang="de-DE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results</a:t>
              </a:r>
              <a:r>
                <a:rPr lang="de-DE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 (</a:t>
              </a:r>
              <a:r>
                <a:rPr lang="de-DE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partly</a:t>
              </a:r>
              <a:r>
                <a:rPr lang="de-DE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 </a:t>
              </a:r>
              <a:r>
                <a:rPr lang="de-DE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regulated</a:t>
              </a:r>
              <a:r>
                <a:rPr lang="de-DE" sz="1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C44632D4-AA29-49DB-9B89-42C31924927F}"/>
                </a:ext>
              </a:extLst>
            </p:cNvPr>
            <p:cNvSpPr/>
            <p:nvPr/>
          </p:nvSpPr>
          <p:spPr>
            <a:xfrm>
              <a:off x="1572882" y="3120329"/>
              <a:ext cx="3937333" cy="62819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>
                  <a:cs typeface="Times New Roman" panose="02020603050405020304" pitchFamily="18" charset="0"/>
                </a:rPr>
                <a:t>3. Individual </a:t>
              </a:r>
              <a:r>
                <a:rPr lang="de-DE" dirty="0" err="1">
                  <a:cs typeface="Times New Roman" panose="02020603050405020304" pitchFamily="18" charset="0"/>
                </a:rPr>
                <a:t>information</a:t>
              </a:r>
              <a:r>
                <a:rPr lang="de-DE" dirty="0">
                  <a:cs typeface="Times New Roman" panose="02020603050405020304" pitchFamily="18" charset="0"/>
                </a:rPr>
                <a:t> (not </a:t>
              </a:r>
              <a:r>
                <a:rPr lang="de-DE" dirty="0" err="1">
                  <a:cs typeface="Times New Roman" panose="02020603050405020304" pitchFamily="18" charset="0"/>
                </a:rPr>
                <a:t>regulated</a:t>
              </a:r>
              <a:r>
                <a:rPr lang="de-DE" dirty="0"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6626F5E0-B798-4E78-AB9A-7708F5288335}"/>
                </a:ext>
              </a:extLst>
            </p:cNvPr>
            <p:cNvSpPr/>
            <p:nvPr/>
          </p:nvSpPr>
          <p:spPr>
            <a:xfrm>
              <a:off x="1572881" y="3871889"/>
              <a:ext cx="3937333" cy="62819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>
                  <a:cs typeface="Times New Roman" panose="02020603050405020304" pitchFamily="18" charset="0"/>
                </a:rPr>
                <a:t>4. Optional Attachment:</a:t>
              </a:r>
            </a:p>
            <a:p>
              <a:r>
                <a:rPr lang="de-DE" dirty="0">
                  <a:cs typeface="Times New Roman" panose="02020603050405020304" pitchFamily="18" charset="0"/>
                </a:rPr>
                <a:t>   „Human </a:t>
              </a:r>
              <a:r>
                <a:rPr lang="de-DE" dirty="0" err="1">
                  <a:cs typeface="Times New Roman" panose="02020603050405020304" pitchFamily="18" charset="0"/>
                </a:rPr>
                <a:t>readable</a:t>
              </a:r>
              <a:r>
                <a:rPr lang="de-DE" dirty="0">
                  <a:cs typeface="Times New Roman" panose="02020603050405020304" pitchFamily="18" charset="0"/>
                </a:rPr>
                <a:t> </a:t>
              </a:r>
              <a:r>
                <a:rPr lang="de-DE" dirty="0" err="1">
                  <a:cs typeface="Times New Roman" panose="02020603050405020304" pitchFamily="18" charset="0"/>
                </a:rPr>
                <a:t>document</a:t>
              </a:r>
              <a:r>
                <a:rPr lang="de-DE" dirty="0">
                  <a:cs typeface="Times New Roman" panose="02020603050405020304" pitchFamily="18" charset="0"/>
                </a:rPr>
                <a:t>“ (e. g.  PDF)</a:t>
              </a:r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F1DAB903-6E0D-403D-8085-71E224AAF2C0}"/>
                </a:ext>
              </a:extLst>
            </p:cNvPr>
            <p:cNvGrpSpPr/>
            <p:nvPr/>
          </p:nvGrpSpPr>
          <p:grpSpPr>
            <a:xfrm>
              <a:off x="5581401" y="1614395"/>
              <a:ext cx="938877" cy="2885691"/>
              <a:chOff x="5917860" y="2152526"/>
              <a:chExt cx="1251835" cy="3847589"/>
            </a:xfrm>
          </p:grpSpPr>
          <p:sp>
            <p:nvSpPr>
              <p:cNvPr id="24" name="Pfeil: nach unten 23">
                <a:extLst>
                  <a:ext uri="{FF2B5EF4-FFF2-40B4-BE49-F238E27FC236}">
                    <a16:creationId xmlns:a16="http://schemas.microsoft.com/office/drawing/2014/main" id="{745620F9-509A-43B5-8816-543C79069E14}"/>
                  </a:ext>
                </a:extLst>
              </p:cNvPr>
              <p:cNvSpPr/>
              <p:nvPr/>
            </p:nvSpPr>
            <p:spPr>
              <a:xfrm rot="16200000">
                <a:off x="6574224" y="3764254"/>
                <a:ext cx="566811" cy="624130"/>
              </a:xfrm>
              <a:prstGeom prst="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300000"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25" name="Geschweifte Klammer rechts 24">
                <a:extLst>
                  <a:ext uri="{FF2B5EF4-FFF2-40B4-BE49-F238E27FC236}">
                    <a16:creationId xmlns:a16="http://schemas.microsoft.com/office/drawing/2014/main" id="{E6FFE6BF-D565-4841-BDE8-2F7606C95EDA}"/>
                  </a:ext>
                </a:extLst>
              </p:cNvPr>
              <p:cNvSpPr/>
              <p:nvPr/>
            </p:nvSpPr>
            <p:spPr>
              <a:xfrm>
                <a:off x="5917860" y="2152526"/>
                <a:ext cx="328326" cy="3847589"/>
              </a:xfrm>
              <a:prstGeom prst="rightBrac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F31C321-FA53-4C1B-8AB3-2D8F8451A0F5}"/>
                </a:ext>
              </a:extLst>
            </p:cNvPr>
            <p:cNvSpPr/>
            <p:nvPr/>
          </p:nvSpPr>
          <p:spPr>
            <a:xfrm>
              <a:off x="5756057" y="3976868"/>
              <a:ext cx="1897804" cy="481073"/>
            </a:xfrm>
            <a:prstGeom prst="rect">
              <a:avLst/>
            </a:prstGeom>
          </p:spPr>
          <p:txBody>
            <a:bodyPr wrap="square" rIns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cs typeface="Times New Roman" panose="02020603050405020304" pitchFamily="18" charset="0"/>
                </a:rPr>
                <a:t>+ Framework conditions</a:t>
              </a:r>
            </a:p>
            <a:p>
              <a:r>
                <a:rPr lang="en-GB" dirty="0">
                  <a:cs typeface="Times New Roman" panose="02020603050405020304" pitchFamily="18" charset="0"/>
                </a:rPr>
                <a:t>+ legal requirements</a:t>
              </a:r>
            </a:p>
          </p:txBody>
        </p: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D549408A-793A-42D4-9799-4DDEB06D8A18}"/>
                </a:ext>
              </a:extLst>
            </p:cNvPr>
            <p:cNvGrpSpPr/>
            <p:nvPr/>
          </p:nvGrpSpPr>
          <p:grpSpPr>
            <a:xfrm>
              <a:off x="5993020" y="1199565"/>
              <a:ext cx="1605487" cy="1062106"/>
              <a:chOff x="6466691" y="1599419"/>
              <a:chExt cx="2140649" cy="1416140"/>
            </a:xfrm>
          </p:grpSpPr>
          <p:sp>
            <p:nvSpPr>
              <p:cNvPr id="17" name="Freihandform: Form 16">
                <a:extLst>
                  <a:ext uri="{FF2B5EF4-FFF2-40B4-BE49-F238E27FC236}">
                    <a16:creationId xmlns:a16="http://schemas.microsoft.com/office/drawing/2014/main" id="{0128FF7A-46B5-497C-904E-AE24136229A8}"/>
                  </a:ext>
                </a:extLst>
              </p:cNvPr>
              <p:cNvSpPr/>
              <p:nvPr/>
            </p:nvSpPr>
            <p:spPr>
              <a:xfrm>
                <a:off x="7403951" y="2556811"/>
                <a:ext cx="1196129" cy="219264"/>
              </a:xfrm>
              <a:custGeom>
                <a:avLst/>
                <a:gdLst>
                  <a:gd name="connsiteX0" fmla="*/ 0 w 2438400"/>
                  <a:gd name="connsiteY0" fmla="*/ 93321 h 559916"/>
                  <a:gd name="connsiteX1" fmla="*/ 93321 w 2438400"/>
                  <a:gd name="connsiteY1" fmla="*/ 0 h 559916"/>
                  <a:gd name="connsiteX2" fmla="*/ 2345079 w 2438400"/>
                  <a:gd name="connsiteY2" fmla="*/ 0 h 559916"/>
                  <a:gd name="connsiteX3" fmla="*/ 2438400 w 2438400"/>
                  <a:gd name="connsiteY3" fmla="*/ 93321 h 559916"/>
                  <a:gd name="connsiteX4" fmla="*/ 2438400 w 2438400"/>
                  <a:gd name="connsiteY4" fmla="*/ 466595 h 559916"/>
                  <a:gd name="connsiteX5" fmla="*/ 2345079 w 2438400"/>
                  <a:gd name="connsiteY5" fmla="*/ 559916 h 559916"/>
                  <a:gd name="connsiteX6" fmla="*/ 93321 w 2438400"/>
                  <a:gd name="connsiteY6" fmla="*/ 559916 h 559916"/>
                  <a:gd name="connsiteX7" fmla="*/ 0 w 2438400"/>
                  <a:gd name="connsiteY7" fmla="*/ 466595 h 559916"/>
                  <a:gd name="connsiteX8" fmla="*/ 0 w 2438400"/>
                  <a:gd name="connsiteY8" fmla="*/ 93321 h 559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38400" h="559916">
                    <a:moveTo>
                      <a:pt x="0" y="93321"/>
                    </a:moveTo>
                    <a:cubicBezTo>
                      <a:pt x="0" y="41781"/>
                      <a:pt x="41781" y="0"/>
                      <a:pt x="93321" y="0"/>
                    </a:cubicBezTo>
                    <a:lnTo>
                      <a:pt x="2345079" y="0"/>
                    </a:lnTo>
                    <a:cubicBezTo>
                      <a:pt x="2396619" y="0"/>
                      <a:pt x="2438400" y="41781"/>
                      <a:pt x="2438400" y="93321"/>
                    </a:cubicBezTo>
                    <a:lnTo>
                      <a:pt x="2438400" y="466595"/>
                    </a:lnTo>
                    <a:cubicBezTo>
                      <a:pt x="2438400" y="518135"/>
                      <a:pt x="2396619" y="559916"/>
                      <a:pt x="2345079" y="559916"/>
                    </a:cubicBezTo>
                    <a:lnTo>
                      <a:pt x="93321" y="559916"/>
                    </a:lnTo>
                    <a:cubicBezTo>
                      <a:pt x="41781" y="559916"/>
                      <a:pt x="0" y="518135"/>
                      <a:pt x="0" y="466595"/>
                    </a:cubicBezTo>
                    <a:lnTo>
                      <a:pt x="0" y="93321"/>
                    </a:lnTo>
                    <a:close/>
                  </a:path>
                </a:pathLst>
              </a:custGeom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0510" tIns="60505" rIns="100510" bIns="60505" numCol="1" spcCol="1270" anchor="ctr" anchorCtr="0">
                <a:noAutofit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3342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CODATA</a:t>
                </a:r>
                <a:endParaRPr lang="de-DE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781FD510-EDAA-43E6-B59A-19EF1D8373A5}"/>
                  </a:ext>
                </a:extLst>
              </p:cNvPr>
              <p:cNvSpPr/>
              <p:nvPr/>
            </p:nvSpPr>
            <p:spPr>
              <a:xfrm>
                <a:off x="7403954" y="1858275"/>
                <a:ext cx="1196129" cy="219264"/>
              </a:xfrm>
              <a:custGeom>
                <a:avLst/>
                <a:gdLst>
                  <a:gd name="connsiteX0" fmla="*/ 0 w 2438400"/>
                  <a:gd name="connsiteY0" fmla="*/ 93321 h 559916"/>
                  <a:gd name="connsiteX1" fmla="*/ 93321 w 2438400"/>
                  <a:gd name="connsiteY1" fmla="*/ 0 h 559916"/>
                  <a:gd name="connsiteX2" fmla="*/ 2345079 w 2438400"/>
                  <a:gd name="connsiteY2" fmla="*/ 0 h 559916"/>
                  <a:gd name="connsiteX3" fmla="*/ 2438400 w 2438400"/>
                  <a:gd name="connsiteY3" fmla="*/ 93321 h 559916"/>
                  <a:gd name="connsiteX4" fmla="*/ 2438400 w 2438400"/>
                  <a:gd name="connsiteY4" fmla="*/ 466595 h 559916"/>
                  <a:gd name="connsiteX5" fmla="*/ 2345079 w 2438400"/>
                  <a:gd name="connsiteY5" fmla="*/ 559916 h 559916"/>
                  <a:gd name="connsiteX6" fmla="*/ 93321 w 2438400"/>
                  <a:gd name="connsiteY6" fmla="*/ 559916 h 559916"/>
                  <a:gd name="connsiteX7" fmla="*/ 0 w 2438400"/>
                  <a:gd name="connsiteY7" fmla="*/ 466595 h 559916"/>
                  <a:gd name="connsiteX8" fmla="*/ 0 w 2438400"/>
                  <a:gd name="connsiteY8" fmla="*/ 93321 h 559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38400" h="559916">
                    <a:moveTo>
                      <a:pt x="0" y="93321"/>
                    </a:moveTo>
                    <a:cubicBezTo>
                      <a:pt x="0" y="41781"/>
                      <a:pt x="41781" y="0"/>
                      <a:pt x="93321" y="0"/>
                    </a:cubicBezTo>
                    <a:lnTo>
                      <a:pt x="2345079" y="0"/>
                    </a:lnTo>
                    <a:cubicBezTo>
                      <a:pt x="2396619" y="0"/>
                      <a:pt x="2438400" y="41781"/>
                      <a:pt x="2438400" y="93321"/>
                    </a:cubicBezTo>
                    <a:lnTo>
                      <a:pt x="2438400" y="466595"/>
                    </a:lnTo>
                    <a:cubicBezTo>
                      <a:pt x="2438400" y="518135"/>
                      <a:pt x="2396619" y="559916"/>
                      <a:pt x="2345079" y="559916"/>
                    </a:cubicBezTo>
                    <a:lnTo>
                      <a:pt x="93321" y="559916"/>
                    </a:lnTo>
                    <a:cubicBezTo>
                      <a:pt x="41781" y="559916"/>
                      <a:pt x="0" y="518135"/>
                      <a:pt x="0" y="466595"/>
                    </a:cubicBezTo>
                    <a:lnTo>
                      <a:pt x="0" y="93321"/>
                    </a:lnTo>
                    <a:close/>
                  </a:path>
                </a:pathLst>
              </a:custGeom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0510" tIns="60505" rIns="100510" bIns="60505" numCol="1" spcCol="1270" anchor="ctr" anchorCtr="0">
                <a:noAutofit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3342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17025</a:t>
                </a:r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73C2C8DF-9495-40A7-8757-175C6F3D151F}"/>
                  </a:ext>
                </a:extLst>
              </p:cNvPr>
              <p:cNvSpPr/>
              <p:nvPr/>
            </p:nvSpPr>
            <p:spPr>
              <a:xfrm>
                <a:off x="7403953" y="2084655"/>
                <a:ext cx="1196129" cy="219264"/>
              </a:xfrm>
              <a:custGeom>
                <a:avLst/>
                <a:gdLst>
                  <a:gd name="connsiteX0" fmla="*/ 0 w 2438400"/>
                  <a:gd name="connsiteY0" fmla="*/ 93321 h 559916"/>
                  <a:gd name="connsiteX1" fmla="*/ 93321 w 2438400"/>
                  <a:gd name="connsiteY1" fmla="*/ 0 h 559916"/>
                  <a:gd name="connsiteX2" fmla="*/ 2345079 w 2438400"/>
                  <a:gd name="connsiteY2" fmla="*/ 0 h 559916"/>
                  <a:gd name="connsiteX3" fmla="*/ 2438400 w 2438400"/>
                  <a:gd name="connsiteY3" fmla="*/ 93321 h 559916"/>
                  <a:gd name="connsiteX4" fmla="*/ 2438400 w 2438400"/>
                  <a:gd name="connsiteY4" fmla="*/ 466595 h 559916"/>
                  <a:gd name="connsiteX5" fmla="*/ 2345079 w 2438400"/>
                  <a:gd name="connsiteY5" fmla="*/ 559916 h 559916"/>
                  <a:gd name="connsiteX6" fmla="*/ 93321 w 2438400"/>
                  <a:gd name="connsiteY6" fmla="*/ 559916 h 559916"/>
                  <a:gd name="connsiteX7" fmla="*/ 0 w 2438400"/>
                  <a:gd name="connsiteY7" fmla="*/ 466595 h 559916"/>
                  <a:gd name="connsiteX8" fmla="*/ 0 w 2438400"/>
                  <a:gd name="connsiteY8" fmla="*/ 93321 h 559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38400" h="559916">
                    <a:moveTo>
                      <a:pt x="0" y="93321"/>
                    </a:moveTo>
                    <a:cubicBezTo>
                      <a:pt x="0" y="41781"/>
                      <a:pt x="41781" y="0"/>
                      <a:pt x="93321" y="0"/>
                    </a:cubicBezTo>
                    <a:lnTo>
                      <a:pt x="2345079" y="0"/>
                    </a:lnTo>
                    <a:cubicBezTo>
                      <a:pt x="2396619" y="0"/>
                      <a:pt x="2438400" y="41781"/>
                      <a:pt x="2438400" y="93321"/>
                    </a:cubicBezTo>
                    <a:lnTo>
                      <a:pt x="2438400" y="466595"/>
                    </a:lnTo>
                    <a:cubicBezTo>
                      <a:pt x="2438400" y="518135"/>
                      <a:pt x="2396619" y="559916"/>
                      <a:pt x="2345079" y="559916"/>
                    </a:cubicBezTo>
                    <a:lnTo>
                      <a:pt x="93321" y="559916"/>
                    </a:lnTo>
                    <a:cubicBezTo>
                      <a:pt x="41781" y="559916"/>
                      <a:pt x="0" y="518135"/>
                      <a:pt x="0" y="466595"/>
                    </a:cubicBezTo>
                    <a:lnTo>
                      <a:pt x="0" y="93321"/>
                    </a:lnTo>
                    <a:close/>
                  </a:path>
                </a:pathLst>
              </a:custGeom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0510" tIns="60505" rIns="100510" bIns="60505" numCol="1" spcCol="1270" anchor="ctr" anchorCtr="0">
                <a:noAutofit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3342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GUM</a:t>
                </a:r>
                <a:endParaRPr lang="de-DE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Freihandform: Form 19">
                <a:extLst>
                  <a:ext uri="{FF2B5EF4-FFF2-40B4-BE49-F238E27FC236}">
                    <a16:creationId xmlns:a16="http://schemas.microsoft.com/office/drawing/2014/main" id="{E156CC2E-07E6-499D-A35D-61B6C3FF28DB}"/>
                  </a:ext>
                </a:extLst>
              </p:cNvPr>
              <p:cNvSpPr/>
              <p:nvPr/>
            </p:nvSpPr>
            <p:spPr>
              <a:xfrm>
                <a:off x="7403952" y="2316579"/>
                <a:ext cx="1196129" cy="219264"/>
              </a:xfrm>
              <a:custGeom>
                <a:avLst/>
                <a:gdLst>
                  <a:gd name="connsiteX0" fmla="*/ 0 w 2438400"/>
                  <a:gd name="connsiteY0" fmla="*/ 93321 h 559916"/>
                  <a:gd name="connsiteX1" fmla="*/ 93321 w 2438400"/>
                  <a:gd name="connsiteY1" fmla="*/ 0 h 559916"/>
                  <a:gd name="connsiteX2" fmla="*/ 2345079 w 2438400"/>
                  <a:gd name="connsiteY2" fmla="*/ 0 h 559916"/>
                  <a:gd name="connsiteX3" fmla="*/ 2438400 w 2438400"/>
                  <a:gd name="connsiteY3" fmla="*/ 93321 h 559916"/>
                  <a:gd name="connsiteX4" fmla="*/ 2438400 w 2438400"/>
                  <a:gd name="connsiteY4" fmla="*/ 466595 h 559916"/>
                  <a:gd name="connsiteX5" fmla="*/ 2345079 w 2438400"/>
                  <a:gd name="connsiteY5" fmla="*/ 559916 h 559916"/>
                  <a:gd name="connsiteX6" fmla="*/ 93321 w 2438400"/>
                  <a:gd name="connsiteY6" fmla="*/ 559916 h 559916"/>
                  <a:gd name="connsiteX7" fmla="*/ 0 w 2438400"/>
                  <a:gd name="connsiteY7" fmla="*/ 466595 h 559916"/>
                  <a:gd name="connsiteX8" fmla="*/ 0 w 2438400"/>
                  <a:gd name="connsiteY8" fmla="*/ 93321 h 559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38400" h="559916">
                    <a:moveTo>
                      <a:pt x="0" y="93321"/>
                    </a:moveTo>
                    <a:cubicBezTo>
                      <a:pt x="0" y="41781"/>
                      <a:pt x="41781" y="0"/>
                      <a:pt x="93321" y="0"/>
                    </a:cubicBezTo>
                    <a:lnTo>
                      <a:pt x="2345079" y="0"/>
                    </a:lnTo>
                    <a:cubicBezTo>
                      <a:pt x="2396619" y="0"/>
                      <a:pt x="2438400" y="41781"/>
                      <a:pt x="2438400" y="93321"/>
                    </a:cubicBezTo>
                    <a:lnTo>
                      <a:pt x="2438400" y="466595"/>
                    </a:lnTo>
                    <a:cubicBezTo>
                      <a:pt x="2438400" y="518135"/>
                      <a:pt x="2396619" y="559916"/>
                      <a:pt x="2345079" y="559916"/>
                    </a:cubicBezTo>
                    <a:lnTo>
                      <a:pt x="93321" y="559916"/>
                    </a:lnTo>
                    <a:cubicBezTo>
                      <a:pt x="41781" y="559916"/>
                      <a:pt x="0" y="518135"/>
                      <a:pt x="0" y="466595"/>
                    </a:cubicBezTo>
                    <a:lnTo>
                      <a:pt x="0" y="93321"/>
                    </a:lnTo>
                    <a:close/>
                  </a:path>
                </a:pathLst>
              </a:custGeom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0510" tIns="60505" rIns="100510" bIns="60505" numCol="1" spcCol="1270" anchor="ctr" anchorCtr="0">
                <a:noAutofit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3342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VIM</a:t>
                </a:r>
                <a:endParaRPr lang="de-DE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Freihandform: Form 20">
                <a:extLst>
                  <a:ext uri="{FF2B5EF4-FFF2-40B4-BE49-F238E27FC236}">
                    <a16:creationId xmlns:a16="http://schemas.microsoft.com/office/drawing/2014/main" id="{22C02AB1-4A8A-4783-AF6A-1743F334EEEC}"/>
                  </a:ext>
                </a:extLst>
              </p:cNvPr>
              <p:cNvSpPr/>
              <p:nvPr/>
            </p:nvSpPr>
            <p:spPr>
              <a:xfrm>
                <a:off x="7403954" y="1599419"/>
                <a:ext cx="1196129" cy="247331"/>
              </a:xfrm>
              <a:custGeom>
                <a:avLst/>
                <a:gdLst>
                  <a:gd name="connsiteX0" fmla="*/ 0 w 2438400"/>
                  <a:gd name="connsiteY0" fmla="*/ 93321 h 559916"/>
                  <a:gd name="connsiteX1" fmla="*/ 93321 w 2438400"/>
                  <a:gd name="connsiteY1" fmla="*/ 0 h 559916"/>
                  <a:gd name="connsiteX2" fmla="*/ 2345079 w 2438400"/>
                  <a:gd name="connsiteY2" fmla="*/ 0 h 559916"/>
                  <a:gd name="connsiteX3" fmla="*/ 2438400 w 2438400"/>
                  <a:gd name="connsiteY3" fmla="*/ 93321 h 559916"/>
                  <a:gd name="connsiteX4" fmla="*/ 2438400 w 2438400"/>
                  <a:gd name="connsiteY4" fmla="*/ 466595 h 559916"/>
                  <a:gd name="connsiteX5" fmla="*/ 2345079 w 2438400"/>
                  <a:gd name="connsiteY5" fmla="*/ 559916 h 559916"/>
                  <a:gd name="connsiteX6" fmla="*/ 93321 w 2438400"/>
                  <a:gd name="connsiteY6" fmla="*/ 559916 h 559916"/>
                  <a:gd name="connsiteX7" fmla="*/ 0 w 2438400"/>
                  <a:gd name="connsiteY7" fmla="*/ 466595 h 559916"/>
                  <a:gd name="connsiteX8" fmla="*/ 0 w 2438400"/>
                  <a:gd name="connsiteY8" fmla="*/ 93321 h 559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38400" h="559916">
                    <a:moveTo>
                      <a:pt x="0" y="93321"/>
                    </a:moveTo>
                    <a:cubicBezTo>
                      <a:pt x="0" y="41781"/>
                      <a:pt x="41781" y="0"/>
                      <a:pt x="93321" y="0"/>
                    </a:cubicBezTo>
                    <a:lnTo>
                      <a:pt x="2345079" y="0"/>
                    </a:lnTo>
                    <a:cubicBezTo>
                      <a:pt x="2396619" y="0"/>
                      <a:pt x="2438400" y="41781"/>
                      <a:pt x="2438400" y="93321"/>
                    </a:cubicBezTo>
                    <a:lnTo>
                      <a:pt x="2438400" y="466595"/>
                    </a:lnTo>
                    <a:cubicBezTo>
                      <a:pt x="2438400" y="518135"/>
                      <a:pt x="2396619" y="559916"/>
                      <a:pt x="2345079" y="559916"/>
                    </a:cubicBezTo>
                    <a:lnTo>
                      <a:pt x="93321" y="559916"/>
                    </a:lnTo>
                    <a:cubicBezTo>
                      <a:pt x="41781" y="559916"/>
                      <a:pt x="0" y="518135"/>
                      <a:pt x="0" y="466595"/>
                    </a:cubicBezTo>
                    <a:lnTo>
                      <a:pt x="0" y="93321"/>
                    </a:lnTo>
                    <a:close/>
                  </a:path>
                </a:pathLst>
              </a:custGeom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0510" tIns="60505" rIns="100510" bIns="60505" numCol="1" spcCol="1270" anchor="ctr" anchorCtr="0">
                <a:noAutofit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3342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</a:t>
                </a:r>
              </a:p>
            </p:txBody>
          </p:sp>
          <p:sp>
            <p:nvSpPr>
              <p:cNvPr id="22" name="Pfeil: nach unten 21">
                <a:extLst>
                  <a:ext uri="{FF2B5EF4-FFF2-40B4-BE49-F238E27FC236}">
                    <a16:creationId xmlns:a16="http://schemas.microsoft.com/office/drawing/2014/main" id="{E6B1FC54-AADF-49E6-AE24-8F96A298F1FF}"/>
                  </a:ext>
                </a:extLst>
              </p:cNvPr>
              <p:cNvSpPr/>
              <p:nvPr/>
            </p:nvSpPr>
            <p:spPr>
              <a:xfrm rot="4183447">
                <a:off x="6495350" y="2188051"/>
                <a:ext cx="566811" cy="624130"/>
              </a:xfrm>
              <a:prstGeom prst="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300000"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23" name="Freihandform: Form 22">
                <a:extLst>
                  <a:ext uri="{FF2B5EF4-FFF2-40B4-BE49-F238E27FC236}">
                    <a16:creationId xmlns:a16="http://schemas.microsoft.com/office/drawing/2014/main" id="{E3BCCF13-50F4-4A32-8637-28AC728DECB1}"/>
                  </a:ext>
                </a:extLst>
              </p:cNvPr>
              <p:cNvSpPr/>
              <p:nvPr/>
            </p:nvSpPr>
            <p:spPr>
              <a:xfrm>
                <a:off x="7411211" y="2796295"/>
                <a:ext cx="1196129" cy="219264"/>
              </a:xfrm>
              <a:custGeom>
                <a:avLst/>
                <a:gdLst>
                  <a:gd name="connsiteX0" fmla="*/ 0 w 2438400"/>
                  <a:gd name="connsiteY0" fmla="*/ 93321 h 559916"/>
                  <a:gd name="connsiteX1" fmla="*/ 93321 w 2438400"/>
                  <a:gd name="connsiteY1" fmla="*/ 0 h 559916"/>
                  <a:gd name="connsiteX2" fmla="*/ 2345079 w 2438400"/>
                  <a:gd name="connsiteY2" fmla="*/ 0 h 559916"/>
                  <a:gd name="connsiteX3" fmla="*/ 2438400 w 2438400"/>
                  <a:gd name="connsiteY3" fmla="*/ 93321 h 559916"/>
                  <a:gd name="connsiteX4" fmla="*/ 2438400 w 2438400"/>
                  <a:gd name="connsiteY4" fmla="*/ 466595 h 559916"/>
                  <a:gd name="connsiteX5" fmla="*/ 2345079 w 2438400"/>
                  <a:gd name="connsiteY5" fmla="*/ 559916 h 559916"/>
                  <a:gd name="connsiteX6" fmla="*/ 93321 w 2438400"/>
                  <a:gd name="connsiteY6" fmla="*/ 559916 h 559916"/>
                  <a:gd name="connsiteX7" fmla="*/ 0 w 2438400"/>
                  <a:gd name="connsiteY7" fmla="*/ 466595 h 559916"/>
                  <a:gd name="connsiteX8" fmla="*/ 0 w 2438400"/>
                  <a:gd name="connsiteY8" fmla="*/ 93321 h 559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38400" h="559916">
                    <a:moveTo>
                      <a:pt x="0" y="93321"/>
                    </a:moveTo>
                    <a:cubicBezTo>
                      <a:pt x="0" y="41781"/>
                      <a:pt x="41781" y="0"/>
                      <a:pt x="93321" y="0"/>
                    </a:cubicBezTo>
                    <a:lnTo>
                      <a:pt x="2345079" y="0"/>
                    </a:lnTo>
                    <a:cubicBezTo>
                      <a:pt x="2396619" y="0"/>
                      <a:pt x="2438400" y="41781"/>
                      <a:pt x="2438400" y="93321"/>
                    </a:cubicBezTo>
                    <a:lnTo>
                      <a:pt x="2438400" y="466595"/>
                    </a:lnTo>
                    <a:cubicBezTo>
                      <a:pt x="2438400" y="518135"/>
                      <a:pt x="2396619" y="559916"/>
                      <a:pt x="2345079" y="559916"/>
                    </a:cubicBezTo>
                    <a:lnTo>
                      <a:pt x="93321" y="559916"/>
                    </a:lnTo>
                    <a:cubicBezTo>
                      <a:pt x="41781" y="559916"/>
                      <a:pt x="0" y="518135"/>
                      <a:pt x="0" y="466595"/>
                    </a:cubicBezTo>
                    <a:lnTo>
                      <a:pt x="0" y="93321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0510" tIns="60505" rIns="100510" bIns="60505" numCol="1" spcCol="1270" anchor="ctr" anchorCtr="0">
                <a:noAutofit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3342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de-D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de-DE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26" name="Grafik 25">
            <a:extLst>
              <a:ext uri="{FF2B5EF4-FFF2-40B4-BE49-F238E27FC236}">
                <a16:creationId xmlns:a16="http://schemas.microsoft.com/office/drawing/2014/main" id="{676033D8-7128-48E4-BA3B-4701ED26C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724" y="3505037"/>
            <a:ext cx="1001438" cy="162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3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CC446E-C945-4FE0-8613-7BD6A2E0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XML Type DCC (2/3)</a:t>
            </a:r>
          </a:p>
        </p:txBody>
      </p:sp>
      <p:sp>
        <p:nvSpPr>
          <p:cNvPr id="21" name="Datumsplatzhalter 20">
            <a:extLst>
              <a:ext uri="{FF2B5EF4-FFF2-40B4-BE49-F238E27FC236}">
                <a16:creationId xmlns:a16="http://schemas.microsoft.com/office/drawing/2014/main" id="{F68A354F-7B53-4464-BF31-7A528AB7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3937-A691-461D-99C9-071608DEEDF6}" type="datetime1">
              <a:rPr lang="en-GB" smtClean="0"/>
              <a:t>03/02/2023</a:t>
            </a:fld>
            <a:endParaRPr lang="en-GB" dirty="0"/>
          </a:p>
        </p:txBody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DC4C185E-9F04-4541-8213-25B905054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Template</a:t>
            </a:r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F936A747-9DE9-4DD3-AFB5-8CA20E90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97DB-D9AB-4EDC-98D0-F73C20509B63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6EE1FF4-7974-4764-8FAB-EAFC1D0A5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71" y="1107622"/>
            <a:ext cx="4093828" cy="49085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hteck: gefaltete Ecke 7">
            <a:extLst>
              <a:ext uri="{FF2B5EF4-FFF2-40B4-BE49-F238E27FC236}">
                <a16:creationId xmlns:a16="http://schemas.microsoft.com/office/drawing/2014/main" id="{51BFF378-C676-424E-AFB1-EE4BDE051F61}"/>
              </a:ext>
            </a:extLst>
          </p:cNvPr>
          <p:cNvSpPr/>
          <p:nvPr/>
        </p:nvSpPr>
        <p:spPr>
          <a:xfrm>
            <a:off x="7406087" y="1107622"/>
            <a:ext cx="4422696" cy="4908546"/>
          </a:xfrm>
          <a:prstGeom prst="foldedCorner">
            <a:avLst>
              <a:gd name="adj" fmla="val 3249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&lt;XML/&gt;</a:t>
            </a:r>
          </a:p>
          <a:p>
            <a:pPr algn="ctr"/>
            <a:r>
              <a:rPr lang="en-GB" sz="4800" b="1" dirty="0">
                <a:solidFill>
                  <a:srgbClr val="C00000"/>
                </a:solidFill>
              </a:rPr>
              <a:t>D</a:t>
            </a:r>
            <a:r>
              <a:rPr lang="en-GB" sz="4800" b="1" dirty="0"/>
              <a:t>CC</a:t>
            </a:r>
          </a:p>
          <a:p>
            <a:pPr algn="ctr"/>
            <a:endParaRPr lang="en-GB" sz="4800" b="1" dirty="0"/>
          </a:p>
          <a:p>
            <a:pPr algn="ctr"/>
            <a:endParaRPr lang="en-GB" sz="4800" b="1" dirty="0"/>
          </a:p>
          <a:p>
            <a:pPr algn="ctr"/>
            <a:endParaRPr lang="en-GB" sz="4800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887B5B5-D95E-4BD4-97CA-4F099454E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004" y="2822552"/>
            <a:ext cx="6448899" cy="2478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24D13210-1CA3-4BAE-8904-3EA8DF1FAB6A}"/>
              </a:ext>
            </a:extLst>
          </p:cNvPr>
          <p:cNvSpPr/>
          <p:nvPr/>
        </p:nvSpPr>
        <p:spPr>
          <a:xfrm>
            <a:off x="3346175" y="4061711"/>
            <a:ext cx="2168610" cy="1138966"/>
          </a:xfrm>
          <a:prstGeom prst="rightArrow">
            <a:avLst>
              <a:gd name="adj1" fmla="val 73724"/>
              <a:gd name="adj2" fmla="val 31184"/>
            </a:avLst>
          </a:prstGeom>
          <a:ln>
            <a:solidFill>
              <a:srgbClr val="5B9BD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Human-readable </a:t>
            </a:r>
          </a:p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</a:p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machine-readable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1A3C6CE-F0BB-40B5-81CB-270AB3E89D60}"/>
              </a:ext>
            </a:extLst>
          </p:cNvPr>
          <p:cNvSpPr txBox="1"/>
          <p:nvPr/>
        </p:nvSpPr>
        <p:spPr>
          <a:xfrm>
            <a:off x="442670" y="6016168"/>
            <a:ext cx="354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PTB-Certificate-1.81-17.019.</a:t>
            </a:r>
            <a:r>
              <a:rPr lang="en-GB" b="1" dirty="0">
                <a:solidFill>
                  <a:srgbClr val="FF0000"/>
                </a:solidFill>
              </a:rPr>
              <a:t>pdf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ECBD03B-79B7-43CB-95DC-69FBA746A393}"/>
              </a:ext>
            </a:extLst>
          </p:cNvPr>
          <p:cNvSpPr txBox="1"/>
          <p:nvPr/>
        </p:nvSpPr>
        <p:spPr>
          <a:xfrm>
            <a:off x="7313923" y="6016168"/>
            <a:ext cx="354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PTB-DCC-1.81-17.019.</a:t>
            </a:r>
            <a:r>
              <a:rPr lang="en-GB" b="1" dirty="0">
                <a:solidFill>
                  <a:srgbClr val="FF0000"/>
                </a:solidFill>
              </a:rPr>
              <a:t>xml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EE4CAAC-1E04-4D38-8024-374C705F0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113" y="5107390"/>
            <a:ext cx="1975790" cy="18657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https://doi.org/10.5281/zenodo.3816696</a:t>
            </a:r>
            <a:r>
              <a:rPr kumimoji="0" lang="de-DE" altLang="de-DE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225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A4AD4-2305-46F1-AF88-82FB673B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XML Type DCC (3/3)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8D41F2-CA14-4ECE-A0EF-35EE49E3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C90B-02E4-46FE-A0B3-968BDA04E899}" type="datetime1">
              <a:rPr lang="en-GB" smtClean="0"/>
              <a:t>03/02/2023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34EF61-F34B-4269-A2CD-AF987AAC7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Template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ACA5FE-3F2A-4EC8-990E-DF23F907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97DB-D9AB-4EDC-98D0-F73C20509B63}" type="slidenum">
              <a:rPr lang="en-GB" smtClean="0"/>
              <a:pPr/>
              <a:t>8</a:t>
            </a:fld>
            <a:endParaRPr lang="en-GB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EEB55CB-55E4-4FE4-B596-A4B4A2EA38FE}"/>
              </a:ext>
            </a:extLst>
          </p:cNvPr>
          <p:cNvGrpSpPr/>
          <p:nvPr/>
        </p:nvGrpSpPr>
        <p:grpSpPr>
          <a:xfrm>
            <a:off x="442671" y="1107622"/>
            <a:ext cx="4093828" cy="4908546"/>
            <a:chOff x="442671" y="1107622"/>
            <a:chExt cx="4093828" cy="4908546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D32A8C6D-8A6F-47C0-AFCB-C280E4DBF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671" y="1107622"/>
              <a:ext cx="4093828" cy="490854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7A2D39DE-05B5-4D25-A4EF-B6CF1B47FEAA}"/>
                </a:ext>
              </a:extLst>
            </p:cNvPr>
            <p:cNvSpPr/>
            <p:nvPr/>
          </p:nvSpPr>
          <p:spPr>
            <a:xfrm>
              <a:off x="496957" y="2647331"/>
              <a:ext cx="3472069" cy="33347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1E94EBEE-36B5-4261-AFA7-51A7677B7B35}"/>
                </a:ext>
              </a:extLst>
            </p:cNvPr>
            <p:cNvGrpSpPr/>
            <p:nvPr/>
          </p:nvGrpSpPr>
          <p:grpSpPr>
            <a:xfrm>
              <a:off x="880242" y="2933169"/>
              <a:ext cx="3076459" cy="2763078"/>
              <a:chOff x="530087" y="1298713"/>
              <a:chExt cx="3076459" cy="2763078"/>
            </a:xfrm>
          </p:grpSpPr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AE420302-BF6D-44C2-A075-AA9A6B78C94F}"/>
                  </a:ext>
                </a:extLst>
              </p:cNvPr>
              <p:cNvSpPr/>
              <p:nvPr/>
            </p:nvSpPr>
            <p:spPr>
              <a:xfrm>
                <a:off x="530087" y="1298713"/>
                <a:ext cx="3076459" cy="276307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4BD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7" name="Grafik 6">
                <a:extLst>
                  <a:ext uri="{FF2B5EF4-FFF2-40B4-BE49-F238E27FC236}">
                    <a16:creationId xmlns:a16="http://schemas.microsoft.com/office/drawing/2014/main" id="{A6AFA1F9-2513-4998-B4B6-3DE9F9E902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467" t="45171" r="50251" b="8541"/>
              <a:stretch/>
            </p:blipFill>
            <p:spPr>
              <a:xfrm>
                <a:off x="642326" y="2050539"/>
                <a:ext cx="2835965" cy="818322"/>
              </a:xfrm>
              <a:prstGeom prst="rect">
                <a:avLst/>
              </a:prstGeom>
            </p:spPr>
          </p:pic>
          <p:pic>
            <p:nvPicPr>
              <p:cNvPr id="9" name="Grafik 8">
                <a:extLst>
                  <a:ext uri="{FF2B5EF4-FFF2-40B4-BE49-F238E27FC236}">
                    <a16:creationId xmlns:a16="http://schemas.microsoft.com/office/drawing/2014/main" id="{8453A1BD-7F52-45B7-A022-AACFE85A24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9857" t="44681" r="3536" b="6219"/>
              <a:stretch/>
            </p:blipFill>
            <p:spPr>
              <a:xfrm>
                <a:off x="622448" y="2965037"/>
                <a:ext cx="2855843" cy="898480"/>
              </a:xfrm>
              <a:prstGeom prst="rect">
                <a:avLst/>
              </a:prstGeom>
            </p:spPr>
          </p:pic>
          <p:pic>
            <p:nvPicPr>
              <p:cNvPr id="10" name="Grafik 9">
                <a:extLst>
                  <a:ext uri="{FF2B5EF4-FFF2-40B4-BE49-F238E27FC236}">
                    <a16:creationId xmlns:a16="http://schemas.microsoft.com/office/drawing/2014/main" id="{3D622819-AA13-4587-92E4-E3BC7505F0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250" t="4908" r="63552" b="56486"/>
              <a:stretch/>
            </p:blipFill>
            <p:spPr>
              <a:xfrm>
                <a:off x="629077" y="1349313"/>
                <a:ext cx="2034208" cy="682487"/>
              </a:xfrm>
              <a:prstGeom prst="rect">
                <a:avLst/>
              </a:prstGeom>
            </p:spPr>
          </p:pic>
        </p:grpSp>
      </p:grpSp>
      <p:sp>
        <p:nvSpPr>
          <p:cNvPr id="16" name="Rechteck: gefaltete Ecke 15">
            <a:extLst>
              <a:ext uri="{FF2B5EF4-FFF2-40B4-BE49-F238E27FC236}">
                <a16:creationId xmlns:a16="http://schemas.microsoft.com/office/drawing/2014/main" id="{F1B7F988-4EAF-4DDA-AABB-B635A27FD3E7}"/>
              </a:ext>
            </a:extLst>
          </p:cNvPr>
          <p:cNvSpPr/>
          <p:nvPr/>
        </p:nvSpPr>
        <p:spPr>
          <a:xfrm>
            <a:off x="7406087" y="1107622"/>
            <a:ext cx="4422696" cy="4908546"/>
          </a:xfrm>
          <a:prstGeom prst="foldedCorner">
            <a:avLst>
              <a:gd name="adj" fmla="val 3249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&lt;XML/&gt;</a:t>
            </a:r>
          </a:p>
          <a:p>
            <a:pPr algn="ctr"/>
            <a:r>
              <a:rPr lang="en-GB" sz="4800" b="1" dirty="0">
                <a:solidFill>
                  <a:srgbClr val="C00000"/>
                </a:solidFill>
              </a:rPr>
              <a:t>D</a:t>
            </a:r>
            <a:r>
              <a:rPr lang="en-GB" sz="4800" b="1" dirty="0"/>
              <a:t>CC</a:t>
            </a:r>
          </a:p>
          <a:p>
            <a:pPr algn="ctr"/>
            <a:endParaRPr lang="en-GB" sz="4800" b="1" dirty="0"/>
          </a:p>
          <a:p>
            <a:pPr algn="ctr"/>
            <a:endParaRPr lang="en-GB" sz="4800" b="1" dirty="0"/>
          </a:p>
          <a:p>
            <a:pPr algn="ctr"/>
            <a:endParaRPr lang="en-GB" sz="4800" b="1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A82A9B4-0384-4BD9-8152-DE2601D38D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70066"/>
          <a:stretch/>
        </p:blipFill>
        <p:spPr>
          <a:xfrm>
            <a:off x="6473207" y="2512160"/>
            <a:ext cx="4669420" cy="1702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833A572F-92C6-494D-B880-7E575942E7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389" b="10237"/>
          <a:stretch/>
        </p:blipFill>
        <p:spPr>
          <a:xfrm>
            <a:off x="6473207" y="4298342"/>
            <a:ext cx="4669420" cy="1897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D8E35F2F-26C7-4CC7-BBCE-5A1C4563F0E5}"/>
              </a:ext>
            </a:extLst>
          </p:cNvPr>
          <p:cNvSpPr/>
          <p:nvPr/>
        </p:nvSpPr>
        <p:spPr>
          <a:xfrm>
            <a:off x="4240696" y="3745225"/>
            <a:ext cx="2405727" cy="1138966"/>
          </a:xfrm>
          <a:prstGeom prst="rightArrow">
            <a:avLst>
              <a:gd name="adj1" fmla="val 73724"/>
              <a:gd name="adj2" fmla="val 31184"/>
            </a:avLst>
          </a:prstGeom>
          <a:ln>
            <a:solidFill>
              <a:srgbClr val="5B9BD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Human-readable </a:t>
            </a:r>
          </a:p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</a:p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machine-readable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99CC26A9-AD3C-4B9C-B4E2-A159DA6CA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2113" y="5967303"/>
            <a:ext cx="1975790" cy="18657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https://doi.org/10.5281/zenodo.3816696</a:t>
            </a:r>
            <a:r>
              <a:rPr kumimoji="0" lang="de-DE" altLang="de-DE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754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BE408-25E6-421C-8F65-CF1C2BE5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 Requirements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20862B-1CC5-4EBB-B364-460A9B53E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C90B-02E4-46FE-A0B3-968BDA04E899}" type="datetime1">
              <a:rPr lang="en-GB" smtClean="0"/>
              <a:t>03/02/2023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7D6768-1104-42D3-A8CB-9BE11E84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Template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E40154-AC5A-4580-81CE-58106A76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97DB-D9AB-4EDC-98D0-F73C20509B63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511F286-E8A5-4FC4-BE20-C4F7E9C0DA0E}"/>
              </a:ext>
            </a:extLst>
          </p:cNvPr>
          <p:cNvSpPr/>
          <p:nvPr/>
        </p:nvSpPr>
        <p:spPr>
          <a:xfrm>
            <a:off x="330085" y="5011314"/>
            <a:ext cx="10090264" cy="586740"/>
          </a:xfrm>
          <a:prstGeom prst="roundRect">
            <a:avLst/>
          </a:prstGeom>
          <a:ln>
            <a:solidFill>
              <a:srgbClr val="5B9BD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Official documentation and resources: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21C7E52-F86B-4EA7-9B7A-09EFC7689C15}"/>
              </a:ext>
            </a:extLst>
          </p:cNvPr>
          <p:cNvSpPr/>
          <p:nvPr/>
        </p:nvSpPr>
        <p:spPr>
          <a:xfrm>
            <a:off x="3099789" y="5707681"/>
            <a:ext cx="4400941" cy="51683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dirty="0"/>
              <a:t>https://dccwiki.ptb.de/en/DCC_basic_ideas</a:t>
            </a:r>
            <a:endParaRPr lang="en-GB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2BAE396-2922-4666-A367-E7B776EC26B9}"/>
              </a:ext>
            </a:extLst>
          </p:cNvPr>
          <p:cNvSpPr/>
          <p:nvPr/>
        </p:nvSpPr>
        <p:spPr>
          <a:xfrm>
            <a:off x="330086" y="5707682"/>
            <a:ext cx="2632190" cy="51683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800" dirty="0"/>
              <a:t>https://www.ptb.de/dcc/</a:t>
            </a:r>
            <a:endParaRPr lang="en-GB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84F6B8BC-3991-45E5-A8B1-304D5DEFABC1}"/>
              </a:ext>
            </a:extLst>
          </p:cNvPr>
          <p:cNvSpPr/>
          <p:nvPr/>
        </p:nvSpPr>
        <p:spPr>
          <a:xfrm>
            <a:off x="255127" y="1126285"/>
            <a:ext cx="10090264" cy="586740"/>
          </a:xfrm>
          <a:prstGeom prst="roundRect">
            <a:avLst/>
          </a:prstGeom>
          <a:ln>
            <a:solidFill>
              <a:srgbClr val="5B9BD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Start working with XML type DCCs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D9F3F3B-E2F2-45E6-88E3-7F39E691539A}"/>
              </a:ext>
            </a:extLst>
          </p:cNvPr>
          <p:cNvSpPr txBox="1"/>
          <p:nvPr/>
        </p:nvSpPr>
        <p:spPr>
          <a:xfrm>
            <a:off x="330085" y="1846686"/>
            <a:ext cx="558701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1"/>
                </a:solidFill>
              </a:rPr>
              <a:t>An office computer is sufficient </a:t>
            </a:r>
            <a:r>
              <a:rPr lang="en-GB" dirty="0"/>
              <a:t>to start reading and writing XML DCCs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People experienced with XML may use </a:t>
            </a:r>
            <a:r>
              <a:rPr lang="en-GB" b="1" dirty="0">
                <a:solidFill>
                  <a:schemeClr val="accent1"/>
                </a:solidFill>
              </a:rPr>
              <a:t>standard text &amp; code editors</a:t>
            </a:r>
            <a:r>
              <a:rPr lang="en-GB" dirty="0"/>
              <a:t> such as Notepad, Notepad++, Visual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PTB offers the </a:t>
            </a:r>
            <a:r>
              <a:rPr lang="en-GB" b="1" dirty="0">
                <a:solidFill>
                  <a:schemeClr val="accent1"/>
                </a:solidFill>
              </a:rPr>
              <a:t>GEMIMEG TOOL </a:t>
            </a:r>
            <a:r>
              <a:rPr lang="en-GB" dirty="0"/>
              <a:t>which is a prototype web service for creating and reading DCCs with a user interface for people without experience in XML. The XML is created by the web service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3CB691A-964B-454C-8863-7258E0E43208}"/>
              </a:ext>
            </a:extLst>
          </p:cNvPr>
          <p:cNvGrpSpPr/>
          <p:nvPr/>
        </p:nvGrpSpPr>
        <p:grpSpPr>
          <a:xfrm>
            <a:off x="6274906" y="1929199"/>
            <a:ext cx="5411503" cy="2430582"/>
            <a:chOff x="6337936" y="1898659"/>
            <a:chExt cx="5411503" cy="2430582"/>
          </a:xfrm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AFB5FBE7-1307-4637-9F00-98D9504370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14" r="3475"/>
            <a:stretch/>
          </p:blipFill>
          <p:spPr>
            <a:xfrm>
              <a:off x="6337936" y="1929199"/>
              <a:ext cx="5411503" cy="240004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FCC2827D-E139-4638-BC23-1886DB5A6F60}"/>
                </a:ext>
              </a:extLst>
            </p:cNvPr>
            <p:cNvSpPr txBox="1"/>
            <p:nvPr/>
          </p:nvSpPr>
          <p:spPr>
            <a:xfrm>
              <a:off x="7894582" y="1898659"/>
              <a:ext cx="367456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https://www.gemimeg.ptb.de/gemimeg-tool/#/</a:t>
              </a:r>
            </a:p>
          </p:txBody>
        </p:sp>
      </p:grpSp>
      <p:sp>
        <p:nvSpPr>
          <p:cNvPr id="19" name="Pfeil: nach oben gekrümmt 18">
            <a:extLst>
              <a:ext uri="{FF2B5EF4-FFF2-40B4-BE49-F238E27FC236}">
                <a16:creationId xmlns:a16="http://schemas.microsoft.com/office/drawing/2014/main" id="{D72CA38E-821C-4D26-A456-43EABF9D6192}"/>
              </a:ext>
            </a:extLst>
          </p:cNvPr>
          <p:cNvSpPr/>
          <p:nvPr/>
        </p:nvSpPr>
        <p:spPr>
          <a:xfrm>
            <a:off x="5300259" y="4437755"/>
            <a:ext cx="1480930" cy="273803"/>
          </a:xfrm>
          <a:prstGeom prst="curvedUpArrow">
            <a:avLst>
              <a:gd name="adj1" fmla="val 29673"/>
              <a:gd name="adj2" fmla="val 121455"/>
              <a:gd name="adj3" fmla="val 371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9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f:fields xmlns:f="http://schemas.fabasoft.com/folio/2007/fields" catsources="">
  <f:record>
    <f:field ref="doc_FSCFOLIO_1_1001_FieldDocumentNumber" text="1"/>
    <f:field ref="doc_FSCFOLIO_1_1001_FieldSubject" text="" edit="true"/>
    <f:field ref="FSCFOLIO_1_1001_SignaturesFldCtx_FSCFOLIO_1_1001_FieldLastSignature" text=""/>
    <f:field ref="FSCFOLIO_1_1001_SignaturesFldCtx_FSCFOLIO_1_1001_FieldLastSignatureBy" text=""/>
    <f:field ref="FSCFOLIO_1_1001_SignaturesFldCtx_FSCFOLIO_1_1001_FieldLastSignatureAt" date="" text=""/>
    <f:field ref="FSCFOLIO_1_1001_SignaturesFldCtx_FSCFOLIO_1_1001_FieldLastSignatureRemark" text=""/>
    <f:field ref="FSCFOLIO_1_1001_FieldCurrentUser" text="Dr. Daniel Hutzschenreuter"/>
    <f:field ref="FSCFOLIO_1_1001_FieldCurrentDate" text="06.02.2023 09:47"/>
    <f:field ref="objvalidfrom" date="" text="" edit="true"/>
    <f:field ref="objvalidto" date="" text="" edit="true"/>
    <f:field ref="FSCFOLIO_1_1001_FieldReleasedVersionDate" text=""/>
    <f:field ref="FSCFOLIO_1_1001_FieldReleasedVersionNr" text=""/>
    <f:field ref="CCAPRECONFIG_15_1001_Objektname" text="DCC2GO-T1.1.Technical" edit="true"/>
    <f:field ref="DEPRECONFIG_15_1001_Objektname" text="DCC2GO-T1.1.Technical" edit="true"/>
    <f:field ref="objname" text="DCC2GO-T1.1.Technical" edit="true"/>
    <f:field ref="objsubject" text="" edit="true"/>
    <f:field ref="objcreatedby" text="Hutzschenreuter, Daniel, Dr."/>
    <f:field ref="objcreatedat" date="2023-02-01T15:50:35" text="01.02.2023 15:50:35"/>
    <f:field ref="objchangedby" text="Hutzschenreuter, Daniel, Dr."/>
    <f:field ref="objmodifiedat" date="2023-02-03T16:41:13" text="03.02.2023 16:41:13"/>
    <f:field ref="objprimaryrelated__0_objname" text="2023-02" edit="true"/>
    <f:field ref="objprimaryrelated__0_objsubject" text="" edit="true"/>
    <f:field ref="objprimaryrelated__0_objcreatedby" text="Hutzschenreuter, Daniel, Dr."/>
    <f:field ref="objprimaryrelated__0_objcreatedat" date="2023-01-30T09:04:53" text="30.01.2023 09:04:53"/>
    <f:field ref="objprimaryrelated__0_objchangedby" text="Hutzschenreuter, Daniel, Dr."/>
    <f:field ref="objprimaryrelated__0_objmodifiedat" date="2023-02-03T15:03:39" text="03.02.2023 15:03:39"/>
  </f:record>
  <f:display text="Serienbrief">
    <f:field ref="doc_FSCFOLIO_1_1001_FieldDocumentNumber" text="Dokument Nummer"/>
    <f:field ref="doc_FSCFOLIO_1_1001_FieldSubject" text="Betreff"/>
  </f:display>
  <f:display text="Unterschriften">
    <f:field ref="FSCFOLIO_1_1001_SignaturesFldCtx_FSCFOLIO_1_1001_FieldLastSignature" text="Letzte Unterschrift"/>
    <f:field ref="FSCFOLIO_1_1001_SignaturesFldCtx_FSCFOLIO_1_1001_FieldLastSignatureBy" text="Letzte Unterschrift von"/>
    <f:field ref="FSCFOLIO_1_1001_SignaturesFldCtx_FSCFOLIO_1_1001_FieldLastSignatureAt" text="Letzte Unterschrift am/um"/>
    <f:field ref="FSCFOLIO_1_1001_SignaturesFldCtx_FSCFOLIO_1_1001_FieldLastSignatureRemark" text="Bemerkung der letzten Unterschrift"/>
  </f:display>
  <f:display text="Allgemein">
    <f:field ref="FSCFOLIO_1_1001_FieldCurrentUser" text="Aktueller Benutzer"/>
    <f:field ref="FSCFOLIO_1_1001_FieldCurrentDate" text="Aktueller Zeitpunkt"/>
    <f:field ref="objvalidfrom" text="Gültig ab" dateonly="true"/>
    <f:field ref="objvalidto" text="Gültig bis" dateonly="true"/>
    <f:field ref="FSCFOLIO_1_1001_FieldReleasedVersionDate" text="Freigegebene Version vom"/>
    <f:field ref="FSCFOLIO_1_1001_FieldReleasedVersionNr" text="Freigegebene Versionsnummer"/>
    <f:field ref="CCAPRECONFIG_15_1001_Objektname" text="Objektname"/>
    <f:field ref="DEPRECONFIG_15_1001_Objektname" text="Objektname"/>
    <f:field ref="objname" text="Name"/>
    <f:field ref="objsubject" text="Betreff (einzeilig)"/>
    <f:field ref="objcreatedby" text="Erzeugt von"/>
    <f:field ref="objcreatedat" text="Erzeugt am/um"/>
    <f:field ref="objchangedby" text="Letzte Änderung von"/>
    <f:field ref="objmodifiedat" text="Letzte Änderung am/um"/>
  </f:display>
  <f:display text="Ursprungsort">
    <f:field ref="objprimaryrelated__0_objname" text="Name"/>
    <f:field ref="objprimaryrelated__0_objsubject" text="Betreff (einzeilig)"/>
    <f:field ref="objprimaryrelated__0_objcreatedby" text="Erzeugt von"/>
    <f:field ref="objprimaryrelated__0_objcreatedat" text="Erzeugt am/um"/>
    <f:field ref="objprimaryrelated__0_objchangedby" text="Letzte Änderung von"/>
    <f:field ref="objprimaryrelated__0_objmodifiedat" text="Letzte Änderung am/um"/>
  </f:display>
</f:fields>
</file>

<file path=customXml/itemProps1.xml><?xml version="1.0" encoding="utf-8"?>
<ds:datastoreItem xmlns:ds="http://schemas.openxmlformats.org/officeDocument/2006/customXml" ds:itemID="{4E8A9591-F074-446B-902F-511FF79C122F}">
  <ds:schemaRefs>
    <ds:schemaRef ds:uri="http://schemas.fabasoft.com/folio/2007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1550</Words>
  <Application>Microsoft Office PowerPoint</Application>
  <PresentationFormat>Breitbild</PresentationFormat>
  <Paragraphs>396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Menlo</vt:lpstr>
      <vt:lpstr>Times New Roman</vt:lpstr>
      <vt:lpstr>Office</vt:lpstr>
      <vt:lpstr>DCC2GO Basic Knowledge on DCCs</vt:lpstr>
      <vt:lpstr>Today’s production life cycle</vt:lpstr>
      <vt:lpstr>Today’s production life cycle</vt:lpstr>
      <vt:lpstr>DCC examples</vt:lpstr>
      <vt:lpstr>Example: PDF A/3 Type DCC</vt:lpstr>
      <vt:lpstr>Example: XML Type DCC (1/3)</vt:lpstr>
      <vt:lpstr>Example: XML Type DCC (2/3)</vt:lpstr>
      <vt:lpstr>Example: XML Type DCC (3/3)</vt:lpstr>
      <vt:lpstr>IT Requirements</vt:lpstr>
      <vt:lpstr>Today’s production life cycle</vt:lpstr>
      <vt:lpstr>Today’s production life cycle</vt:lpstr>
      <vt:lpstr>Role of digital signatures and seals</vt:lpstr>
      <vt:lpstr>IT Requirements</vt:lpstr>
      <vt:lpstr>Today’s production life cycle</vt:lpstr>
      <vt:lpstr>Today’s production life cycle</vt:lpstr>
      <vt:lpstr>IT Requirements</vt:lpstr>
      <vt:lpstr>Today’s production life cycle</vt:lpstr>
      <vt:lpstr>IT Requirements</vt:lpstr>
      <vt:lpstr>Machine-Interoperability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Hutzschenreuter</dc:creator>
  <cp:lastModifiedBy>Daniel Hutzschenreuter</cp:lastModifiedBy>
  <cp:revision>68</cp:revision>
  <dcterms:created xsi:type="dcterms:W3CDTF">2022-07-29T13:21:55Z</dcterms:created>
  <dcterms:modified xsi:type="dcterms:W3CDTF">2023-02-03T15:41:12Z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name="FSC#FAKTCFG@15.1700:CashSign" pid="2" fmtid="{D5CDD505-2E9C-101B-9397-08002B2CF9AE}">
    <vt:lpwstr/>
  </property>
  <property name="FSC#FAKTCFG@15.1700:InvoiceNumber" pid="3" fmtid="{D5CDD505-2E9C-101B-9397-08002B2CF9AE}">
    <vt:lpwstr/>
  </property>
  <property name="FSC#FAKTCFG@15.1700:InvoiceAmount" pid="4" fmtid="{D5CDD505-2E9C-101B-9397-08002B2CF9AE}">
    <vt:lpwstr/>
  </property>
  <property name="FSC#FAKTCFG@15.1700:MachOrderNr" pid="5" fmtid="{D5CDD505-2E9C-101B-9397-08002B2CF9AE}">
    <vt:lpwstr/>
  </property>
  <property name="FSC#FAKTCFG@15.1700:AuthorTitle" pid="6" fmtid="{D5CDD505-2E9C-101B-9397-08002B2CF9AE}">
    <vt:lpwstr/>
  </property>
  <property name="FSC#FAKTCFG@15.1700:AuthorFirstname" pid="7" fmtid="{D5CDD505-2E9C-101B-9397-08002B2CF9AE}">
    <vt:lpwstr/>
  </property>
  <property name="FSC#FAKTCFG@15.1700:AuthorSurname" pid="8" fmtid="{D5CDD505-2E9C-101B-9397-08002B2CF9AE}">
    <vt:lpwstr/>
  </property>
  <property name="FSC#FAKTCFG@15.1700:AuthorFunction" pid="9" fmtid="{D5CDD505-2E9C-101B-9397-08002B2CF9AE}">
    <vt:lpwstr/>
  </property>
  <property name="FSC#FAKTCFG@15.1700:AuthorPhone" pid="10" fmtid="{D5CDD505-2E9C-101B-9397-08002B2CF9AE}">
    <vt:lpwstr/>
  </property>
  <property name="FSC#FAKTCFG@15.1700:AuthorProfession" pid="11" fmtid="{D5CDD505-2E9C-101B-9397-08002B2CF9AE}">
    <vt:lpwstr/>
  </property>
  <property name="FSC#FAKTCFG@15.1700:AuthorEMail" pid="12" fmtid="{D5CDD505-2E9C-101B-9397-08002B2CF9AE}">
    <vt:lpwstr/>
  </property>
  <property name="FSC#FAKTCFG@15.1700:OwnerGroupShortName" pid="13" fmtid="{D5CDD505-2E9C-101B-9397-08002B2CF9AE}">
    <vt:lpwstr/>
  </property>
  <property name="FSC#FAKTCFG@15.1700:OwnerGroupLongName" pid="14" fmtid="{D5CDD505-2E9C-101B-9397-08002B2CF9AE}">
    <vt:lpwstr/>
  </property>
  <property name="FSC#FAKTCFG@15.1700:ProjectNumber" pid="15" fmtid="{D5CDD505-2E9C-101B-9397-08002B2CF9AE}">
    <vt:lpwstr/>
  </property>
  <property name="FSC#FAKTCFG@15.1700:ProjectHead" pid="16" fmtid="{D5CDD505-2E9C-101B-9397-08002B2CF9AE}">
    <vt:lpwstr/>
  </property>
  <property name="FSC#FAKTCFG@15.1700:ProjectHeadGroup" pid="17" fmtid="{D5CDD505-2E9C-101B-9397-08002B2CF9AE}">
    <vt:lpwstr/>
  </property>
  <property name="FSC#FAKTCFG@15.1700:chargenumberexternalsource" pid="18" fmtid="{D5CDD505-2E9C-101B-9397-08002B2CF9AE}">
    <vt:lpwstr/>
  </property>
  <property name="FSC#FAKTCFG@15.1700:ProjectContactType" pid="19" fmtid="{D5CDD505-2E9C-101B-9397-08002B2CF9AE}">
    <vt:lpwstr/>
  </property>
  <property name="FSC#FAKTCFG@15.1700:ProjectComment" pid="20" fmtid="{D5CDD505-2E9C-101B-9397-08002B2CF9AE}">
    <vt:lpwstr/>
  </property>
  <property name="FSC#FAKTCFG@15.1700:File1stAddrAddressee" pid="21" fmtid="{D5CDD505-2E9C-101B-9397-08002B2CF9AE}">
    <vt:lpwstr/>
  </property>
  <property name="FSC#FAKTCFG@15.1700:File1stAddrAddresseeContact" pid="22" fmtid="{D5CDD505-2E9C-101B-9397-08002B2CF9AE}">
    <vt:lpwstr/>
  </property>
  <property name="FSC#FAKTCFG@15.1700:File1stAddrSubOrganisation" pid="23" fmtid="{D5CDD505-2E9C-101B-9397-08002B2CF9AE}">
    <vt:lpwstr/>
  </property>
  <property name="FSC#FAKTCFG@15.1700:File1stAddrTransmissionMedia" pid="24" fmtid="{D5CDD505-2E9C-101B-9397-08002B2CF9AE}">
    <vt:lpwstr/>
  </property>
  <property name="FSC#FAKTCFG@15.1700:File1stAddrCategory" pid="25" fmtid="{D5CDD505-2E9C-101B-9397-08002B2CF9AE}">
    <vt:lpwstr/>
  </property>
  <property name="FSC#FAKTCFG@15.1700:File1stAddrNote" pid="26" fmtid="{D5CDD505-2E9C-101B-9397-08002B2CF9AE}">
    <vt:lpwstr/>
  </property>
  <property name="FSC#FAKTCFG@15.1700:proposalnumber" pid="27" fmtid="{D5CDD505-2E9C-101B-9397-08002B2CF9AE}">
    <vt:lpwstr/>
  </property>
  <property name="FSC#FAKTCFG@15.1700:FileSubjectArea" pid="28" fmtid="{D5CDD505-2E9C-101B-9397-08002B2CF9AE}">
    <vt:lpwstr/>
  </property>
  <property name="FSC#FAKTCFG@15.1700:FileType" pid="29" fmtid="{D5CDD505-2E9C-101B-9397-08002B2CF9AE}">
    <vt:lpwstr/>
  </property>
  <property name="FSC#FAKTCFG@15.1700:FileSubject" pid="30" fmtid="{D5CDD505-2E9C-101B-9397-08002B2CF9AE}">
    <vt:lpwstr/>
  </property>
  <property name="FSC#FAKTCFG@15.1700:FileAccessDefinition" pid="31" fmtid="{D5CDD505-2E9C-101B-9397-08002B2CF9AE}">
    <vt:lpwstr/>
  </property>
  <property name="FSC#FAKTCFG@15.1700:FileResponsibleGroup" pid="32" fmtid="{D5CDD505-2E9C-101B-9397-08002B2CF9AE}">
    <vt:lpwstr/>
  </property>
  <property name="FSC#FAKTCFG@15.1700:FileOwner" pid="33" fmtid="{D5CDD505-2E9C-101B-9397-08002B2CF9AE}">
    <vt:lpwstr/>
  </property>
  <property name="FSC#FAKTCFG@15.1700:FileOwnerGroup" pid="34" fmtid="{D5CDD505-2E9C-101B-9397-08002B2CF9AE}">
    <vt:lpwstr/>
  </property>
  <property name="FSC#FAKTCFG@15.1700:FileFileRunTimeFrom" pid="35" fmtid="{D5CDD505-2E9C-101B-9397-08002B2CF9AE}">
    <vt:lpwstr/>
  </property>
  <property name="FSC#FAKTCFG@15.1700:FileFileRunTimeTill" pid="36" fmtid="{D5CDD505-2E9C-101B-9397-08002B2CF9AE}">
    <vt:lpwstr/>
  </property>
  <property name="FSC#FAKTCFG@15.1700:FileDocState" pid="37" fmtid="{D5CDD505-2E9C-101B-9397-08002B2CF9AE}">
    <vt:lpwstr/>
  </property>
  <property name="FSC#FAKTCFG@15.1700:FileBOState" pid="38" fmtid="{D5CDD505-2E9C-101B-9397-08002B2CF9AE}">
    <vt:lpwstr/>
  </property>
  <property name="FSC#FAKTCFG@15.1700:FileRelatedFiles" pid="39" fmtid="{D5CDD505-2E9C-101B-9397-08002B2CF9AE}">
    <vt:lpwstr/>
  </property>
  <property name="FSC#FAKTCFG@15.1700:FileTerms" pid="40" fmtid="{D5CDD505-2E9C-101B-9397-08002B2CF9AE}">
    <vt:lpwstr/>
  </property>
  <property name="FSC#FAKTCFG@15.1700:FileNotice" pid="41" fmtid="{D5CDD505-2E9C-101B-9397-08002B2CF9AE}">
    <vt:lpwstr/>
  </property>
  <property name="FSC#FAKTCFG@15.1700:FileOriginalFileType" pid="42" fmtid="{D5CDD505-2E9C-101B-9397-08002B2CF9AE}">
    <vt:lpwstr/>
  </property>
  <property name="FSC#FAKTCFG@15.1700:DocumentDocCat" pid="43" fmtid="{D5CDD505-2E9C-101B-9397-08002B2CF9AE}">
    <vt:lpwstr/>
  </property>
  <property name="FSC#FAKTCFG@15.1700:DecisionAndIncAttachments" pid="44" fmtid="{D5CDD505-2E9C-101B-9397-08002B2CF9AE}">
    <vt:lpwstr/>
  </property>
  <property name="FSC#FAKTCFG@15.1700:DocumentRelatedFiles" pid="45" fmtid="{D5CDD505-2E9C-101B-9397-08002B2CF9AE}">
    <vt:lpwstr/>
  </property>
  <property name="FSC#FAKTCFG@15.1700:Subject" pid="46" fmtid="{D5CDD505-2E9C-101B-9397-08002B2CF9AE}">
    <vt:lpwstr/>
  </property>
  <property name="FSC#FAKTCFG@15.1700:AttachmentCount" pid="47" fmtid="{D5CDD505-2E9C-101B-9397-08002B2CF9AE}">
    <vt:lpwstr>0</vt:lpwstr>
  </property>
  <property name="FSC#FAKTCFG@15.1700:CreatedBy" pid="48" fmtid="{D5CDD505-2E9C-101B-9397-08002B2CF9AE}">
    <vt:lpwstr/>
  </property>
  <property name="FSC#FAKTCFG@15.1700:CreatedBySurname" pid="49" fmtid="{D5CDD505-2E9C-101B-9397-08002B2CF9AE}">
    <vt:lpwstr/>
  </property>
  <property name="FSC#FAKTCFG@15.1700:CreatedByMail" pid="50" fmtid="{D5CDD505-2E9C-101B-9397-08002B2CF9AE}">
    <vt:lpwstr/>
  </property>
  <property name="FSC#FAKTCFG@15.1700:CreatedByCCMail" pid="51" fmtid="{D5CDD505-2E9C-101B-9397-08002B2CF9AE}">
    <vt:lpwstr/>
  </property>
  <property name="FSC#FAKTCFG@15.1700:CreatedByPhone" pid="52" fmtid="{D5CDD505-2E9C-101B-9397-08002B2CF9AE}">
    <vt:lpwstr/>
  </property>
  <property name="FSC#FAKTCFG@15.1700:CreatedByFax" pid="53" fmtid="{D5CDD505-2E9C-101B-9397-08002B2CF9AE}">
    <vt:lpwstr/>
  </property>
  <property name="FSC#FAKTCFG@15.1700:CreatedAt" pid="54" fmtid="{D5CDD505-2E9C-101B-9397-08002B2CF9AE}">
    <vt:lpwstr/>
  </property>
  <property name="FSC#FAKTCFG@15.1700:CreatedAtDE" pid="55" fmtid="{D5CDD505-2E9C-101B-9397-08002B2CF9AE}">
    <vt:lpwstr/>
  </property>
  <property name="FSC#FAKTCFG@15.1700:CreatedAtEN" pid="56" fmtid="{D5CDD505-2E9C-101B-9397-08002B2CF9AE}">
    <vt:lpwstr/>
  </property>
  <property name="FSC#FAKTCFG@15.1700:FirstFinalSignProcedure" pid="57" fmtid="{D5CDD505-2E9C-101B-9397-08002B2CF9AE}">
    <vt:lpwstr/>
  </property>
  <property name="FSC#FAKTCFG@15.1700:FirstFinalSignProcedureDate" pid="58" fmtid="{D5CDD505-2E9C-101B-9397-08002B2CF9AE}">
    <vt:lpwstr/>
  </property>
  <property name="FSC#FAKTCFG@15.1700:ProcedureType" pid="59" fmtid="{D5CDD505-2E9C-101B-9397-08002B2CF9AE}">
    <vt:lpwstr/>
  </property>
  <property name="FSC#FAKTCFG@15.1700:ProcedureGroup" pid="60" fmtid="{D5CDD505-2E9C-101B-9397-08002B2CF9AE}">
    <vt:lpwstr/>
  </property>
  <property name="FSC#FAKTCFG@15.1700:ProcedureAppointmentInternal" pid="61" fmtid="{D5CDD505-2E9C-101B-9397-08002B2CF9AE}">
    <vt:lpwstr/>
  </property>
  <property name="FSC#FAKTCFG@15.1700:ProcedureAppointmentExternal" pid="62" fmtid="{D5CDD505-2E9C-101B-9397-08002B2CF9AE}">
    <vt:lpwstr/>
  </property>
  <property name="FSC#FAKTCFG@15.1700:ProcedureRelatedFiles" pid="63" fmtid="{D5CDD505-2E9C-101B-9397-08002B2CF9AE}">
    <vt:lpwstr/>
  </property>
  <property name="FSC#FAKTCFG@15.1700:DocumentName" pid="64" fmtid="{D5CDD505-2E9C-101B-9397-08002B2CF9AE}">
    <vt:lpwstr/>
  </property>
  <property name="FSC#FAKTCFG@15.1700:DocumentFileReference" pid="65" fmtid="{D5CDD505-2E9C-101B-9397-08002B2CF9AE}">
    <vt:lpwstr/>
  </property>
  <property name="FSC#FAKTCFG@15.1700:DocumentShortDescription" pid="66" fmtid="{D5CDD505-2E9C-101B-9397-08002B2CF9AE}">
    <vt:lpwstr/>
  </property>
  <property name="FSC#FAKTCFG@15.1700:ProcedureName" pid="67" fmtid="{D5CDD505-2E9C-101B-9397-08002B2CF9AE}">
    <vt:lpwstr/>
  </property>
  <property name="FSC#FAKTCFG@15.1700:ProcedureFileReference" pid="68" fmtid="{D5CDD505-2E9C-101B-9397-08002B2CF9AE}">
    <vt:lpwstr/>
  </property>
  <property name="FSC#FAKTCFG@15.1700:ProcedureShortDescription" pid="69" fmtid="{D5CDD505-2E9C-101B-9397-08002B2CF9AE}">
    <vt:lpwstr/>
  </property>
  <property name="FSC#FAKTCFG@15.1700:SubjectAreaFileName" pid="70" fmtid="{D5CDD505-2E9C-101B-9397-08002B2CF9AE}">
    <vt:lpwstr/>
  </property>
  <property name="FSC#FAKTCFG@15.1700:SubjectAreaFileFileReference" pid="71" fmtid="{D5CDD505-2E9C-101B-9397-08002B2CF9AE}">
    <vt:lpwstr/>
  </property>
  <property name="FSC#FAKTCFG@15.1700:SubjectAreaFileShortDescription" pid="72" fmtid="{D5CDD505-2E9C-101B-9397-08002B2CF9AE}">
    <vt:lpwstr/>
  </property>
  <property name="FSC#FAKTCFG@15.1700:OEHead" pid="73" fmtid="{D5CDD505-2E9C-101B-9397-08002B2CF9AE}">
    <vt:lpwstr/>
  </property>
  <property name="FSC#FAKTCFG@15.1700:OEHeadPhone" pid="74" fmtid="{D5CDD505-2E9C-101B-9397-08002B2CF9AE}">
    <vt:lpwstr/>
  </property>
  <property name="FSC#FAKTCFG@15.1700:OEShortName" pid="75" fmtid="{D5CDD505-2E9C-101B-9397-08002B2CF9AE}">
    <vt:lpwstr/>
  </property>
  <property name="FSC#FAKTCFG@15.1700:OwnerSurname" pid="76" fmtid="{D5CDD505-2E9C-101B-9397-08002B2CF9AE}">
    <vt:lpwstr/>
  </property>
  <property name="FSC#FAKTCFG@15.1700:OwnerMail" pid="77" fmtid="{D5CDD505-2E9C-101B-9397-08002B2CF9AE}">
    <vt:lpwstr/>
  </property>
  <property name="FSC#FAKTCFG@15.1700:OwnerPhone" pid="78" fmtid="{D5CDD505-2E9C-101B-9397-08002B2CF9AE}">
    <vt:lpwstr/>
  </property>
  <property name="FSC#FAKTCFG@15.1700:OwnerFax" pid="79" fmtid="{D5CDD505-2E9C-101B-9397-08002B2CF9AE}">
    <vt:lpwstr/>
  </property>
  <property name="FSC#FAKTCFG@15.1700:HandoutList" pid="80" fmtid="{D5CDD505-2E9C-101B-9397-08002B2CF9AE}">
    <vt:lpwstr/>
  </property>
  <property name="FSC#FAKTCFG@15.1700:ProcResponsibleName" pid="81" fmtid="{D5CDD505-2E9C-101B-9397-08002B2CF9AE}">
    <vt:lpwstr/>
  </property>
  <property name="FSC#FAKTCFG@15.1700:ProcResponsiblePhone" pid="82" fmtid="{D5CDD505-2E9C-101B-9397-08002B2CF9AE}">
    <vt:lpwstr/>
  </property>
  <property name="FSC#FAKTCFG@15.1700:ProcResponsibleFax" pid="83" fmtid="{D5CDD505-2E9C-101B-9397-08002B2CF9AE}">
    <vt:lpwstr/>
  </property>
  <property name="FSC#FAKTCFG@15.1700:ProcResponsibleMail" pid="84" fmtid="{D5CDD505-2E9C-101B-9397-08002B2CF9AE}">
    <vt:lpwstr/>
  </property>
  <property name="FSC#FAKTCFG@15.1700:ProcResponsibleGroup" pid="85" fmtid="{D5CDD505-2E9C-101B-9397-08002B2CF9AE}">
    <vt:lpwstr/>
  </property>
  <property name="FSC#FAKTCFG@15.1700:ProcTypeOfAllocation" pid="86" fmtid="{D5CDD505-2E9C-101B-9397-08002B2CF9AE}">
    <vt:lpwstr/>
  </property>
  <property name="FSC#FAKTCFG@15.1700:ProcDeadlineParticipation" pid="87" fmtid="{D5CDD505-2E9C-101B-9397-08002B2CF9AE}">
    <vt:lpwstr/>
  </property>
  <property name="FSC#FAKTCFG@15.1700:ProcDeadlineForOffer" pid="88" fmtid="{D5CDD505-2E9C-101B-9397-08002B2CF9AE}">
    <vt:lpwstr/>
  </property>
  <property name="FSC#FAKTCFG@15.1700:ProcAcceptanceDeadline" pid="89" fmtid="{D5CDD505-2E9C-101B-9397-08002B2CF9AE}">
    <vt:lpwstr/>
  </property>
  <property name="FSC#FAKTCFG@15.1700:ProcAcceptanceDate" pid="90" fmtid="{D5CDD505-2E9C-101B-9397-08002B2CF9AE}">
    <vt:lpwstr/>
  </property>
  <property name="FSC#FAKTCFG@15.1700:ProcContractValue" pid="91" fmtid="{D5CDD505-2E9C-101B-9397-08002B2CF9AE}">
    <vt:lpwstr/>
  </property>
  <property name="FSC#FAKTCFG@15.1700:ProcGiantEquipmentPosNr" pid="92" fmtid="{D5CDD505-2E9C-101B-9397-08002B2CF9AE}">
    <vt:lpwstr/>
  </property>
  <property name="FSC#FAKTCFG@15.1700:ProcBanfNumber" pid="93" fmtid="{D5CDD505-2E9C-101B-9397-08002B2CF9AE}">
    <vt:lpwstr/>
  </property>
  <property name="FSC#FAKTCFG@15.1700:ProcPurchaseOrderNumber" pid="94" fmtid="{D5CDD505-2E9C-101B-9397-08002B2CF9AE}">
    <vt:lpwstr/>
  </property>
  <property name="FSC#FAKTCFG@15.1700:ProcRequestor" pid="95" fmtid="{D5CDD505-2E9C-101B-9397-08002B2CF9AE}">
    <vt:lpwstr/>
  </property>
  <property name="FSC#FAKTCFG@15.1700:DocTypeOfContract" pid="96" fmtid="{D5CDD505-2E9C-101B-9397-08002B2CF9AE}">
    <vt:lpwstr/>
  </property>
  <property name="FSC#FAKTCFG@15.1700:DocContractStart" pid="97" fmtid="{D5CDD505-2E9C-101B-9397-08002B2CF9AE}">
    <vt:lpwstr/>
  </property>
  <property name="FSC#FAKTCFG@15.1700:DocContractEndExists" pid="98" fmtid="{D5CDD505-2E9C-101B-9397-08002B2CF9AE}">
    <vt:lpwstr/>
  </property>
  <property name="FSC#FAKTCFG@15.1700:DocContractEnd" pid="99" fmtid="{D5CDD505-2E9C-101B-9397-08002B2CF9AE}">
    <vt:lpwstr/>
  </property>
  <property name="FSC#FAKTCFG@15.1700:DocTerminationDateExists" pid="100" fmtid="{D5CDD505-2E9C-101B-9397-08002B2CF9AE}">
    <vt:lpwstr/>
  </property>
  <property name="FSC#FAKTCFG@15.1700:DocTerminationDate" pid="101" fmtid="{D5CDD505-2E9C-101B-9397-08002B2CF9AE}">
    <vt:lpwstr/>
  </property>
  <property name="FSC#FAKTCFG@15.1700:DocExtensionOption" pid="102" fmtid="{D5CDD505-2E9C-101B-9397-08002B2CF9AE}">
    <vt:lpwstr/>
  </property>
  <property name="FSC#FAKTCFG@15.1700:IncomingDate" pid="103" fmtid="{D5CDD505-2E9C-101B-9397-08002B2CF9AE}">
    <vt:lpwstr/>
  </property>
  <property name="FSC#FAKTCFG@15.1700:LastIncomingLetterDate" pid="104" fmtid="{D5CDD505-2E9C-101B-9397-08002B2CF9AE}">
    <vt:lpwstr/>
  </property>
  <property name="FSC#FAKTCFG@15.1700:LastIncomingForeignNr" pid="105" fmtid="{D5CDD505-2E9C-101B-9397-08002B2CF9AE}">
    <vt:lpwstr/>
  </property>
  <property name="FSC#FAKTCFG@15.1700:1stAddrOrgname" pid="106" fmtid="{D5CDD505-2E9C-101B-9397-08002B2CF9AE}">
    <vt:lpwstr/>
  </property>
  <property name="FSC#FAKTCFG@15.1700:1stAddrOrgnameShort" pid="107" fmtid="{D5CDD505-2E9C-101B-9397-08002B2CF9AE}">
    <vt:lpwstr/>
  </property>
  <property name="FSC#FAKTCFG@15.1700:1stAddrOrgnameAlt" pid="108" fmtid="{D5CDD505-2E9C-101B-9397-08002B2CF9AE}">
    <vt:lpwstr/>
  </property>
  <property name="FSC#FAKTCFG@15.1700:1stAddrSubOrg" pid="109" fmtid="{D5CDD505-2E9C-101B-9397-08002B2CF9AE}">
    <vt:lpwstr/>
  </property>
  <property name="FSC#FAKTCFG@15.1700:1stAddrSubOrgShort" pid="110" fmtid="{D5CDD505-2E9C-101B-9397-08002B2CF9AE}">
    <vt:lpwstr/>
  </property>
  <property name="FSC#FAKTCFG@15.1700:1stAddrSalutation" pid="111" fmtid="{D5CDD505-2E9C-101B-9397-08002B2CF9AE}">
    <vt:lpwstr/>
  </property>
  <property name="FSC#FAKTCFG@15.1700:1stAddrTitle" pid="112" fmtid="{D5CDD505-2E9C-101B-9397-08002B2CF9AE}">
    <vt:lpwstr/>
  </property>
  <property name="FSC#FAKTCFG@15.1700:1stAddrFirstname" pid="113" fmtid="{D5CDD505-2E9C-101B-9397-08002B2CF9AE}">
    <vt:lpwstr/>
  </property>
  <property name="FSC#FAKTCFG@15.1700:1stAddrMiddlename" pid="114" fmtid="{D5CDD505-2E9C-101B-9397-08002B2CF9AE}">
    <vt:lpwstr/>
  </property>
  <property name="FSC#FAKTCFG@15.1700:1stAddrName" pid="115" fmtid="{D5CDD505-2E9C-101B-9397-08002B2CF9AE}">
    <vt:lpwstr/>
  </property>
  <property name="FSC#FAKTCFG@15.1700:1stAddrDivision" pid="116" fmtid="{D5CDD505-2E9C-101B-9397-08002B2CF9AE}">
    <vt:lpwstr/>
  </property>
  <property name="FSC#FAKTCFG@15.1700:1stAddrStreet" pid="117" fmtid="{D5CDD505-2E9C-101B-9397-08002B2CF9AE}">
    <vt:lpwstr/>
  </property>
  <property name="FSC#FAKTCFG@15.1700:1stAddrZIPCode" pid="118" fmtid="{D5CDD505-2E9C-101B-9397-08002B2CF9AE}">
    <vt:lpwstr/>
  </property>
  <property name="FSC#FAKTCFG@15.1700:1stAddrCity" pid="119" fmtid="{D5CDD505-2E9C-101B-9397-08002B2CF9AE}">
    <vt:lpwstr/>
  </property>
  <property name="FSC#FAKTCFG@15.1700:1stAddrState" pid="120" fmtid="{D5CDD505-2E9C-101B-9397-08002B2CF9AE}">
    <vt:lpwstr/>
  </property>
  <property name="FSC#FAKTCFG@15.1700:1stAddrCountry" pid="121" fmtid="{D5CDD505-2E9C-101B-9397-08002B2CF9AE}">
    <vt:lpwstr/>
  </property>
  <property name="FSC#FAKTCFG@15.1700:1stAddrCountryEnglish" pid="122" fmtid="{D5CDD505-2E9C-101B-9397-08002B2CF9AE}">
    <vt:lpwstr/>
  </property>
  <property name="FSC#FAKTCFG@15.1700:1stAddrEmail" pid="123" fmtid="{D5CDD505-2E9C-101B-9397-08002B2CF9AE}">
    <vt:lpwstr/>
  </property>
  <property name="FSC#FAKTCFG@15.1700:1stAddrTelephone" pid="124" fmtid="{D5CDD505-2E9C-101B-9397-08002B2CF9AE}">
    <vt:lpwstr/>
  </property>
  <property name="FSC#FAKTCFG@15.1700:1stAddrAddition" pid="125" fmtid="{D5CDD505-2E9C-101B-9397-08002B2CF9AE}">
    <vt:lpwstr/>
  </property>
  <property name="FSC#FAKTCFG@15.1700:1stAddrNote" pid="126" fmtid="{D5CDD505-2E9C-101B-9397-08002B2CF9AE}">
    <vt:lpwstr/>
  </property>
  <property name="FSC#FAKTCFG@15.1700:1stAddrContactLanguage" pid="127" fmtid="{D5CDD505-2E9C-101B-9397-08002B2CF9AE}">
    <vt:lpwstr/>
  </property>
  <property name="FSC#FAKTCFG@15.1700:1stAddrAccountGroup" pid="128" fmtid="{D5CDD505-2E9C-101B-9397-08002B2CF9AE}">
    <vt:lpwstr/>
  </property>
  <property name="FSC#FAKTCFG@15.1700:ForeignNrFirstIncoming" pid="129" fmtid="{D5CDD505-2E9C-101B-9397-08002B2CF9AE}">
    <vt:lpwstr/>
  </property>
  <property name="FSC#FAKTCFG@15.1700:AdmissionDataFileCertificateOwner" pid="130" fmtid="{D5CDD505-2E9C-101B-9397-08002B2CF9AE}">
    <vt:lpwstr/>
  </property>
  <property name="FSC#FAKTCFG@15.1700:AdmissionDataFileCertificationSubject" pid="131" fmtid="{D5CDD505-2E9C-101B-9397-08002B2CF9AE}">
    <vt:lpwstr/>
  </property>
  <property name="FSC#FAKTCFG@15.1700:AdmissionDataFileCertificationAddSubject" pid="132" fmtid="{D5CDD505-2E9C-101B-9397-08002B2CF9AE}">
    <vt:lpwstr/>
  </property>
  <property name="FSC#FAKTCFG@15.1700:AdmissionDataFileOrderType" pid="133" fmtid="{D5CDD505-2E9C-101B-9397-08002B2CF9AE}">
    <vt:lpwstr/>
  </property>
  <property name="FSC#FAKTCFG@15.1700:AdmissionDataFileCertificateValidTime" pid="134" fmtid="{D5CDD505-2E9C-101B-9397-08002B2CF9AE}">
    <vt:lpwstr/>
  </property>
  <property name="FSC#FAKTCFG@15.1700:AdmissionDataFileCertificateReference" pid="135" fmtid="{D5CDD505-2E9C-101B-9397-08002B2CF9AE}">
    <vt:lpwstr/>
  </property>
  <property name="FSC#FAKTCFG@15.1700:AdmissionDataFileSourceCertificate" pid="136" fmtid="{D5CDD505-2E9C-101B-9397-08002B2CF9AE}">
    <vt:lpwstr/>
  </property>
  <property name="FSC#FAKTCFG@15.1700:AdmissionDataFileCertificateGranted" pid="137" fmtid="{D5CDD505-2E9C-101B-9397-08002B2CF9AE}">
    <vt:lpwstr/>
  </property>
  <property name="FSC#FAKTCFG@15.1700:AdmissionDataFileCertifiedSince" pid="138" fmtid="{D5CDD505-2E9C-101B-9397-08002B2CF9AE}">
    <vt:lpwstr/>
  </property>
  <property name="FSC#FAKTCFG@15.1700:AdmissionDataFileCertifiedUntil" pid="139" fmtid="{D5CDD505-2E9C-101B-9397-08002B2CF9AE}">
    <vt:lpwstr/>
  </property>
  <property name="FSC#FAKTCFG@15.1700:AdmissionDataProcProcessingState" pid="140" fmtid="{D5CDD505-2E9C-101B-9397-08002B2CF9AE}">
    <vt:lpwstr/>
  </property>
  <property name="FSC#FAKTCFG@15.1700:AdmissionDataProcSAPNumber" pid="141" fmtid="{D5CDD505-2E9C-101B-9397-08002B2CF9AE}">
    <vt:lpwstr/>
  </property>
  <property name="FSC#FAKTCFG@15.1700:AdmissionDataProcInternalOrderNumber" pid="142" fmtid="{D5CDD505-2E9C-101B-9397-08002B2CF9AE}">
    <vt:lpwstr/>
  </property>
  <property name="FSC#FAKTCFG@15.1700:AdmissionDataProcOrderIncomingDate" pid="143" fmtid="{D5CDD505-2E9C-101B-9397-08002B2CF9AE}">
    <vt:lpwstr/>
  </property>
  <property name="FSC#FAKTCFG@15.1700:AdmissionDataProcEditableSince" pid="144" fmtid="{D5CDD505-2E9C-101B-9397-08002B2CF9AE}">
    <vt:lpwstr/>
  </property>
  <property name="FSC#FAKTCFG@15.1700:AdmissionDataProcEvaluator" pid="145" fmtid="{D5CDD505-2E9C-101B-9397-08002B2CF9AE}">
    <vt:lpwstr/>
  </property>
  <property name="FSC#FAKTCFG@15.1700:AdmissionDataProcEvaluationDate" pid="146" fmtid="{D5CDD505-2E9C-101B-9397-08002B2CF9AE}">
    <vt:lpwstr/>
  </property>
  <property name="FSC#FAKTCFG@15.1700:AdmissionDataProcAuditor" pid="147" fmtid="{D5CDD505-2E9C-101B-9397-08002B2CF9AE}">
    <vt:lpwstr/>
  </property>
  <property name="FSC#FAKTCFG@15.1700:AdmissionDataProcEvaluationResult" pid="148" fmtid="{D5CDD505-2E9C-101B-9397-08002B2CF9AE}">
    <vt:lpwstr/>
  </property>
  <property name="FSC#FAKTCFG@15.1700:AdmissionDataProcCertificator" pid="149" fmtid="{D5CDD505-2E9C-101B-9397-08002B2CF9AE}">
    <vt:lpwstr/>
  </property>
  <property name="FSC#FAKTCFG@15.1700:AdmissionDataProcCertificationDecisionDate" pid="150" fmtid="{D5CDD505-2E9C-101B-9397-08002B2CF9AE}">
    <vt:lpwstr/>
  </property>
  <property name="FSC#FAKTCFG@15.1700:AdmissionDataProcCertificationResult" pid="151" fmtid="{D5CDD505-2E9C-101B-9397-08002B2CF9AE}">
    <vt:lpwstr/>
  </property>
  <property name="FSC#FAKTCFG@15.1700:AdmissionDataProcRevisionNumber" pid="152" fmtid="{D5CDD505-2E9C-101B-9397-08002B2CF9AE}">
    <vt:lpwstr/>
  </property>
  <property name="FSC#FAKTCFG@15.1700:AdmissionDataProcCertificateIssuedAt" pid="153" fmtid="{D5CDD505-2E9C-101B-9397-08002B2CF9AE}">
    <vt:lpwstr/>
  </property>
  <property name="FSC#FAKTCFG@15.1700:AdmissionDataProcCertificateValidFrom" pid="154" fmtid="{D5CDD505-2E9C-101B-9397-08002B2CF9AE}">
    <vt:lpwstr/>
  </property>
  <property name="FSC#FAKTCFG@15.1700:AdmissionDataProcCertificateValidTo" pid="155" fmtid="{D5CDD505-2E9C-101B-9397-08002B2CF9AE}">
    <vt:lpwstr/>
  </property>
  <property name="FSC#FAKTCFG@15.1700:AdmissionDataProcReferencedReport" pid="156" fmtid="{D5CDD505-2E9C-101B-9397-08002B2CF9AE}">
    <vt:lpwstr/>
  </property>
  <property name="FSC#FAKTCFG@15.1700:ProcedureEndOfDeployment" pid="157" fmtid="{D5CDD505-2E9C-101B-9397-08002B2CF9AE}">
    <vt:lpwstr/>
  </property>
  <property name="FSC#FAKTCFG@15.1700:ProcedureStatusOfProject" pid="158" fmtid="{D5CDD505-2E9C-101B-9397-08002B2CF9AE}">
    <vt:lpwstr/>
  </property>
  <property name="FSC#COOELAK@1.1001:Subject" pid="159" fmtid="{D5CDD505-2E9C-101B-9397-08002B2CF9AE}">
    <vt:lpwstr/>
  </property>
  <property name="FSC#COOELAK@1.1001:FileReference" pid="160" fmtid="{D5CDD505-2E9C-101B-9397-08002B2CF9AE}">
    <vt:lpwstr/>
  </property>
  <property name="FSC#COOELAK@1.1001:FileRefYear" pid="161" fmtid="{D5CDD505-2E9C-101B-9397-08002B2CF9AE}">
    <vt:lpwstr/>
  </property>
  <property name="FSC#COOELAK@1.1001:FileRefOrdinal" pid="162" fmtid="{D5CDD505-2E9C-101B-9397-08002B2CF9AE}">
    <vt:lpwstr/>
  </property>
  <property name="FSC#COOELAK@1.1001:FileRefOU" pid="163" fmtid="{D5CDD505-2E9C-101B-9397-08002B2CF9AE}">
    <vt:lpwstr/>
  </property>
  <property name="FSC#COOELAK@1.1001:Organization" pid="164" fmtid="{D5CDD505-2E9C-101B-9397-08002B2CF9AE}">
    <vt:lpwstr/>
  </property>
  <property name="FSC#COOELAK@1.1001:Owner" pid="165" fmtid="{D5CDD505-2E9C-101B-9397-08002B2CF9AE}">
    <vt:lpwstr>Hutzschenreuter, Daniel</vt:lpwstr>
  </property>
  <property name="FSC#COOELAK@1.1001:OwnerExtension" pid="166" fmtid="{D5CDD505-2E9C-101B-9397-08002B2CF9AE}">
    <vt:lpwstr>+49 531 592 9420</vt:lpwstr>
  </property>
  <property name="FSC#COOELAK@1.1001:OwnerFaxExtension" pid="167" fmtid="{D5CDD505-2E9C-101B-9397-08002B2CF9AE}">
    <vt:lpwstr/>
  </property>
  <property name="FSC#COOELAK@1.1001:DispatchedBy" pid="168" fmtid="{D5CDD505-2E9C-101B-9397-08002B2CF9AE}">
    <vt:lpwstr/>
  </property>
  <property name="FSC#COOELAK@1.1001:DispatchedAt" pid="169" fmtid="{D5CDD505-2E9C-101B-9397-08002B2CF9AE}">
    <vt:lpwstr/>
  </property>
  <property name="FSC#COOELAK@1.1001:ApprovedBy" pid="170" fmtid="{D5CDD505-2E9C-101B-9397-08002B2CF9AE}">
    <vt:lpwstr/>
  </property>
  <property name="FSC#COOELAK@1.1001:ApprovedAt" pid="171" fmtid="{D5CDD505-2E9C-101B-9397-08002B2CF9AE}">
    <vt:lpwstr/>
  </property>
  <property name="FSC#COOELAK@1.1001:Department" pid="172" fmtid="{D5CDD505-2E9C-101B-9397-08002B2CF9AE}">
    <vt:lpwstr>9.4 (Metrologie für die digitale Transformation)</vt:lpwstr>
  </property>
  <property name="FSC#COOELAK@1.1001:CreatedAt" pid="173" fmtid="{D5CDD505-2E9C-101B-9397-08002B2CF9AE}">
    <vt:lpwstr>01.02.2023</vt:lpwstr>
  </property>
  <property name="FSC#COOELAK@1.1001:OU" pid="174" fmtid="{D5CDD505-2E9C-101B-9397-08002B2CF9AE}">
    <vt:lpwstr/>
  </property>
  <property name="FSC#COOELAK@1.1001:Priority" pid="175" fmtid="{D5CDD505-2E9C-101B-9397-08002B2CF9AE}">
    <vt:lpwstr> ()</vt:lpwstr>
  </property>
  <property name="FSC#COOELAK@1.1001:ObjBarCode" pid="176" fmtid="{D5CDD505-2E9C-101B-9397-08002B2CF9AE}">
    <vt:lpwstr>*COO.2291.100.5.938136*</vt:lpwstr>
  </property>
  <property name="FSC#COOELAK@1.1001:RefBarCode" pid="177" fmtid="{D5CDD505-2E9C-101B-9397-08002B2CF9AE}">
    <vt:lpwstr/>
  </property>
  <property name="FSC#COOELAK@1.1001:FileRefBarCode" pid="178" fmtid="{D5CDD505-2E9C-101B-9397-08002B2CF9AE}">
    <vt:lpwstr>**</vt:lpwstr>
  </property>
  <property name="FSC#COOELAK@1.1001:ExternalRef" pid="179" fmtid="{D5CDD505-2E9C-101B-9397-08002B2CF9AE}">
    <vt:lpwstr/>
  </property>
  <property name="FSC#COOELAK@1.1001:IncomingNumber" pid="180" fmtid="{D5CDD505-2E9C-101B-9397-08002B2CF9AE}">
    <vt:lpwstr/>
  </property>
  <property name="FSC#COOELAK@1.1001:IncomingSubject" pid="181" fmtid="{D5CDD505-2E9C-101B-9397-08002B2CF9AE}">
    <vt:lpwstr/>
  </property>
  <property name="FSC#COOELAK@1.1001:ProcessResponsible" pid="182" fmtid="{D5CDD505-2E9C-101B-9397-08002B2CF9AE}">
    <vt:lpwstr/>
  </property>
  <property name="FSC#COOELAK@1.1001:ProcessResponsiblePhone" pid="183" fmtid="{D5CDD505-2E9C-101B-9397-08002B2CF9AE}">
    <vt:lpwstr/>
  </property>
  <property name="FSC#COOELAK@1.1001:ProcessResponsibleMail" pid="184" fmtid="{D5CDD505-2E9C-101B-9397-08002B2CF9AE}">
    <vt:lpwstr/>
  </property>
  <property name="FSC#COOELAK@1.1001:ProcessResponsibleFax" pid="185" fmtid="{D5CDD505-2E9C-101B-9397-08002B2CF9AE}">
    <vt:lpwstr/>
  </property>
  <property name="FSC#COOELAK@1.1001:ApproverFirstName" pid="186" fmtid="{D5CDD505-2E9C-101B-9397-08002B2CF9AE}">
    <vt:lpwstr/>
  </property>
  <property name="FSC#COOELAK@1.1001:ApproverSurName" pid="187" fmtid="{D5CDD505-2E9C-101B-9397-08002B2CF9AE}">
    <vt:lpwstr/>
  </property>
  <property name="FSC#COOELAK@1.1001:ApproverTitle" pid="188" fmtid="{D5CDD505-2E9C-101B-9397-08002B2CF9AE}">
    <vt:lpwstr/>
  </property>
  <property name="FSC#COOELAK@1.1001:ExternalDate" pid="189" fmtid="{D5CDD505-2E9C-101B-9397-08002B2CF9AE}">
    <vt:lpwstr/>
  </property>
  <property name="FSC#COOELAK@1.1001:SettlementApprovedAt" pid="190" fmtid="{D5CDD505-2E9C-101B-9397-08002B2CF9AE}">
    <vt:lpwstr/>
  </property>
  <property name="FSC#COOELAK@1.1001:BaseNumber" pid="191" fmtid="{D5CDD505-2E9C-101B-9397-08002B2CF9AE}">
    <vt:lpwstr/>
  </property>
  <property name="FSC#COOELAK@1.1001:CurrentUserRolePos" pid="192" fmtid="{D5CDD505-2E9C-101B-9397-08002B2CF9AE}">
    <vt:lpwstr>Bearbeiter/in</vt:lpwstr>
  </property>
  <property name="FSC#COOELAK@1.1001:CurrentUserEmail" pid="193" fmtid="{D5CDD505-2E9C-101B-9397-08002B2CF9AE}">
    <vt:lpwstr/>
  </property>
  <property name="FSC#ELAKGOV@1.1001:PersonalSubjGender" pid="194" fmtid="{D5CDD505-2E9C-101B-9397-08002B2CF9AE}">
    <vt:lpwstr/>
  </property>
  <property name="FSC#ELAKGOV@1.1001:PersonalSubjFirstName" pid="195" fmtid="{D5CDD505-2E9C-101B-9397-08002B2CF9AE}">
    <vt:lpwstr/>
  </property>
  <property name="FSC#ELAKGOV@1.1001:PersonalSubjSurName" pid="196" fmtid="{D5CDD505-2E9C-101B-9397-08002B2CF9AE}">
    <vt:lpwstr/>
  </property>
  <property name="FSC#ELAKGOV@1.1001:PersonalSubjSalutation" pid="197" fmtid="{D5CDD505-2E9C-101B-9397-08002B2CF9AE}">
    <vt:lpwstr/>
  </property>
  <property name="FSC#ELAKGOV@1.1001:PersonalSubjAddress" pid="198" fmtid="{D5CDD505-2E9C-101B-9397-08002B2CF9AE}">
    <vt:lpwstr/>
  </property>
  <property name="FSC#ATSTATECFG@1.1001:Office" pid="199" fmtid="{D5CDD505-2E9C-101B-9397-08002B2CF9AE}">
    <vt:lpwstr/>
  </property>
  <property name="FSC#ATSTATECFG@1.1001:Agent" pid="200" fmtid="{D5CDD505-2E9C-101B-9397-08002B2CF9AE}">
    <vt:lpwstr/>
  </property>
  <property name="FSC#ATSTATECFG@1.1001:AgentPhone" pid="201" fmtid="{D5CDD505-2E9C-101B-9397-08002B2CF9AE}">
    <vt:lpwstr/>
  </property>
  <property name="FSC#ATSTATECFG@1.1001:DepartmentFax" pid="202" fmtid="{D5CDD505-2E9C-101B-9397-08002B2CF9AE}">
    <vt:lpwstr/>
  </property>
  <property name="FSC#ATSTATECFG@1.1001:DepartmentEmail" pid="203" fmtid="{D5CDD505-2E9C-101B-9397-08002B2CF9AE}">
    <vt:lpwstr/>
  </property>
  <property name="FSC#ATSTATECFG@1.1001:SubfileDate" pid="204" fmtid="{D5CDD505-2E9C-101B-9397-08002B2CF9AE}">
    <vt:lpwstr/>
  </property>
  <property name="FSC#ATSTATECFG@1.1001:SubfileSubject" pid="205" fmtid="{D5CDD505-2E9C-101B-9397-08002B2CF9AE}">
    <vt:lpwstr/>
  </property>
  <property name="FSC#ATSTATECFG@1.1001:DepartmentZipCode" pid="206" fmtid="{D5CDD505-2E9C-101B-9397-08002B2CF9AE}">
    <vt:lpwstr/>
  </property>
  <property name="FSC#ATSTATECFG@1.1001:DepartmentCountry" pid="207" fmtid="{D5CDD505-2E9C-101B-9397-08002B2CF9AE}">
    <vt:lpwstr/>
  </property>
  <property name="FSC#ATSTATECFG@1.1001:DepartmentCity" pid="208" fmtid="{D5CDD505-2E9C-101B-9397-08002B2CF9AE}">
    <vt:lpwstr/>
  </property>
  <property name="FSC#ATSTATECFG@1.1001:DepartmentStreet" pid="209" fmtid="{D5CDD505-2E9C-101B-9397-08002B2CF9AE}">
    <vt:lpwstr/>
  </property>
  <property name="FSC#CCAPRECONFIGG@15.1001:DepartmentON" pid="210" fmtid="{D5CDD505-2E9C-101B-9397-08002B2CF9AE}">
    <vt:lpwstr/>
  </property>
  <property name="FSC#CCAPRECONFIGG@15.1001:DepartmentWebsite" pid="211" fmtid="{D5CDD505-2E9C-101B-9397-08002B2CF9AE}">
    <vt:lpwstr/>
  </property>
  <property name="FSC#ATSTATECFG@1.1001:DepartmentDVR" pid="212" fmtid="{D5CDD505-2E9C-101B-9397-08002B2CF9AE}">
    <vt:lpwstr/>
  </property>
  <property name="FSC#ATSTATECFG@1.1001:DepartmentUID" pid="213" fmtid="{D5CDD505-2E9C-101B-9397-08002B2CF9AE}">
    <vt:lpwstr/>
  </property>
  <property name="FSC#ATSTATECFG@1.1001:SubfileReference" pid="214" fmtid="{D5CDD505-2E9C-101B-9397-08002B2CF9AE}">
    <vt:lpwstr/>
  </property>
  <property name="FSC#ATSTATECFG@1.1001:Clause" pid="215" fmtid="{D5CDD505-2E9C-101B-9397-08002B2CF9AE}">
    <vt:lpwstr/>
  </property>
  <property name="FSC#ATSTATECFG@1.1001:ApprovedSignature" pid="216" fmtid="{D5CDD505-2E9C-101B-9397-08002B2CF9AE}">
    <vt:lpwstr/>
  </property>
  <property name="FSC#ATSTATECFG@1.1001:BankAccount" pid="217" fmtid="{D5CDD505-2E9C-101B-9397-08002B2CF9AE}">
    <vt:lpwstr/>
  </property>
  <property name="FSC#ATSTATECFG@1.1001:BankAccountOwner" pid="218" fmtid="{D5CDD505-2E9C-101B-9397-08002B2CF9AE}">
    <vt:lpwstr/>
  </property>
  <property name="FSC#ATSTATECFG@1.1001:BankInstitute" pid="219" fmtid="{D5CDD505-2E9C-101B-9397-08002B2CF9AE}">
    <vt:lpwstr/>
  </property>
  <property name="FSC#ATSTATECFG@1.1001:BankAccountID" pid="220" fmtid="{D5CDD505-2E9C-101B-9397-08002B2CF9AE}">
    <vt:lpwstr/>
  </property>
  <property name="FSC#ATSTATECFG@1.1001:BankAccountIBAN" pid="221" fmtid="{D5CDD505-2E9C-101B-9397-08002B2CF9AE}">
    <vt:lpwstr/>
  </property>
  <property name="FSC#ATSTATECFG@1.1001:BankAccountBIC" pid="222" fmtid="{D5CDD505-2E9C-101B-9397-08002B2CF9AE}">
    <vt:lpwstr/>
  </property>
  <property name="FSC#ATSTATECFG@1.1001:BankName" pid="223" fmtid="{D5CDD505-2E9C-101B-9397-08002B2CF9AE}">
    <vt:lpwstr/>
  </property>
  <property name="FSC#COOELAK@1.1001:ObjectAddressees" pid="224" fmtid="{D5CDD505-2E9C-101B-9397-08002B2CF9AE}">
    <vt:lpwstr/>
  </property>
  <property name="FSC#COOELAK@1.1001:replyreference" pid="225" fmtid="{D5CDD505-2E9C-101B-9397-08002B2CF9AE}">
    <vt:lpwstr/>
  </property>
  <property name="FSC#COOELAK@1.1001:OfficeHours" pid="226" fmtid="{D5CDD505-2E9C-101B-9397-08002B2CF9AE}">
    <vt:lpwstr/>
  </property>
  <property name="FSC#COOELAK@1.1001:FileRefOULong" pid="227" fmtid="{D5CDD505-2E9C-101B-9397-08002B2CF9AE}">
    <vt:lpwstr/>
  </property>
  <property name="FSC#FSCGOVDE@1.1001:FileRefOUEmail" pid="228" fmtid="{D5CDD505-2E9C-101B-9397-08002B2CF9AE}">
    <vt:lpwstr/>
  </property>
  <property name="FSC#FSCGOVDE@1.1001:ProcedureReference" pid="229" fmtid="{D5CDD505-2E9C-101B-9397-08002B2CF9AE}">
    <vt:lpwstr/>
  </property>
  <property name="FSC#FSCGOVDE@1.1001:FileSubject" pid="230" fmtid="{D5CDD505-2E9C-101B-9397-08002B2CF9AE}">
    <vt:lpwstr/>
  </property>
  <property name="FSC#FSCGOVDE@1.1001:ProcedureSubject" pid="231" fmtid="{D5CDD505-2E9C-101B-9397-08002B2CF9AE}">
    <vt:lpwstr/>
  </property>
  <property name="FSC#FSCGOVDE@1.1001:SignFinalVersionBy" pid="232" fmtid="{D5CDD505-2E9C-101B-9397-08002B2CF9AE}">
    <vt:lpwstr/>
  </property>
  <property name="FSC#FSCGOVDE@1.1001:SignFinalVersionAt" pid="233" fmtid="{D5CDD505-2E9C-101B-9397-08002B2CF9AE}">
    <vt:lpwstr/>
  </property>
  <property name="FSC#FSCGOVDE@1.1001:ProcedureRefBarCode" pid="234" fmtid="{D5CDD505-2E9C-101B-9397-08002B2CF9AE}">
    <vt:lpwstr/>
  </property>
  <property name="FSC#FSCGOVDE@1.1001:FileAddSubj" pid="235" fmtid="{D5CDD505-2E9C-101B-9397-08002B2CF9AE}">
    <vt:lpwstr/>
  </property>
  <property name="FSC#FSCGOVDE@1.1001:DocumentSubj" pid="236" fmtid="{D5CDD505-2E9C-101B-9397-08002B2CF9AE}">
    <vt:lpwstr/>
  </property>
  <property name="FSC#FSCGOVDE@1.1001:FileRel" pid="237" fmtid="{D5CDD505-2E9C-101B-9397-08002B2CF9AE}">
    <vt:lpwstr/>
  </property>
  <property name="FSC#DEPRECONFIG@15.1001:DocumentTitle" pid="238" fmtid="{D5CDD505-2E9C-101B-9397-08002B2CF9AE}">
    <vt:lpwstr/>
  </property>
  <property name="FSC#DEPRECONFIG@15.1001:ProcedureTitle" pid="239" fmtid="{D5CDD505-2E9C-101B-9397-08002B2CF9AE}">
    <vt:lpwstr/>
  </property>
  <property name="FSC#DEPRECONFIG@15.1001:AuthorTitle" pid="240" fmtid="{D5CDD505-2E9C-101B-9397-08002B2CF9AE}">
    <vt:lpwstr>Dr.</vt:lpwstr>
  </property>
  <property name="FSC#DEPRECONFIG@15.1001:AuthorSalution" pid="241" fmtid="{D5CDD505-2E9C-101B-9397-08002B2CF9AE}">
    <vt:lpwstr/>
  </property>
  <property name="FSC#DEPRECONFIG@15.1001:AuthorName" pid="242" fmtid="{D5CDD505-2E9C-101B-9397-08002B2CF9AE}">
    <vt:lpwstr>Daniel Hutzschenreuter</vt:lpwstr>
  </property>
  <property name="FSC#DEPRECONFIG@15.1001:AuthorMail" pid="243" fmtid="{D5CDD505-2E9C-101B-9397-08002B2CF9AE}">
    <vt:lpwstr>Daniel.Hutzschenreuter@ptb.de</vt:lpwstr>
  </property>
  <property name="FSC#DEPRECONFIG@15.1001:AuthorTelephone" pid="244" fmtid="{D5CDD505-2E9C-101B-9397-08002B2CF9AE}">
    <vt:lpwstr>+49 531 592 9420</vt:lpwstr>
  </property>
  <property name="FSC#DEPRECONFIG@15.1001:AuthorFax" pid="245" fmtid="{D5CDD505-2E9C-101B-9397-08002B2CF9AE}">
    <vt:lpwstr/>
  </property>
  <property name="FSC#DEPRECONFIG@15.1001:AuthorOE" pid="246" fmtid="{D5CDD505-2E9C-101B-9397-08002B2CF9AE}">
    <vt:lpwstr/>
  </property>
  <property name="FSC#COOSYSTEM@1.1:Container" pid="247" fmtid="{D5CDD505-2E9C-101B-9397-08002B2CF9AE}">
    <vt:lpwstr>COO.2291.100.5.938136</vt:lpwstr>
  </property>
  <property name="FSC#FSCFOLIO@1.1001:docpropproject" pid="248" fmtid="{D5CDD505-2E9C-101B-9397-08002B2CF9AE}">
    <vt:lpwstr/>
  </property>
</Properties>
</file>