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3" autoAdjust="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5FDA-0829-4728-B759-5D3F13613B1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7D542-328F-46E3-9268-2622A9BD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4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C46E1-83AF-45C3-83F3-F2A647F46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791D14-6FE0-4B6C-839D-A26F31740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569C6-BAA6-407D-9494-E60425D1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70083-557B-4BDE-B0C6-74ABF3D8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16B87-D1A8-418D-9F23-B6F7A7C6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6FB9F-A361-48B5-B3C1-8EEF396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3252BE-9295-4335-8A88-D5A9D2E8B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DD267-479B-413B-8EEF-B2A3B1BE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1BE87-A5DC-407E-A976-33A6D817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8EF6C-7C3C-43AA-A52D-0C27A17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7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191A9E-90FD-4694-BFE5-EBB21CC38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2DF47-5BEB-462C-A0BA-FCB231418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6330D-FA53-4A17-9566-8AA7CB2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89867-06C6-4F4F-B060-583AAAC3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EDF3F-F611-46D0-BE52-F8F6979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A42FC-6224-4B0E-ACDF-19E780CD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51959-A3AF-495B-800F-449A549A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458C9-7433-4B62-95EB-1007564D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9A41-18C3-464F-A1B0-16A4183E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3ABD9-4A66-4CCB-93B9-BB27817D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A5371-D345-4A94-84F4-BA7EEFF5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844D0-9911-4400-9CFE-70CF1FF8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7D385-77DC-4B78-8E4A-8E6E2764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E6835-147E-4391-B791-5B526215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8B6E7-D3F2-491B-94D2-010C48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9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8092D-3E8B-40D1-8529-A06D5BE5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50E25-C563-48C0-A3A8-605E30311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B6DC7-CB56-4A8D-9E4C-D9687AAB3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9D695-F05D-4384-A461-97373DA7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8EDE-488C-43D9-922D-FF86A73C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6DC35-3A6E-4E87-8F7A-39393102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7EC01-9F25-4903-B222-8FE8DB7E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F2F64-1EAE-4DE8-9BE3-464DF1364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5C501-8752-40C7-A47E-C3BF3D09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A1EC3-8EAE-4334-AE7E-44E8C60AE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42B0FB-C2B0-4C72-BF56-23D1509FE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B97FF3-33AB-475A-9CC4-D0257A2E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DFB21-DDD8-4FCA-90F5-6D540B62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7283F9-8297-4CCE-B15C-3BE6FEF8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6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02E4-A932-4A40-BAD6-0207C5B4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80EF7-9A0B-42CE-B60D-FB5ED74F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633E3D-03A8-42A8-9BAE-E173188E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9675AB-1DFE-4E6F-908E-3C609508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9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F33E9-5470-4893-B4C6-3EEFC08B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B145CC-8EDD-440E-8EE0-90BEB159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E0E67-C688-466C-B124-1FB7C489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6377-EA75-4324-9C69-5068CA33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C53E5-FDDA-42A1-A7E8-F1FA5356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C94182-76AC-4237-84C0-DF7849E0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A6144-638E-4DCF-96A8-4AE29616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3C4D2-1DC2-4D63-B9CF-C6239BC9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05BFB-4183-4FA6-BEF5-748826C4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D70D0-061A-4D2E-A14F-1164928C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EF05C6-FBD7-44EA-9D9E-29B097E0D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396D2-4D3E-4BE2-9AF2-E9DBDBF0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C4CAB-1DF0-4D02-9631-6FA45A16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35280-65BB-4266-9E58-2D7DB90B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98CA7-4AF9-4CEF-B4AE-4BDCE62E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8AB2DA-81A4-419C-BF25-67BBE637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14477-1ED2-4CBF-8E2E-C151DF2A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79E89-05C3-467D-9FCF-2A0E438C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9BD2-85F1-4B80-9F28-BEC0F867DD7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DAFF0-7AC1-4776-8DE0-A12A39D36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B8A9A-58AB-4166-B043-760A6B50D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06C9-0874-4E4B-99F0-CE93AF64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954A-D3E9-4C15-9A93-5E4735895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/>
              <a:t>Learning to Learn Words from Visual Scenes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EF028B-8987-44CC-B457-2BD39002A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Dídac Surís, Dave Epstein, Heng Ji, Shih-Fu Chang, Carl Vondrick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5"/>
                </a:solidFill>
              </a:rPr>
              <a:t>ECCV 2020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1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01D2-59F4-4701-A7B9-A5142A46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New Words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D9B02-E4BA-43D1-B6E6-0211AA50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9" y="1988191"/>
            <a:ext cx="8411682" cy="36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84BC6-DA45-4C2E-A7A3-50FE0F14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Acquisition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EA016-B785-4A32-AA7C-71E61FBD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Language acquisition </a:t>
            </a:r>
            <a:r>
              <a:rPr lang="en-US" altLang="zh-CN" dirty="0"/>
              <a:t>is the process of learning words from the surrounding environment.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6747163-5F53-45BE-AA01-6482FBC8A06E}"/>
              </a:ext>
            </a:extLst>
          </p:cNvPr>
          <p:cNvGrpSpPr/>
          <p:nvPr/>
        </p:nvGrpSpPr>
        <p:grpSpPr>
          <a:xfrm>
            <a:off x="952078" y="3088829"/>
            <a:ext cx="3907079" cy="2918995"/>
            <a:chOff x="2618460" y="3088829"/>
            <a:chExt cx="3907079" cy="29189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759D19-ED51-465C-8AE4-D04762AF3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8460" y="3088829"/>
              <a:ext cx="3907079" cy="204197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1A88DE-DCE4-4D5D-8E34-2B6981A0DF60}"/>
                </a:ext>
              </a:extLst>
            </p:cNvPr>
            <p:cNvSpPr txBox="1"/>
            <p:nvPr/>
          </p:nvSpPr>
          <p:spPr>
            <a:xfrm>
              <a:off x="2811741" y="5299938"/>
              <a:ext cx="35205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“ghee”: the butter on the knife</a:t>
              </a:r>
            </a:p>
            <a:p>
              <a:pPr algn="ctr"/>
              <a:r>
                <a:rPr lang="en-US" altLang="zh-CN" sz="2000" dirty="0"/>
                <a:t>“roti”: the bread in the pan</a:t>
              </a:r>
              <a:endParaRPr lang="zh-CN" altLang="en-US" sz="20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1B1A6B-6047-4F3B-A9A5-6C118FE28145}"/>
              </a:ext>
            </a:extLst>
          </p:cNvPr>
          <p:cNvGrpSpPr/>
          <p:nvPr/>
        </p:nvGrpSpPr>
        <p:grpSpPr>
          <a:xfrm>
            <a:off x="4744261" y="3567113"/>
            <a:ext cx="3907079" cy="1757313"/>
            <a:chOff x="4484202" y="3458056"/>
            <a:chExt cx="4403648" cy="175731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CCAF41-1D04-4B3C-9416-2FEF8423A3B0}"/>
                </a:ext>
              </a:extLst>
            </p:cNvPr>
            <p:cNvSpPr/>
            <p:nvPr/>
          </p:nvSpPr>
          <p:spPr>
            <a:xfrm>
              <a:off x="5217515" y="3458056"/>
              <a:ext cx="293702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Multi-modal Data</a:t>
              </a:r>
              <a:endPara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D44497-0852-48BD-8E33-A8F250156F20}"/>
                </a:ext>
              </a:extLst>
            </p:cNvPr>
            <p:cNvSpPr/>
            <p:nvPr/>
          </p:nvSpPr>
          <p:spPr>
            <a:xfrm>
              <a:off x="4484202" y="4692149"/>
              <a:ext cx="440364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Single-modal Task</a:t>
              </a:r>
              <a:endPara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51BBCF3D-BC5A-42BE-B0C0-7678C3D0409B}"/>
                </a:ext>
              </a:extLst>
            </p:cNvPr>
            <p:cNvSpPr/>
            <p:nvPr/>
          </p:nvSpPr>
          <p:spPr>
            <a:xfrm>
              <a:off x="6526636" y="4109814"/>
              <a:ext cx="318782" cy="4537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0BBE9-7CB3-4246-B0C1-6815949F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Visio-linguistic Embeddings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B8592-5C52-42E6-AD07-A376126F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1401"/>
            <a:ext cx="78867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Try to learn a common &amp; </a:t>
            </a:r>
            <a:r>
              <a:rPr lang="en-US" altLang="zh-CN" dirty="0">
                <a:solidFill>
                  <a:srgbClr val="FF0000"/>
                </a:solidFill>
              </a:rPr>
              <a:t>aligned</a:t>
            </a:r>
            <a:r>
              <a:rPr lang="en-US" altLang="zh-CN" dirty="0"/>
              <a:t> embedding space for visual and textual feature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Typical architecture (ViLBERT</a:t>
            </a:r>
            <a:r>
              <a:rPr lang="en-US" altLang="zh-CN" baseline="30000" dirty="0"/>
              <a:t>*</a:t>
            </a:r>
            <a:r>
              <a:rPr lang="en-US" altLang="zh-CN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14F0D9-90CF-454B-AF31-4E07AB69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2323"/>
            <a:ext cx="7886700" cy="147991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2F7DFE-68A8-401E-BEE1-3A709A7F94CE}"/>
              </a:ext>
            </a:extLst>
          </p:cNvPr>
          <p:cNvGrpSpPr/>
          <p:nvPr/>
        </p:nvGrpSpPr>
        <p:grpSpPr>
          <a:xfrm>
            <a:off x="569055" y="3473042"/>
            <a:ext cx="8005891" cy="2489022"/>
            <a:chOff x="569055" y="3607266"/>
            <a:chExt cx="8005891" cy="24890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4F56254-C443-4B9A-8B99-50B034DA1C31}"/>
                </a:ext>
              </a:extLst>
            </p:cNvPr>
            <p:cNvSpPr/>
            <p:nvPr/>
          </p:nvSpPr>
          <p:spPr>
            <a:xfrm>
              <a:off x="569055" y="3607266"/>
              <a:ext cx="4170726" cy="171135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A66A7B-85FB-4188-B250-6F881A0D4BE9}"/>
                </a:ext>
              </a:extLst>
            </p:cNvPr>
            <p:cNvSpPr/>
            <p:nvPr/>
          </p:nvSpPr>
          <p:spPr>
            <a:xfrm>
              <a:off x="4799376" y="3607266"/>
              <a:ext cx="2490657" cy="171135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7A3F63-C36E-481F-B594-C4A308210FC6}"/>
                </a:ext>
              </a:extLst>
            </p:cNvPr>
            <p:cNvSpPr/>
            <p:nvPr/>
          </p:nvSpPr>
          <p:spPr>
            <a:xfrm>
              <a:off x="7349629" y="3607266"/>
              <a:ext cx="1225317" cy="171135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4347226-569A-4636-8B2B-4D8082F802F6}"/>
                </a:ext>
              </a:extLst>
            </p:cNvPr>
            <p:cNvSpPr txBox="1"/>
            <p:nvPr/>
          </p:nvSpPr>
          <p:spPr>
            <a:xfrm>
              <a:off x="1014385" y="5542290"/>
              <a:ext cx="328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4"/>
                  </a:solidFill>
                </a:rPr>
                <a:t>Inputs from Both Modality</a:t>
              </a:r>
              <a:endParaRPr lang="zh-CN" altLang="en-US" sz="2000" b="1" dirty="0">
                <a:solidFill>
                  <a:schemeClr val="accent4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86D8BA2-6DDF-4798-9457-0C0E10B50BEA}"/>
                </a:ext>
              </a:extLst>
            </p:cNvPr>
            <p:cNvSpPr txBox="1"/>
            <p:nvPr/>
          </p:nvSpPr>
          <p:spPr>
            <a:xfrm>
              <a:off x="5239836" y="5388402"/>
              <a:ext cx="16097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Transformer</a:t>
              </a:r>
            </a:p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Encoder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5744A23-FB02-4CE9-A71F-73F2CB982CDA}"/>
                </a:ext>
              </a:extLst>
            </p:cNvPr>
            <p:cNvSpPr txBox="1"/>
            <p:nvPr/>
          </p:nvSpPr>
          <p:spPr>
            <a:xfrm>
              <a:off x="7420311" y="5388402"/>
              <a:ext cx="10839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/>
                  </a:solidFill>
                </a:rPr>
                <a:t>Aligned</a:t>
              </a:r>
            </a:p>
            <a:p>
              <a:pPr algn="ctr"/>
              <a:r>
                <a:rPr lang="en-US" altLang="zh-CN" sz="2000" b="1" dirty="0">
                  <a:solidFill>
                    <a:schemeClr val="accent6"/>
                  </a:solidFill>
                </a:rPr>
                <a:t>Feature</a:t>
              </a:r>
              <a:endParaRPr lang="zh-CN" altLang="en-US" sz="20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75B129CE-EB0B-4DA4-970A-CBDD4FBE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247294"/>
            <a:ext cx="7886700" cy="365125"/>
          </a:xfrm>
        </p:spPr>
        <p:txBody>
          <a:bodyPr/>
          <a:lstStyle/>
          <a:p>
            <a:r>
              <a:rPr lang="en-US" altLang="zh-CN" dirty="0"/>
              <a:t>[*] </a:t>
            </a:r>
            <a:r>
              <a:rPr lang="en-US" altLang="zh-CN" dirty="0" err="1"/>
              <a:t>Jiasen</a:t>
            </a:r>
            <a:r>
              <a:rPr lang="en-US" altLang="zh-CN" dirty="0"/>
              <a:t> Lu et al., ViLBERT: Pretraining Task-Agnostic </a:t>
            </a:r>
            <a:r>
              <a:rPr lang="en-US" altLang="zh-CN" dirty="0" err="1"/>
              <a:t>Visiolinguistic</a:t>
            </a:r>
            <a:r>
              <a:rPr lang="en-US" altLang="zh-CN" dirty="0"/>
              <a:t> Representations for Vision-and-Language Tasks, </a:t>
            </a:r>
            <a:r>
              <a:rPr lang="en-US" altLang="zh-CN" dirty="0" err="1"/>
              <a:t>NeurIPS</a:t>
            </a:r>
            <a:r>
              <a:rPr lang="en-US" altLang="zh-CN" dirty="0"/>
              <a:t>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0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E40C-8E21-46D5-BFB3-2A645438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Drawbacks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C1E25-85D5-475C-9050-F137F4F8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Data inefficient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Require millions of examples to learn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Poor compositional generalization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E.g.: </a:t>
            </a:r>
            <a:r>
              <a:rPr lang="en-US" altLang="zh-CN" dirty="0">
                <a:solidFill>
                  <a:schemeClr val="accent6"/>
                </a:solidFill>
              </a:rPr>
              <a:t>Green</a:t>
            </a:r>
            <a:r>
              <a:rPr lang="en-US" altLang="zh-CN" dirty="0"/>
              <a:t> apple +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Yellow</a:t>
            </a:r>
            <a:r>
              <a:rPr lang="en-US" altLang="zh-CN" dirty="0"/>
              <a:t> banana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chemeClr val="accent6"/>
                </a:solidFill>
                <a:sym typeface="Wingdings" panose="05000000000000000000" pitchFamily="2" charset="2"/>
              </a:rPr>
              <a:t>Green</a:t>
            </a:r>
            <a:r>
              <a:rPr lang="en-US" altLang="zh-CN" dirty="0">
                <a:sym typeface="Wingdings" panose="05000000000000000000" pitchFamily="2" charset="2"/>
              </a:rPr>
              <a:t> banana?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What about novel words?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Fixed embeddings are unable to adapt to novel words at inference time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7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513A2-7EDC-4FB3-9C18-C92F9C15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AF1EE-BC8F-4F4C-BBCD-6DFE0B58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788"/>
            <a:ext cx="78867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Instead of learning the word embeddings, learn the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en-US" altLang="zh-CN" dirty="0"/>
              <a:t> for acquiring word embeddings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As usual, train to perform a masked word task ...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But, do so by </a:t>
            </a:r>
            <a:r>
              <a:rPr lang="en-US" altLang="zh-CN" dirty="0">
                <a:solidFill>
                  <a:srgbClr val="FF0000"/>
                </a:solidFill>
              </a:rPr>
              <a:t>copying and pasting </a:t>
            </a:r>
            <a:r>
              <a:rPr lang="en-US" altLang="zh-CN" dirty="0"/>
              <a:t>words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9F9080-46AE-4502-A35A-07BF72D4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17" y="4244829"/>
            <a:ext cx="6208365" cy="16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933D-3993-4F8E-A0F4-33B470DD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Training Episode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D7381C-DEEC-48C5-A69B-3015A0BC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51" y="1733346"/>
            <a:ext cx="5874286" cy="217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A72BFB-2D82-4D5A-868C-596BCBBE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1" y="4165534"/>
            <a:ext cx="4405714" cy="201142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18AC2B-3183-4247-A4F2-EF42E74DD320}"/>
              </a:ext>
            </a:extLst>
          </p:cNvPr>
          <p:cNvGrpSpPr/>
          <p:nvPr/>
        </p:nvGrpSpPr>
        <p:grpSpPr>
          <a:xfrm>
            <a:off x="5963049" y="2560307"/>
            <a:ext cx="2552301" cy="2872551"/>
            <a:chOff x="5963049" y="2560307"/>
            <a:chExt cx="2552301" cy="287255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0CCEB2-89A0-4069-8BB3-259C8AB33ACE}"/>
                </a:ext>
              </a:extLst>
            </p:cNvPr>
            <p:cNvSpPr/>
            <p:nvPr/>
          </p:nvSpPr>
          <p:spPr>
            <a:xfrm>
              <a:off x="7372088" y="2560307"/>
              <a:ext cx="114326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Novel</a:t>
              </a:r>
              <a:endPara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842D486-B898-4296-B323-CE9ABCF016FB}"/>
                </a:ext>
              </a:extLst>
            </p:cNvPr>
            <p:cNvSpPr/>
            <p:nvPr/>
          </p:nvSpPr>
          <p:spPr>
            <a:xfrm>
              <a:off x="5963049" y="4909638"/>
              <a:ext cx="25523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Compositional</a:t>
              </a:r>
              <a:endPara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43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B7AB-C5CA-4198-99BA-92B49358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30B4BE-200D-44F7-851C-E8435E8D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6" y="2019986"/>
            <a:ext cx="8850385" cy="24855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D2D17E-738D-44AD-9749-706F8DC2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48" y="4885197"/>
            <a:ext cx="7084503" cy="8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D912D-7DC7-4EA0-952D-31D6D373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742CE-5ED9-420A-8688-B4F97DEE3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Pointing to Words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point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Word Cloze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Cross-entropy loss same as BERT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Visual Cloze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Triplet loss with cosine similarity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742CE-5ED9-420A-8688-B4F97DEE3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43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DFA85-42BA-4CD2-A263-52826AF3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Non-parametric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329D8-6226-4B81-90E9-F0487211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an episode of vision and language pairs</a:t>
            </a:r>
          </a:p>
          <a:p>
            <a:r>
              <a:rPr lang="en-US" altLang="zh-CN" dirty="0"/>
              <a:t>Acquire words from reference set by pointing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BC77DC-4C51-4E5A-A2F2-4A71C15C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" y="3183456"/>
            <a:ext cx="8732939" cy="29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232</Words>
  <Application>Microsoft Office PowerPoint</Application>
  <PresentationFormat>全屏显示(4:3)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Wingdings</vt:lpstr>
      <vt:lpstr>Office 主题​​</vt:lpstr>
      <vt:lpstr>Learning to Learn Words from Visual Scenes</vt:lpstr>
      <vt:lpstr>Language Acquisition</vt:lpstr>
      <vt:lpstr>Visio-linguistic Embeddings</vt:lpstr>
      <vt:lpstr>Drawbacks</vt:lpstr>
      <vt:lpstr>Motivation</vt:lpstr>
      <vt:lpstr>Build Training Episode</vt:lpstr>
      <vt:lpstr>Model Architecture</vt:lpstr>
      <vt:lpstr>Learning Objectives</vt:lpstr>
      <vt:lpstr>Non-parametric Inference</vt:lpstr>
      <vt:lpstr>Embedding New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Learn Words from Visual Scenes</dc:title>
  <dc:creator>萌五</dc:creator>
  <cp:lastModifiedBy>萌五</cp:lastModifiedBy>
  <cp:revision>24</cp:revision>
  <dcterms:created xsi:type="dcterms:W3CDTF">2020-10-15T08:42:22Z</dcterms:created>
  <dcterms:modified xsi:type="dcterms:W3CDTF">2020-10-16T03:31:38Z</dcterms:modified>
</cp:coreProperties>
</file>