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7" r:id="rId2"/>
  </p:sldMasterIdLst>
  <p:notesMasterIdLst>
    <p:notesMasterId r:id="rId15"/>
  </p:notesMasterIdLst>
  <p:handoutMasterIdLst>
    <p:handoutMasterId r:id="rId16"/>
  </p:handoutMasterIdLst>
  <p:sldIdLst>
    <p:sldId id="256" r:id="rId3"/>
    <p:sldId id="345" r:id="rId4"/>
    <p:sldId id="356" r:id="rId5"/>
    <p:sldId id="347" r:id="rId6"/>
    <p:sldId id="346" r:id="rId7"/>
    <p:sldId id="357" r:id="rId8"/>
    <p:sldId id="358" r:id="rId9"/>
    <p:sldId id="359" r:id="rId10"/>
    <p:sldId id="360" r:id="rId11"/>
    <p:sldId id="361" r:id="rId12"/>
    <p:sldId id="353" r:id="rId13"/>
    <p:sldId id="355" r:id="rId14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6FC"/>
    <a:srgbClr val="36A9AC"/>
    <a:srgbClr val="D61E42"/>
    <a:srgbClr val="A80C26"/>
    <a:srgbClr val="2261A6"/>
    <a:srgbClr val="DF2736"/>
    <a:srgbClr val="E6E6E6"/>
    <a:srgbClr val="495ADB"/>
    <a:srgbClr val="544DD7"/>
    <a:srgbClr val="0807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1841" autoAdjust="0"/>
  </p:normalViewPr>
  <p:slideViewPr>
    <p:cSldViewPr snapToGrid="0">
      <p:cViewPr>
        <p:scale>
          <a:sx n="100" d="100"/>
          <a:sy n="100" d="100"/>
        </p:scale>
        <p:origin x="966" y="2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7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C49B2-44E8-4EFD-A97B-B11A258AE913}" type="datetimeFigureOut">
              <a:rPr lang="zh-CN" altLang="en-US" smtClean="0"/>
              <a:t>2020/10/16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3AF3-F35D-4318-B7D7-AB8D96882F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748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2020/10/16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85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altLang="zh-CN" dirty="0" smtClean="0"/>
              <a:t>captioning models with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global visual feature</a:t>
            </a:r>
          </a:p>
          <a:p>
            <a:pPr marL="228600" indent="-228600">
              <a:buAutoNum type="arabicParenR"/>
            </a:pPr>
            <a:r>
              <a:rPr lang="en-US" altLang="zh-CN" dirty="0" smtClean="0"/>
              <a:t>attentive models with image regions</a:t>
            </a:r>
          </a:p>
          <a:p>
            <a:pPr marL="228600" indent="-228600">
              <a:buAutoNum type="arabicParenR"/>
            </a:pPr>
            <a:r>
              <a:rPr lang="en-US" altLang="zh-CN" dirty="0" smtClean="0"/>
              <a:t>show, control</a:t>
            </a:r>
            <a:r>
              <a:rPr lang="en-US" altLang="zh-CN" baseline="0" dirty="0" smtClean="0"/>
              <a:t> and tell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742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54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39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695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85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263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53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6ECB370-12D0-4478-B2C1-42041D3548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副标题 2">
            <a:extLst>
              <a:ext uri="{FF2B5EF4-FFF2-40B4-BE49-F238E27FC236}">
                <a16:creationId xmlns:a16="http://schemas.microsoft.com/office/drawing/2014/main" id="{DE4774FD-CA84-4334-A5E6-4018CC8F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6" y="2877828"/>
            <a:ext cx="10850562" cy="44459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1BC89B0-625D-43E6-B3D9-96B6348FD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6" y="1786122"/>
            <a:ext cx="10850562" cy="1072602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F63CF7FF-9841-453A-8D11-A8042CB0D3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6" y="4052304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13">
            <a:extLst>
              <a:ext uri="{FF2B5EF4-FFF2-40B4-BE49-F238E27FC236}">
                <a16:creationId xmlns:a16="http://schemas.microsoft.com/office/drawing/2014/main" id="{B30B88CF-5CF5-40AB-A59C-05AF2340E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4348575"/>
            <a:ext cx="1085056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27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F495E1F-136D-4BE1-A02C-183CC0F3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EB21F71-7218-4FD8-ABCC-4872707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269" y="2106386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19F0CF5A-B131-4349-8F42-32CB3037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3385" y="300173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>
            <a:extLst>
              <a:ext uri="{FF2B5EF4-FFF2-40B4-BE49-F238E27FC236}">
                <a16:creationId xmlns:a16="http://schemas.microsoft.com/office/drawing/2014/main" id="{F021CB09-2624-4284-AFC6-0124B76C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14" name="页脚占位符 3">
            <a:extLst>
              <a:ext uri="{FF2B5EF4-FFF2-40B4-BE49-F238E27FC236}">
                <a16:creationId xmlns:a16="http://schemas.microsoft.com/office/drawing/2014/main" id="{783C9B21-C950-4BB2-8D5A-8D24BC99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4">
            <a:extLst>
              <a:ext uri="{FF2B5EF4-FFF2-40B4-BE49-F238E27FC236}">
                <a16:creationId xmlns:a16="http://schemas.microsoft.com/office/drawing/2014/main" id="{74383B9E-1B45-4B85-959B-1AF9865E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6" name="标题 5">
            <a:extLst>
              <a:ext uri="{FF2B5EF4-FFF2-40B4-BE49-F238E27FC236}">
                <a16:creationId xmlns:a16="http://schemas.microsoft.com/office/drawing/2014/main" id="{09678C7F-4932-45D0-B060-27F796ED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7" name="内容占位符 7">
            <a:extLst>
              <a:ext uri="{FF2B5EF4-FFF2-40B4-BE49-F238E27FC236}">
                <a16:creationId xmlns:a16="http://schemas.microsoft.com/office/drawing/2014/main" id="{BF34A00D-273C-4CDA-9216-5588AB015D2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8293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418E05-6741-489F-BC17-B35692DAB7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3BD9754C-2EB9-4F25-A6A6-BC54AF85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FE0A611-686D-4957-B01C-FA736556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7B408F-7D37-4BBC-9EBF-42E5395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7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EAB898-6665-4BFE-A7DA-D0B6B0EAF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23DCF18F-1C52-4FAC-8ABB-3B8FEFDBDB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6581" y="1807491"/>
            <a:ext cx="5426076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7" name="文本占位符 62">
            <a:extLst>
              <a:ext uri="{FF2B5EF4-FFF2-40B4-BE49-F238E27FC236}">
                <a16:creationId xmlns:a16="http://schemas.microsoft.com/office/drawing/2014/main" id="{3573A750-9A1A-4E4F-BB95-77AF14ED7C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66581" y="4113727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980AC26D-505D-4F35-96F2-8E856207F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6582" y="3817456"/>
            <a:ext cx="5426076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DC275-985E-45AD-860F-39764B073D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6E8A6F-5490-408C-8C53-2F6FF0E0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A3F001-13E7-4974-B329-DB5883B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927F79-CA31-477B-A081-7FA1A46F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3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31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79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ED2FF44A-F9A2-4734-B9FC-7C1F743F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8236A47E-D89B-44EB-9BF9-7FB07A284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90EC732-A8F9-4A9A-AC20-F97FE80F7E32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3">
            <a:extLst>
              <a:ext uri="{FF2B5EF4-FFF2-40B4-BE49-F238E27FC236}">
                <a16:creationId xmlns:a16="http://schemas.microsoft.com/office/drawing/2014/main" id="{B202BAAB-B381-4751-972E-4B7523C14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2020/10/16 Friday</a:t>
            </a:fld>
            <a:endParaRPr lang="zh-CN" altLang="en-US"/>
          </a:p>
        </p:txBody>
      </p:sp>
      <p:sp>
        <p:nvSpPr>
          <p:cNvPr id="12" name="页脚占位符 4">
            <a:extLst>
              <a:ext uri="{FF2B5EF4-FFF2-40B4-BE49-F238E27FC236}">
                <a16:creationId xmlns:a16="http://schemas.microsoft.com/office/drawing/2014/main" id="{7D59A130-CDC7-49D3-9E11-DF24A2740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4F3C11EF-40A7-4E60-85E3-29F5F570C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4" r:id="rId4"/>
    <p:sldLayoutId id="2147483665" r:id="rId5"/>
    <p:sldLayoutId id="2147483661" r:id="rId6"/>
    <p:sldLayoutId id="2147483666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12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69926" y="2038370"/>
            <a:ext cx="10850562" cy="1072602"/>
          </a:xfrm>
        </p:spPr>
        <p:txBody>
          <a:bodyPr/>
          <a:lstStyle/>
          <a:p>
            <a:r>
              <a:rPr lang="en-US" altLang="zh-CN" dirty="0" smtClean="0"/>
              <a:t>Image Captioning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蒋志宏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2020.10.16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Sorting Network</a:t>
            </a:r>
            <a:endParaRPr lang="zh-CN" altLang="en-US" sz="2400" dirty="0"/>
          </a:p>
        </p:txBody>
      </p:sp>
      <p:sp>
        <p:nvSpPr>
          <p:cNvPr id="7" name="AutoShape 2" descr="[公式]"/>
          <p:cNvSpPr>
            <a:spLocks noChangeAspect="1" noChangeArrowheads="1"/>
          </p:cNvSpPr>
          <p:nvPr/>
        </p:nvSpPr>
        <p:spPr bwMode="auto">
          <a:xfrm>
            <a:off x="69627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/>
          <p:cNvSpPr>
            <a:spLocks noChangeAspect="1" noChangeArrowheads="1"/>
          </p:cNvSpPr>
          <p:nvPr/>
        </p:nvSpPr>
        <p:spPr bwMode="auto">
          <a:xfrm>
            <a:off x="904875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/>
          <p:cNvSpPr>
            <a:spLocks noChangeAspect="1" noChangeArrowheads="1"/>
          </p:cNvSpPr>
          <p:nvPr/>
        </p:nvSpPr>
        <p:spPr bwMode="auto">
          <a:xfrm>
            <a:off x="1288732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/>
          <p:cNvSpPr>
            <a:spLocks noChangeAspect="1" noChangeArrowheads="1"/>
          </p:cNvSpPr>
          <p:nvPr/>
        </p:nvSpPr>
        <p:spPr bwMode="auto">
          <a:xfrm>
            <a:off x="6569075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/>
          <p:cNvSpPr>
            <a:spLocks noChangeAspect="1" noChangeArrowheads="1"/>
          </p:cNvSpPr>
          <p:nvPr/>
        </p:nvSpPr>
        <p:spPr bwMode="auto">
          <a:xfrm>
            <a:off x="10966450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125272"/>
            <a:ext cx="5130654" cy="42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1212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Results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564615"/>
            <a:ext cx="10973277" cy="16992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00" y="4150135"/>
            <a:ext cx="11011499" cy="179256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5722" y="11071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Region Sequence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15722" y="373177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Region 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84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773299" y="2882900"/>
            <a:ext cx="22541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 smtClean="0"/>
              <a:t>Q</a:t>
            </a:r>
            <a:r>
              <a:rPr lang="en-US" altLang="zh-CN" sz="5400" dirty="0" smtClean="0"/>
              <a:t> &amp; </a:t>
            </a:r>
            <a:r>
              <a:rPr lang="en-US" altLang="zh-CN" sz="6600" dirty="0"/>
              <a:t>A</a:t>
            </a:r>
            <a:endParaRPr lang="zh-CN" altLang="en-US" sz="6600" dirty="0"/>
          </a:p>
        </p:txBody>
      </p:sp>
    </p:spTree>
    <p:extLst>
      <p:ext uri="{BB962C8B-B14F-4D97-AF65-F5344CB8AC3E}">
        <p14:creationId xmlns:p14="http://schemas.microsoft.com/office/powerpoint/2010/main" val="55935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28A4DE6-CC58-47DF-A4F8-451A92F65A96}"/>
              </a:ext>
            </a:extLst>
          </p:cNvPr>
          <p:cNvSpPr/>
          <p:nvPr/>
        </p:nvSpPr>
        <p:spPr>
          <a:xfrm>
            <a:off x="673100" y="2882900"/>
            <a:ext cx="11518900" cy="1104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361274" y="641742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CVPR 2019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580" y="2295253"/>
            <a:ext cx="7270335" cy="212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7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Controllable Image Captioning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051660"/>
            <a:ext cx="7857445" cy="31413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15722" y="4312709"/>
            <a:ext cx="95174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 </a:t>
            </a:r>
            <a:r>
              <a:rPr lang="en-US" altLang="zh-CN" sz="2000" dirty="0"/>
              <a:t>caption </a:t>
            </a:r>
            <a:r>
              <a:rPr lang="en-US" altLang="zh-CN" sz="2000" dirty="0" smtClean="0"/>
              <a:t>can </a:t>
            </a:r>
            <a:r>
              <a:rPr lang="en-US" altLang="zh-CN" sz="2000" dirty="0"/>
              <a:t>be decomposed into </a:t>
            </a:r>
            <a:r>
              <a:rPr lang="en-US" altLang="zh-CN" sz="2000" b="1" dirty="0">
                <a:solidFill>
                  <a:srgbClr val="FF0000"/>
                </a:solidFill>
              </a:rPr>
              <a:t>a sequence of different noun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chunks</a:t>
            </a:r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As </a:t>
            </a:r>
            <a:r>
              <a:rPr lang="en-US" altLang="zh-CN" sz="2000" dirty="0"/>
              <a:t>noun </a:t>
            </a:r>
            <a:r>
              <a:rPr lang="en-US" altLang="zh-CN" sz="2000" dirty="0" smtClean="0"/>
              <a:t>chunks can </a:t>
            </a:r>
            <a:r>
              <a:rPr lang="en-US" altLang="zh-CN" sz="2000" dirty="0"/>
              <a:t>be visually </a:t>
            </a:r>
            <a:r>
              <a:rPr lang="en-US" altLang="zh-CN" sz="2000" b="1" dirty="0">
                <a:solidFill>
                  <a:srgbClr val="FF0000"/>
                </a:solidFill>
              </a:rPr>
              <a:t>grounded into image regions</a:t>
            </a:r>
            <a:r>
              <a:rPr lang="en-US" altLang="zh-CN" sz="2000" dirty="0"/>
              <a:t>, a caption can also be mapped to a sequence of regions, each corresponding to a noun chunk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789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Controllable Image Captioning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3" y="1084187"/>
            <a:ext cx="8166328" cy="50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Model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198361"/>
            <a:ext cx="10734471" cy="402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24817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Language Model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3" y="1134001"/>
            <a:ext cx="4984978" cy="2980633"/>
          </a:xfrm>
          <a:prstGeom prst="rect">
            <a:avLst/>
          </a:prstGeom>
        </p:spPr>
      </p:pic>
      <p:sp>
        <p:nvSpPr>
          <p:cNvPr id="7" name="AutoShape 2" descr="[公式]"/>
          <p:cNvSpPr>
            <a:spLocks noChangeAspect="1" noChangeArrowheads="1"/>
          </p:cNvSpPr>
          <p:nvPr/>
        </p:nvSpPr>
        <p:spPr bwMode="auto">
          <a:xfrm>
            <a:off x="69627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/>
          <p:cNvSpPr>
            <a:spLocks noChangeAspect="1" noChangeArrowheads="1"/>
          </p:cNvSpPr>
          <p:nvPr/>
        </p:nvSpPr>
        <p:spPr bwMode="auto">
          <a:xfrm>
            <a:off x="904875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/>
          <p:cNvSpPr>
            <a:spLocks noChangeAspect="1" noChangeArrowheads="1"/>
          </p:cNvSpPr>
          <p:nvPr/>
        </p:nvSpPr>
        <p:spPr bwMode="auto">
          <a:xfrm>
            <a:off x="1288732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/>
          <p:cNvSpPr>
            <a:spLocks noChangeAspect="1" noChangeArrowheads="1"/>
          </p:cNvSpPr>
          <p:nvPr/>
        </p:nvSpPr>
        <p:spPr bwMode="auto">
          <a:xfrm>
            <a:off x="6569075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/>
          <p:cNvSpPr>
            <a:spLocks noChangeAspect="1" noChangeArrowheads="1"/>
          </p:cNvSpPr>
          <p:nvPr/>
        </p:nvSpPr>
        <p:spPr bwMode="auto">
          <a:xfrm>
            <a:off x="10966450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15722" y="4315941"/>
                <a:ext cx="10223728" cy="1825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A</a:t>
                </a:r>
                <a:r>
                  <a:rPr lang="zh-CN" altLang="zh-CN" dirty="0"/>
                  <a:t>ttention</a:t>
                </a:r>
                <a:r>
                  <a:rPr lang="en-US" altLang="zh-CN" dirty="0"/>
                  <a:t> LSTM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输出用于计算Adaptive Attention以及Chunk</a:t>
                </a:r>
                <a:r>
                  <a:rPr lang="en-US" altLang="zh-CN" dirty="0"/>
                  <a:t>-</a:t>
                </a:r>
                <a:r>
                  <a:rPr lang="zh-CN" altLang="zh-CN" dirty="0"/>
                  <a:t>Shifting Gate</a:t>
                </a:r>
                <a:r>
                  <a:rPr lang="zh-CN" altLang="zh-CN" dirty="0" smtClean="0"/>
                  <a:t>，</a:t>
                </a:r>
                <a:r>
                  <a:rPr lang="zh-CN" altLang="en-US" dirty="0" smtClean="0"/>
                  <a:t>生成</a:t>
                </a:r>
                <a:r>
                  <a:rPr lang="zh-CN" altLang="en-US" dirty="0"/>
                  <a:t>下一个</a:t>
                </a:r>
                <a:r>
                  <a:rPr lang="zh-CN" altLang="en-US" dirty="0" smtClean="0"/>
                  <a:t>词</a:t>
                </a:r>
                <a:r>
                  <a:rPr lang="en-US" altLang="zh-CN" dirty="0" smtClean="0"/>
                  <a:t>attend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上下文特征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，以及</a:t>
                </a:r>
                <a:r>
                  <a:rPr lang="zh-CN" altLang="en-US" dirty="0"/>
                  <a:t>产生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决定是否切换到下一个</a:t>
                </a:r>
                <a:r>
                  <a:rPr lang="en-US" altLang="zh-CN" dirty="0"/>
                  <a:t>image region</a:t>
                </a:r>
                <a:r>
                  <a:rPr lang="zh-CN" altLang="zh-CN" dirty="0"/>
                  <a:t>；</a:t>
                </a:r>
                <a:endParaRPr lang="en-US" altLang="zh-CN" dirty="0"/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dirty="0"/>
              </a:p>
              <a:p>
                <a:pPr lv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/>
                  <a:t>Language </a:t>
                </a:r>
                <a:r>
                  <a:rPr lang="zh-CN" altLang="zh-CN" dirty="0"/>
                  <a:t>LSTM</a:t>
                </a:r>
                <a:r>
                  <a:rPr lang="en-US" altLang="zh-CN" dirty="0"/>
                  <a:t> </a:t>
                </a:r>
                <a:r>
                  <a:rPr lang="zh-CN" altLang="zh-CN" dirty="0"/>
                  <a:t>接受</a:t>
                </a:r>
                <a:r>
                  <a:rPr lang="en-US" altLang="zh-CN" dirty="0"/>
                  <a:t>Attention LSTM</a:t>
                </a:r>
                <a:r>
                  <a:rPr lang="zh-CN" altLang="zh-CN" dirty="0"/>
                  <a:t>的隐藏状态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zh-CN" dirty="0"/>
                  <a:t>以及经过Adaptive Attention的上下文特征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作为输入，预测下一个单词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dirty="0"/>
                  <a:t>。</a:t>
                </a: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22" y="4315941"/>
                <a:ext cx="10223728" cy="1825115"/>
              </a:xfrm>
              <a:prstGeom prst="rect">
                <a:avLst/>
              </a:prstGeom>
              <a:blipFill>
                <a:blip r:embed="rId4"/>
                <a:stretch>
                  <a:fillRect l="-477" r="-298" b="-2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2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2940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Chunk Shifting Gate</a:t>
            </a:r>
            <a:endParaRPr lang="zh-CN" altLang="en-US" sz="2400" dirty="0"/>
          </a:p>
        </p:txBody>
      </p:sp>
      <p:sp>
        <p:nvSpPr>
          <p:cNvPr id="7" name="AutoShape 2" descr="[公式]"/>
          <p:cNvSpPr>
            <a:spLocks noChangeAspect="1" noChangeArrowheads="1"/>
          </p:cNvSpPr>
          <p:nvPr/>
        </p:nvSpPr>
        <p:spPr bwMode="auto">
          <a:xfrm>
            <a:off x="69627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/>
          <p:cNvSpPr>
            <a:spLocks noChangeAspect="1" noChangeArrowheads="1"/>
          </p:cNvSpPr>
          <p:nvPr/>
        </p:nvSpPr>
        <p:spPr bwMode="auto">
          <a:xfrm>
            <a:off x="904875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/>
          <p:cNvSpPr>
            <a:spLocks noChangeAspect="1" noChangeArrowheads="1"/>
          </p:cNvSpPr>
          <p:nvPr/>
        </p:nvSpPr>
        <p:spPr bwMode="auto">
          <a:xfrm>
            <a:off x="1288732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/>
          <p:cNvSpPr>
            <a:spLocks noChangeAspect="1" noChangeArrowheads="1"/>
          </p:cNvSpPr>
          <p:nvPr/>
        </p:nvSpPr>
        <p:spPr bwMode="auto">
          <a:xfrm>
            <a:off x="6569075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/>
          <p:cNvSpPr>
            <a:spLocks noChangeAspect="1" noChangeArrowheads="1"/>
          </p:cNvSpPr>
          <p:nvPr/>
        </p:nvSpPr>
        <p:spPr bwMode="auto">
          <a:xfrm>
            <a:off x="10966450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134001"/>
            <a:ext cx="3584803" cy="21434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22" y="4119341"/>
            <a:ext cx="3086100" cy="790575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15722" y="3334511"/>
            <a:ext cx="9661753" cy="784830"/>
            <a:chOff x="615722" y="3526158"/>
            <a:chExt cx="10350728" cy="784830"/>
          </a:xfrm>
        </p:grpSpPr>
        <p:sp>
          <p:nvSpPr>
            <p:cNvPr id="14" name="文本框 13"/>
            <p:cNvSpPr txBox="1"/>
            <p:nvPr/>
          </p:nvSpPr>
          <p:spPr>
            <a:xfrm>
              <a:off x="615722" y="3526158"/>
              <a:ext cx="10350728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dirty="0"/>
                <a:t>在每个时间点，</a:t>
              </a:r>
              <a:r>
                <a:rPr lang="zh-CN" altLang="en-US" dirty="0" smtClean="0"/>
                <a:t>基于</a:t>
              </a:r>
              <a:r>
                <a:rPr lang="en-US" altLang="zh-CN" dirty="0" smtClean="0"/>
                <a:t>attention LSTM</a:t>
              </a:r>
              <a:r>
                <a:rPr lang="zh-CN" altLang="en-US" dirty="0"/>
                <a:t>的状态设立一个</a:t>
              </a:r>
              <a:r>
                <a:rPr lang="en-US" altLang="zh-CN" dirty="0"/>
                <a:t>chunk </a:t>
              </a:r>
              <a:r>
                <a:rPr lang="en-US" altLang="zh-CN" dirty="0" smtClean="0"/>
                <a:t>sentinel</a:t>
              </a:r>
              <a:r>
                <a:rPr lang="zh-CN" altLang="en-US" dirty="0" smtClean="0"/>
                <a:t>，记</a:t>
              </a:r>
              <a:r>
                <a:rPr lang="zh-CN" altLang="en-US" dirty="0"/>
                <a:t>为      ，表示在每个</a:t>
              </a:r>
              <a:r>
                <a:rPr lang="en-US" altLang="zh-CN" dirty="0"/>
                <a:t>chunk</a:t>
              </a:r>
              <a:r>
                <a:rPr lang="zh-CN" altLang="en-US" dirty="0"/>
                <a:t>结尾处</a:t>
              </a:r>
              <a:r>
                <a:rPr lang="en-US" altLang="zh-CN" dirty="0"/>
                <a:t>LSTM</a:t>
              </a:r>
              <a:r>
                <a:rPr lang="zh-CN" altLang="en-US" dirty="0"/>
                <a:t>的状态。</a:t>
              </a: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8025" y="3544080"/>
              <a:ext cx="350332" cy="38401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311124" y="5353292"/>
            <a:ext cx="4467023" cy="1474632"/>
            <a:chOff x="301599" y="4991342"/>
            <a:chExt cx="4467023" cy="14746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5722" y="5742074"/>
              <a:ext cx="4152900" cy="723900"/>
            </a:xfrm>
            <a:prstGeom prst="rect">
              <a:avLst/>
            </a:prstGeom>
          </p:spPr>
        </p:pic>
        <p:grpSp>
          <p:nvGrpSpPr>
            <p:cNvPr id="18" name="组合 17"/>
            <p:cNvGrpSpPr/>
            <p:nvPr/>
          </p:nvGrpSpPr>
          <p:grpSpPr>
            <a:xfrm>
              <a:off x="301599" y="4991342"/>
              <a:ext cx="4298772" cy="812800"/>
              <a:chOff x="288875" y="5112863"/>
              <a:chExt cx="4298772" cy="812800"/>
            </a:xfrm>
          </p:grpSpPr>
          <p:pic>
            <p:nvPicPr>
              <p:cNvPr id="5" name="图片 4"/>
              <p:cNvPicPr>
                <a:picLocks noChangeAspect="1"/>
              </p:cNvPicPr>
              <p:nvPr/>
            </p:nvPicPr>
            <p:blipFill rotWithShape="1">
              <a:blip r:embed="rId7"/>
              <a:srcRect t="57580"/>
              <a:stretch/>
            </p:blipFill>
            <p:spPr>
              <a:xfrm>
                <a:off x="520472" y="5545853"/>
                <a:ext cx="4067175" cy="379810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 rotWithShape="1">
              <a:blip r:embed="rId7"/>
              <a:srcRect b="51640"/>
              <a:stretch/>
            </p:blipFill>
            <p:spPr>
              <a:xfrm>
                <a:off x="288875" y="5112863"/>
                <a:ext cx="4067175" cy="432990"/>
              </a:xfrm>
              <a:prstGeom prst="rect">
                <a:avLst/>
              </a:prstGeom>
            </p:spPr>
          </p:pic>
        </p:grpSp>
      </p:grpSp>
      <p:sp>
        <p:nvSpPr>
          <p:cNvPr id="20" name="文本框 19"/>
          <p:cNvSpPr txBox="1"/>
          <p:nvPr/>
        </p:nvSpPr>
        <p:spPr>
          <a:xfrm>
            <a:off x="606197" y="4961027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chunk sentinel</a:t>
            </a:r>
            <a:r>
              <a:rPr lang="zh-CN" altLang="en-US" dirty="0" smtClean="0"/>
              <a:t>的分数来决定，是否需要切换为下一个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76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2666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Adaptive Attention</a:t>
            </a:r>
            <a:endParaRPr lang="zh-CN" altLang="en-US" sz="2400" dirty="0"/>
          </a:p>
        </p:txBody>
      </p:sp>
      <p:sp>
        <p:nvSpPr>
          <p:cNvPr id="7" name="AutoShape 2" descr="[公式]"/>
          <p:cNvSpPr>
            <a:spLocks noChangeAspect="1" noChangeArrowheads="1"/>
          </p:cNvSpPr>
          <p:nvPr/>
        </p:nvSpPr>
        <p:spPr bwMode="auto">
          <a:xfrm>
            <a:off x="69627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/>
          <p:cNvSpPr>
            <a:spLocks noChangeAspect="1" noChangeArrowheads="1"/>
          </p:cNvSpPr>
          <p:nvPr/>
        </p:nvSpPr>
        <p:spPr bwMode="auto">
          <a:xfrm>
            <a:off x="904875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/>
          <p:cNvSpPr>
            <a:spLocks noChangeAspect="1" noChangeArrowheads="1"/>
          </p:cNvSpPr>
          <p:nvPr/>
        </p:nvSpPr>
        <p:spPr bwMode="auto">
          <a:xfrm>
            <a:off x="1288732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/>
          <p:cNvSpPr>
            <a:spLocks noChangeAspect="1" noChangeArrowheads="1"/>
          </p:cNvSpPr>
          <p:nvPr/>
        </p:nvSpPr>
        <p:spPr bwMode="auto">
          <a:xfrm>
            <a:off x="6569075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/>
          <p:cNvSpPr>
            <a:spLocks noChangeAspect="1" noChangeArrowheads="1"/>
          </p:cNvSpPr>
          <p:nvPr/>
        </p:nvSpPr>
        <p:spPr bwMode="auto">
          <a:xfrm>
            <a:off x="10966450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5723" y="3356407"/>
            <a:ext cx="27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设立一个</a:t>
            </a:r>
            <a:r>
              <a:rPr lang="en-US" altLang="zh-CN" dirty="0"/>
              <a:t>visual sentinel</a:t>
            </a:r>
            <a:r>
              <a:rPr lang="zh-CN" altLang="en-US" dirty="0"/>
              <a:t>：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143526"/>
            <a:ext cx="3584803" cy="214343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22" y="3776134"/>
            <a:ext cx="3194278" cy="768993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653358" y="5337808"/>
            <a:ext cx="5232628" cy="1186228"/>
            <a:chOff x="647114" y="5069657"/>
            <a:chExt cx="5232628" cy="118622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972" y="5416069"/>
              <a:ext cx="2203678" cy="839816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114" y="5069657"/>
              <a:ext cx="5232628" cy="37802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09259" y="4868683"/>
                <a:ext cx="3200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 smtClean="0"/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dirty="0">
                        <a:latin typeface="Cambria Math" panose="02040503050406030204" pitchFamily="18" charset="0"/>
                      </a:rPr>
                      <m:t>; 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] </a:t>
                </a:r>
                <a:r>
                  <a:rPr lang="zh-CN" altLang="en-US" dirty="0" smtClean="0"/>
                  <a:t>的</a:t>
                </a:r>
                <a:r>
                  <a:rPr lang="en-US" altLang="zh-CN" dirty="0"/>
                  <a:t>attention:</a:t>
                </a:r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9" y="4868683"/>
                <a:ext cx="3200742" cy="369332"/>
              </a:xfrm>
              <a:prstGeom prst="rect">
                <a:avLst/>
              </a:prstGeom>
              <a:blipFill>
                <a:blip r:embed="rId7"/>
                <a:stretch>
                  <a:fillRect l="-171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1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15722" y="548430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Sorting Network</a:t>
            </a:r>
            <a:endParaRPr lang="zh-CN" altLang="en-US" sz="2400" dirty="0"/>
          </a:p>
        </p:txBody>
      </p:sp>
      <p:sp>
        <p:nvSpPr>
          <p:cNvPr id="7" name="AutoShape 2" descr="[公式]"/>
          <p:cNvSpPr>
            <a:spLocks noChangeAspect="1" noChangeArrowheads="1"/>
          </p:cNvSpPr>
          <p:nvPr/>
        </p:nvSpPr>
        <p:spPr bwMode="auto">
          <a:xfrm>
            <a:off x="696277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3" descr="[公式]"/>
          <p:cNvSpPr>
            <a:spLocks noChangeAspect="1" noChangeArrowheads="1"/>
          </p:cNvSpPr>
          <p:nvPr/>
        </p:nvSpPr>
        <p:spPr bwMode="auto">
          <a:xfrm>
            <a:off x="9048750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4" descr="[公式]"/>
          <p:cNvSpPr>
            <a:spLocks noChangeAspect="1" noChangeArrowheads="1"/>
          </p:cNvSpPr>
          <p:nvPr/>
        </p:nvSpPr>
        <p:spPr bwMode="auto">
          <a:xfrm>
            <a:off x="12887325" y="-1968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5" descr="[公式]"/>
          <p:cNvSpPr>
            <a:spLocks noChangeAspect="1" noChangeArrowheads="1"/>
          </p:cNvSpPr>
          <p:nvPr/>
        </p:nvSpPr>
        <p:spPr bwMode="auto">
          <a:xfrm>
            <a:off x="6569075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6" descr="[公式]"/>
          <p:cNvSpPr>
            <a:spLocks noChangeAspect="1" noChangeArrowheads="1"/>
          </p:cNvSpPr>
          <p:nvPr/>
        </p:nvSpPr>
        <p:spPr bwMode="auto">
          <a:xfrm>
            <a:off x="10966450" y="3667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2" y="1093586"/>
            <a:ext cx="9878898" cy="370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8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db7b82f-fffe-4569-b84a-2f8768b349b1"/>
</p:tagLst>
</file>

<file path=ppt/theme/theme1.xml><?xml version="1.0" encoding="utf-8"?>
<a:theme xmlns:a="http://schemas.openxmlformats.org/drawingml/2006/main" name="主题5">
  <a:themeElements>
    <a:clrScheme name="自定义 4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8394"/>
      </a:accent1>
      <a:accent2>
        <a:srgbClr val="858585"/>
      </a:accent2>
      <a:accent3>
        <a:srgbClr val="767676"/>
      </a:accent3>
      <a:accent4>
        <a:srgbClr val="666666"/>
      </a:accent4>
      <a:accent5>
        <a:srgbClr val="797979"/>
      </a:accent5>
      <a:accent6>
        <a:srgbClr val="515151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4">
    <a:dk1>
      <a:srgbClr val="000000"/>
    </a:dk1>
    <a:lt1>
      <a:srgbClr val="FFFFFF"/>
    </a:lt1>
    <a:dk2>
      <a:srgbClr val="768394"/>
    </a:dk2>
    <a:lt2>
      <a:srgbClr val="F0F0F0"/>
    </a:lt2>
    <a:accent1>
      <a:srgbClr val="768394"/>
    </a:accent1>
    <a:accent2>
      <a:srgbClr val="858585"/>
    </a:accent2>
    <a:accent3>
      <a:srgbClr val="767676"/>
    </a:accent3>
    <a:accent4>
      <a:srgbClr val="666666"/>
    </a:accent4>
    <a:accent5>
      <a:srgbClr val="797979"/>
    </a:accent5>
    <a:accent6>
      <a:srgbClr val="515151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26746</TotalTime>
  <Words>176</Words>
  <Application>Microsoft Office PowerPoint</Application>
  <PresentationFormat>宽屏</PresentationFormat>
  <Paragraphs>38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宋体</vt:lpstr>
      <vt:lpstr>微软雅黑</vt:lpstr>
      <vt:lpstr>Arial</vt:lpstr>
      <vt:lpstr>Calibri</vt:lpstr>
      <vt:lpstr>Cambria Math</vt:lpstr>
      <vt:lpstr>Segoe UI Light</vt:lpstr>
      <vt:lpstr>主题5</vt:lpstr>
      <vt:lpstr>OfficePLUS</vt:lpstr>
      <vt:lpstr>Image Captioning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JSJXY-D</cp:lastModifiedBy>
  <cp:revision>632</cp:revision>
  <cp:lastPrinted>2018-01-28T16:00:00Z</cp:lastPrinted>
  <dcterms:created xsi:type="dcterms:W3CDTF">2018-01-28T16:00:00Z</dcterms:created>
  <dcterms:modified xsi:type="dcterms:W3CDTF">2020-10-16T03:56:47Z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2018-10-31T09:09:59.6749058Z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