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Arimo" charset="1" panose="020B0604020202020204"/>
      <p:regular r:id="rId25"/>
    </p:embeddedFont>
    <p:embeddedFont>
      <p:font typeface="Arimo Bold" charset="1" panose="020B0704020202020204"/>
      <p:regular r:id="rId27"/>
    </p:embeddedFont>
    <p:embeddedFont>
      <p:font typeface="Arial" charset="1" panose="020B0502020202020204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notesMasters/notesMaster1.xml" Type="http://schemas.openxmlformats.org/officeDocument/2006/relationships/notesMaster"/><Relationship Id="rId23" Target="theme/theme2.xml" Type="http://schemas.openxmlformats.org/officeDocument/2006/relationships/theme"/><Relationship Id="rId24" Target="notesSlides/notesSlide1.xml" Type="http://schemas.openxmlformats.org/officeDocument/2006/relationships/notesSlide"/><Relationship Id="rId25" Target="fonts/font25.fntdata" Type="http://schemas.openxmlformats.org/officeDocument/2006/relationships/font"/><Relationship Id="rId26" Target="notesSlides/notesSlide2.xml" Type="http://schemas.openxmlformats.org/officeDocument/2006/relationships/notesSlide"/><Relationship Id="rId27" Target="fonts/font27.fntdata" Type="http://schemas.openxmlformats.org/officeDocument/2006/relationships/font"/><Relationship Id="rId28" Target="notesSlides/notesSlide3.xml" Type="http://schemas.openxmlformats.org/officeDocument/2006/relationships/notesSlide"/><Relationship Id="rId29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5.xml" Type="http://schemas.openxmlformats.org/officeDocument/2006/relationships/notesSlide"/><Relationship Id="rId31" Target="notesSlides/notesSlide6.xml" Type="http://schemas.openxmlformats.org/officeDocument/2006/relationships/notesSlide"/><Relationship Id="rId32" Target="fonts/font32.fntdata" Type="http://schemas.openxmlformats.org/officeDocument/2006/relationships/font"/><Relationship Id="rId33" Target="notesSlides/notesSlide7.xml" Type="http://schemas.openxmlformats.org/officeDocument/2006/relationships/notesSlide"/><Relationship Id="rId34" Target="notesSlides/notesSlide8.xml" Type="http://schemas.openxmlformats.org/officeDocument/2006/relationships/notesSlide"/><Relationship Id="rId35" Target="notesSlides/notesSlide9.xml" Type="http://schemas.openxmlformats.org/officeDocument/2006/relationships/notesSlide"/><Relationship Id="rId36" Target="notesSlides/notesSlide10.xml" Type="http://schemas.openxmlformats.org/officeDocument/2006/relationships/notesSlide"/><Relationship Id="rId37" Target="notesSlides/notesSlide11.xml" Type="http://schemas.openxmlformats.org/officeDocument/2006/relationships/notesSlide"/><Relationship Id="rId38" Target="notesSlides/notesSlide12.xml" Type="http://schemas.openxmlformats.org/officeDocument/2006/relationships/notesSlide"/><Relationship Id="rId39" Target="notesSlides/notesSlide13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14.xml" Type="http://schemas.openxmlformats.org/officeDocument/2006/relationships/notesSlide"/><Relationship Id="rId41" Target="notesSlides/notesSlide15.xml" Type="http://schemas.openxmlformats.org/officeDocument/2006/relationships/notesSlide"/><Relationship Id="rId42" Target="notesSlides/notesSlide16.xml" Type="http://schemas.openxmlformats.org/officeDocument/2006/relationships/notes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3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5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3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5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3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Relationship Id="rId3" Target="../media/image5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6.xml" Type="http://schemas.openxmlformats.org/officeDocument/2006/relationships/notesSlide"/><Relationship Id="rId3" Target="../media/image3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6.jpeg" Type="http://schemas.openxmlformats.org/officeDocument/2006/relationships/image"/><Relationship Id="rId4" Target="../media/image3.png" Type="http://schemas.openxmlformats.org/officeDocument/2006/relationships/image"/><Relationship Id="rId5" Target="../media/image7.jpeg" Type="http://schemas.openxmlformats.org/officeDocument/2006/relationships/image"/><Relationship Id="rId6" Target="../media/image8.jpeg" Type="http://schemas.openxmlformats.org/officeDocument/2006/relationships/image"/><Relationship Id="rId7" Target="../media/image9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3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3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18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97954"/>
            <a:ext cx="18288000" cy="10584954"/>
          </a:xfrm>
          <a:custGeom>
            <a:avLst/>
            <a:gdLst/>
            <a:ahLst/>
            <a:cxnLst/>
            <a:rect r="r" b="b" t="t" l="l"/>
            <a:pathLst>
              <a:path h="10584954" w="18288000">
                <a:moveTo>
                  <a:pt x="0" y="0"/>
                </a:moveTo>
                <a:lnTo>
                  <a:pt x="18288000" y="0"/>
                </a:lnTo>
                <a:lnTo>
                  <a:pt x="18288000" y="10584954"/>
                </a:lnTo>
                <a:lnTo>
                  <a:pt x="0" y="105849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09352" y="4072786"/>
            <a:ext cx="6478648" cy="6214214"/>
          </a:xfrm>
          <a:custGeom>
            <a:avLst/>
            <a:gdLst/>
            <a:ahLst/>
            <a:cxnLst/>
            <a:rect r="r" b="b" t="t" l="l"/>
            <a:pathLst>
              <a:path h="6214214" w="6478648">
                <a:moveTo>
                  <a:pt x="0" y="0"/>
                </a:moveTo>
                <a:lnTo>
                  <a:pt x="6478648" y="0"/>
                </a:lnTo>
                <a:lnTo>
                  <a:pt x="6478648" y="6214214"/>
                </a:lnTo>
                <a:lnTo>
                  <a:pt x="0" y="62142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40831" y="1180117"/>
            <a:ext cx="8636550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80"/>
              </a:lnSpc>
            </a:pPr>
            <a:r>
              <a:rPr lang="en-US" sz="10400">
                <a:solidFill>
                  <a:srgbClr val="C5E8B3"/>
                </a:solidFill>
                <a:latin typeface="Arimo"/>
                <a:ea typeface="Arimo"/>
                <a:cs typeface="Arimo"/>
                <a:sym typeface="Arimo"/>
              </a:rPr>
              <a:t>Групповой проект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40831" y="7184374"/>
            <a:ext cx="618495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BDFC45"/>
                </a:solidFill>
                <a:latin typeface="Arimo"/>
                <a:ea typeface="Arimo"/>
                <a:cs typeface="Arimo"/>
                <a:sym typeface="Arimo"/>
              </a:rPr>
              <a:t>DCDsqd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18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0675" y="673250"/>
            <a:ext cx="13684350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7"/>
              </a:lnSpc>
            </a:pPr>
            <a:r>
              <a:rPr lang="en-US" b="true" sz="5039">
                <a:solidFill>
                  <a:srgbClr val="BDFC45"/>
                </a:solidFill>
                <a:latin typeface="Arimo Bold"/>
                <a:ea typeface="Arimo Bold"/>
                <a:cs typeface="Arimo Bold"/>
                <a:sym typeface="Arimo Bold"/>
              </a:rPr>
              <a:t>Итоги первого спринта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220826" y="0"/>
            <a:ext cx="4067176" cy="10287000"/>
          </a:xfrm>
          <a:custGeom>
            <a:avLst/>
            <a:gdLst/>
            <a:ahLst/>
            <a:cxnLst/>
            <a:rect r="r" b="b" t="t" l="l"/>
            <a:pathLst>
              <a:path h="10287000" w="4067176">
                <a:moveTo>
                  <a:pt x="0" y="0"/>
                </a:moveTo>
                <a:lnTo>
                  <a:pt x="4067176" y="0"/>
                </a:lnTo>
                <a:lnTo>
                  <a:pt x="406717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94080" y="4879163"/>
            <a:ext cx="6036656" cy="5407837"/>
          </a:xfrm>
          <a:custGeom>
            <a:avLst/>
            <a:gdLst/>
            <a:ahLst/>
            <a:cxnLst/>
            <a:rect r="r" b="b" t="t" l="l"/>
            <a:pathLst>
              <a:path h="5407837" w="6036656">
                <a:moveTo>
                  <a:pt x="0" y="0"/>
                </a:moveTo>
                <a:lnTo>
                  <a:pt x="6036655" y="0"/>
                </a:lnTo>
                <a:lnTo>
                  <a:pt x="6036655" y="5407837"/>
                </a:lnTo>
                <a:lnTo>
                  <a:pt x="0" y="54078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50675" y="2254025"/>
            <a:ext cx="10153179" cy="299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C5E8B3"/>
                </a:solidFill>
                <a:latin typeface="Arial"/>
                <a:ea typeface="Arial"/>
                <a:cs typeface="Arial"/>
                <a:sym typeface="Arial"/>
              </a:rPr>
              <a:t>В течении первой недели была разработана базовая архитектура; были отрисованы минимально необходимые ресурсы; спроектирована локация; наброски первой музыкальной композиции.</a:t>
            </a: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C5E8B3"/>
                </a:solidFill>
                <a:latin typeface="Arial"/>
                <a:ea typeface="Arial"/>
                <a:cs typeface="Arial"/>
                <a:sym typeface="Arial"/>
              </a:rPr>
              <a:t>После начальной компоновки был утвержден финальный вид игры, и распределены новые задачи для каждого участника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6994"/>
          </a:xfrm>
          <a:custGeom>
            <a:avLst/>
            <a:gdLst/>
            <a:ahLst/>
            <a:cxnLst/>
            <a:rect r="r" b="b" t="t" l="l"/>
            <a:pathLst>
              <a:path h="10286994" w="18288000">
                <a:moveTo>
                  <a:pt x="0" y="0"/>
                </a:moveTo>
                <a:lnTo>
                  <a:pt x="18288000" y="0"/>
                </a:lnTo>
                <a:lnTo>
                  <a:pt x="18288000" y="10286994"/>
                </a:lnTo>
                <a:lnTo>
                  <a:pt x="0" y="102869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11425" y="2969850"/>
            <a:ext cx="14708550" cy="308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8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ИТОГИ ВТОРОГО СПРИНТА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18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0675" y="673250"/>
            <a:ext cx="13684350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7"/>
              </a:lnSpc>
            </a:pPr>
            <a:r>
              <a:rPr lang="en-US" b="true" sz="5039">
                <a:solidFill>
                  <a:srgbClr val="BDFC45"/>
                </a:solidFill>
                <a:latin typeface="Arimo Bold"/>
                <a:ea typeface="Arimo Bold"/>
                <a:cs typeface="Arimo Bold"/>
                <a:sym typeface="Arimo Bold"/>
              </a:rPr>
              <a:t>Итоги второго спринта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220826" y="0"/>
            <a:ext cx="4067176" cy="10287000"/>
          </a:xfrm>
          <a:custGeom>
            <a:avLst/>
            <a:gdLst/>
            <a:ahLst/>
            <a:cxnLst/>
            <a:rect r="r" b="b" t="t" l="l"/>
            <a:pathLst>
              <a:path h="10287000" w="4067176">
                <a:moveTo>
                  <a:pt x="0" y="0"/>
                </a:moveTo>
                <a:lnTo>
                  <a:pt x="4067176" y="0"/>
                </a:lnTo>
                <a:lnTo>
                  <a:pt x="406717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311727"/>
            <a:ext cx="18288000" cy="9975273"/>
          </a:xfrm>
          <a:custGeom>
            <a:avLst/>
            <a:gdLst/>
            <a:ahLst/>
            <a:cxnLst/>
            <a:rect r="r" b="b" t="t" l="l"/>
            <a:pathLst>
              <a:path h="9975273" w="18288000">
                <a:moveTo>
                  <a:pt x="0" y="0"/>
                </a:moveTo>
                <a:lnTo>
                  <a:pt x="18288000" y="0"/>
                </a:lnTo>
                <a:lnTo>
                  <a:pt x="18288000" y="9975273"/>
                </a:lnTo>
                <a:lnTo>
                  <a:pt x="0" y="99752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50675" y="1853115"/>
            <a:ext cx="9426322" cy="215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C5E8B3"/>
                </a:solidFill>
                <a:latin typeface="Arial"/>
                <a:ea typeface="Arial"/>
                <a:cs typeface="Arial"/>
                <a:sym typeface="Arial"/>
              </a:rPr>
              <a:t>В течении второй недели было: </a:t>
            </a: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C5E8B3"/>
                </a:solidFill>
                <a:latin typeface="Arial"/>
                <a:ea typeface="Arial"/>
                <a:cs typeface="Arial"/>
                <a:sym typeface="Arial"/>
              </a:rPr>
              <a:t>сделана мвп основной механики игры; </a:t>
            </a: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C5E8B3"/>
                </a:solidFill>
                <a:latin typeface="Arial"/>
                <a:ea typeface="Arial"/>
                <a:cs typeface="Arial"/>
                <a:sym typeface="Arial"/>
              </a:rPr>
              <a:t>отрисованы все важные ресурсы; </a:t>
            </a: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C5E8B3"/>
                </a:solidFill>
                <a:latin typeface="Arial"/>
                <a:ea typeface="Arial"/>
                <a:cs typeface="Arial"/>
                <a:sym typeface="Arial"/>
              </a:rPr>
              <a:t>спроектирована более проработанный вид локации;</a:t>
            </a: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C5E8B3"/>
                </a:solidFill>
                <a:latin typeface="Arial"/>
                <a:ea typeface="Arial"/>
                <a:cs typeface="Arial"/>
                <a:sym typeface="Arial"/>
              </a:rPr>
              <a:t>дописана основная музыкальная тема.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6994"/>
          </a:xfrm>
          <a:custGeom>
            <a:avLst/>
            <a:gdLst/>
            <a:ahLst/>
            <a:cxnLst/>
            <a:rect r="r" b="b" t="t" l="l"/>
            <a:pathLst>
              <a:path h="10286994" w="18288000">
                <a:moveTo>
                  <a:pt x="0" y="0"/>
                </a:moveTo>
                <a:lnTo>
                  <a:pt x="18288000" y="0"/>
                </a:lnTo>
                <a:lnTo>
                  <a:pt x="18288000" y="10286994"/>
                </a:lnTo>
                <a:lnTo>
                  <a:pt x="0" y="102869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11425" y="2969850"/>
            <a:ext cx="14708550" cy="308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8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ИТОГИ ТРЕТЬЕГО СПРИНТА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18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0675" y="673250"/>
            <a:ext cx="13684350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7"/>
              </a:lnSpc>
            </a:pPr>
            <a:r>
              <a:rPr lang="en-US" b="true" sz="5039">
                <a:solidFill>
                  <a:srgbClr val="BDFC45"/>
                </a:solidFill>
                <a:latin typeface="Arimo Bold"/>
                <a:ea typeface="Arimo Bold"/>
                <a:cs typeface="Arimo Bold"/>
                <a:sym typeface="Arimo Bold"/>
              </a:rPr>
              <a:t>Итоги третьего спринта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220826" y="0"/>
            <a:ext cx="4067176" cy="10287000"/>
          </a:xfrm>
          <a:custGeom>
            <a:avLst/>
            <a:gdLst/>
            <a:ahLst/>
            <a:cxnLst/>
            <a:rect r="r" b="b" t="t" l="l"/>
            <a:pathLst>
              <a:path h="10287000" w="4067176">
                <a:moveTo>
                  <a:pt x="0" y="0"/>
                </a:moveTo>
                <a:lnTo>
                  <a:pt x="4067176" y="0"/>
                </a:lnTo>
                <a:lnTo>
                  <a:pt x="406717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67788" y="5290451"/>
            <a:ext cx="10220214" cy="4996549"/>
          </a:xfrm>
          <a:custGeom>
            <a:avLst/>
            <a:gdLst/>
            <a:ahLst/>
            <a:cxnLst/>
            <a:rect r="r" b="b" t="t" l="l"/>
            <a:pathLst>
              <a:path h="4996549" w="10220214">
                <a:moveTo>
                  <a:pt x="0" y="0"/>
                </a:moveTo>
                <a:lnTo>
                  <a:pt x="10220214" y="0"/>
                </a:lnTo>
                <a:lnTo>
                  <a:pt x="10220214" y="4996549"/>
                </a:lnTo>
                <a:lnTo>
                  <a:pt x="0" y="49965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5593405"/>
            <a:ext cx="4733037" cy="4693595"/>
          </a:xfrm>
          <a:custGeom>
            <a:avLst/>
            <a:gdLst/>
            <a:ahLst/>
            <a:cxnLst/>
            <a:rect r="r" b="b" t="t" l="l"/>
            <a:pathLst>
              <a:path h="4693595" w="4733037">
                <a:moveTo>
                  <a:pt x="0" y="0"/>
                </a:moveTo>
                <a:lnTo>
                  <a:pt x="4733037" y="0"/>
                </a:lnTo>
                <a:lnTo>
                  <a:pt x="4733037" y="4693595"/>
                </a:lnTo>
                <a:lnTo>
                  <a:pt x="0" y="46935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50675" y="2246830"/>
            <a:ext cx="8618703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C5E8B3"/>
                </a:solidFill>
                <a:latin typeface="Arial"/>
                <a:ea typeface="Arial"/>
                <a:cs typeface="Arial"/>
                <a:sym typeface="Arial"/>
              </a:rPr>
              <a:t>В конце третьего спринта было выполнено:</a:t>
            </a: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C5E8B3"/>
                </a:solidFill>
                <a:latin typeface="Arial"/>
                <a:ea typeface="Arial"/>
                <a:cs typeface="Arial"/>
                <a:sym typeface="Arial"/>
              </a:rPr>
              <a:t>Были отрисованы все задуманные текстуры;</a:t>
            </a: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C5E8B3"/>
                </a:solidFill>
                <a:latin typeface="Arial"/>
                <a:ea typeface="Arial"/>
                <a:cs typeface="Arial"/>
                <a:sym typeface="Arial"/>
              </a:rPr>
              <a:t>Была расширена и дополнена основная локация игры;</a:t>
            </a: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C5E8B3"/>
                </a:solidFill>
                <a:latin typeface="Arial"/>
                <a:ea typeface="Arial"/>
                <a:cs typeface="Arial"/>
                <a:sym typeface="Arial"/>
              </a:rPr>
              <a:t>Были добавлены звуки и озвучка;</a:t>
            </a: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C5E8B3"/>
                </a:solidFill>
                <a:latin typeface="Arial"/>
                <a:ea typeface="Arial"/>
                <a:cs typeface="Arial"/>
                <a:sym typeface="Arial"/>
              </a:rPr>
              <a:t>Все было скомпоновано в конечный продукт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6994"/>
          </a:xfrm>
          <a:custGeom>
            <a:avLst/>
            <a:gdLst/>
            <a:ahLst/>
            <a:cxnLst/>
            <a:rect r="r" b="b" t="t" l="l"/>
            <a:pathLst>
              <a:path h="10286994" w="18288000">
                <a:moveTo>
                  <a:pt x="0" y="0"/>
                </a:moveTo>
                <a:lnTo>
                  <a:pt x="18288000" y="0"/>
                </a:lnTo>
                <a:lnTo>
                  <a:pt x="18288000" y="10286994"/>
                </a:lnTo>
                <a:lnTo>
                  <a:pt x="0" y="102869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11425" y="2969850"/>
            <a:ext cx="14708550" cy="308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8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ИТОГОВАЯ ПРЕЗЕНТАЦИЯ ПРОЕКТА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18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0675" y="673250"/>
            <a:ext cx="13684350" cy="163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7"/>
              </a:lnSpc>
            </a:pPr>
            <a:r>
              <a:rPr lang="en-US" b="true" sz="5039">
                <a:solidFill>
                  <a:srgbClr val="BDFC45"/>
                </a:solidFill>
                <a:latin typeface="Arimo Bold"/>
                <a:ea typeface="Arimo Bold"/>
                <a:cs typeface="Arimo Bold"/>
                <a:sym typeface="Arimo Bold"/>
              </a:rPr>
              <a:t>Презентация проекта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220826" y="0"/>
            <a:ext cx="4067176" cy="10287000"/>
          </a:xfrm>
          <a:custGeom>
            <a:avLst/>
            <a:gdLst/>
            <a:ahLst/>
            <a:cxnLst/>
            <a:rect r="r" b="b" t="t" l="l"/>
            <a:pathLst>
              <a:path h="10287000" w="4067176">
                <a:moveTo>
                  <a:pt x="0" y="0"/>
                </a:moveTo>
                <a:lnTo>
                  <a:pt x="4067176" y="0"/>
                </a:lnTo>
                <a:lnTo>
                  <a:pt x="406717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577495" y="3327622"/>
            <a:ext cx="8450316" cy="4763865"/>
          </a:xfrm>
          <a:custGeom>
            <a:avLst/>
            <a:gdLst/>
            <a:ahLst/>
            <a:cxnLst/>
            <a:rect r="r" b="b" t="t" l="l"/>
            <a:pathLst>
              <a:path h="4763865" w="8450316">
                <a:moveTo>
                  <a:pt x="0" y="0"/>
                </a:moveTo>
                <a:lnTo>
                  <a:pt x="8450316" y="0"/>
                </a:lnTo>
                <a:lnTo>
                  <a:pt x="8450316" y="4763865"/>
                </a:lnTo>
                <a:lnTo>
                  <a:pt x="0" y="47638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113991" y="5709555"/>
            <a:ext cx="8174009" cy="4577445"/>
          </a:xfrm>
          <a:custGeom>
            <a:avLst/>
            <a:gdLst/>
            <a:ahLst/>
            <a:cxnLst/>
            <a:rect r="r" b="b" t="t" l="l"/>
            <a:pathLst>
              <a:path h="4577445" w="8174009">
                <a:moveTo>
                  <a:pt x="0" y="0"/>
                </a:moveTo>
                <a:lnTo>
                  <a:pt x="8174009" y="0"/>
                </a:lnTo>
                <a:lnTo>
                  <a:pt x="8174009" y="4577445"/>
                </a:lnTo>
                <a:lnTo>
                  <a:pt x="0" y="45774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50675" y="1790722"/>
            <a:ext cx="13585561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C5E8B3"/>
                </a:solidFill>
                <a:latin typeface="Arial"/>
                <a:ea typeface="Arial"/>
                <a:cs typeface="Arial"/>
                <a:sym typeface="Arial"/>
              </a:rPr>
              <a:t>В результате разработки получилась игра в жанре симулятор-менеджмент,</a:t>
            </a: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C5E8B3"/>
                </a:solidFill>
                <a:latin typeface="Arial"/>
                <a:ea typeface="Arial"/>
                <a:cs typeface="Arial"/>
                <a:sym typeface="Arial"/>
              </a:rPr>
              <a:t>в которой игроку необходимо грамотно распоряжаться ресурсами и временем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18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0675" y="673250"/>
            <a:ext cx="13684350" cy="163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7"/>
              </a:lnSpc>
            </a:pPr>
            <a:r>
              <a:rPr lang="en-US" b="true" sz="5039">
                <a:solidFill>
                  <a:srgbClr val="BDFC45"/>
                </a:solidFill>
                <a:latin typeface="Arimo Bold"/>
                <a:ea typeface="Arimo Bold"/>
                <a:cs typeface="Arimo Bold"/>
                <a:sym typeface="Arimo Bold"/>
              </a:rPr>
              <a:t>План выступления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220826" y="0"/>
            <a:ext cx="4067176" cy="10287000"/>
          </a:xfrm>
          <a:custGeom>
            <a:avLst/>
            <a:gdLst/>
            <a:ahLst/>
            <a:cxnLst/>
            <a:rect r="r" b="b" t="t" l="l"/>
            <a:pathLst>
              <a:path h="10287000" w="4067176">
                <a:moveTo>
                  <a:pt x="0" y="0"/>
                </a:moveTo>
                <a:lnTo>
                  <a:pt x="4067176" y="0"/>
                </a:lnTo>
                <a:lnTo>
                  <a:pt x="406717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20002" y="3322810"/>
            <a:ext cx="571000" cy="571000"/>
          </a:xfrm>
          <a:custGeom>
            <a:avLst/>
            <a:gdLst/>
            <a:ahLst/>
            <a:cxnLst/>
            <a:rect r="r" b="b" t="t" l="l"/>
            <a:pathLst>
              <a:path h="571000" w="571000">
                <a:moveTo>
                  <a:pt x="0" y="0"/>
                </a:moveTo>
                <a:lnTo>
                  <a:pt x="571000" y="0"/>
                </a:lnTo>
                <a:lnTo>
                  <a:pt x="571000" y="571000"/>
                </a:lnTo>
                <a:lnTo>
                  <a:pt x="0" y="571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87725" y="3303050"/>
            <a:ext cx="14912550" cy="62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sz="3200">
                <a:solidFill>
                  <a:srgbClr val="C5E8B3"/>
                </a:solidFill>
                <a:latin typeface="Arimo"/>
                <a:ea typeface="Arimo"/>
                <a:cs typeface="Arimo"/>
                <a:sym typeface="Arimo"/>
              </a:rPr>
              <a:t>Участники команды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20002" y="5277650"/>
            <a:ext cx="571000" cy="571000"/>
          </a:xfrm>
          <a:custGeom>
            <a:avLst/>
            <a:gdLst/>
            <a:ahLst/>
            <a:cxnLst/>
            <a:rect r="r" b="b" t="t" l="l"/>
            <a:pathLst>
              <a:path h="571000" w="571000">
                <a:moveTo>
                  <a:pt x="0" y="0"/>
                </a:moveTo>
                <a:lnTo>
                  <a:pt x="571000" y="0"/>
                </a:lnTo>
                <a:lnTo>
                  <a:pt x="571000" y="571000"/>
                </a:lnTo>
                <a:lnTo>
                  <a:pt x="0" y="571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0002" y="4249510"/>
            <a:ext cx="571000" cy="571000"/>
          </a:xfrm>
          <a:custGeom>
            <a:avLst/>
            <a:gdLst/>
            <a:ahLst/>
            <a:cxnLst/>
            <a:rect r="r" b="b" t="t" l="l"/>
            <a:pathLst>
              <a:path h="571000" w="571000">
                <a:moveTo>
                  <a:pt x="0" y="0"/>
                </a:moveTo>
                <a:lnTo>
                  <a:pt x="571000" y="0"/>
                </a:lnTo>
                <a:lnTo>
                  <a:pt x="571000" y="571000"/>
                </a:lnTo>
                <a:lnTo>
                  <a:pt x="0" y="571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11425" y="4229750"/>
            <a:ext cx="14912550" cy="62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sz="3200">
                <a:solidFill>
                  <a:srgbClr val="C5E8B3"/>
                </a:solidFill>
                <a:latin typeface="Arimo"/>
                <a:ea typeface="Arimo"/>
                <a:cs typeface="Arimo"/>
                <a:sym typeface="Arimo"/>
              </a:rPr>
              <a:t>Организация совместной работы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36025" y="5257900"/>
            <a:ext cx="14912550" cy="62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sz="3200">
                <a:solidFill>
                  <a:srgbClr val="C5E8B3"/>
                </a:solidFill>
                <a:latin typeface="Arimo"/>
                <a:ea typeface="Arimo"/>
                <a:cs typeface="Arimo"/>
                <a:sym typeface="Arimo"/>
              </a:rPr>
              <a:t>Идея проекта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6994"/>
          </a:xfrm>
          <a:custGeom>
            <a:avLst/>
            <a:gdLst/>
            <a:ahLst/>
            <a:cxnLst/>
            <a:rect r="r" b="b" t="t" l="l"/>
            <a:pathLst>
              <a:path h="10286994" w="18288000">
                <a:moveTo>
                  <a:pt x="0" y="0"/>
                </a:moveTo>
                <a:lnTo>
                  <a:pt x="18288000" y="0"/>
                </a:lnTo>
                <a:lnTo>
                  <a:pt x="18288000" y="10286994"/>
                </a:lnTo>
                <a:lnTo>
                  <a:pt x="0" y="102869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11425" y="2969850"/>
            <a:ext cx="14708550" cy="308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8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Участники команды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18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89669" y="2288579"/>
            <a:ext cx="2426443" cy="2426443"/>
          </a:xfrm>
          <a:custGeom>
            <a:avLst/>
            <a:gdLst/>
            <a:ahLst/>
            <a:cxnLst/>
            <a:rect r="r" b="b" t="t" l="l"/>
            <a:pathLst>
              <a:path h="2426443" w="2426443">
                <a:moveTo>
                  <a:pt x="0" y="0"/>
                </a:moveTo>
                <a:lnTo>
                  <a:pt x="2426442" y="0"/>
                </a:lnTo>
                <a:lnTo>
                  <a:pt x="2426442" y="2426442"/>
                </a:lnTo>
                <a:lnTo>
                  <a:pt x="0" y="24264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50675" y="673250"/>
            <a:ext cx="13684350" cy="163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7"/>
              </a:lnSpc>
            </a:pPr>
            <a:r>
              <a:rPr lang="en-US" b="true" sz="5039">
                <a:solidFill>
                  <a:srgbClr val="7F61DD"/>
                </a:solidFill>
                <a:latin typeface="Arimo Bold"/>
                <a:ea typeface="Arimo Bold"/>
                <a:cs typeface="Arimo Bold"/>
                <a:sym typeface="Arimo Bold"/>
              </a:rPr>
              <a:t>Участники и их роль в команде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220826" y="0"/>
            <a:ext cx="4067176" cy="10287000"/>
          </a:xfrm>
          <a:custGeom>
            <a:avLst/>
            <a:gdLst/>
            <a:ahLst/>
            <a:cxnLst/>
            <a:rect r="r" b="b" t="t" l="l"/>
            <a:pathLst>
              <a:path h="10287000" w="4067176">
                <a:moveTo>
                  <a:pt x="0" y="0"/>
                </a:moveTo>
                <a:lnTo>
                  <a:pt x="4067176" y="0"/>
                </a:lnTo>
                <a:lnTo>
                  <a:pt x="406717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78890" y="4411932"/>
            <a:ext cx="2426443" cy="2426443"/>
          </a:xfrm>
          <a:custGeom>
            <a:avLst/>
            <a:gdLst/>
            <a:ahLst/>
            <a:cxnLst/>
            <a:rect r="r" b="b" t="t" l="l"/>
            <a:pathLst>
              <a:path h="2426443" w="2426443">
                <a:moveTo>
                  <a:pt x="0" y="0"/>
                </a:moveTo>
                <a:lnTo>
                  <a:pt x="2426443" y="0"/>
                </a:lnTo>
                <a:lnTo>
                  <a:pt x="2426443" y="2426443"/>
                </a:lnTo>
                <a:lnTo>
                  <a:pt x="0" y="24264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0675" y="2311175"/>
            <a:ext cx="2426443" cy="2426443"/>
          </a:xfrm>
          <a:custGeom>
            <a:avLst/>
            <a:gdLst/>
            <a:ahLst/>
            <a:cxnLst/>
            <a:rect r="r" b="b" t="t" l="l"/>
            <a:pathLst>
              <a:path h="2426443" w="2426443">
                <a:moveTo>
                  <a:pt x="0" y="0"/>
                </a:moveTo>
                <a:lnTo>
                  <a:pt x="2426443" y="0"/>
                </a:lnTo>
                <a:lnTo>
                  <a:pt x="2426443" y="2426443"/>
                </a:lnTo>
                <a:lnTo>
                  <a:pt x="0" y="24264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62614" y="4417675"/>
            <a:ext cx="2481967" cy="2481967"/>
          </a:xfrm>
          <a:custGeom>
            <a:avLst/>
            <a:gdLst/>
            <a:ahLst/>
            <a:cxnLst/>
            <a:rect r="r" b="b" t="t" l="l"/>
            <a:pathLst>
              <a:path h="2481967" w="2481967">
                <a:moveTo>
                  <a:pt x="0" y="0"/>
                </a:moveTo>
                <a:lnTo>
                  <a:pt x="2481967" y="0"/>
                </a:lnTo>
                <a:lnTo>
                  <a:pt x="2481967" y="2481967"/>
                </a:lnTo>
                <a:lnTo>
                  <a:pt x="0" y="24819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50675" y="4836289"/>
            <a:ext cx="2840682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8"/>
              </a:lnSpc>
            </a:pPr>
            <a:r>
              <a:rPr lang="en-US" sz="5040" b="true">
                <a:solidFill>
                  <a:srgbClr val="BDFC45"/>
                </a:solidFill>
                <a:latin typeface="Arimo Bold"/>
                <a:ea typeface="Arimo Bold"/>
                <a:cs typeface="Arimo Bold"/>
                <a:sym typeface="Arimo Bold"/>
              </a:rPr>
              <a:t>Натаров </a:t>
            </a:r>
          </a:p>
          <a:p>
            <a:pPr algn="l">
              <a:lnSpc>
                <a:spcPts val="6048"/>
              </a:lnSpc>
              <a:spcBef>
                <a:spcPct val="0"/>
              </a:spcBef>
            </a:pPr>
            <a:r>
              <a:rPr lang="en-US" b="true" sz="5040">
                <a:solidFill>
                  <a:srgbClr val="BDFC45"/>
                </a:solidFill>
                <a:latin typeface="Arimo Bold"/>
                <a:ea typeface="Arimo Bold"/>
                <a:cs typeface="Arimo Bold"/>
                <a:sym typeface="Arimo Bold"/>
              </a:rPr>
              <a:t>Олег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0675" y="6493639"/>
            <a:ext cx="3259782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8"/>
              </a:lnSpc>
              <a:spcBef>
                <a:spcPct val="0"/>
              </a:spcBef>
            </a:pPr>
            <a:r>
              <a:rPr lang="en-US" sz="4140">
                <a:solidFill>
                  <a:srgbClr val="C5E8B3"/>
                </a:solidFill>
                <a:latin typeface="Arimo"/>
                <a:ea typeface="Arimo"/>
                <a:cs typeface="Arimo"/>
                <a:sym typeface="Arimo"/>
              </a:rPr>
              <a:t>Программист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78890" y="6937046"/>
            <a:ext cx="3440609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48"/>
              </a:lnSpc>
            </a:pPr>
            <a:r>
              <a:rPr lang="en-US" sz="5040" b="true">
                <a:solidFill>
                  <a:srgbClr val="BDFC45"/>
                </a:solidFill>
                <a:latin typeface="Arimo Bold"/>
                <a:ea typeface="Arimo Bold"/>
                <a:cs typeface="Arimo Bold"/>
                <a:sym typeface="Arimo Bold"/>
              </a:rPr>
              <a:t>Савосин </a:t>
            </a:r>
          </a:p>
          <a:p>
            <a:pPr algn="just">
              <a:lnSpc>
                <a:spcPts val="6048"/>
              </a:lnSpc>
              <a:spcBef>
                <a:spcPct val="0"/>
              </a:spcBef>
            </a:pPr>
            <a:r>
              <a:rPr lang="en-US" b="true" sz="5040">
                <a:solidFill>
                  <a:srgbClr val="BDFC45"/>
                </a:solidFill>
                <a:latin typeface="Arimo Bold"/>
                <a:ea typeface="Arimo Bold"/>
                <a:cs typeface="Arimo Bold"/>
                <a:sym typeface="Arimo Bold"/>
              </a:rPr>
              <a:t>Александр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78890" y="8594396"/>
            <a:ext cx="4010174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8"/>
              </a:lnSpc>
              <a:spcBef>
                <a:spcPct val="0"/>
              </a:spcBef>
            </a:pPr>
            <a:r>
              <a:rPr lang="en-US" sz="4140">
                <a:solidFill>
                  <a:srgbClr val="C5E8B3"/>
                </a:solidFill>
                <a:latin typeface="Arimo"/>
                <a:ea typeface="Arimo"/>
                <a:cs typeface="Arimo"/>
                <a:sym typeface="Arimo"/>
              </a:rPr>
              <a:t>Саунд-дизайнер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89669" y="4843979"/>
            <a:ext cx="2009329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48"/>
              </a:lnSpc>
            </a:pPr>
            <a:r>
              <a:rPr lang="en-US" sz="5040" b="true">
                <a:solidFill>
                  <a:srgbClr val="BDFC45"/>
                </a:solidFill>
                <a:latin typeface="Arimo Bold"/>
                <a:ea typeface="Arimo Bold"/>
                <a:cs typeface="Arimo Bold"/>
                <a:sym typeface="Arimo Bold"/>
              </a:rPr>
              <a:t>Ивлев</a:t>
            </a:r>
          </a:p>
          <a:p>
            <a:pPr algn="just">
              <a:lnSpc>
                <a:spcPts val="6048"/>
              </a:lnSpc>
              <a:spcBef>
                <a:spcPct val="0"/>
              </a:spcBef>
            </a:pPr>
            <a:r>
              <a:rPr lang="en-US" b="true" sz="5040">
                <a:solidFill>
                  <a:srgbClr val="BDFC45"/>
                </a:solidFill>
                <a:latin typeface="Arimo Bold"/>
                <a:ea typeface="Arimo Bold"/>
                <a:cs typeface="Arimo Bold"/>
                <a:sym typeface="Arimo Bold"/>
              </a:rPr>
              <a:t>Егор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989669" y="6493639"/>
            <a:ext cx="3146822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8"/>
              </a:lnSpc>
              <a:spcBef>
                <a:spcPct val="0"/>
              </a:spcBef>
            </a:pPr>
            <a:r>
              <a:rPr lang="en-US" sz="4140">
                <a:solidFill>
                  <a:srgbClr val="C5E8B3"/>
                </a:solidFill>
                <a:latin typeface="Arimo"/>
                <a:ea typeface="Arimo"/>
                <a:cs typeface="Arimo"/>
                <a:sym typeface="Arimo"/>
              </a:rPr>
              <a:t>2Д Дизайнер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962614" y="6973075"/>
            <a:ext cx="2814042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48"/>
              </a:lnSpc>
            </a:pPr>
            <a:r>
              <a:rPr lang="en-US" sz="5040" b="true">
                <a:solidFill>
                  <a:srgbClr val="BDFC45"/>
                </a:solidFill>
                <a:latin typeface="Arimo Bold"/>
                <a:ea typeface="Arimo Bold"/>
                <a:cs typeface="Arimo Bold"/>
                <a:sym typeface="Arimo Bold"/>
              </a:rPr>
              <a:t>Швалев</a:t>
            </a:r>
          </a:p>
          <a:p>
            <a:pPr algn="just">
              <a:lnSpc>
                <a:spcPts val="6048"/>
              </a:lnSpc>
              <a:spcBef>
                <a:spcPct val="0"/>
              </a:spcBef>
            </a:pPr>
            <a:r>
              <a:rPr lang="en-US" b="true" sz="5040">
                <a:solidFill>
                  <a:srgbClr val="BDFC45"/>
                </a:solidFill>
                <a:latin typeface="Arimo Bold"/>
                <a:ea typeface="Arimo Bold"/>
                <a:cs typeface="Arimo Bold"/>
                <a:sym typeface="Arimo Bold"/>
              </a:rPr>
              <a:t>Дмитрий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962614" y="8611375"/>
            <a:ext cx="3146822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8"/>
              </a:lnSpc>
              <a:spcBef>
                <a:spcPct val="0"/>
              </a:spcBef>
            </a:pPr>
            <a:r>
              <a:rPr lang="en-US" sz="4140">
                <a:solidFill>
                  <a:srgbClr val="C5E8B3"/>
                </a:solidFill>
                <a:latin typeface="Arimo"/>
                <a:ea typeface="Arimo"/>
                <a:cs typeface="Arimo"/>
                <a:sym typeface="Arimo"/>
              </a:rPr>
              <a:t>3Д Дизайнер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6994"/>
          </a:xfrm>
          <a:custGeom>
            <a:avLst/>
            <a:gdLst/>
            <a:ahLst/>
            <a:cxnLst/>
            <a:rect r="r" b="b" t="t" l="l"/>
            <a:pathLst>
              <a:path h="10286994" w="18288000">
                <a:moveTo>
                  <a:pt x="0" y="0"/>
                </a:moveTo>
                <a:lnTo>
                  <a:pt x="18288000" y="0"/>
                </a:lnTo>
                <a:lnTo>
                  <a:pt x="18288000" y="10286994"/>
                </a:lnTo>
                <a:lnTo>
                  <a:pt x="0" y="102869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11425" y="2969850"/>
            <a:ext cx="14708550" cy="308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8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Совместная работа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18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0675" y="673250"/>
            <a:ext cx="13684350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7"/>
              </a:lnSpc>
            </a:pPr>
            <a:r>
              <a:rPr lang="en-US" b="true" sz="5039">
                <a:solidFill>
                  <a:srgbClr val="BDFC45"/>
                </a:solidFill>
                <a:latin typeface="Arimo Bold"/>
                <a:ea typeface="Arimo Bold"/>
                <a:cs typeface="Arimo Bold"/>
                <a:sym typeface="Arimo Bold"/>
              </a:rPr>
              <a:t>Совместная работа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220826" y="0"/>
            <a:ext cx="4067176" cy="10287000"/>
          </a:xfrm>
          <a:custGeom>
            <a:avLst/>
            <a:gdLst/>
            <a:ahLst/>
            <a:cxnLst/>
            <a:rect r="r" b="b" t="t" l="l"/>
            <a:pathLst>
              <a:path h="10287000" w="4067176">
                <a:moveTo>
                  <a:pt x="0" y="0"/>
                </a:moveTo>
                <a:lnTo>
                  <a:pt x="4067176" y="0"/>
                </a:lnTo>
                <a:lnTo>
                  <a:pt x="406717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126699">
            <a:off x="950675" y="6195078"/>
            <a:ext cx="2453627" cy="1998315"/>
          </a:xfrm>
          <a:custGeom>
            <a:avLst/>
            <a:gdLst/>
            <a:ahLst/>
            <a:cxnLst/>
            <a:rect r="r" b="b" t="t" l="l"/>
            <a:pathLst>
              <a:path h="1998315" w="2453627">
                <a:moveTo>
                  <a:pt x="0" y="0"/>
                </a:moveTo>
                <a:lnTo>
                  <a:pt x="2453627" y="0"/>
                </a:lnTo>
                <a:lnTo>
                  <a:pt x="2453627" y="1998315"/>
                </a:lnTo>
                <a:lnTo>
                  <a:pt x="0" y="19983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3803">
            <a:off x="4303736" y="6129939"/>
            <a:ext cx="2084264" cy="2255105"/>
          </a:xfrm>
          <a:custGeom>
            <a:avLst/>
            <a:gdLst/>
            <a:ahLst/>
            <a:cxnLst/>
            <a:rect r="r" b="b" t="t" l="l"/>
            <a:pathLst>
              <a:path h="2255105" w="2084264">
                <a:moveTo>
                  <a:pt x="0" y="0"/>
                </a:moveTo>
                <a:lnTo>
                  <a:pt x="2084264" y="0"/>
                </a:lnTo>
                <a:lnTo>
                  <a:pt x="2084264" y="2255105"/>
                </a:lnTo>
                <a:lnTo>
                  <a:pt x="0" y="22551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460604">
            <a:off x="10333862" y="6477527"/>
            <a:ext cx="2832187" cy="2486031"/>
          </a:xfrm>
          <a:custGeom>
            <a:avLst/>
            <a:gdLst/>
            <a:ahLst/>
            <a:cxnLst/>
            <a:rect r="r" b="b" t="t" l="l"/>
            <a:pathLst>
              <a:path h="2486031" w="2832187">
                <a:moveTo>
                  <a:pt x="0" y="0"/>
                </a:moveTo>
                <a:lnTo>
                  <a:pt x="2832187" y="0"/>
                </a:lnTo>
                <a:lnTo>
                  <a:pt x="2832187" y="2486031"/>
                </a:lnTo>
                <a:lnTo>
                  <a:pt x="0" y="24860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50675" y="2206449"/>
            <a:ext cx="12010703" cy="340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C5E8B3"/>
                </a:solidFill>
                <a:latin typeface="Arial"/>
                <a:ea typeface="Arial"/>
                <a:cs typeface="Arial"/>
                <a:sym typeface="Arial"/>
              </a:rPr>
              <a:t>Для организации совместной работы над проектом было необходимо решить общие задачи, а именно продумать визуальный и игровой стиль.</a:t>
            </a: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C5E8B3"/>
                </a:solidFill>
                <a:latin typeface="Arial"/>
                <a:ea typeface="Arial"/>
                <a:cs typeface="Arial"/>
                <a:sym typeface="Arial"/>
              </a:rPr>
              <a:t>В результате были выделены следующие задачи для участников:</a:t>
            </a: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C5E8B3"/>
                </a:solidFill>
                <a:latin typeface="Arial"/>
                <a:ea typeface="Arial"/>
                <a:cs typeface="Arial"/>
                <a:sym typeface="Arial"/>
              </a:rPr>
              <a:t>Разработка архитектуры проекта; Разработка игровых механик; Отрисовка двумерных ресурсов; Дизайн трехмерных ресурсов; Написание музыкальных композиций; Озвучивание реплик; Общая компоновка ресурсов в готовый проект.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6994"/>
          </a:xfrm>
          <a:custGeom>
            <a:avLst/>
            <a:gdLst/>
            <a:ahLst/>
            <a:cxnLst/>
            <a:rect r="r" b="b" t="t" l="l"/>
            <a:pathLst>
              <a:path h="10286994" w="18288000">
                <a:moveTo>
                  <a:pt x="0" y="0"/>
                </a:moveTo>
                <a:lnTo>
                  <a:pt x="18288000" y="0"/>
                </a:lnTo>
                <a:lnTo>
                  <a:pt x="18288000" y="10286994"/>
                </a:lnTo>
                <a:lnTo>
                  <a:pt x="0" y="102869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11425" y="2969850"/>
            <a:ext cx="14708550" cy="308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8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Идея проекта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18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0125"/>
            <a:ext cx="13684350" cy="163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7"/>
              </a:lnSpc>
            </a:pPr>
            <a:r>
              <a:rPr lang="en-US" b="true" sz="5039">
                <a:solidFill>
                  <a:srgbClr val="BDFC45"/>
                </a:solidFill>
                <a:latin typeface="Arimo Bold"/>
                <a:ea typeface="Arimo Bold"/>
                <a:cs typeface="Arimo Bold"/>
                <a:sym typeface="Arimo Bold"/>
              </a:rPr>
              <a:t>Проект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220826" y="0"/>
            <a:ext cx="4067176" cy="10287000"/>
          </a:xfrm>
          <a:custGeom>
            <a:avLst/>
            <a:gdLst/>
            <a:ahLst/>
            <a:cxnLst/>
            <a:rect r="r" b="b" t="t" l="l"/>
            <a:pathLst>
              <a:path h="10287000" w="4067176">
                <a:moveTo>
                  <a:pt x="0" y="0"/>
                </a:moveTo>
                <a:lnTo>
                  <a:pt x="4067176" y="0"/>
                </a:lnTo>
                <a:lnTo>
                  <a:pt x="406717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3256" y="6543986"/>
            <a:ext cx="2931244" cy="2572980"/>
          </a:xfrm>
          <a:custGeom>
            <a:avLst/>
            <a:gdLst/>
            <a:ahLst/>
            <a:cxnLst/>
            <a:rect r="r" b="b" t="t" l="l"/>
            <a:pathLst>
              <a:path h="2572980" w="2931244">
                <a:moveTo>
                  <a:pt x="0" y="0"/>
                </a:moveTo>
                <a:lnTo>
                  <a:pt x="2931243" y="0"/>
                </a:lnTo>
                <a:lnTo>
                  <a:pt x="2931243" y="2572981"/>
                </a:lnTo>
                <a:lnTo>
                  <a:pt x="0" y="25729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58943" y="3597382"/>
            <a:ext cx="9329059" cy="6689618"/>
          </a:xfrm>
          <a:custGeom>
            <a:avLst/>
            <a:gdLst/>
            <a:ahLst/>
            <a:cxnLst/>
            <a:rect r="r" b="b" t="t" l="l"/>
            <a:pathLst>
              <a:path h="6689618" w="9329059">
                <a:moveTo>
                  <a:pt x="0" y="0"/>
                </a:moveTo>
                <a:lnTo>
                  <a:pt x="9329059" y="0"/>
                </a:lnTo>
                <a:lnTo>
                  <a:pt x="9329059" y="6689618"/>
                </a:lnTo>
                <a:lnTo>
                  <a:pt x="0" y="66896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065115"/>
            <a:ext cx="9678703" cy="215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C5E8B3"/>
                </a:solidFill>
                <a:latin typeface="Arial"/>
                <a:ea typeface="Arial"/>
                <a:cs typeface="Arial"/>
                <a:sym typeface="Arial"/>
              </a:rPr>
              <a:t>Командой было принято решение разработать игру в жанре симулятор-менеджмент, в которой игроку необходимо верно распределять заказы между клиентами, проводя расчеты; а также проводить с ними диалоги.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6994"/>
          </a:xfrm>
          <a:custGeom>
            <a:avLst/>
            <a:gdLst/>
            <a:ahLst/>
            <a:cxnLst/>
            <a:rect r="r" b="b" t="t" l="l"/>
            <a:pathLst>
              <a:path h="10286994" w="18288000">
                <a:moveTo>
                  <a:pt x="0" y="0"/>
                </a:moveTo>
                <a:lnTo>
                  <a:pt x="18288000" y="0"/>
                </a:lnTo>
                <a:lnTo>
                  <a:pt x="18288000" y="10286994"/>
                </a:lnTo>
                <a:lnTo>
                  <a:pt x="0" y="102869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11425" y="2969850"/>
            <a:ext cx="14708550" cy="308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8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ИТОГИ ПЕРВОГО СПРИНТА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DAGYkdf1qr4</dc:identifier>
  <dcterms:modified xsi:type="dcterms:W3CDTF">2011-08-01T06:04:30Z</dcterms:modified>
  <cp:revision>1</cp:revision>
  <dc:title>Презентация для групповых проектов.pptx</dc:title>
</cp:coreProperties>
</file>