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76" r:id="rId3"/>
    <p:sldId id="259" r:id="rId4"/>
    <p:sldId id="280" r:id="rId5"/>
    <p:sldId id="278" r:id="rId6"/>
    <p:sldId id="275" r:id="rId7"/>
    <p:sldId id="277" r:id="rId8"/>
    <p:sldId id="282" r:id="rId9"/>
    <p:sldId id="281" r:id="rId10"/>
    <p:sldId id="287" r:id="rId11"/>
    <p:sldId id="286" r:id="rId12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73720" autoAdjust="0"/>
  </p:normalViewPr>
  <p:slideViewPr>
    <p:cSldViewPr>
      <p:cViewPr varScale="1">
        <p:scale>
          <a:sx n="43" d="100"/>
          <a:sy n="43" d="100"/>
        </p:scale>
        <p:origin x="-13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12/11/13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76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12/11/13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5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Who is familiar with F</a:t>
            </a:r>
            <a:r>
              <a:rPr lang="en-US" smtClean="0"/>
              <a:t>#?</a:t>
            </a:r>
            <a:endParaRPr lang="en-US" dirty="0" smtClean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Fast prototyping and data</a:t>
            </a:r>
            <a:r>
              <a:rPr lang="en-US" baseline="0" dirty="0" smtClean="0"/>
              <a:t> modeling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Event Sourcing (</a:t>
            </a:r>
            <a:r>
              <a:rPr lang="en-US" sz="1200" i="1" kern="0" dirty="0" smtClean="0"/>
              <a:t>Capture all behaviors as a sequence of events)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Not in Agenda</a:t>
            </a:r>
          </a:p>
          <a:p>
            <a:r>
              <a:rPr lang="en-US" dirty="0" smtClean="0"/>
              <a:t>Sagas </a:t>
            </a:r>
            <a:r>
              <a:rPr lang="en-US" sz="1000" dirty="0" smtClean="0"/>
              <a:t>(long running interactions)</a:t>
            </a:r>
          </a:p>
          <a:p>
            <a:r>
              <a:rPr lang="en-US" dirty="0" smtClean="0"/>
              <a:t>Load Balancer</a:t>
            </a:r>
          </a:p>
          <a:p>
            <a:r>
              <a:rPr lang="en-US" dirty="0" smtClean="0"/>
              <a:t>CQRS </a:t>
            </a:r>
          </a:p>
          <a:p>
            <a:r>
              <a:rPr lang="en-US" dirty="0" smtClean="0"/>
              <a:t>Pipeline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an architecture style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promoting the production, detection, consumption of events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EDA provides a way of loose coupling.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it easy to TEST your code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EDA is an asynchronous publish-and-subscribe type of pattern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smtClean="0">
                <a:effectLst/>
              </a:rPr>
              <a:t>Great to implement Event Sourcing (</a:t>
            </a:r>
            <a:r>
              <a:rPr lang="en-US" sz="1200" i="1" kern="0" dirty="0" smtClean="0"/>
              <a:t>Capture all behaviors as a sequence of events)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Store gives you a straightforward persistence engine for applications using event-sourcing, as well as being great for storing time-series data.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Scalable</a:t>
            </a:r>
            <a:r>
              <a:rPr lang="en-US" baseline="0" dirty="0" smtClean="0"/>
              <a:t> systems (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Need of Audit LOG  Event Sourcing</a:t>
            </a:r>
          </a:p>
          <a:p>
            <a:r>
              <a:rPr lang="en-US" baseline="0" dirty="0" smtClean="0"/>
              <a:t>Extensible systems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Store gives you a straightforward persistence engine for applications using event-sourcing, as well as being great for storing time-series data.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Command</a:t>
            </a:r>
            <a:r>
              <a:rPr lang="en-US" baseline="0" dirty="0" smtClean="0"/>
              <a:t> changes the state of the object (DOMAIN)</a:t>
            </a:r>
          </a:p>
          <a:p>
            <a:r>
              <a:rPr lang="en-US" baseline="0" dirty="0" smtClean="0"/>
              <a:t>Command Handler execute the Command</a:t>
            </a:r>
          </a:p>
          <a:p>
            <a:r>
              <a:rPr lang="en-US" baseline="0" dirty="0" smtClean="0"/>
              <a:t>Domain validate the command and can reject him</a:t>
            </a:r>
          </a:p>
          <a:p>
            <a:r>
              <a:rPr lang="en-US" dirty="0" smtClean="0"/>
              <a:t>The event is something that already happened</a:t>
            </a:r>
          </a:p>
          <a:p>
            <a:r>
              <a:rPr lang="en-US" dirty="0" smtClean="0"/>
              <a:t>Event</a:t>
            </a:r>
            <a:r>
              <a:rPr lang="en-US" baseline="0" dirty="0" smtClean="0"/>
              <a:t> is usually the result of a command</a:t>
            </a:r>
          </a:p>
          <a:p>
            <a:r>
              <a:rPr lang="en-US" baseline="0" dirty="0" smtClean="0"/>
              <a:t>The subscriber is handling the event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Saga is a distribution of multiple workflows across multiple systems, each providing a path (fork) of compensating actions in the event that any of the steps in the workflow fails.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term saga is commonly used in discussions of CQRS to refer to a piece of code that coordinates and routes messages between bounded contexts and aggregates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Saga is an alternative for distributed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transaction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More important</a:t>
            </a:r>
            <a:r>
              <a:rPr lang="en-US" baseline="0" dirty="0" smtClean="0"/>
              <a:t> Avoid Nulls, Data Modeling (record, discrimination union)</a:t>
            </a:r>
          </a:p>
          <a:p>
            <a:r>
              <a:rPr lang="en-US" smtClean="0"/>
              <a:t>Bug free!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Fast prototyping and data</a:t>
            </a:r>
            <a:r>
              <a:rPr lang="en-US" baseline="0" dirty="0" smtClean="0"/>
              <a:t> modeling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12/11/13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12/11/13</a:t>
            </a:fld>
            <a:endParaRPr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12/11/13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12/11/13</a:t>
            </a:fld>
            <a:endParaRPr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xmlns:p14="http://schemas.microsoft.com/office/powerpoint/2010/main"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12/11/13</a:t>
            </a:fld>
            <a:endParaRPr lang="en-U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dirty="0" smtClean="0"/>
              <a:t>Click to add detail to the answer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xmlns:p14="http://schemas.microsoft.com/office/powerpoint/2010/main"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12/11/13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12/11/13</a:t>
            </a:fld>
            <a:endParaRPr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1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2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3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4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5</a:t>
            </a:r>
            <a:endParaRPr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12/11/13</a:t>
            </a:fld>
            <a:endParaRPr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5</a:t>
            </a:r>
            <a:endParaRPr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3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1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2</a:t>
            </a:r>
            <a:endParaRPr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4</a:t>
            </a:r>
            <a:endParaRPr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type your question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>
              <a:defRPr sz="1100"/>
            </a:lvl1pPr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12/11/13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>
              <a:defRPr sz="1200"/>
            </a:lvl1pPr>
            <a:extLst/>
          </a:lstStyle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>
              <a:defRPr sz="1200"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EDA in MVC using F#</a:t>
            </a:r>
            <a:endParaRPr lang="en-US" dirty="0"/>
          </a:p>
        </p:txBody>
      </p:sp>
      <p:sp>
        <p:nvSpPr>
          <p:cNvPr id="18" name="Rectangle 25"/>
          <p:cNvSpPr>
            <a:spLocks noGrp="1"/>
          </p:cNvSpPr>
          <p:nvPr>
            <p:ph type="subTitle" idx="1"/>
          </p:nvPr>
        </p:nvSpPr>
        <p:spPr>
          <a:xfrm>
            <a:off x="457200" y="5410200"/>
            <a:ext cx="8001000" cy="1080868"/>
          </a:xfrm>
        </p:spPr>
        <p:txBody>
          <a:bodyPr>
            <a:normAutofit/>
          </a:bodyPr>
          <a:lstStyle>
            <a:extLst/>
          </a:lstStyle>
          <a:p>
            <a:r>
              <a:rPr lang="en-US" dirty="0" smtClean="0"/>
              <a:t>Event Driven Architecture in MVC using F#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609600" y="685800"/>
            <a:ext cx="7848600" cy="1143000"/>
          </a:xfrm>
        </p:spPr>
        <p:txBody>
          <a:bodyPr>
            <a:normAutofit/>
          </a:bodyPr>
          <a:lstStyle>
            <a:extLst/>
          </a:lstStyle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1828800"/>
            <a:ext cx="70866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000" kern="0" dirty="0" smtClean="0"/>
              <a:t>EDA allows to implement scalable, testable and extensible projects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000" kern="0" dirty="0" smtClean="0"/>
              <a:t>F# is not a silver bullet, is great tool to know!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F# 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a great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fast prototyping 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000" kern="0" dirty="0" smtClean="0"/>
              <a:t>F# </a:t>
            </a:r>
            <a:r>
              <a:rPr lang="en-US" sz="2000" kern="0" dirty="0" err="1" smtClean="0"/>
              <a:t>vs</a:t>
            </a:r>
            <a:r>
              <a:rPr lang="en-US" sz="2000" kern="0" dirty="0" smtClean="0"/>
              <a:t> C# -&gt; 185 lines of code </a:t>
            </a:r>
            <a:r>
              <a:rPr lang="en-US" sz="2000" kern="0" dirty="0" err="1" smtClean="0"/>
              <a:t>Vs</a:t>
            </a:r>
            <a:r>
              <a:rPr lang="en-US" sz="2000" kern="0" dirty="0" smtClean="0"/>
              <a:t> +/-750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F# requires a learning curve but totally worth it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8840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895600" y="1371600"/>
            <a:ext cx="5105400" cy="3048000"/>
          </a:xfrm>
        </p:spPr>
        <p:txBody>
          <a:bodyPr>
            <a:noAutofit/>
          </a:bodyPr>
          <a:lstStyle>
            <a:extLst/>
          </a:lstStyle>
          <a:p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2100" dirty="0" err="1" smtClean="0"/>
              <a:t>github.com</a:t>
            </a:r>
            <a:r>
              <a:rPr lang="en-US" sz="2100" dirty="0"/>
              <a:t>/</a:t>
            </a:r>
            <a:r>
              <a:rPr lang="en-US" sz="2100" dirty="0" err="1" smtClean="0"/>
              <a:t>DCFsharp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en-US" sz="2100" dirty="0" err="1" smtClean="0"/>
              <a:t>meetup.com</a:t>
            </a:r>
            <a:r>
              <a:rPr lang="en-US" sz="2100" dirty="0"/>
              <a:t>/DC-</a:t>
            </a:r>
            <a:r>
              <a:rPr lang="en-US" sz="2100" dirty="0" err="1"/>
              <a:t>fsharp</a:t>
            </a:r>
            <a:r>
              <a:rPr lang="en-US" sz="2100" dirty="0"/>
              <a:t>/</a:t>
            </a: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en-US" sz="2100" dirty="0" smtClean="0"/>
              <a:t>@</a:t>
            </a:r>
            <a:r>
              <a:rPr lang="en-US" sz="2100" dirty="0" err="1" smtClean="0"/>
              <a:t>DCFsharp</a:t>
            </a: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 smtClean="0"/>
              <a:t>riccardo@teknology360.com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1828800"/>
            <a:ext cx="70866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FSUserGroup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990600"/>
            <a:ext cx="15430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792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762000" y="4572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762000"/>
          </a:xfrm>
        </p:spPr>
        <p:txBody>
          <a:bodyPr>
            <a:normAutofit/>
          </a:bodyPr>
          <a:lstStyle>
            <a:extLst/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914400" y="1371600"/>
            <a:ext cx="4648200" cy="4221163"/>
          </a:xfrm>
        </p:spPr>
        <p:txBody>
          <a:bodyPr>
            <a:normAutofit fontScale="92500" lnSpcReduction="10000"/>
          </a:bodyPr>
          <a:lstStyle>
            <a:extLst/>
          </a:lstStyle>
          <a:p>
            <a:r>
              <a:rPr lang="en-US" dirty="0" smtClean="0"/>
              <a:t>EDA</a:t>
            </a:r>
          </a:p>
          <a:p>
            <a:pPr lvl="1"/>
            <a:r>
              <a:rPr lang="en-US" dirty="0" smtClean="0"/>
              <a:t>Concept</a:t>
            </a:r>
          </a:p>
          <a:p>
            <a:pPr lvl="1"/>
            <a:r>
              <a:rPr lang="en-US" dirty="0" smtClean="0"/>
              <a:t>Why &amp; When</a:t>
            </a:r>
          </a:p>
          <a:p>
            <a:r>
              <a:rPr lang="en-US" dirty="0" smtClean="0"/>
              <a:t>F#</a:t>
            </a:r>
          </a:p>
          <a:p>
            <a:pPr lvl="1"/>
            <a:r>
              <a:rPr lang="en-US" dirty="0" smtClean="0"/>
              <a:t>Basic concepts</a:t>
            </a:r>
          </a:p>
          <a:p>
            <a:pPr lvl="1"/>
            <a:r>
              <a:rPr lang="en-US" dirty="0" smtClean="0"/>
              <a:t>Benefits </a:t>
            </a:r>
          </a:p>
          <a:p>
            <a:pPr lvl="1"/>
            <a:r>
              <a:rPr lang="en-US" dirty="0" smtClean="0"/>
              <a:t>Why &amp; When</a:t>
            </a:r>
          </a:p>
          <a:p>
            <a:r>
              <a:rPr lang="en-US" dirty="0"/>
              <a:t>Project overview</a:t>
            </a:r>
          </a:p>
          <a:p>
            <a:pPr lvl="1"/>
            <a:r>
              <a:rPr lang="en-US" dirty="0"/>
              <a:t>Command Pattern</a:t>
            </a:r>
          </a:p>
          <a:p>
            <a:pPr lvl="1"/>
            <a:r>
              <a:rPr lang="en-US" dirty="0"/>
              <a:t>Events </a:t>
            </a:r>
          </a:p>
          <a:p>
            <a:pPr lvl="1"/>
            <a:r>
              <a:rPr lang="en-US" dirty="0"/>
              <a:t>Event Sourcing </a:t>
            </a:r>
            <a:r>
              <a:rPr lang="en-US" sz="1000" dirty="0"/>
              <a:t>(may be</a:t>
            </a:r>
            <a:r>
              <a:rPr lang="en-US" sz="1000" dirty="0" smtClean="0"/>
              <a:t>)</a:t>
            </a:r>
            <a:endParaRPr lang="en-US" dirty="0"/>
          </a:p>
          <a:p>
            <a:r>
              <a:rPr lang="en-US" dirty="0" smtClean="0"/>
              <a:t>Compare C# </a:t>
            </a:r>
            <a:r>
              <a:rPr lang="en-US" dirty="0" err="1" smtClean="0"/>
              <a:t>vs</a:t>
            </a:r>
            <a:r>
              <a:rPr lang="en-US" dirty="0" smtClean="0"/>
              <a:t> F# implementation</a:t>
            </a:r>
          </a:p>
          <a:p>
            <a:pPr lvl="1"/>
            <a:r>
              <a:rPr lang="en-US" dirty="0" smtClean="0"/>
              <a:t>Pro and &amp; Cons</a:t>
            </a:r>
            <a:endParaRPr lang="en-US" sz="1000" dirty="0" smtClean="0"/>
          </a:p>
          <a:p>
            <a:pPr lvl="1"/>
            <a:endParaRPr lang="en-US" sz="1000" dirty="0" smtClean="0"/>
          </a:p>
          <a:p>
            <a:pPr lvl="1"/>
            <a:endParaRPr lang="en-US" sz="1000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72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685800"/>
            <a:ext cx="8229600" cy="1143000"/>
          </a:xfrm>
        </p:spPr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Why Event Driven Architecture</a:t>
            </a:r>
            <a:endParaRPr lang="en-US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209800"/>
            <a:ext cx="7086600" cy="32004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extLst/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EDA (Event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Driven Architecture) is a methodology for building systems in which events flow between </a:t>
            </a:r>
            <a:r>
              <a:rPr kumimoji="0" lang="en-US" sz="2000" b="0" i="1" u="sng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decoupled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1" u="sng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components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services</a:t>
            </a:r>
          </a:p>
          <a:p>
            <a:pPr marL="1257300" lvl="2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000" i="1" kern="0" dirty="0" smtClean="0"/>
              <a:t>Detect and consumption of events</a:t>
            </a:r>
            <a:endParaRPr kumimoji="0" lang="en-US" sz="2000" b="0" i="1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000" kern="0" baseline="0" dirty="0" smtClean="0"/>
              <a:t>Ther</a:t>
            </a:r>
            <a:r>
              <a:rPr lang="en-US" sz="2000" kern="0" dirty="0" smtClean="0"/>
              <a:t>e is no concept of Request/Response </a:t>
            </a:r>
            <a:endParaRPr lang="en-US" sz="2000" kern="0" baseline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000" kern="0" baseline="0" dirty="0" smtClean="0"/>
              <a:t>The event container is building up</a:t>
            </a:r>
            <a:r>
              <a:rPr lang="en-US" sz="2000" kern="0" dirty="0" smtClean="0"/>
              <a:t> all the events for the consumer(s) which makes it easy to test </a:t>
            </a:r>
            <a:r>
              <a:rPr lang="en-US" sz="1200" kern="0" dirty="0" smtClean="0"/>
              <a:t>(Dep. Inj. S in SOLID)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Easy to implement Event Sourcing</a:t>
            </a:r>
          </a:p>
          <a:p>
            <a:pPr lvl="1">
              <a:spcBef>
                <a:spcPct val="20000"/>
              </a:spcBef>
              <a:defRPr/>
            </a:pPr>
            <a:r>
              <a:rPr lang="en-US" sz="1500" i="1" dirty="0" smtClean="0"/>
              <a:t>“Capture </a:t>
            </a:r>
            <a:r>
              <a:rPr lang="en-US" sz="1500" i="1" dirty="0"/>
              <a:t>all changes to an application state as a sequence of </a:t>
            </a:r>
            <a:r>
              <a:rPr lang="en-US" sz="1500" i="1" dirty="0" smtClean="0"/>
              <a:t>events”</a:t>
            </a:r>
          </a:p>
          <a:p>
            <a:pPr lvl="1">
              <a:spcBef>
                <a:spcPct val="20000"/>
              </a:spcBef>
              <a:defRPr/>
            </a:pPr>
            <a:r>
              <a:rPr kumimoji="0" lang="en-US" sz="15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</a:t>
            </a:r>
            <a:r>
              <a:rPr kumimoji="0" lang="en-US" sz="15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		(Martin Fowler)</a:t>
            </a:r>
          </a:p>
          <a:p>
            <a:pPr lvl="1">
              <a:spcBef>
                <a:spcPct val="20000"/>
              </a:spcBef>
              <a:defRPr/>
            </a:pPr>
            <a:r>
              <a:rPr lang="en-US" sz="1500" i="1" kern="0" dirty="0" smtClean="0"/>
              <a:t>… “Capture all behaviors as a sequence of events”</a:t>
            </a:r>
            <a:endParaRPr kumimoji="0" lang="en-US" sz="15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1">
              <a:spcBef>
                <a:spcPct val="20000"/>
              </a:spcBef>
              <a:defRPr/>
            </a:pPr>
            <a:endParaRPr kumimoji="0" lang="en-US" sz="15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609600"/>
            <a:ext cx="8610600" cy="1143000"/>
          </a:xfrm>
        </p:spPr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When Event Driven Architecture</a:t>
            </a:r>
            <a:endParaRPr lang="en-US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133600"/>
            <a:ext cx="7086600" cy="3200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EDA has Business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value, you can easily extend the system with new things (events) </a:t>
            </a:r>
            <a:endParaRPr lang="en-US" sz="2000" kern="0" baseline="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000" kern="0" baseline="0" dirty="0" smtClean="0"/>
              <a:t>Great decoupling make it easy to scale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000" kern="0" dirty="0" smtClean="0"/>
              <a:t>Component style Architecture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000" kern="0" dirty="0" smtClean="0"/>
              <a:t>Promote Single Responsibility</a:t>
            </a:r>
            <a:endParaRPr lang="en-US" sz="2000" kern="0" baseline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000" kern="0" dirty="0" smtClean="0"/>
              <a:t>Bring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 to the next level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000" kern="0" noProof="0" dirty="0" smtClean="0"/>
              <a:t>Easy to implement Event Sourcing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/>
            </a:pPr>
            <a:r>
              <a:rPr kumimoji="0" lang="en-US" sz="15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Used</a:t>
            </a:r>
            <a:r>
              <a:rPr kumimoji="0" lang="en-US" sz="1500" b="1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primarily to replay all past events to bring aggregate into current state</a:t>
            </a:r>
            <a:endParaRPr kumimoji="0" lang="en-US" sz="15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35048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48600" cy="990600"/>
          </a:xfrm>
        </p:spPr>
        <p:txBody>
          <a:bodyPr>
            <a:normAutofit/>
          </a:bodyPr>
          <a:lstStyle>
            <a:extLst/>
          </a:lstStyle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5" name="Rectangle 8"/>
          <p:cNvSpPr txBox="1">
            <a:spLocks/>
          </p:cNvSpPr>
          <p:nvPr/>
        </p:nvSpPr>
        <p:spPr>
          <a:xfrm>
            <a:off x="685800" y="3657600"/>
            <a:ext cx="7848600" cy="9144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  <a:extLst/>
          </a:lstStyle>
          <a:p>
            <a:r>
              <a:rPr lang="en-US" dirty="0" smtClean="0"/>
              <a:t>Events</a:t>
            </a:r>
          </a:p>
        </p:txBody>
      </p:sp>
      <p:sp>
        <p:nvSpPr>
          <p:cNvPr id="6" name="Rectangle 8"/>
          <p:cNvSpPr txBox="1">
            <a:spLocks/>
          </p:cNvSpPr>
          <p:nvPr/>
        </p:nvSpPr>
        <p:spPr>
          <a:xfrm>
            <a:off x="914400" y="1295400"/>
            <a:ext cx="7467600" cy="2514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Commands are directives to perform some action to the domain (Behaviors)</a:t>
            </a:r>
          </a:p>
          <a:p>
            <a:r>
              <a:rPr lang="en-US" dirty="0" smtClean="0"/>
              <a:t>Commands can be rejected by the domain (validation)</a:t>
            </a:r>
          </a:p>
          <a:p>
            <a:r>
              <a:rPr lang="en-US" dirty="0" smtClean="0"/>
              <a:t>Processing a Command will result in 0:n Events raised</a:t>
            </a:r>
          </a:p>
          <a:p>
            <a:r>
              <a:rPr lang="en-US" dirty="0" smtClean="0"/>
              <a:t>Commands are imperative and are components of the Ubiquitous Language to describe the domain (</a:t>
            </a:r>
            <a:r>
              <a:rPr lang="en-US" dirty="0" err="1" smtClean="0"/>
              <a:t>PlaceOrderCommand</a:t>
            </a:r>
            <a:r>
              <a:rPr lang="en-US" dirty="0" smtClean="0"/>
              <a:t>)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7" name="Rectangle 8"/>
          <p:cNvSpPr txBox="1">
            <a:spLocks/>
          </p:cNvSpPr>
          <p:nvPr/>
        </p:nvSpPr>
        <p:spPr>
          <a:xfrm>
            <a:off x="990600" y="4572000"/>
            <a:ext cx="7467600" cy="2514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Events are the result of some action already happened</a:t>
            </a:r>
          </a:p>
          <a:p>
            <a:r>
              <a:rPr lang="en-US" dirty="0" smtClean="0"/>
              <a:t>Events may never be rejected</a:t>
            </a:r>
          </a:p>
          <a:p>
            <a:r>
              <a:rPr lang="en-US" dirty="0" smtClean="0"/>
              <a:t>Events are in past-tense and </a:t>
            </a:r>
            <a:r>
              <a:rPr lang="en-US" dirty="0"/>
              <a:t>are components of the Ubiquitous Language to describe the </a:t>
            </a:r>
            <a:r>
              <a:rPr lang="en-US" dirty="0" smtClean="0"/>
              <a:t>domain (</a:t>
            </a:r>
            <a:r>
              <a:rPr lang="en-US" dirty="0" err="1" smtClean="0"/>
              <a:t>OrderPlacedEvent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6955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/>
          <p:cNvSpPr>
            <a:spLocks noGrp="1"/>
          </p:cNvSpPr>
          <p:nvPr>
            <p:ph type="body" sz="quarter" idx="4294967295"/>
          </p:nvPr>
        </p:nvSpPr>
        <p:spPr>
          <a:xfrm>
            <a:off x="1828800" y="3810000"/>
            <a:ext cx="2209800" cy="457200"/>
          </a:xfrm>
          <a:prstGeom prst="roundRect">
            <a:avLst>
              <a:gd name="adj" fmla="val 16667"/>
            </a:avLst>
          </a:prstGeom>
          <a:solidFill>
            <a:srgbClr val="66006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 smtClean="0"/>
              <a:t>CommandHandler</a:t>
            </a:r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4294967295"/>
          </p:nvPr>
        </p:nvSpPr>
        <p:spPr>
          <a:xfrm>
            <a:off x="609600" y="2133600"/>
            <a:ext cx="1447800" cy="4572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Command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4294967295"/>
          </p:nvPr>
        </p:nvSpPr>
        <p:spPr>
          <a:xfrm>
            <a:off x="1143000" y="3048000"/>
            <a:ext cx="1447800" cy="4572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Dispatcher</a:t>
            </a:r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4294967295"/>
          </p:nvPr>
        </p:nvSpPr>
        <p:spPr>
          <a:xfrm>
            <a:off x="4572000" y="4267200"/>
            <a:ext cx="914400" cy="457200"/>
          </a:xfrm>
          <a:prstGeom prst="roundRect">
            <a:avLst>
              <a:gd name="adj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294967295"/>
          </p:nvPr>
        </p:nvSpPr>
        <p:spPr>
          <a:xfrm>
            <a:off x="4572000" y="3352800"/>
            <a:ext cx="914400" cy="457200"/>
          </a:xfrm>
          <a:prstGeom prst="roundRect">
            <a:avLst>
              <a:gd name="adj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4294967295"/>
          </p:nvPr>
        </p:nvSpPr>
        <p:spPr>
          <a:xfrm>
            <a:off x="6096000" y="2209800"/>
            <a:ext cx="1676400" cy="4572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 smtClean="0"/>
              <a:t>EventHandler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294967295"/>
          </p:nvPr>
        </p:nvSpPr>
        <p:spPr>
          <a:xfrm>
            <a:off x="6096000" y="3276600"/>
            <a:ext cx="1676400" cy="4572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 smtClean="0"/>
              <a:t>EventHandler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94967295"/>
          </p:nvPr>
        </p:nvSpPr>
        <p:spPr>
          <a:xfrm>
            <a:off x="6096000" y="4114800"/>
            <a:ext cx="1676400" cy="4572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 smtClean="0"/>
              <a:t>EventHandler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4294967295"/>
          </p:nvPr>
        </p:nvSpPr>
        <p:spPr>
          <a:xfrm>
            <a:off x="6096000" y="5334000"/>
            <a:ext cx="1676400" cy="4572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 smtClean="0"/>
              <a:t>EventHandler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24000" y="2667000"/>
            <a:ext cx="2286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76400" y="35814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038600" y="35814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3" idx="1"/>
          </p:cNvCxnSpPr>
          <p:nvPr/>
        </p:nvCxnSpPr>
        <p:spPr>
          <a:xfrm>
            <a:off x="4038600" y="41148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334000" y="2667000"/>
            <a:ext cx="7620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8" idx="1"/>
          </p:cNvCxnSpPr>
          <p:nvPr/>
        </p:nvCxnSpPr>
        <p:spPr>
          <a:xfrm flipV="1">
            <a:off x="5486400" y="35052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9" idx="1"/>
          </p:cNvCxnSpPr>
          <p:nvPr/>
        </p:nvCxnSpPr>
        <p:spPr>
          <a:xfrm flipV="1">
            <a:off x="5486400" y="43434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486400" y="4648200"/>
            <a:ext cx="838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6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685800"/>
          </a:xfrm>
        </p:spPr>
        <p:txBody>
          <a:bodyPr>
            <a:normAutofit/>
          </a:bodyPr>
          <a:lstStyle>
            <a:extLst/>
          </a:lstStyle>
          <a:p>
            <a:r>
              <a:rPr lang="en-US" dirty="0" smtClean="0"/>
              <a:t>Commands &amp;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537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2"/>
          <p:cNvSpPr>
            <a:spLocks noGrp="1"/>
          </p:cNvSpPr>
          <p:nvPr>
            <p:ph type="title"/>
          </p:nvPr>
        </p:nvSpPr>
        <p:spPr>
          <a:xfrm>
            <a:off x="3581400" y="609600"/>
            <a:ext cx="5257800" cy="1143000"/>
          </a:xfrm>
        </p:spPr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Project Overview </a:t>
            </a:r>
            <a:br>
              <a:rPr lang="en-US" dirty="0" smtClean="0"/>
            </a:br>
            <a:r>
              <a:rPr lang="en-US" dirty="0" smtClean="0"/>
              <a:t>		Store Web Site</a:t>
            </a:r>
            <a:endParaRPr lang="en-US" dirty="0"/>
          </a:p>
        </p:txBody>
      </p:sp>
      <p:sp>
        <p:nvSpPr>
          <p:cNvPr id="3" name="Alternate Process 2"/>
          <p:cNvSpPr/>
          <p:nvPr/>
        </p:nvSpPr>
        <p:spPr>
          <a:xfrm>
            <a:off x="762000" y="1600200"/>
            <a:ext cx="2514600" cy="1143000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User Interface</a:t>
            </a:r>
          </a:p>
          <a:p>
            <a:pPr algn="ctr"/>
            <a:endParaRPr lang="en-US" sz="1400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Add/Remove Product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Create/Submit Order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Magnetic Disk 4"/>
          <p:cNvSpPr/>
          <p:nvPr/>
        </p:nvSpPr>
        <p:spPr>
          <a:xfrm>
            <a:off x="1905000" y="3200400"/>
            <a:ext cx="457200" cy="1905000"/>
          </a:xfrm>
          <a:prstGeom prst="flowChartMagneticDisk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33600" y="2743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33600" y="5105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nector 8"/>
          <p:cNvSpPr/>
          <p:nvPr/>
        </p:nvSpPr>
        <p:spPr>
          <a:xfrm>
            <a:off x="1600200" y="5486400"/>
            <a:ext cx="990600" cy="7620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Command Handler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5000" y="3505200"/>
            <a:ext cx="461665" cy="147732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Commands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590800" y="5867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irect Access Storage 16"/>
          <p:cNvSpPr/>
          <p:nvPr/>
        </p:nvSpPr>
        <p:spPr>
          <a:xfrm>
            <a:off x="3124200" y="5715000"/>
            <a:ext cx="1828800" cy="381000"/>
          </a:xfrm>
          <a:prstGeom prst="flowChartMagneticDrum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Events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800600" y="4953000"/>
            <a:ext cx="11430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un 17"/>
          <p:cNvSpPr/>
          <p:nvPr/>
        </p:nvSpPr>
        <p:spPr>
          <a:xfrm>
            <a:off x="5562600" y="3505200"/>
            <a:ext cx="1828800" cy="1600200"/>
          </a:xfrm>
          <a:prstGeom prst="su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Event Handlers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1295400" y="518160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Magnetic Disk 27"/>
          <p:cNvSpPr/>
          <p:nvPr/>
        </p:nvSpPr>
        <p:spPr>
          <a:xfrm>
            <a:off x="533400" y="4343400"/>
            <a:ext cx="914400" cy="83820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Magnetic Disk 29"/>
          <p:cNvSpPr/>
          <p:nvPr/>
        </p:nvSpPr>
        <p:spPr>
          <a:xfrm>
            <a:off x="7239000" y="3276600"/>
            <a:ext cx="914400" cy="8382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ES-DB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257800" y="3505200"/>
            <a:ext cx="5334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676400"/>
            <a:ext cx="241300" cy="63072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4495800"/>
            <a:ext cx="815348" cy="7620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667000"/>
            <a:ext cx="873252" cy="873252"/>
          </a:xfrm>
          <a:prstGeom prst="rect">
            <a:avLst/>
          </a:prstGeom>
        </p:spPr>
      </p:pic>
      <p:sp>
        <p:nvSpPr>
          <p:cNvPr id="37" name="Rectangular Callout 36"/>
          <p:cNvSpPr/>
          <p:nvPr/>
        </p:nvSpPr>
        <p:spPr>
          <a:xfrm>
            <a:off x="2590800" y="3352800"/>
            <a:ext cx="1295400" cy="609600"/>
          </a:xfrm>
          <a:prstGeom prst="wedgeRectCallout">
            <a:avLst>
              <a:gd name="adj1" fmla="val -65510"/>
              <a:gd name="adj2" fmla="val 8184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Command captures the intent of the User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8" name="Rectangular Callout 37"/>
          <p:cNvSpPr/>
          <p:nvPr/>
        </p:nvSpPr>
        <p:spPr>
          <a:xfrm>
            <a:off x="152400" y="5562600"/>
            <a:ext cx="1295400" cy="609600"/>
          </a:xfrm>
          <a:prstGeom prst="wedgeRectCallout">
            <a:avLst>
              <a:gd name="adj1" fmla="val 64797"/>
              <a:gd name="adj2" fmla="val 2382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After database is updated publish the result to the View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9" name="Rectangular Callout 38"/>
          <p:cNvSpPr/>
          <p:nvPr/>
        </p:nvSpPr>
        <p:spPr>
          <a:xfrm>
            <a:off x="2819400" y="4953000"/>
            <a:ext cx="1295400" cy="609600"/>
          </a:xfrm>
          <a:prstGeom prst="wedgeRectCallout">
            <a:avLst>
              <a:gd name="adj1" fmla="val -67165"/>
              <a:gd name="adj2" fmla="val 9590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The Command Handler publish the events </a:t>
            </a:r>
            <a:r>
              <a:rPr lang="en-US" sz="1000" dirty="0" err="1" smtClean="0">
                <a:solidFill>
                  <a:schemeClr val="bg1"/>
                </a:solidFill>
              </a:rPr>
              <a:t>Async</a:t>
            </a:r>
            <a:r>
              <a:rPr lang="en-US" sz="1000" dirty="0" smtClean="0">
                <a:solidFill>
                  <a:schemeClr val="bg1"/>
                </a:solidFill>
              </a:rPr>
              <a:t> to a queue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2" name="Cube 41"/>
          <p:cNvSpPr/>
          <p:nvPr/>
        </p:nvSpPr>
        <p:spPr>
          <a:xfrm>
            <a:off x="5715000" y="5486400"/>
            <a:ext cx="1219200" cy="914400"/>
          </a:xfrm>
          <a:prstGeom prst="cub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Event Aggregator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953000" y="5943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324600" y="4876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ular Callout 46"/>
          <p:cNvSpPr/>
          <p:nvPr/>
        </p:nvSpPr>
        <p:spPr>
          <a:xfrm>
            <a:off x="7162800" y="5562600"/>
            <a:ext cx="1295400" cy="609600"/>
          </a:xfrm>
          <a:prstGeom prst="wedgeRectCallout">
            <a:avLst>
              <a:gd name="adj1" fmla="val -68406"/>
              <a:gd name="adj2" fmla="val 2909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Container for events that allow decoupling of pub and sub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1633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609600" y="685800"/>
            <a:ext cx="7848600" cy="1143000"/>
          </a:xfrm>
        </p:spPr>
        <p:txBody>
          <a:bodyPr>
            <a:normAutofit/>
          </a:bodyPr>
          <a:lstStyle>
            <a:extLst/>
          </a:lstStyle>
          <a:p>
            <a:r>
              <a:rPr lang="en-US" dirty="0" smtClean="0"/>
              <a:t>Why F#</a:t>
            </a:r>
            <a:endParaRPr lang="en-US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1828800"/>
            <a:ext cx="7086600" cy="434340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extLst/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Powerful type inference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000" kern="0" dirty="0" smtClean="0"/>
              <a:t>Support REPL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000" kern="0" dirty="0" smtClean="0"/>
              <a:t>Support </a:t>
            </a:r>
            <a:r>
              <a:rPr lang="en-US" sz="2000" kern="0" dirty="0"/>
              <a:t>for OOP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Higher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Oder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000" kern="0" baseline="0" dirty="0" smtClean="0"/>
              <a:t>Avoid nulls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Record </a:t>
            </a:r>
            <a:r>
              <a:rPr lang="en-US" sz="2000" kern="0" dirty="0" smtClean="0"/>
              <a:t>Type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Immutable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inheritance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000" kern="0" dirty="0" smtClean="0"/>
              <a:t>Structural equality, comparison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000" kern="0" dirty="0" smtClean="0"/>
              <a:t>Discrimination Union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000" kern="0" dirty="0" smtClean="0"/>
              <a:t>Object Expression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000" kern="0" dirty="0" smtClean="0"/>
              <a:t>Full </a:t>
            </a:r>
            <a:r>
              <a:rPr lang="en-US" sz="2000" kern="0" dirty="0" err="1" smtClean="0"/>
              <a:t>.Net</a:t>
            </a:r>
            <a:r>
              <a:rPr lang="en-US" sz="2000" kern="0" dirty="0" smtClean="0"/>
              <a:t> Library support and interoperability with other </a:t>
            </a:r>
            <a:r>
              <a:rPr lang="en-US" sz="2000" kern="0" dirty="0" err="1" smtClean="0"/>
              <a:t>.Net</a:t>
            </a:r>
            <a:r>
              <a:rPr lang="en-US" sz="2000" kern="0" dirty="0" smtClean="0"/>
              <a:t> languages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000" kern="0" dirty="0" smtClean="0"/>
              <a:t>Active </a:t>
            </a:r>
            <a:r>
              <a:rPr lang="en-US" sz="2000" kern="0" dirty="0"/>
              <a:t>P</a:t>
            </a:r>
            <a:r>
              <a:rPr lang="en-US" sz="2000" kern="0" dirty="0" smtClean="0"/>
              <a:t>atterns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000" kern="0" dirty="0" smtClean="0"/>
              <a:t>Pattern Matching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000" kern="0" baseline="0" dirty="0" smtClean="0"/>
              <a:t>Pipe</a:t>
            </a:r>
            <a:r>
              <a:rPr lang="en-US" sz="2000" kern="0" dirty="0" smtClean="0"/>
              <a:t> operator |&gt;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000" kern="0" dirty="0" smtClean="0"/>
              <a:t>Type Providers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000" kern="0" dirty="0" smtClean="0"/>
              <a:t>Support Actor model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41644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609600" y="685800"/>
            <a:ext cx="7848600" cy="1143000"/>
          </a:xfrm>
        </p:spPr>
        <p:txBody>
          <a:bodyPr>
            <a:normAutofit/>
          </a:bodyPr>
          <a:lstStyle>
            <a:extLst/>
          </a:lstStyle>
          <a:p>
            <a:r>
              <a:rPr lang="en-US" dirty="0" smtClean="0"/>
              <a:t>When F#</a:t>
            </a:r>
            <a:endParaRPr lang="en-US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1828800"/>
            <a:ext cx="70866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Fast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easy prototyping 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000" kern="0" dirty="0"/>
              <a:t>Fast and easy </a:t>
            </a:r>
            <a:r>
              <a:rPr lang="en-US" sz="2000" kern="0" dirty="0" smtClean="0"/>
              <a:t>development 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000" kern="0" dirty="0" smtClean="0"/>
              <a:t>Data Modeling 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Need concurrency (immutable as default)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000" kern="0" dirty="0" smtClean="0"/>
              <a:t>Scalability (</a:t>
            </a:r>
            <a:r>
              <a:rPr lang="en-US" sz="2000" kern="0" dirty="0" err="1" smtClean="0"/>
              <a:t>Async</a:t>
            </a:r>
            <a:r>
              <a:rPr lang="en-US" sz="2000" kern="0" dirty="0" smtClean="0"/>
              <a:t> I/O)</a:t>
            </a: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000" kern="0" noProof="0" dirty="0" smtClean="0"/>
              <a:t>Big Data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97111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izShow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 Show.potx</Template>
  <TotalTime>0</TotalTime>
  <Words>803</Words>
  <Application>Microsoft Macintosh PowerPoint</Application>
  <PresentationFormat>On-screen Show (4:3)</PresentationFormat>
  <Paragraphs>157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QuizShow</vt:lpstr>
      <vt:lpstr>EDA in MVC using F#</vt:lpstr>
      <vt:lpstr>Agenda</vt:lpstr>
      <vt:lpstr>Why Event Driven Architecture</vt:lpstr>
      <vt:lpstr>When Event Driven Architecture</vt:lpstr>
      <vt:lpstr>Commands</vt:lpstr>
      <vt:lpstr>Commands &amp; Events</vt:lpstr>
      <vt:lpstr>Project Overview    Store Web Site</vt:lpstr>
      <vt:lpstr>Why F#</vt:lpstr>
      <vt:lpstr>When F#</vt:lpstr>
      <vt:lpstr>Summary</vt:lpstr>
      <vt:lpstr>  github.com/DCFsharp  meetup.com/DC-fsharp/  @DCFsharp  riccardo@teknology360.com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2010-04-19T20:49:56Z</dcterms:created>
  <dcterms:modified xsi:type="dcterms:W3CDTF">2013-12-12T00:30:13Z</dcterms:modified>
</cp:coreProperties>
</file>