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5"/>
  </p:notesMasterIdLst>
  <p:sldIdLst>
    <p:sldId id="256" r:id="rId2"/>
    <p:sldId id="257" r:id="rId3"/>
    <p:sldId id="280" r:id="rId4"/>
    <p:sldId id="261" r:id="rId5"/>
    <p:sldId id="287" r:id="rId6"/>
    <p:sldId id="262" r:id="rId7"/>
    <p:sldId id="265" r:id="rId8"/>
    <p:sldId id="266" r:id="rId9"/>
    <p:sldId id="284" r:id="rId10"/>
    <p:sldId id="271" r:id="rId11"/>
    <p:sldId id="273" r:id="rId12"/>
    <p:sldId id="263" r:id="rId13"/>
    <p:sldId id="272" r:id="rId14"/>
    <p:sldId id="268" r:id="rId15"/>
    <p:sldId id="285" r:id="rId16"/>
    <p:sldId id="276" r:id="rId17"/>
    <p:sldId id="282" r:id="rId18"/>
    <p:sldId id="275" r:id="rId19"/>
    <p:sldId id="274" r:id="rId20"/>
    <p:sldId id="264" r:id="rId21"/>
    <p:sldId id="281" r:id="rId22"/>
    <p:sldId id="286"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281864-B5F8-47A1-9929-A1BF91A4A6A3}">
          <p14:sldIdLst>
            <p14:sldId id="256"/>
            <p14:sldId id="257"/>
            <p14:sldId id="280"/>
            <p14:sldId id="261"/>
            <p14:sldId id="287"/>
          </p14:sldIdLst>
        </p14:section>
        <p14:section name="Analysis" id="{1F684C6B-A778-48B1-A5DA-7C4B3828EF6C}">
          <p14:sldIdLst>
            <p14:sldId id="262"/>
            <p14:sldId id="265"/>
            <p14:sldId id="266"/>
            <p14:sldId id="284"/>
            <p14:sldId id="271"/>
            <p14:sldId id="273"/>
          </p14:sldIdLst>
        </p14:section>
        <p14:section name="Decision Trees" id="{08B3DA6D-4A88-482B-8E65-FE37A3042C93}">
          <p14:sldIdLst>
            <p14:sldId id="263"/>
            <p14:sldId id="272"/>
            <p14:sldId id="268"/>
            <p14:sldId id="285"/>
            <p14:sldId id="276"/>
            <p14:sldId id="282"/>
            <p14:sldId id="275"/>
            <p14:sldId id="274"/>
          </p14:sldIdLst>
        </p14:section>
        <p14:section name="Further reading" id="{C9835AA6-7C2D-492A-8FFB-33AAC5C7F6D1}">
          <p14:sldIdLst>
            <p14:sldId id="264"/>
            <p14:sldId id="281"/>
            <p14:sldId id="28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4" autoAdjust="0"/>
    <p:restoredTop sz="94660"/>
  </p:normalViewPr>
  <p:slideViewPr>
    <p:cSldViewPr snapToGrid="0">
      <p:cViewPr varScale="1">
        <p:scale>
          <a:sx n="105" d="100"/>
          <a:sy n="105"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34EB1-00E5-467D-85DC-C353E679C07E}" type="datetimeFigureOut">
              <a:rPr lang="en-GB" smtClean="0"/>
              <a:t>16/09/2013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C7057-E252-4441-9757-2736EF70B962}" type="slidenum">
              <a:rPr lang="en-GB" smtClean="0"/>
              <a:t>‹#›</a:t>
            </a:fld>
            <a:endParaRPr lang="en-GB"/>
          </a:p>
        </p:txBody>
      </p:sp>
    </p:spTree>
    <p:extLst>
      <p:ext uri="{BB962C8B-B14F-4D97-AF65-F5344CB8AC3E}">
        <p14:creationId xmlns:p14="http://schemas.microsoft.com/office/powerpoint/2010/main" val="25624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kaggle.com/c/titanic-gettingStarte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Decision_tree_learnin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lear-lines.com/blog/post/Decision-Tree-classification.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deed.com/jobanalytics/jobtrends?q=machine+learning&amp;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kaggle.com/c/titanic-gettingStarte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kaggle.com/c/titanic-gettingStarted/da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kaggle.com/c/titanic-gettingStarted/dat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fsharp.github.io/FSharp.Data/library/CsvProvider.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lear-lines.com/blog/post/Random-Forest-classification-in-F-first-cut.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Twenty_Ques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Decision_tree_learn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Overfitt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http://www.kaggle.com/c/titanic-gettingStarted</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a:t>
            </a:fld>
            <a:endParaRPr lang="en-GB"/>
          </a:p>
        </p:txBody>
      </p:sp>
    </p:spTree>
    <p:extLst>
      <p:ext uri="{BB962C8B-B14F-4D97-AF65-F5344CB8AC3E}">
        <p14:creationId xmlns:p14="http://schemas.microsoft.com/office/powerpoint/2010/main" val="68929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http://en.wikipedia.org/wiki/Decision_tree_learning</a:t>
            </a:r>
            <a:endParaRPr lang="en-GB" dirty="0" smtClean="0"/>
          </a:p>
          <a:p>
            <a:r>
              <a:rPr lang="en-GB" dirty="0" smtClean="0">
                <a:hlinkClick r:id="rId4"/>
              </a:rPr>
              <a:t>http://clear-lines.com/blog/post/Decision-Tree-classification.aspx</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19</a:t>
            </a:fld>
            <a:endParaRPr lang="en-GB"/>
          </a:p>
        </p:txBody>
      </p:sp>
    </p:spTree>
    <p:extLst>
      <p:ext uri="{BB962C8B-B14F-4D97-AF65-F5344CB8AC3E}">
        <p14:creationId xmlns:p14="http://schemas.microsoft.com/office/powerpoint/2010/main" val="116956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21</a:t>
            </a:fld>
            <a:endParaRPr lang="en-GB"/>
          </a:p>
        </p:txBody>
      </p:sp>
    </p:spTree>
    <p:extLst>
      <p:ext uri="{BB962C8B-B14F-4D97-AF65-F5344CB8AC3E}">
        <p14:creationId xmlns:p14="http://schemas.microsoft.com/office/powerpoint/2010/main" val="366228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http://www.indeed.com/jobanalytics/jobtrends?q=machine+learning&amp;l=</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22</a:t>
            </a:fld>
            <a:endParaRPr lang="en-GB"/>
          </a:p>
        </p:txBody>
      </p:sp>
    </p:spTree>
    <p:extLst>
      <p:ext uri="{BB962C8B-B14F-4D97-AF65-F5344CB8AC3E}">
        <p14:creationId xmlns:p14="http://schemas.microsoft.com/office/powerpoint/2010/main" val="180546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http://www.kaggle.com/c/titanic-gettingStarted</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2</a:t>
            </a:fld>
            <a:endParaRPr lang="en-GB"/>
          </a:p>
        </p:txBody>
      </p:sp>
    </p:spTree>
    <p:extLst>
      <p:ext uri="{BB962C8B-B14F-4D97-AF65-F5344CB8AC3E}">
        <p14:creationId xmlns:p14="http://schemas.microsoft.com/office/powerpoint/2010/main" val="228399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http://www.kaggle.com/c/titanic-gettingStarted/data</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4</a:t>
            </a:fld>
            <a:endParaRPr lang="en-GB"/>
          </a:p>
        </p:txBody>
      </p:sp>
    </p:spTree>
    <p:extLst>
      <p:ext uri="{BB962C8B-B14F-4D97-AF65-F5344CB8AC3E}">
        <p14:creationId xmlns:p14="http://schemas.microsoft.com/office/powerpoint/2010/main" val="77335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http://www.kaggle.com/c/titanic-gettingStarted/data</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5</a:t>
            </a:fld>
            <a:endParaRPr lang="en-GB"/>
          </a:p>
        </p:txBody>
      </p:sp>
    </p:spTree>
    <p:extLst>
      <p:ext uri="{BB962C8B-B14F-4D97-AF65-F5344CB8AC3E}">
        <p14:creationId xmlns:p14="http://schemas.microsoft.com/office/powerpoint/2010/main" val="285461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http://fsharp.github.io/FSharp.Data/library/CsvProvider.html</a:t>
            </a:r>
            <a:endParaRPr lang="en-GB" dirty="0" smtClean="0"/>
          </a:p>
          <a:p>
            <a:r>
              <a:rPr lang="en-GB" dirty="0" smtClean="0">
                <a:hlinkClick r:id="rId4"/>
              </a:rPr>
              <a:t>http://clear-lines.com/blog/post/Random-Forest-classification-in-F-first-cut.aspx</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7</a:t>
            </a:fld>
            <a:endParaRPr lang="en-GB"/>
          </a:p>
        </p:txBody>
      </p:sp>
    </p:spTree>
    <p:extLst>
      <p:ext uri="{BB962C8B-B14F-4D97-AF65-F5344CB8AC3E}">
        <p14:creationId xmlns:p14="http://schemas.microsoft.com/office/powerpoint/2010/main" val="412958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10</a:t>
            </a:fld>
            <a:endParaRPr lang="en-GB"/>
          </a:p>
        </p:txBody>
      </p:sp>
    </p:spTree>
    <p:extLst>
      <p:ext uri="{BB962C8B-B14F-4D97-AF65-F5344CB8AC3E}">
        <p14:creationId xmlns:p14="http://schemas.microsoft.com/office/powerpoint/2010/main" val="157474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https://en.wikipedia.org/wiki/Twenty_Questions</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13</a:t>
            </a:fld>
            <a:endParaRPr lang="en-GB"/>
          </a:p>
        </p:txBody>
      </p:sp>
    </p:spTree>
    <p:extLst>
      <p:ext uri="{BB962C8B-B14F-4D97-AF65-F5344CB8AC3E}">
        <p14:creationId xmlns:p14="http://schemas.microsoft.com/office/powerpoint/2010/main" val="276195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http://en.wikipedia.org/wiki/Decision_tree_learning</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14</a:t>
            </a:fld>
            <a:endParaRPr lang="en-GB"/>
          </a:p>
        </p:txBody>
      </p:sp>
    </p:spTree>
    <p:extLst>
      <p:ext uri="{BB962C8B-B14F-4D97-AF65-F5344CB8AC3E}">
        <p14:creationId xmlns:p14="http://schemas.microsoft.com/office/powerpoint/2010/main" val="355541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http://en.wikipedia.org/wiki/Overfitting</a:t>
            </a:r>
            <a:endParaRPr lang="en-GB" dirty="0"/>
          </a:p>
        </p:txBody>
      </p:sp>
      <p:sp>
        <p:nvSpPr>
          <p:cNvPr id="4" name="Slide Number Placeholder 3"/>
          <p:cNvSpPr>
            <a:spLocks noGrp="1"/>
          </p:cNvSpPr>
          <p:nvPr>
            <p:ph type="sldNum" sz="quarter" idx="10"/>
          </p:nvPr>
        </p:nvSpPr>
        <p:spPr/>
        <p:txBody>
          <a:bodyPr/>
          <a:lstStyle/>
          <a:p>
            <a:fld id="{149C7057-E252-4441-9757-2736EF70B962}" type="slidenum">
              <a:rPr lang="en-GB" smtClean="0"/>
              <a:t>17</a:t>
            </a:fld>
            <a:endParaRPr lang="en-GB"/>
          </a:p>
        </p:txBody>
      </p:sp>
    </p:spTree>
    <p:extLst>
      <p:ext uri="{BB962C8B-B14F-4D97-AF65-F5344CB8AC3E}">
        <p14:creationId xmlns:p14="http://schemas.microsoft.com/office/powerpoint/2010/main" val="3735302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9/16/2013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9/16/2013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9/16/2013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9/16/2013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9/16/2013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clear-lines.com/blog/" TargetMode="External"/><Relationship Id="rId7" Type="http://schemas.openxmlformats.org/officeDocument/2006/relationships/hyperlink" Target="http://www.kaggle.com/c/titanic-getting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manning.com/pharrington/" TargetMode="External"/><Relationship Id="rId5" Type="http://schemas.openxmlformats.org/officeDocument/2006/relationships/hyperlink" Target="http://blogs.msdn.com/b/dsyme/archive/2013/01/30/twelve-type-providers-in-pictures.aspx" TargetMode="External"/><Relationship Id="rId4" Type="http://schemas.openxmlformats.org/officeDocument/2006/relationships/hyperlink" Target="http://fsharp.github.io/FSharp.Dat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tinyurl.com/randomforests" TargetMode="External"/><Relationship Id="rId7" Type="http://schemas.openxmlformats.org/officeDocument/2006/relationships/image" Target="../media/image13.jpg"/><Relationship Id="rId2" Type="http://schemas.openxmlformats.org/officeDocument/2006/relationships/hyperlink" Target="http://fsharp.org/machine-learning/" TargetMode="External"/><Relationship Id="rId1" Type="http://schemas.openxmlformats.org/officeDocument/2006/relationships/slideLayout" Target="../slideLayouts/slideLayout2.xml"/><Relationship Id="rId6" Type="http://schemas.openxmlformats.org/officeDocument/2006/relationships/hyperlink" Target="http://skillsmatter.com/event/java-jee/london-gamecraft" TargetMode="External"/><Relationship Id="rId5" Type="http://schemas.openxmlformats.org/officeDocument/2006/relationships/image" Target="../media/image12.jpg"/><Relationship Id="rId4" Type="http://schemas.openxmlformats.org/officeDocument/2006/relationships/hyperlink" Target="http://skillsmatter.com/event/scala/progressive-f-tutorials-201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Machine </a:t>
            </a:r>
            <a:r>
              <a:rPr lang="en-GB" b="1" dirty="0"/>
              <a:t>Learning from </a:t>
            </a:r>
            <a:r>
              <a:rPr lang="en-GB" b="1" dirty="0" smtClean="0"/>
              <a:t>Disaster</a:t>
            </a:r>
            <a:endParaRPr lang="en-GB" dirty="0"/>
          </a:p>
        </p:txBody>
      </p:sp>
      <p:sp>
        <p:nvSpPr>
          <p:cNvPr id="3" name="Subtitle 2"/>
          <p:cNvSpPr>
            <a:spLocks noGrp="1"/>
          </p:cNvSpPr>
          <p:nvPr>
            <p:ph type="subTitle" idx="1"/>
          </p:nvPr>
        </p:nvSpPr>
        <p:spPr/>
        <p:txBody>
          <a:bodyPr>
            <a:normAutofit fontScale="92500" lnSpcReduction="20000"/>
          </a:bodyPr>
          <a:lstStyle/>
          <a:p>
            <a:r>
              <a:rPr lang="en-GB" dirty="0" err="1" smtClean="0"/>
              <a:t>F#unctional</a:t>
            </a:r>
            <a:r>
              <a:rPr lang="en-GB" dirty="0" smtClean="0"/>
              <a:t> Londoners @ Skills Matter</a:t>
            </a:r>
          </a:p>
          <a:p>
            <a:r>
              <a:rPr lang="en-GB" dirty="0" smtClean="0"/>
              <a:t>Phil Trelford 2013 @</a:t>
            </a:r>
            <a:r>
              <a:rPr lang="en-GB" dirty="0" err="1" smtClean="0"/>
              <a:t>ptrelford</a:t>
            </a:r>
            <a:endParaRPr lang="en-GB" dirty="0"/>
          </a:p>
        </p:txBody>
      </p:sp>
    </p:spTree>
    <p:extLst>
      <p:ext uri="{BB962C8B-B14F-4D97-AF65-F5344CB8AC3E}">
        <p14:creationId xmlns:p14="http://schemas.microsoft.com/office/powerpoint/2010/main" val="1393439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Survival rate</a:t>
            </a:r>
            <a:endParaRPr lang="en-GB" dirty="0"/>
          </a:p>
        </p:txBody>
      </p:sp>
      <p:sp>
        <p:nvSpPr>
          <p:cNvPr id="3" name="Content Placeholder 2"/>
          <p:cNvSpPr>
            <a:spLocks noGrp="1"/>
          </p:cNvSpPr>
          <p:nvPr>
            <p:ph idx="1"/>
          </p:nvPr>
        </p:nvSpPr>
        <p:spPr>
          <a:solidFill>
            <a:schemeClr val="bg1"/>
          </a:solidFill>
        </p:spPr>
        <p:txBody>
          <a:bodyPr/>
          <a:lstStyle/>
          <a:p>
            <a:pPr marL="0" indent="0">
              <a:buNone/>
            </a:pPr>
            <a:r>
              <a:rPr lang="en-GB" dirty="0">
                <a:solidFill>
                  <a:srgbClr val="008000"/>
                </a:solidFill>
                <a:highlight>
                  <a:srgbClr val="FFFFFF"/>
                </a:highlight>
                <a:latin typeface="Consolas" panose="020B0609020204030204" pitchFamily="49" charset="0"/>
              </a:rPr>
              <a:t>/// Survival rate of a </a:t>
            </a:r>
            <a:r>
              <a:rPr lang="en-GB" dirty="0" smtClean="0">
                <a:solidFill>
                  <a:srgbClr val="008000"/>
                </a:solidFill>
                <a:highlight>
                  <a:srgbClr val="FFFFFF"/>
                </a:highlight>
                <a:latin typeface="Consolas" panose="020B0609020204030204" pitchFamily="49" charset="0"/>
              </a:rPr>
              <a:t>criteria’s </a:t>
            </a:r>
            <a:r>
              <a:rPr lang="en-GB" dirty="0">
                <a:solidFill>
                  <a:srgbClr val="008000"/>
                </a:solidFill>
                <a:highlight>
                  <a:srgbClr val="FFFFFF"/>
                </a:highlight>
                <a:latin typeface="Consolas" panose="020B0609020204030204" pitchFamily="49" charset="0"/>
              </a:rPr>
              <a:t>group</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survivalRate</a:t>
            </a:r>
            <a:r>
              <a:rPr lang="en-GB" dirty="0">
                <a:solidFill>
                  <a:srgbClr val="000000"/>
                </a:solidFill>
                <a:highlight>
                  <a:srgbClr val="FFFFFF"/>
                </a:highlight>
                <a:latin typeface="Consolas" panose="020B0609020204030204" pitchFamily="49" charset="0"/>
              </a:rPr>
              <a:t> criteria = </a:t>
            </a:r>
          </a:p>
          <a:p>
            <a:pPr marL="0" indent="0">
              <a:buNone/>
            </a:pPr>
            <a:r>
              <a:rPr lang="en-GB" dirty="0">
                <a:solidFill>
                  <a:srgbClr val="000000"/>
                </a:solidFill>
                <a:highlight>
                  <a:srgbClr val="FFFFFF"/>
                </a:highlight>
                <a:latin typeface="Consolas" panose="020B0609020204030204" pitchFamily="49" charset="0"/>
              </a:rPr>
              <a:t>    passengers |&gt; </a:t>
            </a:r>
            <a:r>
              <a:rPr lang="en-GB" dirty="0" err="1">
                <a:solidFill>
                  <a:srgbClr val="000000"/>
                </a:solidFill>
                <a:highlight>
                  <a:srgbClr val="FFFFFF"/>
                </a:highlight>
                <a:latin typeface="Consolas" panose="020B0609020204030204" pitchFamily="49" charset="0"/>
              </a:rPr>
              <a:t>Array.groupBy</a:t>
            </a:r>
            <a:r>
              <a:rPr lang="en-GB" dirty="0">
                <a:solidFill>
                  <a:srgbClr val="000000"/>
                </a:solidFill>
                <a:highlight>
                  <a:srgbClr val="FFFFFF"/>
                </a:highlight>
                <a:latin typeface="Consolas" panose="020B0609020204030204" pitchFamily="49" charset="0"/>
              </a:rPr>
              <a:t> criteria </a:t>
            </a:r>
          </a:p>
          <a:p>
            <a:pPr marL="0" indent="0">
              <a:buNone/>
            </a:pPr>
            <a:r>
              <a:rPr lang="en-GB" dirty="0">
                <a:solidFill>
                  <a:srgbClr val="000000"/>
                </a:solidFill>
                <a:highlight>
                  <a:srgbClr val="FFFFFF"/>
                </a:highlight>
                <a:latin typeface="Consolas" panose="020B0609020204030204" pitchFamily="49" charset="0"/>
              </a:rPr>
              <a:t>    |&gt; </a:t>
            </a:r>
            <a:r>
              <a:rPr lang="en-GB" dirty="0" err="1">
                <a:solidFill>
                  <a:srgbClr val="000000"/>
                </a:solidFill>
                <a:highlight>
                  <a:srgbClr val="FFFFFF"/>
                </a:highlight>
                <a:latin typeface="Consolas" panose="020B0609020204030204" pitchFamily="49" charset="0"/>
              </a:rPr>
              <a:t>Array.map</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fun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key,matching</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key, matching |&gt; </a:t>
            </a:r>
            <a:r>
              <a:rPr lang="en-GB" dirty="0" err="1">
                <a:solidFill>
                  <a:srgbClr val="000000"/>
                </a:solidFill>
                <a:highlight>
                  <a:srgbClr val="FFFFFF"/>
                </a:highlight>
                <a:latin typeface="Consolas" panose="020B0609020204030204" pitchFamily="49" charset="0"/>
              </a:rPr>
              <a:t>Array.percentage</a:t>
            </a:r>
            <a:r>
              <a:rPr lang="en-GB" dirty="0">
                <a:solidFill>
                  <a:srgbClr val="000000"/>
                </a:solidFill>
                <a:highlight>
                  <a:srgbClr val="FFFFFF"/>
                </a:highlight>
                <a:latin typeface="Consolas" panose="020B0609020204030204" pitchFamily="49" charset="0"/>
              </a:rPr>
              <a:t> survived</a:t>
            </a: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a:t>
            </a:r>
          </a:p>
          <a:p>
            <a:pPr marL="0" indent="0">
              <a:buNone/>
            </a:pPr>
            <a:endParaRPr lang="en-GB"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let</a:t>
            </a:r>
            <a:r>
              <a:rPr lang="en-GB" dirty="0" smtClean="0">
                <a:solidFill>
                  <a:srgbClr val="000000"/>
                </a:solidFill>
                <a:highlight>
                  <a:srgbClr val="FFFFFF"/>
                </a:highlight>
                <a:latin typeface="Consolas" panose="020B0609020204030204" pitchFamily="49" charset="0"/>
              </a:rPr>
              <a:t> embarked = </a:t>
            </a:r>
            <a:r>
              <a:rPr lang="en-GB" dirty="0" err="1" smtClean="0">
                <a:solidFill>
                  <a:srgbClr val="000000"/>
                </a:solidFill>
                <a:highlight>
                  <a:srgbClr val="FFFFFF"/>
                </a:highlight>
                <a:latin typeface="Consolas" panose="020B0609020204030204" pitchFamily="49" charset="0"/>
              </a:rPr>
              <a:t>survivalRate</a:t>
            </a:r>
            <a:r>
              <a:rPr lang="en-GB" dirty="0" smtClean="0">
                <a:solidFill>
                  <a:srgbClr val="000000"/>
                </a:solidFill>
                <a:highlight>
                  <a:srgbClr val="FFFFFF"/>
                </a:highlight>
                <a:latin typeface="Consolas" panose="020B0609020204030204" pitchFamily="49" charset="0"/>
              </a:rPr>
              <a:t> (</a:t>
            </a:r>
            <a:r>
              <a:rPr lang="en-GB" dirty="0" smtClean="0">
                <a:solidFill>
                  <a:srgbClr val="0000FF"/>
                </a:solidFill>
                <a:highlight>
                  <a:srgbClr val="FFFFFF"/>
                </a:highlight>
                <a:latin typeface="Consolas" panose="020B0609020204030204" pitchFamily="49" charset="0"/>
              </a:rPr>
              <a:t>fun</a:t>
            </a:r>
            <a:r>
              <a:rPr lang="en-GB" dirty="0" smtClean="0">
                <a:solidFill>
                  <a:srgbClr val="000000"/>
                </a:solidFill>
                <a:highlight>
                  <a:srgbClr val="FFFFFF"/>
                </a:highlight>
                <a:latin typeface="Consolas" panose="020B0609020204030204" pitchFamily="49" charset="0"/>
              </a:rPr>
              <a:t> p </a:t>
            </a:r>
            <a:r>
              <a:rPr lang="en-GB" dirty="0" smtClean="0">
                <a:solidFill>
                  <a:srgbClr val="0000FF"/>
                </a:solidFill>
                <a:highlight>
                  <a:srgbClr val="FFFFFF"/>
                </a:highlight>
                <a:latin typeface="Consolas" panose="020B0609020204030204" pitchFamily="49" charset="0"/>
              </a:rPr>
              <a:t>-&gt;</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p.Embarked</a:t>
            </a:r>
            <a:r>
              <a:rPr lang="en-GB" dirty="0" smtClean="0">
                <a:solidFill>
                  <a:srgbClr val="000000"/>
                </a:solidFill>
                <a:highlight>
                  <a:srgbClr val="FFFFFF"/>
                </a:highligh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1166347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Score</a:t>
            </a:r>
            <a:endParaRPr lang="en-GB" dirty="0"/>
          </a:p>
        </p:txBody>
      </p:sp>
      <p:sp>
        <p:nvSpPr>
          <p:cNvPr id="3" name="Content Placeholder 2"/>
          <p:cNvSpPr>
            <a:spLocks noGrp="1"/>
          </p:cNvSpPr>
          <p:nvPr>
            <p:ph idx="1"/>
          </p:nvPr>
        </p:nvSpPr>
        <p:spPr>
          <a:solidFill>
            <a:schemeClr val="bg1"/>
          </a:solidFill>
        </p:spPr>
        <p:txBody>
          <a:bodyPr/>
          <a:lstStyle/>
          <a:p>
            <a:pPr marL="0" indent="0">
              <a:buNone/>
            </a:pPr>
            <a:endParaRPr lang="en-GB" dirty="0" smtClean="0">
              <a:solidFill>
                <a:srgbClr val="0000FF"/>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let</a:t>
            </a:r>
            <a:r>
              <a:rPr lang="en-GB" dirty="0" smtClean="0">
                <a:solidFill>
                  <a:srgbClr val="000000"/>
                </a:solidFill>
                <a:highlight>
                  <a:srgbClr val="FFFFFF"/>
                </a:highlight>
                <a:latin typeface="Consolas" panose="020B0609020204030204" pitchFamily="49" charset="0"/>
              </a:rPr>
              <a:t> </a:t>
            </a:r>
            <a:r>
              <a:rPr lang="en-GB" dirty="0">
                <a:solidFill>
                  <a:srgbClr val="000000"/>
                </a:solidFill>
                <a:highlight>
                  <a:srgbClr val="FFFFFF"/>
                </a:highlight>
                <a:latin typeface="Consolas" panose="020B0609020204030204" pitchFamily="49" charset="0"/>
              </a:rPr>
              <a:t>score f = passengers |&gt; </a:t>
            </a:r>
            <a:r>
              <a:rPr lang="en-GB" dirty="0" err="1">
                <a:solidFill>
                  <a:srgbClr val="000000"/>
                </a:solidFill>
                <a:highlight>
                  <a:srgbClr val="FFFFFF"/>
                </a:highlight>
                <a:latin typeface="Consolas" panose="020B0609020204030204" pitchFamily="49" charset="0"/>
              </a:rPr>
              <a:t>Array.percentage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fun</a:t>
            </a:r>
            <a:r>
              <a:rPr lang="en-GB" dirty="0">
                <a:solidFill>
                  <a:srgbClr val="000000"/>
                </a:solidFill>
                <a:highlight>
                  <a:srgbClr val="FFFFFF"/>
                </a:highlight>
                <a:latin typeface="Consolas" panose="020B0609020204030204" pitchFamily="49" charset="0"/>
              </a:rPr>
              <a:t> p </a:t>
            </a:r>
            <a:r>
              <a:rPr lang="en-GB" dirty="0">
                <a:solidFill>
                  <a:srgbClr val="0000FF"/>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 f p = </a:t>
            </a:r>
            <a:r>
              <a:rPr lang="en-GB" dirty="0" err="1">
                <a:solidFill>
                  <a:srgbClr val="000000"/>
                </a:solidFill>
                <a:highlight>
                  <a:srgbClr val="FFFFFF"/>
                </a:highlight>
                <a:latin typeface="Consolas" panose="020B0609020204030204" pitchFamily="49" charset="0"/>
              </a:rPr>
              <a:t>p.Survived</a:t>
            </a:r>
            <a:r>
              <a:rPr lang="en-GB" dirty="0">
                <a:solidFill>
                  <a:srgbClr val="000000"/>
                </a:solidFill>
                <a:highlight>
                  <a:srgbClr val="FFFFFF"/>
                </a:highlight>
                <a:latin typeface="Consolas" panose="020B0609020204030204" pitchFamily="49" charset="0"/>
              </a:rPr>
              <a:t>)</a:t>
            </a:r>
          </a:p>
          <a:p>
            <a:pPr marL="0" indent="0">
              <a:buNone/>
            </a:pPr>
            <a:endParaRPr lang="en-GB" dirty="0" smtClean="0">
              <a:solidFill>
                <a:srgbClr val="0000FF"/>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let</a:t>
            </a:r>
            <a:r>
              <a:rPr lang="en-GB" dirty="0" smtClean="0">
                <a:solidFill>
                  <a:srgbClr val="000000"/>
                </a:solidFill>
                <a:highlight>
                  <a:srgbClr val="FFFFFF"/>
                </a:highlight>
                <a:latin typeface="Consolas" panose="020B0609020204030204" pitchFamily="49" charset="0"/>
              </a:rPr>
              <a:t> </a:t>
            </a:r>
            <a:r>
              <a:rPr lang="en-GB" dirty="0">
                <a:solidFill>
                  <a:srgbClr val="000000"/>
                </a:solidFill>
                <a:highlight>
                  <a:srgbClr val="FFFFFF"/>
                </a:highlight>
                <a:latin typeface="Consolas" panose="020B0609020204030204" pitchFamily="49" charset="0"/>
              </a:rPr>
              <a:t>rate = score (</a:t>
            </a:r>
            <a:r>
              <a:rPr lang="en-GB" dirty="0">
                <a:solidFill>
                  <a:srgbClr val="0000FF"/>
                </a:solidFill>
                <a:highlight>
                  <a:srgbClr val="FFFFFF"/>
                </a:highlight>
                <a:latin typeface="Consolas" panose="020B0609020204030204" pitchFamily="49" charset="0"/>
              </a:rPr>
              <a:t>fun</a:t>
            </a:r>
            <a:r>
              <a:rPr lang="en-GB" dirty="0">
                <a:solidFill>
                  <a:srgbClr val="000000"/>
                </a:solidFill>
                <a:highlight>
                  <a:srgbClr val="FFFFFF"/>
                </a:highlight>
                <a:latin typeface="Consolas" panose="020B0609020204030204" pitchFamily="49" charset="0"/>
              </a:rPr>
              <a:t> p </a:t>
            </a:r>
            <a:r>
              <a:rPr lang="en-GB" dirty="0">
                <a:solidFill>
                  <a:srgbClr val="0000FF"/>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 (child p || female p) &amp;&amp; not (</a:t>
            </a:r>
            <a:r>
              <a:rPr lang="en-GB" dirty="0" err="1">
                <a:solidFill>
                  <a:srgbClr val="000000"/>
                </a:solidFill>
                <a:highlight>
                  <a:srgbClr val="FFFFFF"/>
                </a:highlight>
                <a:latin typeface="Consolas" panose="020B0609020204030204" pitchFamily="49" charset="0"/>
              </a:rPr>
              <a:t>p.Class</a:t>
            </a:r>
            <a:r>
              <a:rPr lang="en-GB" dirty="0">
                <a:solidFill>
                  <a:srgbClr val="000000"/>
                </a:solidFill>
                <a:highlight>
                  <a:srgbClr val="FFFFFF"/>
                </a:highlight>
                <a:latin typeface="Consolas" panose="020B0609020204030204" pitchFamily="49" charset="0"/>
              </a:rPr>
              <a:t> = 3))</a:t>
            </a:r>
          </a:p>
          <a:p>
            <a:endParaRPr lang="en-GB" dirty="0"/>
          </a:p>
        </p:txBody>
      </p:sp>
    </p:spTree>
    <p:extLst>
      <p:ext uri="{BB962C8B-B14F-4D97-AF65-F5344CB8AC3E}">
        <p14:creationId xmlns:p14="http://schemas.microsoft.com/office/powerpoint/2010/main" val="2159080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p:sp>
        <p:nvSpPr>
          <p:cNvPr id="3" name="Text Placeholder 2"/>
          <p:cNvSpPr>
            <a:spLocks noGrp="1"/>
          </p:cNvSpPr>
          <p:nvPr>
            <p:ph type="body" idx="1"/>
          </p:nvPr>
        </p:nvSpPr>
        <p:spPr/>
        <p:txBody>
          <a:bodyPr/>
          <a:lstStyle/>
          <a:p>
            <a:r>
              <a:rPr lang="en-GB" dirty="0" smtClean="0"/>
              <a:t>Titanic: Machine Learning from Disaster</a:t>
            </a:r>
            <a:endParaRPr lang="en-GB" dirty="0"/>
          </a:p>
        </p:txBody>
      </p:sp>
    </p:spTree>
    <p:extLst>
      <p:ext uri="{BB962C8B-B14F-4D97-AF65-F5344CB8AC3E}">
        <p14:creationId xmlns:p14="http://schemas.microsoft.com/office/powerpoint/2010/main" val="59147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20 Questions</a:t>
            </a:r>
            <a:endParaRPr lang="en-GB"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106421" y="0"/>
            <a:ext cx="6858000" cy="6858000"/>
          </a:xfrm>
          <a:ln>
            <a:noFill/>
          </a:ln>
        </p:spPr>
      </p:pic>
      <p:sp>
        <p:nvSpPr>
          <p:cNvPr id="6" name="Text Placeholder 5"/>
          <p:cNvSpPr>
            <a:spLocks noGrp="1"/>
          </p:cNvSpPr>
          <p:nvPr>
            <p:ph type="body" sz="half" idx="2"/>
          </p:nvPr>
        </p:nvSpPr>
        <p:spPr/>
        <p:txBody>
          <a:bodyPr>
            <a:normAutofit fontScale="92500" lnSpcReduction="10000"/>
          </a:bodyPr>
          <a:lstStyle/>
          <a:p>
            <a:r>
              <a:rPr lang="en-GB" dirty="0"/>
              <a:t>The game suggests that the information (as measured by Shannon's entropy statistic) required to identify an arbitrary object is at most 20 bits. The game is often used as an example when teaching people about information theory. Mathematically, if each question is structured to eliminate half the objects, 20 questions will allow the questioner to distinguish between 2</a:t>
            </a:r>
            <a:r>
              <a:rPr lang="en-GB" baseline="30000" dirty="0"/>
              <a:t>20</a:t>
            </a:r>
            <a:r>
              <a:rPr lang="en-GB" dirty="0"/>
              <a:t> or 1,048,576 objects.</a:t>
            </a:r>
          </a:p>
        </p:txBody>
      </p:sp>
    </p:spTree>
    <p:extLst>
      <p:ext uri="{BB962C8B-B14F-4D97-AF65-F5344CB8AC3E}">
        <p14:creationId xmlns:p14="http://schemas.microsoft.com/office/powerpoint/2010/main" val="6610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Trees</a:t>
            </a:r>
            <a:endParaRPr lang="en-GB"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0398" b="10398"/>
          <a:stretch>
            <a:fillRect/>
          </a:stretch>
        </p:blipFill>
        <p:spPr/>
      </p:pic>
      <p:sp>
        <p:nvSpPr>
          <p:cNvPr id="5" name="Text Placeholder 4"/>
          <p:cNvSpPr>
            <a:spLocks noGrp="1"/>
          </p:cNvSpPr>
          <p:nvPr>
            <p:ph type="body" sz="half" idx="2"/>
          </p:nvPr>
        </p:nvSpPr>
        <p:spPr/>
        <p:txBody>
          <a:bodyPr/>
          <a:lstStyle/>
          <a:p>
            <a:r>
              <a:rPr lang="en-GB" dirty="0"/>
              <a:t>A tree can be "learned" by splitting the source set into subsets based on an attribute value test. This process is repeated on each derived subset in a recursive manner called recursive partitioning.</a:t>
            </a:r>
          </a:p>
        </p:txBody>
      </p:sp>
    </p:spTree>
    <p:extLst>
      <p:ext uri="{BB962C8B-B14F-4D97-AF65-F5344CB8AC3E}">
        <p14:creationId xmlns:p14="http://schemas.microsoft.com/office/powerpoint/2010/main" val="2437372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Split data set (from ML in Action)</a:t>
            </a:r>
            <a:endParaRPr lang="en-GB" dirty="0"/>
          </a:p>
        </p:txBody>
      </p:sp>
      <p:sp>
        <p:nvSpPr>
          <p:cNvPr id="6" name="Text Placeholder 5"/>
          <p:cNvSpPr>
            <a:spLocks noGrp="1"/>
          </p:cNvSpPr>
          <p:nvPr>
            <p:ph type="body" idx="1"/>
          </p:nvPr>
        </p:nvSpPr>
        <p:spPr/>
        <p:txBody>
          <a:bodyPr/>
          <a:lstStyle/>
          <a:p>
            <a:r>
              <a:rPr lang="en-GB" dirty="0" smtClean="0"/>
              <a:t>Python</a:t>
            </a:r>
            <a:endParaRPr lang="en-GB" dirty="0"/>
          </a:p>
        </p:txBody>
      </p:sp>
      <p:sp>
        <p:nvSpPr>
          <p:cNvPr id="7" name="Content Placeholder 6"/>
          <p:cNvSpPr>
            <a:spLocks noGrp="1"/>
          </p:cNvSpPr>
          <p:nvPr>
            <p:ph sz="half" idx="2"/>
          </p:nvPr>
        </p:nvSpPr>
        <p:spPr>
          <a:solidFill>
            <a:schemeClr val="bg1"/>
          </a:solidFill>
        </p:spPr>
        <p:txBody>
          <a:bodyPr>
            <a:normAutofit/>
          </a:bodyPr>
          <a:lstStyle/>
          <a:p>
            <a:pPr marL="0" indent="0">
              <a:buNone/>
            </a:pPr>
            <a:r>
              <a:rPr lang="en-GB" sz="1400" dirty="0" err="1">
                <a:solidFill>
                  <a:srgbClr val="0000FF"/>
                </a:solidFill>
                <a:highlight>
                  <a:srgbClr val="FFFFFF"/>
                </a:highlight>
                <a:latin typeface="Consolas" panose="020B0609020204030204" pitchFamily="49" charset="0"/>
              </a:rPr>
              <a:t>def</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splitDataSet</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000000"/>
                </a:solidFill>
                <a:highlight>
                  <a:srgbClr val="FFFFFF"/>
                </a:highlight>
                <a:latin typeface="Consolas" panose="020B0609020204030204" pitchFamily="49" charset="0"/>
              </a:rPr>
              <a:t>dataSet</a:t>
            </a:r>
            <a:r>
              <a:rPr lang="en-GB" sz="1400" dirty="0">
                <a:solidFill>
                  <a:srgbClr val="000000"/>
                </a:solidFill>
                <a:highlight>
                  <a:srgbClr val="FFFFFF"/>
                </a:highlight>
                <a:latin typeface="Consolas" panose="020B0609020204030204" pitchFamily="49" charset="0"/>
              </a:rPr>
              <a:t>, axis, value):</a:t>
            </a: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retDataSet</a:t>
            </a:r>
            <a:r>
              <a:rPr lang="en-GB" sz="1400" dirty="0">
                <a:solidFill>
                  <a:srgbClr val="000000"/>
                </a:solidFill>
                <a:highlight>
                  <a:srgbClr val="FFFFFF"/>
                </a:highlight>
                <a:latin typeface="Consolas" panose="020B0609020204030204" pitchFamily="49" charset="0"/>
              </a:rPr>
              <a:t> = []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for</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in</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dataSet</a:t>
            </a:r>
            <a:r>
              <a:rPr lang="en-GB" sz="1400" dirty="0">
                <a:solidFill>
                  <a:srgbClr val="000000"/>
                </a:solidFill>
                <a:highlight>
                  <a:srgbClr val="FFFFFF"/>
                </a:highlight>
                <a:latin typeface="Consolas" panose="020B0609020204030204" pitchFamily="49" charset="0"/>
              </a:rPr>
              <a:t>:</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if</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[axis] == value:</a:t>
            </a: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reducedFeatVec</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[:axis] </a:t>
            </a: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reducedFeatVec.extend</a:t>
            </a:r>
            <a:r>
              <a:rPr lang="en-GB" sz="1400" dirty="0">
                <a:solidFill>
                  <a:srgbClr val="000000"/>
                </a:solidFill>
                <a:highlight>
                  <a:srgbClr val="FFFFFF"/>
                </a:highlight>
                <a:latin typeface="Consolas" panose="020B0609020204030204" pitchFamily="49" charset="0"/>
              </a:rPr>
              <a:t>(</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[axis+1:]) </a:t>
            </a: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retDataSet.append</a:t>
            </a:r>
            <a:r>
              <a:rPr lang="en-GB" sz="1400" dirty="0">
                <a:solidFill>
                  <a:srgbClr val="000000"/>
                </a:solidFill>
                <a:highlight>
                  <a:srgbClr val="FFFFFF"/>
                </a:highlight>
                <a:latin typeface="Consolas" panose="020B0609020204030204" pitchFamily="49" charset="0"/>
              </a:rPr>
              <a:t>(</a:t>
            </a:r>
            <a:r>
              <a:rPr lang="en-GB" sz="1400" dirty="0" err="1">
                <a:solidFill>
                  <a:srgbClr val="000000"/>
                </a:solidFill>
                <a:highlight>
                  <a:srgbClr val="FFFFFF"/>
                </a:highlight>
                <a:latin typeface="Consolas" panose="020B0609020204030204" pitchFamily="49" charset="0"/>
              </a:rPr>
              <a:t>reducedFeatVec</a:t>
            </a: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return</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retDataSet</a:t>
            </a:r>
            <a:endParaRPr lang="en-GB" sz="1400" dirty="0"/>
          </a:p>
        </p:txBody>
      </p:sp>
      <p:sp>
        <p:nvSpPr>
          <p:cNvPr id="8" name="Text Placeholder 7"/>
          <p:cNvSpPr>
            <a:spLocks noGrp="1"/>
          </p:cNvSpPr>
          <p:nvPr>
            <p:ph type="body" sz="quarter" idx="3"/>
          </p:nvPr>
        </p:nvSpPr>
        <p:spPr/>
        <p:txBody>
          <a:bodyPr/>
          <a:lstStyle/>
          <a:p>
            <a:r>
              <a:rPr lang="en-GB" dirty="0" smtClean="0"/>
              <a:t>F#</a:t>
            </a:r>
            <a:endParaRPr lang="en-GB" dirty="0"/>
          </a:p>
        </p:txBody>
      </p:sp>
      <p:sp>
        <p:nvSpPr>
          <p:cNvPr id="9" name="Content Placeholder 8"/>
          <p:cNvSpPr>
            <a:spLocks noGrp="1"/>
          </p:cNvSpPr>
          <p:nvPr>
            <p:ph sz="quarter" idx="4"/>
          </p:nvPr>
        </p:nvSpPr>
        <p:spPr>
          <a:solidFill>
            <a:schemeClr val="bg1"/>
          </a:solidFill>
        </p:spPr>
        <p:txBody>
          <a:bodyPr>
            <a:normAutofit/>
          </a:bodyPr>
          <a:lstStyle/>
          <a:p>
            <a:pPr marL="0" indent="0">
              <a:buNone/>
            </a:pPr>
            <a:r>
              <a:rPr lang="en-GB" sz="1400" dirty="0">
                <a:solidFill>
                  <a:srgbClr val="0000FF"/>
                </a:solidFill>
                <a:highlight>
                  <a:srgbClr val="FFFFFF"/>
                </a:highlight>
                <a:latin typeface="Consolas" panose="020B0609020204030204" pitchFamily="49" charset="0"/>
              </a:rPr>
              <a:t>let</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splitDataSet</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000000"/>
                </a:solidFill>
                <a:highlight>
                  <a:srgbClr val="FFFFFF"/>
                </a:highlight>
                <a:latin typeface="Consolas" panose="020B0609020204030204" pitchFamily="49" charset="0"/>
              </a:rPr>
              <a:t>dataSet</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axis, value</a:t>
            </a:r>
            <a:r>
              <a:rPr lang="en-GB" sz="1400" dirty="0" smtClean="0">
                <a:solidFill>
                  <a:srgbClr val="000000"/>
                </a:solidFill>
                <a:highlight>
                  <a:srgbClr val="FFFFFF"/>
                </a:highlight>
                <a:latin typeface="Consolas" panose="020B0609020204030204" pitchFamily="49" charset="0"/>
              </a:rPr>
              <a:t>) = </a:t>
            </a:r>
          </a:p>
          <a:p>
            <a:pPr marL="0" indent="0">
              <a:buNone/>
            </a:pPr>
            <a:r>
              <a:rPr lang="en-GB" sz="1400" dirty="0">
                <a:solidFill>
                  <a:srgbClr val="000000"/>
                </a:solidFill>
                <a:highlight>
                  <a:srgbClr val="FFFFFF"/>
                </a:highlight>
                <a:latin typeface="Consolas" panose="020B0609020204030204" pitchFamily="49" charset="0"/>
              </a:rPr>
              <a:t> </a:t>
            </a:r>
            <a:r>
              <a:rPr lang="en-GB" sz="1400" dirty="0" smtClean="0">
                <a:solidFill>
                  <a:srgbClr val="000000"/>
                </a:solidFill>
                <a:highlight>
                  <a:srgbClr val="FFFFFF"/>
                </a:highlight>
                <a:latin typeface="Consolas" panose="020B0609020204030204" pitchFamily="49" charset="0"/>
              </a:rPr>
              <a:t>[|</a:t>
            </a:r>
            <a:r>
              <a:rPr lang="en-GB" sz="1400" dirty="0" smtClean="0">
                <a:solidFill>
                  <a:srgbClr val="0000FF"/>
                </a:solidFill>
                <a:highlight>
                  <a:srgbClr val="FFFFFF"/>
                </a:highlight>
                <a:latin typeface="Consolas" panose="020B0609020204030204" pitchFamily="49" charset="0"/>
              </a:rPr>
              <a:t>for</a:t>
            </a:r>
            <a:r>
              <a:rPr lang="en-GB" sz="1400" dirty="0" smtClean="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in</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dataSet</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do</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if</a:t>
            </a:r>
            <a:r>
              <a:rPr lang="en-GB" sz="1400" dirty="0" smtClean="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.[axis] = value </a:t>
            </a:r>
            <a:r>
              <a:rPr lang="en-GB" sz="1400" dirty="0">
                <a:solidFill>
                  <a:srgbClr val="0000FF"/>
                </a:solidFill>
                <a:highlight>
                  <a:srgbClr val="FFFFFF"/>
                </a:highlight>
                <a:latin typeface="Consolas" panose="020B0609020204030204" pitchFamily="49" charset="0"/>
              </a:rPr>
              <a:t>then</a:t>
            </a: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yield</a:t>
            </a:r>
            <a:r>
              <a:rPr lang="en-GB" sz="1400" dirty="0" smtClean="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featVec</a:t>
            </a:r>
            <a:r>
              <a:rPr lang="en-GB" sz="1400" dirty="0">
                <a:solidFill>
                  <a:srgbClr val="000000"/>
                </a:solidFill>
                <a:highlight>
                  <a:srgbClr val="FFFFFF"/>
                </a:highlight>
                <a:latin typeface="Consolas" panose="020B0609020204030204" pitchFamily="49" charset="0"/>
              </a:rPr>
              <a:t> |&gt; </a:t>
            </a:r>
            <a:r>
              <a:rPr lang="en-GB" sz="1400" dirty="0" err="1">
                <a:solidFill>
                  <a:srgbClr val="000000"/>
                </a:solidFill>
                <a:highlight>
                  <a:srgbClr val="FFFFFF"/>
                </a:highlight>
                <a:latin typeface="Consolas" panose="020B0609020204030204" pitchFamily="49" charset="0"/>
              </a:rPr>
              <a:t>Array.removeAt</a:t>
            </a:r>
            <a:r>
              <a:rPr lang="en-GB" sz="1400" dirty="0">
                <a:solidFill>
                  <a:srgbClr val="000000"/>
                </a:solidFill>
                <a:highlight>
                  <a:srgbClr val="FFFFFF"/>
                </a:highlight>
                <a:latin typeface="Consolas" panose="020B0609020204030204" pitchFamily="49" charset="0"/>
              </a:rPr>
              <a:t> </a:t>
            </a:r>
            <a:r>
              <a:rPr lang="en-GB" sz="1400" dirty="0" smtClean="0">
                <a:solidFill>
                  <a:srgbClr val="000000"/>
                </a:solidFill>
                <a:highlight>
                  <a:srgbClr val="FFFFFF"/>
                </a:highlight>
                <a:latin typeface="Consolas" panose="020B0609020204030204" pitchFamily="49" charset="0"/>
              </a:rPr>
              <a:t>axis|]</a:t>
            </a:r>
            <a:endParaRPr lang="en-GB" sz="1400" dirty="0"/>
          </a:p>
        </p:txBody>
      </p:sp>
    </p:spTree>
    <p:extLst>
      <p:ext uri="{BB962C8B-B14F-4D97-AF65-F5344CB8AC3E}">
        <p14:creationId xmlns:p14="http://schemas.microsoft.com/office/powerpoint/2010/main" val="2298767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Decision Tree</a:t>
            </a:r>
            <a:endParaRPr lang="en-GB" dirty="0"/>
          </a:p>
        </p:txBody>
      </p:sp>
      <p:sp>
        <p:nvSpPr>
          <p:cNvPr id="6" name="Content Placeholder 5"/>
          <p:cNvSpPr>
            <a:spLocks noGrp="1"/>
          </p:cNvSpPr>
          <p:nvPr>
            <p:ph idx="1"/>
          </p:nvPr>
        </p:nvSpPr>
        <p:spPr>
          <a:solidFill>
            <a:schemeClr val="bg1"/>
          </a:solidFill>
        </p:spPr>
        <p:txBody>
          <a:bodyPr/>
          <a:lstStyle/>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labels = </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"sex"</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"class</a:t>
            </a:r>
            <a:r>
              <a:rPr lang="en-GB" dirty="0" smtClean="0">
                <a:solidFill>
                  <a:srgbClr val="A31515"/>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pPr marL="0" indent="0">
              <a:buNone/>
            </a:pP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features (</a:t>
            </a:r>
            <a:r>
              <a:rPr lang="en-GB" dirty="0" err="1">
                <a:solidFill>
                  <a:srgbClr val="000000"/>
                </a:solidFill>
                <a:highlight>
                  <a:srgbClr val="FFFFFF"/>
                </a:highlight>
                <a:latin typeface="Consolas" panose="020B0609020204030204" pitchFamily="49" charset="0"/>
              </a:rPr>
              <a:t>p:Passenger</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obj</a:t>
            </a:r>
            <a:r>
              <a:rPr lang="en-GB" dirty="0">
                <a:solidFill>
                  <a:srgbClr val="000000"/>
                </a:solidFill>
                <a:highlight>
                  <a:srgbClr val="FFFFFF"/>
                </a:highlight>
                <a:latin typeface="Consolas" panose="020B0609020204030204" pitchFamily="49" charset="0"/>
              </a:rPr>
              <a:t>[] = </a:t>
            </a:r>
          </a:p>
          <a:p>
            <a:pPr marL="0" indent="0">
              <a:buNone/>
            </a:pP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p.Sex</a:t>
            </a:r>
            <a:r>
              <a:rPr lang="en-GB" dirty="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p.Pclass</a:t>
            </a:r>
            <a:r>
              <a:rPr lang="en-GB" dirty="0" smtClean="0">
                <a:solidFill>
                  <a:srgbClr val="00000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pPr marL="0" indent="0">
              <a:buNone/>
            </a:pP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dataSet</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obj</a:t>
            </a:r>
            <a:r>
              <a:rPr lang="en-GB" dirty="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for</a:t>
            </a: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passenger </a:t>
            </a:r>
            <a:r>
              <a:rPr lang="en-GB" dirty="0">
                <a:solidFill>
                  <a:srgbClr val="0000FF"/>
                </a:solidFill>
                <a:highlight>
                  <a:srgbClr val="FFFFFF"/>
                </a:highlight>
                <a:latin typeface="Consolas" panose="020B0609020204030204" pitchFamily="49" charset="0"/>
              </a:rPr>
              <a:t>in</a:t>
            </a:r>
            <a:r>
              <a:rPr lang="en-GB" dirty="0">
                <a:solidFill>
                  <a:srgbClr val="000000"/>
                </a:solidFill>
                <a:highlight>
                  <a:srgbClr val="FFFFFF"/>
                </a:highlight>
                <a:latin typeface="Consolas" panose="020B0609020204030204" pitchFamily="49" charset="0"/>
              </a:rPr>
              <a:t> passengers </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yield!</a:t>
            </a:r>
            <a:r>
              <a:rPr lang="en-GB" dirty="0">
                <a:solidFill>
                  <a:srgbClr val="000000"/>
                </a:solidFill>
                <a:highlight>
                  <a:srgbClr val="FFFFFF"/>
                </a:highlight>
                <a:latin typeface="Consolas" panose="020B0609020204030204" pitchFamily="49" charset="0"/>
              </a:rPr>
              <a:t> features </a:t>
            </a:r>
            <a:r>
              <a:rPr lang="en-GB" dirty="0" smtClean="0">
                <a:solidFill>
                  <a:srgbClr val="000000"/>
                </a:solidFill>
                <a:highlight>
                  <a:srgbClr val="FFFFFF"/>
                </a:highlight>
                <a:latin typeface="Consolas" panose="020B0609020204030204" pitchFamily="49" charset="0"/>
              </a:rPr>
              <a:t>passenger; </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yield</a:t>
            </a:r>
            <a:r>
              <a:rPr lang="en-GB" dirty="0">
                <a:solidFill>
                  <a:srgbClr val="000000"/>
                </a:solidFill>
                <a:highlight>
                  <a:srgbClr val="FFFFFF"/>
                </a:highlight>
                <a:latin typeface="Consolas" panose="020B0609020204030204" pitchFamily="49" charset="0"/>
              </a:rPr>
              <a:t> box (</a:t>
            </a:r>
            <a:r>
              <a:rPr lang="en-GB" dirty="0" err="1">
                <a:solidFill>
                  <a:srgbClr val="000000"/>
                </a:solidFill>
                <a:highlight>
                  <a:srgbClr val="FFFFFF"/>
                </a:highlight>
                <a:latin typeface="Consolas" panose="020B0609020204030204" pitchFamily="49" charset="0"/>
              </a:rPr>
              <a:t>p.Survived</a:t>
            </a:r>
            <a:r>
              <a:rPr lang="en-GB" dirty="0">
                <a:solidFill>
                  <a:srgbClr val="000000"/>
                </a:solidFill>
                <a:highlight>
                  <a:srgbClr val="FFFFFF"/>
                </a:highlight>
                <a:latin typeface="Consolas" panose="020B0609020204030204" pitchFamily="49" charset="0"/>
              </a:rPr>
              <a:t> = 1)|] |]</a:t>
            </a:r>
          </a:p>
          <a:p>
            <a:pPr marL="0" indent="0">
              <a:buNone/>
            </a:pP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tree = </a:t>
            </a:r>
            <a:r>
              <a:rPr lang="en-GB" dirty="0" err="1">
                <a:solidFill>
                  <a:srgbClr val="000000"/>
                </a:solidFill>
                <a:highlight>
                  <a:srgbClr val="FFFFFF"/>
                </a:highlight>
                <a:latin typeface="Consolas" panose="020B0609020204030204" pitchFamily="49" charset="0"/>
              </a:rPr>
              <a:t>createTree</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dataSet</a:t>
            </a:r>
            <a:r>
              <a:rPr lang="en-GB" dirty="0">
                <a:solidFill>
                  <a:srgbClr val="000000"/>
                </a:solidFill>
                <a:highlight>
                  <a:srgbClr val="FFFFFF"/>
                </a:highlight>
                <a:latin typeface="Consolas" panose="020B0609020204030204" pitchFamily="49" charset="0"/>
              </a:rPr>
              <a:t>, labels)</a:t>
            </a:r>
            <a:endParaRPr lang="en-GB" dirty="0" smtClean="0"/>
          </a:p>
        </p:txBody>
      </p:sp>
      <p:sp>
        <p:nvSpPr>
          <p:cNvPr id="7" name="Text Placeholder 6"/>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008128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Overfitting</a:t>
            </a:r>
            <a:endParaRPr lang="en-GB"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2598" b="12598"/>
          <a:stretch>
            <a:fillRect/>
          </a:stretch>
        </p:blipFill>
        <p:spPr/>
      </p:pic>
      <p:sp>
        <p:nvSpPr>
          <p:cNvPr id="5" name="Text Placeholder 4"/>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4015244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classifY</a:t>
            </a:r>
            <a:endParaRPr lang="en-GB" dirty="0"/>
          </a:p>
        </p:txBody>
      </p:sp>
      <p:sp>
        <p:nvSpPr>
          <p:cNvPr id="5" name="Text Placeholder 4"/>
          <p:cNvSpPr>
            <a:spLocks noGrp="1"/>
          </p:cNvSpPr>
          <p:nvPr>
            <p:ph type="body" idx="1"/>
          </p:nvPr>
        </p:nvSpPr>
        <p:spPr/>
        <p:txBody>
          <a:bodyPr/>
          <a:lstStyle/>
          <a:p>
            <a:r>
              <a:rPr lang="en-GB" dirty="0"/>
              <a:t>Titanic: Machine Learning from Disaster</a:t>
            </a:r>
          </a:p>
          <a:p>
            <a:endParaRPr lang="en-GB" dirty="0"/>
          </a:p>
        </p:txBody>
      </p:sp>
    </p:spTree>
    <p:extLst>
      <p:ext uri="{BB962C8B-B14F-4D97-AF65-F5344CB8AC3E}">
        <p14:creationId xmlns:p14="http://schemas.microsoft.com/office/powerpoint/2010/main" val="3492698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Decision Tree: Create -&gt; Classify</a:t>
            </a:r>
            <a:endParaRPr lang="en-GB" dirty="0"/>
          </a:p>
        </p:txBody>
      </p:sp>
      <p:sp>
        <p:nvSpPr>
          <p:cNvPr id="6" name="Content Placeholder 5"/>
          <p:cNvSpPr>
            <a:spLocks noGrp="1"/>
          </p:cNvSpPr>
          <p:nvPr>
            <p:ph idx="1"/>
          </p:nvPr>
        </p:nvSpPr>
        <p:spPr>
          <a:solidFill>
            <a:schemeClr val="bg1"/>
          </a:solidFill>
        </p:spPr>
        <p:txBody>
          <a:bodyPr/>
          <a:lstStyle/>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rec</a:t>
            </a:r>
            <a:r>
              <a:rPr lang="en-GB" dirty="0">
                <a:solidFill>
                  <a:srgbClr val="000000"/>
                </a:solidFill>
                <a:highlight>
                  <a:srgbClr val="FFFFFF"/>
                </a:highlight>
                <a:latin typeface="Consolas" panose="020B0609020204030204" pitchFamily="49" charset="0"/>
              </a:rPr>
              <a:t> classify(</a:t>
            </a:r>
            <a:r>
              <a:rPr lang="en-GB" dirty="0" err="1">
                <a:solidFill>
                  <a:srgbClr val="000000"/>
                </a:solidFill>
                <a:highlight>
                  <a:srgbClr val="FFFFFF"/>
                </a:highlight>
                <a:latin typeface="Consolas" panose="020B0609020204030204" pitchFamily="49" charset="0"/>
              </a:rPr>
              <a:t>inputTree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featLabels:string</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testVec:obj</a:t>
            </a:r>
            <a:r>
              <a:rPr lang="en-GB" dirty="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match</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inputTree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with</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 Leaf(x) </a:t>
            </a:r>
            <a:r>
              <a:rPr lang="en-GB" dirty="0">
                <a:solidFill>
                  <a:srgbClr val="0000FF"/>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 x</a:t>
            </a:r>
          </a:p>
          <a:p>
            <a:pPr marL="0" indent="0">
              <a:buNone/>
            </a:pPr>
            <a:r>
              <a:rPr lang="en-GB" dirty="0">
                <a:solidFill>
                  <a:srgbClr val="000000"/>
                </a:solidFill>
                <a:highlight>
                  <a:srgbClr val="FFFFFF"/>
                </a:highlight>
                <a:latin typeface="Consolas" panose="020B0609020204030204" pitchFamily="49" charset="0"/>
              </a:rPr>
              <a:t>    | Branch(</a:t>
            </a:r>
            <a:r>
              <a:rPr lang="en-GB" dirty="0" err="1">
                <a:solidFill>
                  <a:srgbClr val="000000"/>
                </a:solidFill>
                <a:highlight>
                  <a:srgbClr val="FFFFFF"/>
                </a:highlight>
                <a:latin typeface="Consolas" panose="020B0609020204030204" pitchFamily="49" charset="0"/>
              </a:rPr>
              <a:t>s,xs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featIndex</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featLabels</a:t>
            </a:r>
            <a:r>
              <a:rPr lang="en-GB" dirty="0">
                <a:solidFill>
                  <a:srgbClr val="000000"/>
                </a:solidFill>
                <a:highlight>
                  <a:srgbClr val="FFFFFF"/>
                </a:highlight>
                <a:latin typeface="Consolas" panose="020B0609020204030204" pitchFamily="49" charset="0"/>
              </a:rPr>
              <a:t> |&gt; </a:t>
            </a:r>
            <a:r>
              <a:rPr lang="en-GB" dirty="0" err="1">
                <a:solidFill>
                  <a:srgbClr val="000000"/>
                </a:solidFill>
                <a:highlight>
                  <a:srgbClr val="FFFFFF"/>
                </a:highlight>
                <a:latin typeface="Consolas" panose="020B0609020204030204" pitchFamily="49" charset="0"/>
              </a:rPr>
              <a:t>Array.findIndex</a:t>
            </a:r>
            <a:r>
              <a:rPr lang="en-GB" dirty="0">
                <a:solidFill>
                  <a:srgbClr val="000000"/>
                </a:solidFill>
                <a:highlight>
                  <a:srgbClr val="FFFFFF"/>
                </a:highlight>
                <a:latin typeface="Consolas" panose="020B0609020204030204" pitchFamily="49" charset="0"/>
              </a:rPr>
              <a:t> ((=) s)</a:t>
            </a:r>
          </a:p>
          <a:p>
            <a:pPr marL="0" indent="0">
              <a:buNone/>
            </a:pP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xs</a:t>
            </a:r>
            <a:r>
              <a:rPr lang="en-GB" dirty="0">
                <a:solidFill>
                  <a:srgbClr val="000000"/>
                </a:solidFill>
                <a:highlight>
                  <a:srgbClr val="FFFFFF"/>
                </a:highlight>
                <a:latin typeface="Consolas" panose="020B0609020204030204" pitchFamily="49" charset="0"/>
              </a:rPr>
              <a:t> |&gt; </a:t>
            </a:r>
            <a:r>
              <a:rPr lang="en-GB" dirty="0" err="1">
                <a:solidFill>
                  <a:srgbClr val="000000"/>
                </a:solidFill>
                <a:highlight>
                  <a:srgbClr val="FFFFFF"/>
                </a:highlight>
                <a:latin typeface="Consolas" panose="020B0609020204030204" pitchFamily="49" charset="0"/>
              </a:rPr>
              <a:t>Array.pick</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fun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value,tree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testVec</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featIndex</a:t>
            </a:r>
            <a:r>
              <a:rPr lang="en-GB" dirty="0">
                <a:solidFill>
                  <a:srgbClr val="000000"/>
                </a:solidFill>
                <a:highlight>
                  <a:srgbClr val="FFFFFF"/>
                </a:highlight>
                <a:latin typeface="Consolas" panose="020B0609020204030204" pitchFamily="49" charset="0"/>
              </a:rPr>
              <a:t>] = value </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then</a:t>
            </a:r>
            <a:r>
              <a:rPr lang="en-GB" dirty="0">
                <a:solidFill>
                  <a:srgbClr val="000000"/>
                </a:solidFill>
                <a:highlight>
                  <a:srgbClr val="FFFFFF"/>
                </a:highlight>
                <a:latin typeface="Consolas" panose="020B0609020204030204" pitchFamily="49" charset="0"/>
              </a:rPr>
              <a:t> classify(tree, </a:t>
            </a:r>
            <a:r>
              <a:rPr lang="en-GB" dirty="0" err="1">
                <a:solidFill>
                  <a:srgbClr val="000000"/>
                </a:solidFill>
                <a:highlight>
                  <a:srgbClr val="FFFFFF"/>
                </a:highlight>
                <a:latin typeface="Consolas" panose="020B0609020204030204" pitchFamily="49" charset="0"/>
              </a:rPr>
              <a:t>featLabels,testVec</a:t>
            </a:r>
            <a:r>
              <a:rPr lang="en-GB" dirty="0">
                <a:solidFill>
                  <a:srgbClr val="000000"/>
                </a:solidFill>
                <a:highlight>
                  <a:srgbClr val="FFFFFF"/>
                </a:highlight>
                <a:latin typeface="Consolas" panose="020B0609020204030204" pitchFamily="49" charset="0"/>
              </a:rPr>
              <a:t>) |&gt; Some</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else</a:t>
            </a:r>
            <a:r>
              <a:rPr lang="en-GB" dirty="0">
                <a:solidFill>
                  <a:srgbClr val="000000"/>
                </a:solidFill>
                <a:highlight>
                  <a:srgbClr val="FFFFFF"/>
                </a:highlight>
                <a:latin typeface="Consolas" panose="020B0609020204030204" pitchFamily="49" charset="0"/>
              </a:rPr>
              <a:t> None</a:t>
            </a:r>
          </a:p>
          <a:p>
            <a:pPr marL="0" indent="0">
              <a:buNone/>
            </a:pPr>
            <a:r>
              <a:rPr lang="en-GB" dirty="0">
                <a:solidFill>
                  <a:srgbClr val="000000"/>
                </a:solidFill>
                <a:highlight>
                  <a:srgbClr val="FFFFFF"/>
                </a:highlight>
                <a:latin typeface="Consolas" panose="020B0609020204030204" pitchFamily="49" charset="0"/>
              </a:rPr>
              <a:t>        )</a:t>
            </a:r>
            <a:endParaRPr lang="en-GB" dirty="0"/>
          </a:p>
        </p:txBody>
      </p:sp>
    </p:spTree>
    <p:extLst>
      <p:ext uri="{BB962C8B-B14F-4D97-AF65-F5344CB8AC3E}">
        <p14:creationId xmlns:p14="http://schemas.microsoft.com/office/powerpoint/2010/main" val="3511279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RMS Titanic</a:t>
            </a:r>
            <a:endParaRPr lang="en-GB" dirty="0"/>
          </a:p>
        </p:txBody>
      </p:sp>
      <p:pic>
        <p:nvPicPr>
          <p:cNvPr id="9" name="Picture Placeholder 8"/>
          <p:cNvPicPr>
            <a:picLocks noGrp="1" noChangeAspect="1"/>
          </p:cNvPicPr>
          <p:nvPr>
            <p:ph type="pic" idx="1"/>
          </p:nvPr>
        </p:nvPicPr>
        <p:blipFill>
          <a:blip r:embed="rId3">
            <a:extLst>
              <a:ext uri="{28A0092B-C50C-407E-A947-70E740481C1C}">
                <a14:useLocalDpi xmlns:a14="http://schemas.microsoft.com/office/drawing/2010/main" val="0"/>
              </a:ext>
            </a:extLst>
          </a:blip>
          <a:srcRect l="4465" r="4465"/>
          <a:stretch>
            <a:fillRect/>
          </a:stretch>
        </p:blipFill>
        <p:spPr/>
      </p:pic>
      <p:sp>
        <p:nvSpPr>
          <p:cNvPr id="8" name="Text Placeholder 7"/>
          <p:cNvSpPr>
            <a:spLocks noGrp="1"/>
          </p:cNvSpPr>
          <p:nvPr>
            <p:ph type="body" sz="half" idx="2"/>
          </p:nvPr>
        </p:nvSpPr>
        <p:spPr/>
        <p:txBody>
          <a:bodyPr>
            <a:normAutofit lnSpcReduction="10000"/>
          </a:bodyPr>
          <a:lstStyle/>
          <a:p>
            <a:r>
              <a:rPr lang="en-GB" dirty="0"/>
              <a:t>On April 15, 1912, </a:t>
            </a:r>
            <a:r>
              <a:rPr lang="en-GB" dirty="0" smtClean="0"/>
              <a:t>during </a:t>
            </a:r>
            <a:r>
              <a:rPr lang="en-GB" dirty="0"/>
              <a:t>her maiden voyage, the Titanic sank after colliding with an iceberg, killing 1502 out of 2224 passengers and crew. </a:t>
            </a:r>
            <a:endParaRPr lang="en-GB" dirty="0" smtClean="0"/>
          </a:p>
          <a:p>
            <a:r>
              <a:rPr lang="en-GB" dirty="0" smtClean="0"/>
              <a:t>…there </a:t>
            </a:r>
            <a:r>
              <a:rPr lang="en-GB" dirty="0"/>
              <a:t>were not enough lifeboats for the passengers and crew.  </a:t>
            </a:r>
            <a:endParaRPr lang="en-GB" dirty="0" smtClean="0"/>
          </a:p>
          <a:p>
            <a:r>
              <a:rPr lang="en-GB" dirty="0" smtClean="0"/>
              <a:t>…some </a:t>
            </a:r>
            <a:r>
              <a:rPr lang="en-GB" dirty="0"/>
              <a:t>groups of people were more likely to survive than others, such as women, children, and the upper-class.</a:t>
            </a:r>
          </a:p>
        </p:txBody>
      </p:sp>
    </p:spTree>
    <p:extLst>
      <p:ext uri="{BB962C8B-B14F-4D97-AF65-F5344CB8AC3E}">
        <p14:creationId xmlns:p14="http://schemas.microsoft.com/office/powerpoint/2010/main" val="1299403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Text Placeholder 2"/>
          <p:cNvSpPr>
            <a:spLocks noGrp="1"/>
          </p:cNvSpPr>
          <p:nvPr>
            <p:ph type="body" idx="1"/>
          </p:nvPr>
        </p:nvSpPr>
        <p:spPr/>
        <p:txBody>
          <a:bodyPr/>
          <a:lstStyle/>
          <a:p>
            <a:r>
              <a:rPr lang="en-GB" dirty="0"/>
              <a:t>Titanic: Machine Learning from Disaster</a:t>
            </a:r>
          </a:p>
          <a:p>
            <a:endParaRPr lang="en-GB" dirty="0"/>
          </a:p>
        </p:txBody>
      </p:sp>
    </p:spTree>
    <p:extLst>
      <p:ext uri="{BB962C8B-B14F-4D97-AF65-F5344CB8AC3E}">
        <p14:creationId xmlns:p14="http://schemas.microsoft.com/office/powerpoint/2010/main" val="3399997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Special thanks!</a:t>
            </a:r>
            <a:endParaRPr lang="en-GB" dirty="0"/>
          </a:p>
        </p:txBody>
      </p:sp>
      <p:sp>
        <p:nvSpPr>
          <p:cNvPr id="3" name="Content Placeholder 2"/>
          <p:cNvSpPr>
            <a:spLocks noGrp="1"/>
          </p:cNvSpPr>
          <p:nvPr>
            <p:ph idx="1"/>
          </p:nvPr>
        </p:nvSpPr>
        <p:spPr/>
        <p:txBody>
          <a:bodyPr>
            <a:normAutofit/>
          </a:bodyPr>
          <a:lstStyle/>
          <a:p>
            <a:r>
              <a:rPr lang="en-GB" b="1" dirty="0" smtClean="0"/>
              <a:t>Matthias </a:t>
            </a:r>
            <a:r>
              <a:rPr lang="en-GB" b="1" dirty="0" err="1" smtClean="0"/>
              <a:t>Brandewinder</a:t>
            </a:r>
            <a:r>
              <a:rPr lang="en-GB" dirty="0" smtClean="0"/>
              <a:t> for the Machine Learning samples</a:t>
            </a:r>
          </a:p>
          <a:p>
            <a:pPr lvl="1"/>
            <a:r>
              <a:rPr lang="en-GB" dirty="0">
                <a:hlinkClick r:id="rId3"/>
              </a:rPr>
              <a:t>http://www.clear-lines.com/blog/</a:t>
            </a:r>
            <a:endParaRPr lang="en-GB" dirty="0" smtClean="0"/>
          </a:p>
          <a:p>
            <a:r>
              <a:rPr lang="en-GB" b="1" dirty="0" smtClean="0"/>
              <a:t>Tomas </a:t>
            </a:r>
            <a:r>
              <a:rPr lang="en-GB" b="1" dirty="0" err="1" smtClean="0"/>
              <a:t>Petricek</a:t>
            </a:r>
            <a:r>
              <a:rPr lang="en-GB" b="1" dirty="0" smtClean="0"/>
              <a:t> &amp; Gustavo Guerra </a:t>
            </a:r>
            <a:r>
              <a:rPr lang="en-GB" dirty="0" smtClean="0"/>
              <a:t>for </a:t>
            </a:r>
            <a:r>
              <a:rPr lang="en-GB" dirty="0" smtClean="0"/>
              <a:t>the </a:t>
            </a:r>
            <a:r>
              <a:rPr lang="en-GB" dirty="0" err="1" smtClean="0"/>
              <a:t>FSharp.Data</a:t>
            </a:r>
            <a:r>
              <a:rPr lang="en-GB" dirty="0" smtClean="0"/>
              <a:t> </a:t>
            </a:r>
            <a:r>
              <a:rPr lang="en-GB" dirty="0" smtClean="0"/>
              <a:t>library</a:t>
            </a:r>
          </a:p>
          <a:p>
            <a:pPr lvl="1"/>
            <a:r>
              <a:rPr lang="en-GB" dirty="0">
                <a:hlinkClick r:id="rId4"/>
              </a:rPr>
              <a:t>http://fsharp.github.io/FSharp.Data/</a:t>
            </a:r>
            <a:endParaRPr lang="en-GB" dirty="0"/>
          </a:p>
          <a:p>
            <a:r>
              <a:rPr lang="en-GB" b="1" dirty="0" smtClean="0"/>
              <a:t>F# Team</a:t>
            </a:r>
            <a:r>
              <a:rPr lang="en-GB" dirty="0" smtClean="0"/>
              <a:t> for Type Providers</a:t>
            </a:r>
          </a:p>
          <a:p>
            <a:pPr lvl="1"/>
            <a:r>
              <a:rPr lang="en-GB" dirty="0">
                <a:hlinkClick r:id="rId5"/>
              </a:rPr>
              <a:t>http://</a:t>
            </a:r>
            <a:r>
              <a:rPr lang="en-GB" dirty="0" smtClean="0">
                <a:hlinkClick r:id="rId5"/>
              </a:rPr>
              <a:t>blogs.msdn.com/b/dsyme/archive/2013/01/30/twelve-type-providers-in-pictures.aspx</a:t>
            </a:r>
            <a:endParaRPr lang="en-GB" dirty="0" smtClean="0"/>
          </a:p>
          <a:p>
            <a:r>
              <a:rPr lang="en-GB" b="1" dirty="0" smtClean="0"/>
              <a:t>Peter </a:t>
            </a:r>
            <a:r>
              <a:rPr lang="en-GB" b="1" dirty="0" smtClean="0"/>
              <a:t>Harrington </a:t>
            </a:r>
            <a:r>
              <a:rPr lang="en-GB" dirty="0" smtClean="0"/>
              <a:t>for the Machine Learning in Action code samples</a:t>
            </a:r>
          </a:p>
          <a:p>
            <a:pPr lvl="1"/>
            <a:r>
              <a:rPr lang="en-GB" dirty="0">
                <a:hlinkClick r:id="rId6"/>
              </a:rPr>
              <a:t>http://www.manning.com/pharrington/</a:t>
            </a:r>
            <a:endParaRPr lang="en-GB" dirty="0" smtClean="0"/>
          </a:p>
          <a:p>
            <a:r>
              <a:rPr lang="en-GB" b="1" dirty="0" err="1" smtClean="0"/>
              <a:t>Kaggle</a:t>
            </a:r>
            <a:r>
              <a:rPr lang="en-GB" dirty="0" smtClean="0"/>
              <a:t> for the Titanic data set</a:t>
            </a:r>
          </a:p>
          <a:p>
            <a:pPr lvl="1"/>
            <a:r>
              <a:rPr lang="en-GB" dirty="0">
                <a:hlinkClick r:id="rId7"/>
              </a:rPr>
              <a:t>http://www.kaggle.com/c/titanic-gettingStarted</a:t>
            </a:r>
            <a:endParaRPr lang="en-GB" dirty="0"/>
          </a:p>
          <a:p>
            <a:pPr marL="274320" lvl="1" indent="0">
              <a:buNone/>
            </a:pPr>
            <a:endParaRPr lang="en-GB" dirty="0"/>
          </a:p>
        </p:txBody>
      </p:sp>
    </p:spTree>
    <p:extLst>
      <p:ext uri="{BB962C8B-B14F-4D97-AF65-F5344CB8AC3E}">
        <p14:creationId xmlns:p14="http://schemas.microsoft.com/office/powerpoint/2010/main" val="4120753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Machine Learning Job Trends</a:t>
            </a:r>
            <a:endParaRPr lang="en-GB"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4290" r="4290"/>
          <a:stretch>
            <a:fillRect/>
          </a:stretch>
        </p:blipFill>
        <p:spPr/>
      </p:pic>
      <p:sp>
        <p:nvSpPr>
          <p:cNvPr id="6" name="Text Placeholder 5"/>
          <p:cNvSpPr>
            <a:spLocks noGrp="1"/>
          </p:cNvSpPr>
          <p:nvPr>
            <p:ph type="body" sz="half" idx="2"/>
          </p:nvPr>
        </p:nvSpPr>
        <p:spPr/>
        <p:txBody>
          <a:bodyPr/>
          <a:lstStyle/>
          <a:p>
            <a:r>
              <a:rPr lang="en-GB" dirty="0" smtClean="0"/>
              <a:t>Source indeed.co.uk</a:t>
            </a:r>
            <a:endParaRPr lang="en-GB" dirty="0"/>
          </a:p>
        </p:txBody>
      </p:sp>
    </p:spTree>
    <p:extLst>
      <p:ext uri="{BB962C8B-B14F-4D97-AF65-F5344CB8AC3E}">
        <p14:creationId xmlns:p14="http://schemas.microsoft.com/office/powerpoint/2010/main" val="884538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next?</a:t>
            </a:r>
            <a:endParaRPr lang="en-GB" dirty="0"/>
          </a:p>
        </p:txBody>
      </p:sp>
      <p:sp>
        <p:nvSpPr>
          <p:cNvPr id="5" name="Content Placeholder 4"/>
          <p:cNvSpPr>
            <a:spLocks noGrp="1"/>
          </p:cNvSpPr>
          <p:nvPr>
            <p:ph idx="1"/>
          </p:nvPr>
        </p:nvSpPr>
        <p:spPr/>
        <p:txBody>
          <a:bodyPr/>
          <a:lstStyle/>
          <a:p>
            <a:pPr marL="0" indent="0">
              <a:buNone/>
            </a:pPr>
            <a:r>
              <a:rPr lang="en-GB" b="1" dirty="0" smtClean="0"/>
              <a:t>F# Machine Learning information</a:t>
            </a:r>
          </a:p>
          <a:p>
            <a:r>
              <a:rPr lang="en-GB" dirty="0">
                <a:hlinkClick r:id="rId2"/>
              </a:rPr>
              <a:t>http://fsharp.org/machine-learning</a:t>
            </a:r>
            <a:r>
              <a:rPr lang="en-GB" dirty="0" smtClean="0">
                <a:hlinkClick r:id="rId2"/>
              </a:rPr>
              <a:t>/</a:t>
            </a:r>
            <a:endParaRPr lang="en-GB" dirty="0" smtClean="0"/>
          </a:p>
          <a:p>
            <a:pPr marL="0" indent="0">
              <a:buNone/>
            </a:pPr>
            <a:r>
              <a:rPr lang="en-GB" b="1" dirty="0" smtClean="0"/>
              <a:t>Random Forests</a:t>
            </a:r>
          </a:p>
          <a:p>
            <a:r>
              <a:rPr lang="en-GB" b="1" dirty="0">
                <a:hlinkClick r:id="rId3"/>
              </a:rPr>
              <a:t>http://</a:t>
            </a:r>
            <a:r>
              <a:rPr lang="en-GB" b="1" dirty="0" smtClean="0">
                <a:hlinkClick r:id="rId3"/>
              </a:rPr>
              <a:t>tinyurl.com/randomforests</a:t>
            </a:r>
            <a:endParaRPr lang="en-GB" b="1" dirty="0" smtClean="0"/>
          </a:p>
          <a:p>
            <a:pPr marL="0" indent="0">
              <a:buNone/>
            </a:pPr>
            <a:r>
              <a:rPr lang="en-GB" b="1" dirty="0" smtClean="0"/>
              <a:t>Progressive F# Tutorials</a:t>
            </a:r>
            <a:endParaRPr lang="en-GB" b="1" dirty="0" smtClean="0">
              <a:hlinkClick r:id="rId4"/>
            </a:endParaRPr>
          </a:p>
          <a:p>
            <a:r>
              <a:rPr lang="en-GB" b="1" dirty="0" smtClean="0">
                <a:hlinkClick r:id="rId4"/>
              </a:rPr>
              <a:t>http</a:t>
            </a:r>
            <a:r>
              <a:rPr lang="en-GB" b="1" dirty="0">
                <a:hlinkClick r:id="rId4"/>
              </a:rPr>
              <a:t>://</a:t>
            </a:r>
            <a:r>
              <a:rPr lang="en-GB" b="1" dirty="0" smtClean="0">
                <a:hlinkClick r:id="rId4"/>
              </a:rPr>
              <a:t>skillsmatter.com/event/scala/progressive-f-tutorials-2013</a:t>
            </a:r>
            <a:endParaRPr lang="en-GB" b="1" dirty="0" smtClean="0"/>
          </a:p>
          <a:p>
            <a:endParaRPr lang="en-GB" b="1" dirty="0" smtClean="0"/>
          </a:p>
          <a:p>
            <a:pPr marL="0" indent="0">
              <a:buNone/>
            </a:pPr>
            <a:endParaRPr lang="en-GB" b="1" dirty="0" smtClean="0"/>
          </a:p>
          <a:p>
            <a:endParaRPr lang="en-GB" b="1" dirty="0" smtClean="0"/>
          </a:p>
        </p:txBody>
      </p:sp>
      <p:pic>
        <p:nvPicPr>
          <p:cNvPr id="8" name="Content Placeholder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7090" y="2377173"/>
            <a:ext cx="1428750" cy="1790700"/>
          </a:xfrm>
          <a:prstGeom prst="rect">
            <a:avLst/>
          </a:prstGeom>
        </p:spPr>
      </p:pic>
      <p:pic>
        <p:nvPicPr>
          <p:cNvPr id="9" name="Picture 8">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1340" y="4530852"/>
            <a:ext cx="1714500" cy="172402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1926" y="432902"/>
            <a:ext cx="4453914" cy="1670218"/>
          </a:xfrm>
          <a:prstGeom prst="rect">
            <a:avLst/>
          </a:prstGeom>
        </p:spPr>
      </p:pic>
    </p:spTree>
    <p:extLst>
      <p:ext uri="{BB962C8B-B14F-4D97-AF65-F5344CB8AC3E}">
        <p14:creationId xmlns:p14="http://schemas.microsoft.com/office/powerpoint/2010/main" val="2661698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Kaggle</a:t>
            </a:r>
            <a:r>
              <a:rPr lang="en-GB" dirty="0" smtClean="0"/>
              <a:t> competition</a:t>
            </a:r>
            <a:endParaRPr lang="en-GB"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687" r="5687"/>
          <a:stretch>
            <a:fillRect/>
          </a:stretch>
        </p:blipFill>
        <p:spPr/>
      </p:pic>
      <p:sp>
        <p:nvSpPr>
          <p:cNvPr id="4" name="Text Placeholder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286796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Kaggle</a:t>
            </a:r>
            <a:r>
              <a:rPr lang="en-GB" dirty="0" smtClean="0"/>
              <a:t> Titanic dataset</a:t>
            </a:r>
            <a:endParaRPr lang="en-GB" dirty="0"/>
          </a:p>
        </p:txBody>
      </p:sp>
      <p:sp>
        <p:nvSpPr>
          <p:cNvPr id="4" name="Text Placeholder 3"/>
          <p:cNvSpPr>
            <a:spLocks noGrp="1"/>
          </p:cNvSpPr>
          <p:nvPr>
            <p:ph type="body" sz="half" idx="2"/>
          </p:nvPr>
        </p:nvSpPr>
        <p:spPr/>
        <p:txBody>
          <a:bodyPr/>
          <a:lstStyle/>
          <a:p>
            <a:r>
              <a:rPr lang="en-GB" dirty="0"/>
              <a:t>t</a:t>
            </a:r>
            <a:r>
              <a:rPr lang="en-GB" dirty="0" smtClean="0"/>
              <a:t>rain.csv</a:t>
            </a:r>
          </a:p>
          <a:p>
            <a:r>
              <a:rPr lang="en-GB" dirty="0"/>
              <a:t>t</a:t>
            </a:r>
            <a:r>
              <a:rPr lang="en-GB" dirty="0" smtClean="0"/>
              <a:t>est.csv</a:t>
            </a:r>
            <a:endParaRPr lang="en-GB"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845733773"/>
              </p:ext>
            </p:extLst>
          </p:nvPr>
        </p:nvGraphicFramePr>
        <p:xfrm>
          <a:off x="685800" y="627063"/>
          <a:ext cx="7772400" cy="5299075"/>
        </p:xfrm>
        <a:graphic>
          <a:graphicData uri="http://schemas.openxmlformats.org/presentationml/2006/ole">
            <mc:AlternateContent xmlns:mc="http://schemas.openxmlformats.org/markup-compatibility/2006">
              <mc:Choice xmlns:v="urn:schemas-microsoft-com:vml" Requires="v">
                <p:oleObj spid="_x0000_s3118" name="Worksheet" r:id="rId4" imgW="7842119" imgH="5346982" progId="Excel.Sheet.12">
                  <p:embed/>
                </p:oleObj>
              </mc:Choice>
              <mc:Fallback>
                <p:oleObj name="Worksheet" r:id="rId4" imgW="7842119" imgH="5346982" progId="Excel.Sheet.12">
                  <p:embed/>
                  <p:pic>
                    <p:nvPicPr>
                      <p:cNvPr id="0" name=""/>
                      <p:cNvPicPr/>
                      <p:nvPr/>
                    </p:nvPicPr>
                    <p:blipFill>
                      <a:blip r:embed="rId5"/>
                      <a:stretch>
                        <a:fillRect/>
                      </a:stretch>
                    </p:blipFill>
                    <p:spPr>
                      <a:xfrm>
                        <a:off x="685800" y="627063"/>
                        <a:ext cx="7772400" cy="52990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192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Titanic Data</a:t>
            </a:r>
            <a:endParaRPr lang="en-GB" dirty="0"/>
          </a:p>
        </p:txBody>
      </p:sp>
      <p:graphicFrame>
        <p:nvGraphicFramePr>
          <p:cNvPr id="5" name="Content Placeholder 4"/>
          <p:cNvGraphicFramePr>
            <a:graphicFrameLocks noGrp="1"/>
          </p:cNvGraphicFramePr>
          <p:nvPr>
            <p:ph idx="1"/>
          </p:nvPr>
        </p:nvGraphicFramePr>
        <p:xfrm>
          <a:off x="685800" y="609600"/>
          <a:ext cx="7772400" cy="4719320"/>
        </p:xfrm>
        <a:graphic>
          <a:graphicData uri="http://schemas.openxmlformats.org/drawingml/2006/table">
            <a:tbl>
              <a:tblPr firstRow="1" bandRow="1">
                <a:tableStyleId>{5C22544A-7EE6-4342-B048-85BDC9FD1C3A}</a:tableStyleId>
              </a:tblPr>
              <a:tblGrid>
                <a:gridCol w="1991226"/>
                <a:gridCol w="5781174"/>
              </a:tblGrid>
              <a:tr h="370840">
                <a:tc>
                  <a:txBody>
                    <a:bodyPr/>
                    <a:lstStyle/>
                    <a:p>
                      <a:r>
                        <a:rPr lang="en-GB" dirty="0" smtClean="0"/>
                        <a:t>Variable</a:t>
                      </a:r>
                      <a:endParaRPr lang="en-GB" dirty="0"/>
                    </a:p>
                  </a:txBody>
                  <a:tcPr/>
                </a:tc>
                <a:tc>
                  <a:txBody>
                    <a:bodyPr/>
                    <a:lstStyle/>
                    <a:p>
                      <a:r>
                        <a:rPr lang="en-GB" dirty="0" smtClean="0"/>
                        <a:t>Description</a:t>
                      </a:r>
                      <a:endParaRPr lang="en-GB" dirty="0"/>
                    </a:p>
                  </a:txBody>
                  <a:tcPr/>
                </a:tc>
              </a:tr>
              <a:tr h="370840">
                <a:tc>
                  <a:txBody>
                    <a:bodyPr/>
                    <a:lstStyle/>
                    <a:p>
                      <a:r>
                        <a:rPr lang="en-GB" dirty="0" smtClean="0"/>
                        <a:t>survival</a:t>
                      </a:r>
                      <a:endParaRPr lang="en-GB" dirty="0"/>
                    </a:p>
                  </a:txBody>
                  <a:tcPr/>
                </a:tc>
                <a:tc>
                  <a:txBody>
                    <a:bodyPr/>
                    <a:lstStyle/>
                    <a:p>
                      <a:r>
                        <a:rPr lang="en-GB" dirty="0" smtClean="0"/>
                        <a:t>Survival</a:t>
                      </a:r>
                      <a:r>
                        <a:rPr lang="en-GB" baseline="0" dirty="0" smtClean="0"/>
                        <a:t> </a:t>
                      </a:r>
                      <a:r>
                        <a:rPr lang="en-GB" dirty="0" smtClean="0"/>
                        <a:t>(0 = No; 1 = Yes)</a:t>
                      </a:r>
                      <a:endParaRPr lang="en-GB" dirty="0"/>
                    </a:p>
                  </a:txBody>
                  <a:tcPr/>
                </a:tc>
              </a:tr>
              <a:tr h="370840">
                <a:tc>
                  <a:txBody>
                    <a:bodyPr/>
                    <a:lstStyle/>
                    <a:p>
                      <a:r>
                        <a:rPr lang="en-GB" dirty="0" err="1" smtClean="0"/>
                        <a:t>pclass</a:t>
                      </a:r>
                      <a:endParaRPr lang="en-GB" dirty="0"/>
                    </a:p>
                  </a:txBody>
                  <a:tcPr/>
                </a:tc>
                <a:tc>
                  <a:txBody>
                    <a:bodyPr/>
                    <a:lstStyle/>
                    <a:p>
                      <a:r>
                        <a:rPr lang="en-GB" dirty="0" smtClean="0"/>
                        <a:t>Passenger Class (1 = 1st; 2 = 2nd; 3 = 3rd)</a:t>
                      </a:r>
                      <a:endParaRPr lang="en-GB" dirty="0"/>
                    </a:p>
                  </a:txBody>
                  <a:tcPr/>
                </a:tc>
              </a:tr>
              <a:tr h="370840">
                <a:tc>
                  <a:txBody>
                    <a:bodyPr/>
                    <a:lstStyle/>
                    <a:p>
                      <a:r>
                        <a:rPr lang="en-GB" dirty="0" smtClean="0"/>
                        <a:t>name</a:t>
                      </a:r>
                      <a:endParaRPr lang="en-GB" dirty="0"/>
                    </a:p>
                  </a:txBody>
                  <a:tcPr/>
                </a:tc>
                <a:tc>
                  <a:txBody>
                    <a:bodyPr/>
                    <a:lstStyle/>
                    <a:p>
                      <a:r>
                        <a:rPr lang="en-GB" dirty="0" smtClean="0"/>
                        <a:t>Name</a:t>
                      </a:r>
                      <a:endParaRPr lang="en-GB" dirty="0"/>
                    </a:p>
                  </a:txBody>
                  <a:tcPr/>
                </a:tc>
              </a:tr>
              <a:tr h="370840">
                <a:tc>
                  <a:txBody>
                    <a:bodyPr/>
                    <a:lstStyle/>
                    <a:p>
                      <a:r>
                        <a:rPr lang="en-GB" dirty="0" smtClean="0"/>
                        <a:t>sex</a:t>
                      </a:r>
                      <a:endParaRPr lang="en-GB" dirty="0"/>
                    </a:p>
                  </a:txBody>
                  <a:tcPr/>
                </a:tc>
                <a:tc>
                  <a:txBody>
                    <a:bodyPr/>
                    <a:lstStyle/>
                    <a:p>
                      <a:r>
                        <a:rPr lang="en-GB" dirty="0" smtClean="0"/>
                        <a:t>Sex</a:t>
                      </a:r>
                      <a:endParaRPr lang="en-GB" dirty="0"/>
                    </a:p>
                  </a:txBody>
                  <a:tcPr/>
                </a:tc>
              </a:tr>
              <a:tr h="370840">
                <a:tc>
                  <a:txBody>
                    <a:bodyPr/>
                    <a:lstStyle/>
                    <a:p>
                      <a:r>
                        <a:rPr lang="en-GB" dirty="0" smtClean="0"/>
                        <a:t>age</a:t>
                      </a:r>
                      <a:endParaRPr lang="en-GB" dirty="0"/>
                    </a:p>
                  </a:txBody>
                  <a:tcPr/>
                </a:tc>
                <a:tc>
                  <a:txBody>
                    <a:bodyPr/>
                    <a:lstStyle/>
                    <a:p>
                      <a:r>
                        <a:rPr lang="en-GB" dirty="0" smtClean="0"/>
                        <a:t>Age</a:t>
                      </a:r>
                      <a:endParaRPr lang="en-GB" dirty="0"/>
                    </a:p>
                  </a:txBody>
                  <a:tcPr/>
                </a:tc>
              </a:tr>
              <a:tr h="370840">
                <a:tc>
                  <a:txBody>
                    <a:bodyPr/>
                    <a:lstStyle/>
                    <a:p>
                      <a:r>
                        <a:rPr lang="en-GB" dirty="0" err="1" smtClean="0"/>
                        <a:t>sibsp</a:t>
                      </a:r>
                      <a:endParaRPr lang="en-GB" dirty="0"/>
                    </a:p>
                  </a:txBody>
                  <a:tcPr/>
                </a:tc>
                <a:tc>
                  <a:txBody>
                    <a:bodyPr/>
                    <a:lstStyle/>
                    <a:p>
                      <a:r>
                        <a:rPr lang="en-GB" dirty="0" smtClean="0"/>
                        <a:t>Number of Siblings/Spouses Aboard</a:t>
                      </a:r>
                      <a:endParaRPr lang="en-GB" dirty="0"/>
                    </a:p>
                  </a:txBody>
                  <a:tcPr/>
                </a:tc>
              </a:tr>
              <a:tr h="370840">
                <a:tc>
                  <a:txBody>
                    <a:bodyPr/>
                    <a:lstStyle/>
                    <a:p>
                      <a:r>
                        <a:rPr lang="en-GB" dirty="0" smtClean="0"/>
                        <a:t>parch</a:t>
                      </a:r>
                      <a:endParaRPr lang="en-GB" dirty="0"/>
                    </a:p>
                  </a:txBody>
                  <a:tcPr/>
                </a:tc>
                <a:tc>
                  <a:txBody>
                    <a:bodyPr/>
                    <a:lstStyle/>
                    <a:p>
                      <a:r>
                        <a:rPr lang="en-GB" dirty="0" smtClean="0"/>
                        <a:t>Number of Parents/Children Aboard</a:t>
                      </a:r>
                      <a:endParaRPr lang="en-GB" dirty="0"/>
                    </a:p>
                  </a:txBody>
                  <a:tcPr/>
                </a:tc>
              </a:tr>
              <a:tr h="370840">
                <a:tc>
                  <a:txBody>
                    <a:bodyPr/>
                    <a:lstStyle/>
                    <a:p>
                      <a:r>
                        <a:rPr lang="en-GB" dirty="0" smtClean="0"/>
                        <a:t>ticket</a:t>
                      </a:r>
                      <a:endParaRPr lang="en-GB" dirty="0"/>
                    </a:p>
                  </a:txBody>
                  <a:tcPr/>
                </a:tc>
                <a:tc>
                  <a:txBody>
                    <a:bodyPr/>
                    <a:lstStyle/>
                    <a:p>
                      <a:r>
                        <a:rPr lang="en-GB" dirty="0" smtClean="0"/>
                        <a:t>Ticket Number</a:t>
                      </a:r>
                      <a:endParaRPr lang="en-GB" dirty="0"/>
                    </a:p>
                  </a:txBody>
                  <a:tcPr/>
                </a:tc>
              </a:tr>
              <a:tr h="370840">
                <a:tc>
                  <a:txBody>
                    <a:bodyPr/>
                    <a:lstStyle/>
                    <a:p>
                      <a:r>
                        <a:rPr lang="en-GB" dirty="0" smtClean="0"/>
                        <a:t>fare</a:t>
                      </a:r>
                      <a:endParaRPr lang="en-GB" dirty="0"/>
                    </a:p>
                  </a:txBody>
                  <a:tcPr/>
                </a:tc>
                <a:tc>
                  <a:txBody>
                    <a:bodyPr/>
                    <a:lstStyle/>
                    <a:p>
                      <a:r>
                        <a:rPr lang="en-GB" dirty="0" smtClean="0"/>
                        <a:t>Passenger Fare</a:t>
                      </a:r>
                      <a:endParaRPr lang="en-GB" dirty="0"/>
                    </a:p>
                  </a:txBody>
                  <a:tcPr/>
                </a:tc>
              </a:tr>
              <a:tr h="370840">
                <a:tc>
                  <a:txBody>
                    <a:bodyPr/>
                    <a:lstStyle/>
                    <a:p>
                      <a:r>
                        <a:rPr lang="en-GB" dirty="0" smtClean="0"/>
                        <a:t>cabin</a:t>
                      </a:r>
                      <a:endParaRPr lang="en-GB" dirty="0"/>
                    </a:p>
                  </a:txBody>
                  <a:tcPr/>
                </a:tc>
                <a:tc>
                  <a:txBody>
                    <a:bodyPr/>
                    <a:lstStyle/>
                    <a:p>
                      <a:r>
                        <a:rPr lang="en-GB" dirty="0" smtClean="0"/>
                        <a:t>Cabin</a:t>
                      </a:r>
                      <a:endParaRPr lang="en-GB" dirty="0"/>
                    </a:p>
                  </a:txBody>
                  <a:tcPr/>
                </a:tc>
              </a:tr>
              <a:tr h="370840">
                <a:tc>
                  <a:txBody>
                    <a:bodyPr/>
                    <a:lstStyle/>
                    <a:p>
                      <a:r>
                        <a:rPr lang="en-GB" dirty="0" smtClean="0"/>
                        <a:t>embarked</a:t>
                      </a:r>
                      <a:endParaRPr lang="en-GB" dirty="0"/>
                    </a:p>
                  </a:txBody>
                  <a:tcPr/>
                </a:tc>
                <a:tc>
                  <a:txBody>
                    <a:bodyPr/>
                    <a:lstStyle/>
                    <a:p>
                      <a:r>
                        <a:rPr lang="en-GB" dirty="0" smtClean="0"/>
                        <a:t>Port of Embarkation </a:t>
                      </a:r>
                    </a:p>
                    <a:p>
                      <a:r>
                        <a:rPr lang="en-GB" dirty="0" smtClean="0"/>
                        <a:t>(C = Cherbourg; Q = Queenstown; S = Southampton)</a:t>
                      </a:r>
                      <a:endParaRPr lang="en-GB" dirty="0"/>
                    </a:p>
                  </a:txBody>
                  <a:tcPr/>
                </a:tc>
              </a:tr>
            </a:tbl>
          </a:graphicData>
        </a:graphic>
      </p:graphicFrame>
      <p:sp>
        <p:nvSpPr>
          <p:cNvPr id="4" name="Text Placeholder 3"/>
          <p:cNvSpPr>
            <a:spLocks noGrp="1"/>
          </p:cNvSpPr>
          <p:nvPr>
            <p:ph type="body" sz="half" idx="2"/>
          </p:nvPr>
        </p:nvSpPr>
        <p:spPr/>
        <p:txBody>
          <a:bodyPr/>
          <a:lstStyle/>
          <a:p>
            <a:r>
              <a:rPr lang="en-GB" dirty="0" smtClean="0"/>
              <a:t>Tips:</a:t>
            </a:r>
          </a:p>
          <a:p>
            <a:r>
              <a:rPr lang="en-GB" dirty="0" smtClean="0"/>
              <a:t>* Empty floats - </a:t>
            </a:r>
            <a:r>
              <a:rPr lang="en-GB" dirty="0" err="1" smtClean="0"/>
              <a:t>Double.Nan</a:t>
            </a:r>
            <a:endParaRPr lang="en-GB" dirty="0" smtClean="0"/>
          </a:p>
          <a:p>
            <a:endParaRPr lang="en-GB" dirty="0"/>
          </a:p>
        </p:txBody>
      </p:sp>
    </p:spTree>
    <p:extLst>
      <p:ext uri="{BB962C8B-B14F-4D97-AF65-F5344CB8AC3E}">
        <p14:creationId xmlns:p14="http://schemas.microsoft.com/office/powerpoint/2010/main" val="76359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data analysis</a:t>
            </a:r>
            <a:endParaRPr lang="en-GB" dirty="0"/>
          </a:p>
        </p:txBody>
      </p:sp>
      <p:sp>
        <p:nvSpPr>
          <p:cNvPr id="6" name="Text Placeholder 5"/>
          <p:cNvSpPr>
            <a:spLocks noGrp="1"/>
          </p:cNvSpPr>
          <p:nvPr>
            <p:ph type="body" idx="1"/>
          </p:nvPr>
        </p:nvSpPr>
        <p:spPr/>
        <p:txBody>
          <a:bodyPr/>
          <a:lstStyle/>
          <a:p>
            <a:r>
              <a:rPr lang="en-GB" dirty="0" smtClean="0"/>
              <a:t>Titanic</a:t>
            </a:r>
            <a:r>
              <a:rPr lang="en-GB" dirty="0"/>
              <a:t>: Machine Learning from Disaster</a:t>
            </a:r>
          </a:p>
          <a:p>
            <a:endParaRPr lang="en-GB" dirty="0"/>
          </a:p>
        </p:txBody>
      </p:sp>
    </p:spTree>
    <p:extLst>
      <p:ext uri="{BB962C8B-B14F-4D97-AF65-F5344CB8AC3E}">
        <p14:creationId xmlns:p14="http://schemas.microsoft.com/office/powerpoint/2010/main" val="757045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FSharp.Data</a:t>
            </a:r>
            <a:r>
              <a:rPr lang="en-GB" dirty="0" smtClean="0"/>
              <a:t>: CSV Provider</a:t>
            </a:r>
            <a:endParaRPr lang="en-GB"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7561" y="2103438"/>
            <a:ext cx="4480715" cy="3748087"/>
          </a:xfrm>
        </p:spPr>
      </p:pic>
      <p:pic>
        <p:nvPicPr>
          <p:cNvPr id="14" name="Content Placeholder 1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066800" y="2526892"/>
            <a:ext cx="4754563" cy="2901178"/>
          </a:xfrm>
          <a:solidFill>
            <a:schemeClr val="bg1"/>
          </a:solidFill>
        </p:spPr>
      </p:pic>
    </p:spTree>
    <p:extLst>
      <p:ext uri="{BB962C8B-B14F-4D97-AF65-F5344CB8AC3E}">
        <p14:creationId xmlns:p14="http://schemas.microsoft.com/office/powerpoint/2010/main" val="321378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Counting</a:t>
            </a:r>
            <a:endParaRPr lang="en-GB" dirty="0"/>
          </a:p>
        </p:txBody>
      </p:sp>
      <p:sp>
        <p:nvSpPr>
          <p:cNvPr id="3" name="Content Placeholder 2"/>
          <p:cNvSpPr>
            <a:spLocks noGrp="1"/>
          </p:cNvSpPr>
          <p:nvPr>
            <p:ph idx="1"/>
          </p:nvPr>
        </p:nvSpPr>
        <p:spPr>
          <a:solidFill>
            <a:schemeClr val="bg1"/>
          </a:solidFill>
        </p:spPr>
        <p:txBody>
          <a:bodyPr/>
          <a:lstStyle/>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female </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passenger:Passenger</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passenger.Sex</a:t>
            </a:r>
            <a:r>
              <a:rPr lang="en-GB" dirty="0">
                <a:solidFill>
                  <a:srgbClr val="000000"/>
                </a:solidFill>
                <a:highlight>
                  <a:srgbClr val="FFFFFF"/>
                </a:highlight>
                <a:latin typeface="Consolas" panose="020B0609020204030204" pitchFamily="49" charset="0"/>
              </a:rPr>
              <a:t> = </a:t>
            </a:r>
            <a:r>
              <a:rPr lang="en-GB" dirty="0" smtClean="0">
                <a:solidFill>
                  <a:srgbClr val="000000"/>
                </a:solidFill>
                <a:highlight>
                  <a:srgbClr val="FFFFFF"/>
                </a:highlight>
                <a:latin typeface="Consolas" panose="020B0609020204030204" pitchFamily="49" charset="0"/>
              </a:rPr>
              <a:t>“female”</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survived (</a:t>
            </a:r>
            <a:r>
              <a:rPr lang="en-GB" dirty="0" err="1">
                <a:solidFill>
                  <a:srgbClr val="000000"/>
                </a:solidFill>
                <a:highlight>
                  <a:srgbClr val="FFFFFF"/>
                </a:highlight>
                <a:latin typeface="Consolas" panose="020B0609020204030204" pitchFamily="49" charset="0"/>
              </a:rPr>
              <a:t>passenger:Passenger</a:t>
            </a:r>
            <a:r>
              <a:rPr lang="en-GB" dirty="0">
                <a:solidFill>
                  <a:srgbClr val="000000"/>
                </a:solidFill>
                <a:highlight>
                  <a:srgbClr val="FFFFFF"/>
                </a:highlight>
                <a:latin typeface="Consolas" panose="020B0609020204030204" pitchFamily="49" charset="0"/>
              </a:rPr>
              <a:t>) = </a:t>
            </a:r>
            <a:r>
              <a:rPr lang="en-GB" dirty="0" err="1" smtClean="0">
                <a:solidFill>
                  <a:srgbClr val="000000"/>
                </a:solidFill>
                <a:highlight>
                  <a:srgbClr val="FFFFFF"/>
                </a:highlight>
                <a:latin typeface="Consolas" panose="020B0609020204030204" pitchFamily="49" charset="0"/>
              </a:rPr>
              <a:t>passenger.Survived</a:t>
            </a:r>
            <a:r>
              <a:rPr lang="en-GB" dirty="0" smtClean="0">
                <a:solidFill>
                  <a:srgbClr val="000000"/>
                </a:solidFill>
                <a:highlight>
                  <a:srgbClr val="FFFFFF"/>
                </a:highlight>
                <a:latin typeface="Consolas" panose="020B0609020204030204" pitchFamily="49" charset="0"/>
              </a:rPr>
              <a:t> = 1</a:t>
            </a:r>
            <a:endParaRPr lang="en-GB" dirty="0">
              <a:solidFill>
                <a:srgbClr val="000000"/>
              </a:solidFill>
              <a:highlight>
                <a:srgbClr val="FFFFFF"/>
              </a:highlight>
              <a:latin typeface="Consolas" panose="020B0609020204030204" pitchFamily="49" charset="0"/>
            </a:endParaRPr>
          </a:p>
          <a:p>
            <a:pPr marL="0" indent="0">
              <a:buNone/>
            </a:pP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females = passengers |&gt; where female</a:t>
            </a: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femaleSurvivors</a:t>
            </a:r>
            <a:r>
              <a:rPr lang="en-GB" dirty="0">
                <a:solidFill>
                  <a:srgbClr val="000000"/>
                </a:solidFill>
                <a:highlight>
                  <a:srgbClr val="FFFFFF"/>
                </a:highlight>
                <a:latin typeface="Consolas" panose="020B0609020204030204" pitchFamily="49" charset="0"/>
              </a:rPr>
              <a:t> = females |&gt; tally survived</a:t>
            </a: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femaleSurvivorsPc</a:t>
            </a:r>
            <a:r>
              <a:rPr lang="en-GB" dirty="0">
                <a:solidFill>
                  <a:srgbClr val="000000"/>
                </a:solidFill>
                <a:highlight>
                  <a:srgbClr val="FFFFFF"/>
                </a:highlight>
                <a:latin typeface="Consolas" panose="020B0609020204030204" pitchFamily="49" charset="0"/>
              </a:rPr>
              <a:t> = females |&gt; percentage survived</a:t>
            </a:r>
            <a:endParaRPr lang="en-GB" dirty="0"/>
          </a:p>
        </p:txBody>
      </p:sp>
    </p:spTree>
    <p:extLst>
      <p:ext uri="{BB962C8B-B14F-4D97-AF65-F5344CB8AC3E}">
        <p14:creationId xmlns:p14="http://schemas.microsoft.com/office/powerpoint/2010/main" val="506073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Tally </a:t>
            </a:r>
            <a:r>
              <a:rPr lang="en-GB" dirty="0" err="1" smtClean="0"/>
              <a:t>Ho</a:t>
            </a:r>
            <a:r>
              <a:rPr lang="en-GB" dirty="0" smtClean="0"/>
              <a:t>!</a:t>
            </a:r>
            <a:endParaRPr lang="en-GB" dirty="0"/>
          </a:p>
        </p:txBody>
      </p:sp>
      <p:sp>
        <p:nvSpPr>
          <p:cNvPr id="3" name="Content Placeholder 2"/>
          <p:cNvSpPr>
            <a:spLocks noGrp="1"/>
          </p:cNvSpPr>
          <p:nvPr>
            <p:ph idx="1"/>
          </p:nvPr>
        </p:nvSpPr>
        <p:spPr>
          <a:solidFill>
            <a:schemeClr val="bg1"/>
          </a:solidFill>
        </p:spPr>
        <p:txBody>
          <a:bodyPr/>
          <a:lstStyle/>
          <a:p>
            <a:pPr marL="0" indent="0">
              <a:buNone/>
            </a:pPr>
            <a:r>
              <a:rPr lang="en-GB" dirty="0" smtClean="0">
                <a:solidFill>
                  <a:srgbClr val="008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Tally up items that match specified criteria</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tally criteria items = </a:t>
            </a:r>
          </a:p>
          <a:p>
            <a:pPr marL="0" indent="0">
              <a:buNone/>
            </a:pPr>
            <a:r>
              <a:rPr lang="en-GB" dirty="0">
                <a:solidFill>
                  <a:srgbClr val="000000"/>
                </a:solidFill>
                <a:highlight>
                  <a:srgbClr val="FFFFFF"/>
                </a:highlight>
                <a:latin typeface="Consolas" panose="020B0609020204030204" pitchFamily="49" charset="0"/>
              </a:rPr>
              <a:t>    items |&gt; </a:t>
            </a:r>
            <a:r>
              <a:rPr lang="en-GB" dirty="0" err="1">
                <a:solidFill>
                  <a:srgbClr val="000000"/>
                </a:solidFill>
                <a:highlight>
                  <a:srgbClr val="FFFFFF"/>
                </a:highlight>
                <a:latin typeface="Consolas" panose="020B0609020204030204" pitchFamily="49" charset="0"/>
              </a:rPr>
              <a:t>Array.filter</a:t>
            </a:r>
            <a:r>
              <a:rPr lang="en-GB" dirty="0">
                <a:solidFill>
                  <a:srgbClr val="000000"/>
                </a:solidFill>
                <a:highlight>
                  <a:srgbClr val="FFFFFF"/>
                </a:highlight>
                <a:latin typeface="Consolas" panose="020B0609020204030204" pitchFamily="49" charset="0"/>
              </a:rPr>
              <a:t> criteria |&gt; </a:t>
            </a:r>
            <a:r>
              <a:rPr lang="en-GB" dirty="0" err="1">
                <a:solidFill>
                  <a:srgbClr val="000000"/>
                </a:solidFill>
                <a:highlight>
                  <a:srgbClr val="FFFFFF"/>
                </a:highlight>
                <a:latin typeface="Consolas" panose="020B0609020204030204" pitchFamily="49" charset="0"/>
              </a:rPr>
              <a:t>Array.length</a:t>
            </a:r>
            <a:endParaRPr lang="en-GB" dirty="0">
              <a:solidFill>
                <a:srgbClr val="000000"/>
              </a:solidFill>
              <a:highlight>
                <a:srgbClr val="FFFFFF"/>
              </a:highlight>
              <a:latin typeface="Consolas" panose="020B0609020204030204" pitchFamily="49" charset="0"/>
            </a:endParaRPr>
          </a:p>
          <a:p>
            <a:pPr marL="0" indent="0">
              <a:buNone/>
            </a:pPr>
            <a:endParaRPr lang="en-GB" dirty="0" smtClean="0">
              <a:solidFill>
                <a:srgbClr val="008000"/>
              </a:solidFill>
              <a:highlight>
                <a:srgbClr val="FFFFFF"/>
              </a:highlight>
              <a:latin typeface="Consolas" panose="020B0609020204030204" pitchFamily="49" charset="0"/>
            </a:endParaRPr>
          </a:p>
          <a:p>
            <a:pPr marL="0" indent="0">
              <a:buNone/>
            </a:pPr>
            <a:r>
              <a:rPr lang="en-GB" dirty="0" smtClean="0">
                <a:solidFill>
                  <a:srgbClr val="008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Percentage of items that match specified criteria</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percentage criteria items =</a:t>
            </a: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total = items |&gt; </a:t>
            </a:r>
            <a:r>
              <a:rPr lang="en-GB" dirty="0" err="1">
                <a:solidFill>
                  <a:srgbClr val="000000"/>
                </a:solidFill>
                <a:highlight>
                  <a:srgbClr val="FFFFFF"/>
                </a:highlight>
                <a:latin typeface="Consolas" panose="020B0609020204030204" pitchFamily="49" charset="0"/>
              </a:rPr>
              <a:t>Array.length</a:t>
            </a:r>
            <a:endParaRPr lang="en-GB" dirty="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let</a:t>
            </a:r>
            <a:r>
              <a:rPr lang="en-GB" dirty="0">
                <a:solidFill>
                  <a:srgbClr val="000000"/>
                </a:solidFill>
                <a:highlight>
                  <a:srgbClr val="FFFFFF"/>
                </a:highlight>
                <a:latin typeface="Consolas" panose="020B0609020204030204" pitchFamily="49" charset="0"/>
              </a:rPr>
              <a:t> count = items |&gt; tally criteria</a:t>
            </a:r>
          </a:p>
          <a:p>
            <a:pPr marL="0" indent="0">
              <a:buNone/>
            </a:pPr>
            <a:r>
              <a:rPr lang="en-GB" dirty="0">
                <a:solidFill>
                  <a:srgbClr val="000000"/>
                </a:solidFill>
                <a:highlight>
                  <a:srgbClr val="FFFFFF"/>
                </a:highlight>
                <a:latin typeface="Consolas" panose="020B0609020204030204" pitchFamily="49" charset="0"/>
              </a:rPr>
              <a:t>    float count * 100.0 / float total</a:t>
            </a:r>
            <a:endParaRPr lang="en-GB" dirty="0"/>
          </a:p>
        </p:txBody>
      </p:sp>
    </p:spTree>
    <p:extLst>
      <p:ext uri="{BB962C8B-B14F-4D97-AF65-F5344CB8AC3E}">
        <p14:creationId xmlns:p14="http://schemas.microsoft.com/office/powerpoint/2010/main" val="173948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TC103457510[[fn=Savon]]</Template>
  <TotalTime>2982</TotalTime>
  <Words>732</Words>
  <Application>Microsoft Office PowerPoint</Application>
  <PresentationFormat>Widescreen</PresentationFormat>
  <Paragraphs>168</Paragraphs>
  <Slides>23</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Calibri</vt:lpstr>
      <vt:lpstr>Century Gothic</vt:lpstr>
      <vt:lpstr>Consolas</vt:lpstr>
      <vt:lpstr>Garamond</vt:lpstr>
      <vt:lpstr>Savon</vt:lpstr>
      <vt:lpstr>Worksheet</vt:lpstr>
      <vt:lpstr>Machine Learning from Disaster</vt:lpstr>
      <vt:lpstr>RMS Titanic</vt:lpstr>
      <vt:lpstr>Kaggle competition</vt:lpstr>
      <vt:lpstr>Kaggle Titanic dataset</vt:lpstr>
      <vt:lpstr>Titanic Data</vt:lpstr>
      <vt:lpstr>data analysis</vt:lpstr>
      <vt:lpstr>FSharp.Data: CSV Provider</vt:lpstr>
      <vt:lpstr>Counting</vt:lpstr>
      <vt:lpstr>Tally Ho!</vt:lpstr>
      <vt:lpstr>Survival rate</vt:lpstr>
      <vt:lpstr>Score</vt:lpstr>
      <vt:lpstr>Machine learning</vt:lpstr>
      <vt:lpstr>20 Questions</vt:lpstr>
      <vt:lpstr>Decision Trees</vt:lpstr>
      <vt:lpstr>Split data set (from ML in Action)</vt:lpstr>
      <vt:lpstr>Decision Tree</vt:lpstr>
      <vt:lpstr>Overfitting</vt:lpstr>
      <vt:lpstr>classifY</vt:lpstr>
      <vt:lpstr>Decision Tree: Create -&gt; Classify</vt:lpstr>
      <vt:lpstr>resources</vt:lpstr>
      <vt:lpstr>Special thanks!</vt:lpstr>
      <vt:lpstr>Machine Learning Job Trends</vt:lpstr>
      <vt:lpstr>What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from Disaster</dc:title>
  <dc:creator>Phillip Trelford</dc:creator>
  <cp:lastModifiedBy>Phillip Trelford</cp:lastModifiedBy>
  <cp:revision>52</cp:revision>
  <dcterms:created xsi:type="dcterms:W3CDTF">2013-07-09T21:16:19Z</dcterms:created>
  <dcterms:modified xsi:type="dcterms:W3CDTF">2013-09-16T21:40:37Z</dcterms:modified>
</cp:coreProperties>
</file>