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72" r:id="rId14"/>
    <p:sldId id="274" r:id="rId15"/>
    <p:sldId id="273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25"/>
    <a:srgbClr val="008629"/>
    <a:srgbClr val="00A433"/>
    <a:srgbClr val="29759B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ENVIRONMENTAL PERFORMANCE</c:v>
                </c:pt>
              </c:strCache>
            </c:strRef>
          </c:tx>
          <c:spPr>
            <a:ln>
              <a:solidFill>
                <a:srgbClr val="FFFFEF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FFFFEF"/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27-4C7D-914B-9B1E6DD091F7}"/>
              </c:ext>
            </c:extLst>
          </c:dPt>
          <c:dPt>
            <c:idx val="1"/>
            <c:bubble3D val="0"/>
            <c:spPr>
              <a:solidFill>
                <a:srgbClr val="00A433"/>
              </a:solidFill>
              <a:ln>
                <a:solidFill>
                  <a:srgbClr val="FFFFEF"/>
                </a:solidFill>
              </a:ln>
              <a:effectLst>
                <a:outerShdw blurRad="152400" dist="317500" dir="5400000" sx="90000" sy="-19000" rotWithShape="0">
                  <a:prstClr val="black">
                    <a:alpha val="1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427-4C7D-914B-9B1E6DD091F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599440C-EA5C-43D0-A57F-D641050F5BC2}" type="CATEGORYNAME">
                      <a:rPr lang="en-US" smtClean="0">
                        <a:solidFill>
                          <a:srgbClr val="29759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/>
                      </a:pPr>
                      <a:t>[NOMBRE DE CATEGORÍA]</a:t>
                    </a:fld>
                    <a:endParaRPr lang="es-MX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72319241934799"/>
                      <c:h val="5.043525809273841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427-4C7D-914B-9B1E6DD091F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rgbClr val="007625"/>
                        </a:solidFill>
                      </a:rPr>
                      <a:t>ECOSYSTEM</a:t>
                    </a:r>
                    <a:r>
                      <a:rPr lang="en-US" baseline="0" dirty="0">
                        <a:solidFill>
                          <a:srgbClr val="007625"/>
                        </a:solidFill>
                      </a:rPr>
                      <a:t> VITALITY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427-4C7D-914B-9B1E6DD091F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ENVIRONMENTAL HEALTH</c:v>
                </c:pt>
                <c:pt idx="1">
                  <c:v>ECOSYSTEM VIABILITY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27-4C7D-914B-9B1E6DD091F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E94A-940D-44FA-B850-CEED49D3F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E5E1E-356D-496C-BF11-3F65592B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35AB6-A031-4F16-A113-9075E628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F6922-5438-48AC-9768-853EF49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D1DC7-9FA7-47E5-BD9E-020E7B56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1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1AAC6-00ED-4D0A-A7FE-75B9CDE7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FA8988-44A1-4EBC-BB69-99A9DBF5A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43B67-1DEB-451B-B7AD-30CC9A40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78E116-80B0-4028-8C0D-722DFEEF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B486F-2335-4F34-97CB-313782E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2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09F4F-1368-4715-94C8-7FEC684B7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CE4F8-946C-4F0C-93F4-5A89E08B2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14D55-E9D9-420B-988C-06477476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62266-F873-46FD-9ED5-1A8C980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96B54-4ABD-499D-8518-F735AFD8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98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A737C-B073-4D7D-B159-4714D9B4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5A4B7-A88D-411F-8904-2AC6EFA5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6B92-2A3D-465F-AEAF-5A435CFD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60EE1-38B4-4B78-9062-97D108BB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87811-0706-483C-827B-DE9B7AD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4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62658-48EB-4C29-8253-7A5D77F6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7DF4F-A54E-428E-935C-191D9B18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180A6-2E6E-476C-9D79-396E8947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55E5E-FCBC-4BD9-865E-79225A9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57C6F-95C0-4AEA-AFF7-DCCCF044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18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E1FA2-EC40-418E-8155-F244F86A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1DD78-7D46-40B0-85E7-DFC26BF5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AC7826-024D-4447-A4B4-24EF6148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ECC561-B3B5-42BE-81FB-F0FD0808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921DB5-A69D-4106-BE26-1DFA619B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42814C-BEBC-43E0-A038-1065B41A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2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7384-DC7E-4403-9204-0CFBEC2E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3DD39-F583-4509-8CE0-6DC5A455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7512B-BD3B-4EBB-B884-684232A4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C6EE41-8E62-4CB0-A5DF-900B5F927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DFF16A-978F-4D81-8BCF-C151D7746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746126-E90E-4CEE-9D4C-6F0319FE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EE0BF5-CD09-4873-AC87-51486870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8E4F14-B797-42D0-B6D5-A74C321E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9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088E9-851B-4680-83D7-4D4A3D9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41E772-A9AB-4266-BFA1-5959F799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950130-0141-4E04-AD05-7743E220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0A4B9F-0ACE-462F-958F-5BB85843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4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70505E-B0E8-440C-B1F9-30505D8A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FD0B39-348B-4922-A3B6-5E238DD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9FDDA-3079-47FE-9E4F-5ABCBB95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5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F1DD-28F0-4620-A4A3-6D1BA7BF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8696F-2B2E-4181-850B-CC1B8B61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8807F6-7D6E-4549-A417-F85F9B4C8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78E7DD-D7C1-43B2-84C4-06032FB6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F83E1-2615-4E2B-9F9B-024C26EF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E0E17-C933-4E2C-8BFD-B8799898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6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BAFFC-859C-4E8B-88F2-06619FE1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3AD620-EC0E-44F8-9847-613E2FA3F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5EB184-EAE6-4FB9-8A43-BF5E9FE6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580A85-6987-4FF3-B079-C2B03562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04F46-34B8-42D4-9774-AF6D1B07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BC57A-AD70-4A50-978A-9344450D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1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F70A02-CB69-4308-B83B-C8146CB8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D80A8D-E548-42B3-A6A4-0F9FEB29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96D98-8D12-4058-8D62-9EE4E81A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E49C-79A4-42C7-A9A7-4BEFC238F3B0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70989-6E02-4B97-9234-EE1C9B2B4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F46F2-819E-43FF-A387-87DBBB3C3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1D6C-1F57-4ADE-8239-C7FDEC8F6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54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>
            <a:alpha val="1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BDF13B-CAC9-4865-ABC3-6952C42B0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024" y="1805647"/>
            <a:ext cx="8267115" cy="1442534"/>
          </a:xfrm>
        </p:spPr>
        <p:txBody>
          <a:bodyPr>
            <a:normAutofit/>
          </a:bodyPr>
          <a:lstStyle/>
          <a:p>
            <a:r>
              <a:rPr lang="es-MX" sz="7200" b="1" dirty="0">
                <a:solidFill>
                  <a:srgbClr val="00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D2BEAEC5-870C-4D18-BE23-BF8BFC4E7DC9}"/>
              </a:ext>
            </a:extLst>
          </p:cNvPr>
          <p:cNvSpPr txBox="1">
            <a:spLocks/>
          </p:cNvSpPr>
          <p:nvPr/>
        </p:nvSpPr>
        <p:spPr>
          <a:xfrm>
            <a:off x="244285" y="3006918"/>
            <a:ext cx="7679635" cy="1056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2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5797DC83-A66C-4038-926C-8FFA9B60944C}"/>
              </a:ext>
            </a:extLst>
          </p:cNvPr>
          <p:cNvSpPr txBox="1">
            <a:spLocks/>
          </p:cNvSpPr>
          <p:nvPr/>
        </p:nvSpPr>
        <p:spPr>
          <a:xfrm>
            <a:off x="3596205" y="3823483"/>
            <a:ext cx="1133061" cy="1056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2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804F22BD-4A91-4EEE-A77B-7967405D9743}"/>
              </a:ext>
            </a:extLst>
          </p:cNvPr>
          <p:cNvSpPr txBox="1">
            <a:spLocks/>
          </p:cNvSpPr>
          <p:nvPr/>
        </p:nvSpPr>
        <p:spPr>
          <a:xfrm>
            <a:off x="4445391" y="3823081"/>
            <a:ext cx="4933071" cy="1297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MEXICO</a:t>
            </a:r>
            <a:endParaRPr lang="es-MX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1E34D77D-0244-41D5-850D-8802C85A6435}"/>
              </a:ext>
            </a:extLst>
          </p:cNvPr>
          <p:cNvSpPr txBox="1">
            <a:spLocks/>
          </p:cNvSpPr>
          <p:nvPr/>
        </p:nvSpPr>
        <p:spPr>
          <a:xfrm>
            <a:off x="6681782" y="4856685"/>
            <a:ext cx="2798808" cy="81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300" b="1" dirty="0">
                <a:latin typeface="Arial" panose="020B0604020202020204" pitchFamily="34" charset="0"/>
                <a:cs typeface="Arial" panose="020B0604020202020204" pitchFamily="34" charset="0"/>
              </a:rPr>
              <a:t>1995-2020</a:t>
            </a:r>
            <a:endParaRPr lang="es-MX" sz="6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UG - Feria Internacional del Maíz Guanajuato 2020">
            <a:extLst>
              <a:ext uri="{FF2B5EF4-FFF2-40B4-BE49-F238E27FC236}">
                <a16:creationId xmlns:a16="http://schemas.microsoft.com/office/drawing/2014/main" id="{61536B59-001E-4165-9C28-4E49BD9EA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9" y="0"/>
            <a:ext cx="1870589" cy="18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9D136461-7401-4F92-8764-0B47221E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07587"/>
              </p:ext>
            </p:extLst>
          </p:nvPr>
        </p:nvGraphicFramePr>
        <p:xfrm>
          <a:off x="630702" y="351692"/>
          <a:ext cx="1093059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DEL ECOSISTEMA (ECS)  ---- 10%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COVERTURA DE PERDIDA ARBOREA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COVERTURA DE PERDIDA DE PASTIZALES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COVERTURA DE PERDIDAD DE HUMEDALES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2110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52A4B152-DB56-4DD3-9BE2-396A8E70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51770"/>
              </p:ext>
            </p:extLst>
          </p:nvPr>
        </p:nvGraphicFramePr>
        <p:xfrm>
          <a:off x="630702" y="3429000"/>
          <a:ext cx="1093059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PESQUERIAS (FSH)  ---- 10%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DE POBLACION DE PECES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TROFICO MARINO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CAPTURA DE PESCADO POR ARRASTRE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2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1C12F3A5-A94D-4135-817A-4F1E26A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25691"/>
              </p:ext>
            </p:extLst>
          </p:nvPr>
        </p:nvGraphicFramePr>
        <p:xfrm>
          <a:off x="630702" y="541606"/>
          <a:ext cx="10930596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CLIMATICO (CCH)  ---- 40%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EN 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EN 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DE GASES FLUORADOS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211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DE N2O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162615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DE CARBONO NEGRO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4978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CO2 DE LA CUBIERTA TERRESTRE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8464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TENDENCIA DE INTENSIDAD DE GHG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08744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GHG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40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5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FF280146-F49B-4881-B8D5-5EC877D2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39688"/>
              </p:ext>
            </p:extLst>
          </p:nvPr>
        </p:nvGraphicFramePr>
        <p:xfrm>
          <a:off x="630702" y="351692"/>
          <a:ext cx="10930596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EMISIONES CONTAMINANTES (APE)  ---- 5%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DE SO2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TASA DE CRECIMIENTO DE 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</a:tbl>
          </a:graphicData>
        </a:graphic>
      </p:graphicFrame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C972FD69-06EF-467D-BB1D-5CA5F3A8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4760"/>
              </p:ext>
            </p:extLst>
          </p:nvPr>
        </p:nvGraphicFramePr>
        <p:xfrm>
          <a:off x="630702" y="2754923"/>
          <a:ext cx="109305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AGRICULTURA (AGR)  ---- 5%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GESTION SOSTENIBLE DEL NITROGENO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8F8D837B-DD06-484A-B43B-E7103794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84554"/>
              </p:ext>
            </p:extLst>
          </p:nvPr>
        </p:nvGraphicFramePr>
        <p:xfrm>
          <a:off x="630702" y="4518075"/>
          <a:ext cx="109305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 DE AGUA(WRS)  ---- 5%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TRATAMIENTO DE AGUAS RESIDUALES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8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5E2A95-3ABB-4141-890A-30652732E9A5}"/>
              </a:ext>
            </a:extLst>
          </p:cNvPr>
          <p:cNvSpPr txBox="1">
            <a:spLocks/>
          </p:cNvSpPr>
          <p:nvPr/>
        </p:nvSpPr>
        <p:spPr>
          <a:xfrm>
            <a:off x="594946" y="3101925"/>
            <a:ext cx="1100210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b="1" cap="all" dirty="0">
                <a:latin typeface="Open Sans" panose="020B0606030504020204" pitchFamily="34" charset="0"/>
              </a:rPr>
              <a:t>resultados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278832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A97924-79C1-4D9B-9A26-784E5D9C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42"/>
            <a:ext cx="12192000" cy="59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24ED03-AE97-44D5-A961-101CE4E37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246"/>
            <a:ext cx="12192000" cy="59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385045-372B-4E4B-B2B6-8CA5E2EA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742"/>
            <a:ext cx="12192000" cy="598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243B83A-AC10-4AD1-9E34-BA127C38B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4891" t="50000" r="62935" b="34099"/>
          <a:stretch/>
        </p:blipFill>
        <p:spPr>
          <a:xfrm>
            <a:off x="689112" y="1401417"/>
            <a:ext cx="4136930" cy="303806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DFB5878-35E5-4F48-A51C-6C387960EC0B}"/>
              </a:ext>
            </a:extLst>
          </p:cNvPr>
          <p:cNvSpPr txBox="1">
            <a:spLocks/>
          </p:cNvSpPr>
          <p:nvPr/>
        </p:nvSpPr>
        <p:spPr>
          <a:xfrm>
            <a:off x="5279441" y="1683942"/>
            <a:ext cx="308915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dirty="0">
                <a:latin typeface="Arial" panose="020B0604020202020204" pitchFamily="34" charset="0"/>
                <a:cs typeface="Arial" panose="020B0604020202020204" pitchFamily="34" charset="0"/>
              </a:rPr>
              <a:t>Rank: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042693A-8956-4613-97EB-EA1B32F3A65B}"/>
              </a:ext>
            </a:extLst>
          </p:cNvPr>
          <p:cNvSpPr txBox="1">
            <a:spLocks/>
          </p:cNvSpPr>
          <p:nvPr/>
        </p:nvSpPr>
        <p:spPr>
          <a:xfrm>
            <a:off x="8652269" y="1683941"/>
            <a:ext cx="308915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ECCF21E-256A-46EF-B7F0-2B31693019B7}"/>
              </a:ext>
            </a:extLst>
          </p:cNvPr>
          <p:cNvSpPr txBox="1">
            <a:spLocks/>
          </p:cNvSpPr>
          <p:nvPr/>
        </p:nvSpPr>
        <p:spPr>
          <a:xfrm>
            <a:off x="5279441" y="2577591"/>
            <a:ext cx="3372828" cy="114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14501A-97F6-4C53-BFEC-51941C5CA73F}"/>
              </a:ext>
            </a:extLst>
          </p:cNvPr>
          <p:cNvSpPr txBox="1">
            <a:spLocks/>
          </p:cNvSpPr>
          <p:nvPr/>
        </p:nvSpPr>
        <p:spPr>
          <a:xfrm>
            <a:off x="8652269" y="2661645"/>
            <a:ext cx="308915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b="1" dirty="0">
                <a:latin typeface="Arial" panose="020B0604020202020204" pitchFamily="34" charset="0"/>
                <a:cs typeface="Arial" panose="020B0604020202020204" pitchFamily="34" charset="0"/>
              </a:rPr>
              <a:t>52.6</a:t>
            </a:r>
          </a:p>
        </p:txBody>
      </p:sp>
    </p:spTree>
    <p:extLst>
      <p:ext uri="{BB962C8B-B14F-4D97-AF65-F5344CB8AC3E}">
        <p14:creationId xmlns:p14="http://schemas.microsoft.com/office/powerpoint/2010/main" val="782573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78D720-67C3-40B4-AA20-329D2B3FCC0C}"/>
              </a:ext>
            </a:extLst>
          </p:cNvPr>
          <p:cNvSpPr txBox="1">
            <a:spLocks/>
          </p:cNvSpPr>
          <p:nvPr/>
        </p:nvSpPr>
        <p:spPr>
          <a:xfrm>
            <a:off x="594946" y="3101925"/>
            <a:ext cx="1100210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b="1" cap="all" dirty="0" err="1">
                <a:latin typeface="Open Sans" panose="020B0606030504020204" pitchFamily="34" charset="0"/>
              </a:rPr>
              <a:t>conclusion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20727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20185-A3F6-4817-8ED5-67F9140C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96" y="2861451"/>
            <a:ext cx="11002108" cy="1688123"/>
          </a:xfrm>
        </p:spPr>
        <p:txBody>
          <a:bodyPr>
            <a:normAutofit/>
          </a:bodyPr>
          <a:lstStyle/>
          <a:p>
            <a:pPr algn="ctr"/>
            <a:r>
              <a:rPr lang="es-MX" b="1" i="0" cap="all" dirty="0">
                <a:effectLst/>
                <a:latin typeface="Open Sans" panose="020B0606030504020204" pitchFamily="34" charset="0"/>
              </a:rPr>
              <a:t>SOCIOECONOMIC DATA AND APPLICATIONS CENTER (SEDAC)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218A917-8375-4190-91D7-901388127AC2}"/>
              </a:ext>
            </a:extLst>
          </p:cNvPr>
          <p:cNvSpPr txBox="1">
            <a:spLocks/>
          </p:cNvSpPr>
          <p:nvPr/>
        </p:nvSpPr>
        <p:spPr>
          <a:xfrm>
            <a:off x="783688" y="298174"/>
            <a:ext cx="11002108" cy="1159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cap="all" dirty="0">
                <a:latin typeface="Open Sans" panose="020B0606030504020204" pitchFamily="34" charset="0"/>
              </a:rPr>
              <a:t>DATABASE</a:t>
            </a:r>
            <a:endParaRPr lang="es-MX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2E81190-C0C9-428D-B19E-B3ACEAF6A62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6284742" y="1457739"/>
            <a:ext cx="50408" cy="14037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é becario en la Universidad de Yale, becas Greenberg.">
            <a:extLst>
              <a:ext uri="{FF2B5EF4-FFF2-40B4-BE49-F238E27FC236}">
                <a16:creationId xmlns:a16="http://schemas.microsoft.com/office/drawing/2014/main" id="{5109A34D-B8F4-4BD6-B2F4-37751476D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r="968" b="29245"/>
          <a:stretch/>
        </p:blipFill>
        <p:spPr bwMode="auto">
          <a:xfrm>
            <a:off x="3207026" y="5481304"/>
            <a:ext cx="5777948" cy="107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1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7DDB96-C6ED-4311-B4C7-129824604B94}"/>
              </a:ext>
            </a:extLst>
          </p:cNvPr>
          <p:cNvSpPr txBox="1">
            <a:spLocks/>
          </p:cNvSpPr>
          <p:nvPr/>
        </p:nvSpPr>
        <p:spPr>
          <a:xfrm>
            <a:off x="594946" y="2584938"/>
            <a:ext cx="11002108" cy="168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cap="all" dirty="0">
                <a:latin typeface="Open Sans" panose="020B0606030504020204" pitchFamily="34" charset="0"/>
              </a:rPr>
              <a:t> ¿¿¿ X ???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370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C50354-B049-431C-B99E-0C65002DD663}"/>
              </a:ext>
            </a:extLst>
          </p:cNvPr>
          <p:cNvSpPr txBox="1">
            <a:spLocks/>
          </p:cNvSpPr>
          <p:nvPr/>
        </p:nvSpPr>
        <p:spPr>
          <a:xfrm>
            <a:off x="594946" y="3128429"/>
            <a:ext cx="11002108" cy="97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b="1" cap="all" dirty="0" err="1">
                <a:latin typeface="Open Sans" panose="020B0606030504020204" pitchFamily="34" charset="0"/>
              </a:rPr>
              <a:t>ORGANIZAcION</a:t>
            </a:r>
            <a:r>
              <a:rPr lang="es-MX" sz="6600" b="1" cap="all" dirty="0">
                <a:latin typeface="Open Sans" panose="020B0606030504020204" pitchFamily="34" charset="0"/>
              </a:rPr>
              <a:t> 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81265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52079F4-69EC-481F-B3B1-32A592F65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867351"/>
              </p:ext>
            </p:extLst>
          </p:nvPr>
        </p:nvGraphicFramePr>
        <p:xfrm>
          <a:off x="576775" y="0"/>
          <a:ext cx="1148861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9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D01EF669-D76A-417C-AC8E-DA05D5618B43}"/>
              </a:ext>
            </a:extLst>
          </p:cNvPr>
          <p:cNvSpPr txBox="1">
            <a:spLocks/>
          </p:cNvSpPr>
          <p:nvPr/>
        </p:nvSpPr>
        <p:spPr>
          <a:xfrm>
            <a:off x="1742050" y="2855742"/>
            <a:ext cx="8485162" cy="114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cap="all" dirty="0">
                <a:solidFill>
                  <a:schemeClr val="bg1"/>
                </a:solidFill>
                <a:latin typeface="Open Sans" panose="020B0606030504020204" pitchFamily="34" charset="0"/>
              </a:rPr>
              <a:t>ENVIRONMENTAL HEALTH (HLT)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649E95D-FC32-43CE-8AF4-6C63C786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2423"/>
              </p:ext>
            </p:extLst>
          </p:nvPr>
        </p:nvGraphicFramePr>
        <p:xfrm>
          <a:off x="630702" y="204415"/>
          <a:ext cx="10930596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 DEL AIRE (AIR)  ---- 50%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EXPOSICION A PM 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COMBUSTIBLES SOLIDOS DOMESTICOS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EXPOSICION AL OZONO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OZD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2110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677F0A3-F136-4A19-A512-EF66350A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40401"/>
              </p:ext>
            </p:extLst>
          </p:nvPr>
        </p:nvGraphicFramePr>
        <p:xfrm>
          <a:off x="630702" y="2490083"/>
          <a:ext cx="109305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SANEAMIENTO Y AGUA POTABLE (H20)  ---- 40%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SANEAMIENTO INSEGURO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AGUA POTABLE INSEGURA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</a:tbl>
          </a:graphicData>
        </a:graphic>
      </p:graphicFrame>
      <p:graphicFrame>
        <p:nvGraphicFramePr>
          <p:cNvPr id="9" name="Tabla 7">
            <a:extLst>
              <a:ext uri="{FF2B5EF4-FFF2-40B4-BE49-F238E27FC236}">
                <a16:creationId xmlns:a16="http://schemas.microsoft.com/office/drawing/2014/main" id="{9DC84CF6-C7B4-4BDB-8163-FB72665B6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68828"/>
              </p:ext>
            </p:extLst>
          </p:nvPr>
        </p:nvGraphicFramePr>
        <p:xfrm>
          <a:off x="630702" y="4135671"/>
          <a:ext cx="109305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23003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METALES PESADOS (HMT)  ---- 5%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EXPOSICION AL PLOMO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</a:tbl>
          </a:graphicData>
        </a:graphic>
      </p:graphicFrame>
      <p:graphicFrame>
        <p:nvGraphicFramePr>
          <p:cNvPr id="10" name="Tabla 7">
            <a:extLst>
              <a:ext uri="{FF2B5EF4-FFF2-40B4-BE49-F238E27FC236}">
                <a16:creationId xmlns:a16="http://schemas.microsoft.com/office/drawing/2014/main" id="{CF2E509A-9B52-4425-A649-69E460C1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8379"/>
              </p:ext>
            </p:extLst>
          </p:nvPr>
        </p:nvGraphicFramePr>
        <p:xfrm>
          <a:off x="630702" y="5415499"/>
          <a:ext cx="1093059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23003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GESTION DE RESIDUOS (WMG)  ---- 5%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RESIDUOS SOLIDOS COTROLADOS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6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C16FCE8-7C18-4F59-91A3-5E7D767B3C2B}"/>
              </a:ext>
            </a:extLst>
          </p:cNvPr>
          <p:cNvSpPr txBox="1">
            <a:spLocks/>
          </p:cNvSpPr>
          <p:nvPr/>
        </p:nvSpPr>
        <p:spPr>
          <a:xfrm>
            <a:off x="2346960" y="2855742"/>
            <a:ext cx="8485162" cy="114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cap="all" dirty="0">
                <a:solidFill>
                  <a:schemeClr val="bg1"/>
                </a:solidFill>
                <a:latin typeface="Open Sans" panose="020B0606030504020204" pitchFamily="34" charset="0"/>
              </a:rPr>
              <a:t>ECOSYSTEM VITALITY (ECO) 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0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BB1F3F4E-F0CE-4BF3-AB89-847C67D64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33629"/>
              </p:ext>
            </p:extLst>
          </p:nvPr>
        </p:nvGraphicFramePr>
        <p:xfrm>
          <a:off x="630702" y="351692"/>
          <a:ext cx="10930596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532">
                  <a:extLst>
                    <a:ext uri="{9D8B030D-6E8A-4147-A177-3AD203B41FA5}">
                      <a16:colId xmlns:a16="http://schemas.microsoft.com/office/drawing/2014/main" val="607961495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2827267959"/>
                    </a:ext>
                  </a:extLst>
                </a:gridCol>
                <a:gridCol w="3643532">
                  <a:extLst>
                    <a:ext uri="{9D8B030D-6E8A-4147-A177-3AD203B41FA5}">
                      <a16:colId xmlns:a16="http://schemas.microsoft.com/office/drawing/2014/main" val="319834762"/>
                    </a:ext>
                  </a:extLst>
                </a:gridCol>
              </a:tblGrid>
              <a:tr h="354506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HABITATS Y BIODIVERSIDAD (BDH)  ---- 25%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09038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INDICADOR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T.L.A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</a:t>
                      </a:r>
                    </a:p>
                  </a:txBody>
                  <a:tcPr anchor="ctr">
                    <a:solidFill>
                      <a:srgbClr val="0076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047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PROTECCION DE LA BIOMA TERRESTRE (NACIONAL)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3713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PROTECCION DE LA BIOMA TERRESTRE (GLOBAL)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8953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AREAS MARINAS PROTEGIDAS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21106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REPRESENTATIVIDAD DE AREAS PROTEGIDAS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162615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HABITAT REPRESENTATIVA DE ESPECIES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49782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PROTECCION DE ESPECIES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84649"/>
                  </a:ext>
                </a:extLst>
              </a:tr>
              <a:tr h="354506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 DE BIODIVERSIDAD DE HABITATS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70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013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458</Words>
  <Application>Microsoft Office PowerPoint</Application>
  <PresentationFormat>Panorámica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Tema de Office</vt:lpstr>
      <vt:lpstr>ENVIRONMENTAL</vt:lpstr>
      <vt:lpstr>SOCIOECONOMIC DATA AND APPLICATIONS CENTER (SEDAC)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</dc:title>
  <dc:creator>User</dc:creator>
  <cp:lastModifiedBy>User</cp:lastModifiedBy>
  <cp:revision>28</cp:revision>
  <dcterms:created xsi:type="dcterms:W3CDTF">2021-06-08T21:20:34Z</dcterms:created>
  <dcterms:modified xsi:type="dcterms:W3CDTF">2021-06-14T17:01:24Z</dcterms:modified>
</cp:coreProperties>
</file>